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rawings/drawing1.xml" ContentType="application/vnd.openxmlformats-officedocument.drawingml.chartshapes+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5"/>
  </p:notesMasterIdLst>
  <p:sldIdLst>
    <p:sldId id="259" r:id="rId2"/>
    <p:sldId id="257" r:id="rId3"/>
    <p:sldId id="282" r:id="rId4"/>
    <p:sldId id="1039" r:id="rId5"/>
    <p:sldId id="280" r:id="rId6"/>
    <p:sldId id="1590" r:id="rId7"/>
    <p:sldId id="473" r:id="rId8"/>
    <p:sldId id="1378" r:id="rId9"/>
    <p:sldId id="1036" r:id="rId10"/>
    <p:sldId id="1379" r:id="rId11"/>
    <p:sldId id="1268" r:id="rId12"/>
    <p:sldId id="1038" r:id="rId13"/>
    <p:sldId id="472" r:id="rId14"/>
    <p:sldId id="1040" r:id="rId15"/>
    <p:sldId id="1041" r:id="rId16"/>
    <p:sldId id="1043" r:id="rId17"/>
    <p:sldId id="1044" r:id="rId18"/>
    <p:sldId id="1045" r:id="rId19"/>
    <p:sldId id="1380" r:id="rId20"/>
    <p:sldId id="1381" r:id="rId21"/>
    <p:sldId id="1054" r:id="rId22"/>
    <p:sldId id="1382" r:id="rId23"/>
    <p:sldId id="1587" r:id="rId24"/>
    <p:sldId id="1042" r:id="rId25"/>
    <p:sldId id="1391" r:id="rId26"/>
    <p:sldId id="1392" r:id="rId27"/>
    <p:sldId id="1574" r:id="rId28"/>
    <p:sldId id="1393" r:id="rId29"/>
    <p:sldId id="1395" r:id="rId30"/>
    <p:sldId id="1396" r:id="rId31"/>
    <p:sldId id="1397" r:id="rId32"/>
    <p:sldId id="1399" r:id="rId33"/>
    <p:sldId id="1401" r:id="rId34"/>
    <p:sldId id="1404" r:id="rId35"/>
    <p:sldId id="1412" r:id="rId36"/>
    <p:sldId id="1413" r:id="rId37"/>
    <p:sldId id="1414" r:id="rId38"/>
    <p:sldId id="1417" r:id="rId39"/>
    <p:sldId id="1418" r:id="rId40"/>
    <p:sldId id="1419" r:id="rId41"/>
    <p:sldId id="1420" r:id="rId42"/>
    <p:sldId id="1421" r:id="rId43"/>
    <p:sldId id="1422" r:id="rId44"/>
    <p:sldId id="1425" r:id="rId45"/>
    <p:sldId id="1426" r:id="rId46"/>
    <p:sldId id="1429" r:id="rId47"/>
    <p:sldId id="1430" r:id="rId48"/>
    <p:sldId id="1432" r:id="rId49"/>
    <p:sldId id="1438" r:id="rId50"/>
    <p:sldId id="1440" r:id="rId51"/>
    <p:sldId id="1441" r:id="rId52"/>
    <p:sldId id="1442" r:id="rId53"/>
    <p:sldId id="1443" r:id="rId54"/>
    <p:sldId id="1444" r:id="rId55"/>
    <p:sldId id="1445" r:id="rId56"/>
    <p:sldId id="1454" r:id="rId57"/>
    <p:sldId id="1458" r:id="rId58"/>
    <p:sldId id="1459" r:id="rId59"/>
    <p:sldId id="1460" r:id="rId60"/>
    <p:sldId id="1047" r:id="rId61"/>
    <p:sldId id="1049" r:id="rId62"/>
    <p:sldId id="1052" r:id="rId63"/>
    <p:sldId id="1048" r:id="rId64"/>
    <p:sldId id="1053" r:id="rId65"/>
    <p:sldId id="1363" r:id="rId66"/>
    <p:sldId id="1364" r:id="rId67"/>
    <p:sldId id="1188" r:id="rId68"/>
    <p:sldId id="1461" r:id="rId69"/>
    <p:sldId id="1462" r:id="rId70"/>
    <p:sldId id="1463" r:id="rId71"/>
    <p:sldId id="1464" r:id="rId72"/>
    <p:sldId id="1509" r:id="rId73"/>
    <p:sldId id="1513" r:id="rId74"/>
    <p:sldId id="1575" r:id="rId75"/>
    <p:sldId id="1576" r:id="rId76"/>
    <p:sldId id="1555" r:id="rId77"/>
    <p:sldId id="1557" r:id="rId78"/>
    <p:sldId id="1560" r:id="rId79"/>
    <p:sldId id="1577" r:id="rId80"/>
    <p:sldId id="1578" r:id="rId81"/>
    <p:sldId id="1567" r:id="rId82"/>
    <p:sldId id="1569" r:id="rId83"/>
    <p:sldId id="1579" r:id="rId84"/>
    <p:sldId id="1580" r:id="rId85"/>
    <p:sldId id="1564" r:id="rId86"/>
    <p:sldId id="1573" r:id="rId87"/>
    <p:sldId id="1581" r:id="rId88"/>
    <p:sldId id="1594" r:id="rId89"/>
    <p:sldId id="1596" r:id="rId90"/>
    <p:sldId id="1598" r:id="rId91"/>
    <p:sldId id="1603" r:id="rId92"/>
    <p:sldId id="1583" r:id="rId93"/>
    <p:sldId id="1584" r:id="rId94"/>
    <p:sldId id="1586" r:id="rId95"/>
    <p:sldId id="1600" r:id="rId96"/>
    <p:sldId id="1371" r:id="rId97"/>
    <p:sldId id="1366" r:id="rId98"/>
    <p:sldId id="1367" r:id="rId99"/>
    <p:sldId id="1368" r:id="rId100"/>
    <p:sldId id="1369" r:id="rId101"/>
    <p:sldId id="1133" r:id="rId102"/>
    <p:sldId id="1081" r:id="rId103"/>
    <p:sldId id="278" r:id="rId104"/>
  </p:sldIdLst>
  <p:sldSz cx="12192000" cy="6858000"/>
  <p:notesSz cx="6858000" cy="9144000"/>
  <p:custDataLst>
    <p:tags r:id="rId106"/>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1D55CD49-6EE5-9249-B842-08D819702247}">
          <p14:sldIdLst>
            <p14:sldId id="259"/>
            <p14:sldId id="257"/>
            <p14:sldId id="282"/>
            <p14:sldId id="1039"/>
            <p14:sldId id="280"/>
            <p14:sldId id="1590"/>
            <p14:sldId id="473"/>
            <p14:sldId id="1378"/>
            <p14:sldId id="1036"/>
            <p14:sldId id="1379"/>
            <p14:sldId id="1268"/>
            <p14:sldId id="1038"/>
            <p14:sldId id="472"/>
            <p14:sldId id="1040"/>
            <p14:sldId id="1041"/>
            <p14:sldId id="1043"/>
            <p14:sldId id="1044"/>
            <p14:sldId id="1045"/>
            <p14:sldId id="1380"/>
            <p14:sldId id="1381"/>
            <p14:sldId id="1054"/>
            <p14:sldId id="1382"/>
            <p14:sldId id="1587"/>
            <p14:sldId id="1042"/>
            <p14:sldId id="1391"/>
            <p14:sldId id="1392"/>
            <p14:sldId id="1574"/>
            <p14:sldId id="1393"/>
            <p14:sldId id="1395"/>
            <p14:sldId id="1396"/>
            <p14:sldId id="1397"/>
            <p14:sldId id="1399"/>
            <p14:sldId id="1401"/>
            <p14:sldId id="1404"/>
            <p14:sldId id="1412"/>
            <p14:sldId id="1413"/>
            <p14:sldId id="1414"/>
            <p14:sldId id="1417"/>
            <p14:sldId id="1418"/>
            <p14:sldId id="1419"/>
            <p14:sldId id="1420"/>
            <p14:sldId id="1421"/>
            <p14:sldId id="1422"/>
            <p14:sldId id="1425"/>
            <p14:sldId id="1426"/>
            <p14:sldId id="1429"/>
            <p14:sldId id="1430"/>
            <p14:sldId id="1432"/>
            <p14:sldId id="1438"/>
            <p14:sldId id="1440"/>
            <p14:sldId id="1441"/>
            <p14:sldId id="1442"/>
            <p14:sldId id="1443"/>
            <p14:sldId id="1444"/>
            <p14:sldId id="1445"/>
            <p14:sldId id="1454"/>
            <p14:sldId id="1458"/>
            <p14:sldId id="1459"/>
            <p14:sldId id="1460"/>
            <p14:sldId id="1047"/>
            <p14:sldId id="1049"/>
            <p14:sldId id="1052"/>
            <p14:sldId id="1048"/>
            <p14:sldId id="1053"/>
            <p14:sldId id="1363"/>
            <p14:sldId id="1364"/>
            <p14:sldId id="1188"/>
            <p14:sldId id="1461"/>
            <p14:sldId id="1462"/>
            <p14:sldId id="1463"/>
            <p14:sldId id="1464"/>
            <p14:sldId id="1509"/>
            <p14:sldId id="1513"/>
            <p14:sldId id="1575"/>
            <p14:sldId id="1576"/>
            <p14:sldId id="1555"/>
            <p14:sldId id="1557"/>
            <p14:sldId id="1560"/>
            <p14:sldId id="1577"/>
            <p14:sldId id="1578"/>
            <p14:sldId id="1567"/>
            <p14:sldId id="1569"/>
            <p14:sldId id="1579"/>
            <p14:sldId id="1580"/>
            <p14:sldId id="1564"/>
            <p14:sldId id="1573"/>
            <p14:sldId id="1581"/>
            <p14:sldId id="1594"/>
            <p14:sldId id="1596"/>
            <p14:sldId id="1598"/>
            <p14:sldId id="1603"/>
            <p14:sldId id="1583"/>
            <p14:sldId id="1584"/>
            <p14:sldId id="1586"/>
            <p14:sldId id="1600"/>
            <p14:sldId id="1371"/>
            <p14:sldId id="1366"/>
            <p14:sldId id="1367"/>
            <p14:sldId id="1368"/>
            <p14:sldId id="1369"/>
            <p14:sldId id="1133"/>
            <p14:sldId id="1081"/>
          </p14:sldIdLst>
        </p14:section>
        <p14:section name="Приложения" id="{31FBDB1E-9819-BC40-ADD3-FC5B25F5A68D}">
          <p14:sldIdLst>
            <p14:sldId id="27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Айсана Тилепбек" initials="АТ" lastIdx="1" clrIdx="0">
    <p:extLst>
      <p:ext uri="{19B8F6BF-5375-455C-9EA6-DF929625EA0E}">
        <p15:presenceInfo xmlns:p15="http://schemas.microsoft.com/office/powerpoint/2012/main" userId="a2e9d007b3c4baf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FED6"/>
    <a:srgbClr val="FFD579"/>
    <a:srgbClr val="7A4300"/>
    <a:srgbClr val="584308"/>
    <a:srgbClr val="00A642"/>
    <a:srgbClr val="407742"/>
    <a:srgbClr val="78A779"/>
    <a:srgbClr val="AB7A79"/>
    <a:srgbClr val="D6D7FF"/>
    <a:srgbClr val="D088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8603FDC-E32A-4AB5-989C-0864C3EAD2B8}" styleName="Стиль из темы 2 - акцент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Стиль из темы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7CE84F3-28C3-443E-9E96-99CF82512B78}" styleName="Темный стиль 1 — акцент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Темный стиль 1 — акцент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29" autoAdjust="0"/>
    <p:restoredTop sz="94737"/>
  </p:normalViewPr>
  <p:slideViewPr>
    <p:cSldViewPr>
      <p:cViewPr varScale="1">
        <p:scale>
          <a:sx n="114" d="100"/>
          <a:sy n="114" d="100"/>
        </p:scale>
        <p:origin x="900"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commentAuthors" Target="commentAuthor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1044;&#1080;&#1072;&#1075;&#1088;&#1072;&#1084;&#1084;&#1072;%20&#1074;%20Microsoft%20PowerPoint"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0313472114209612E-2"/>
          <c:y val="0.31278355905469785"/>
          <c:w val="0.93937305577158092"/>
          <c:h val="0.63359640225021263"/>
        </c:manualLayout>
      </c:layout>
      <c:barChart>
        <c:barDir val="bar"/>
        <c:grouping val="percentStacked"/>
        <c:varyColors val="0"/>
        <c:ser>
          <c:idx val="0"/>
          <c:order val="0"/>
          <c:tx>
            <c:strRef>
              <c:f>Лист1!$B$1</c:f>
              <c:strCache>
                <c:ptCount val="1"/>
                <c:pt idx="0">
                  <c:v>Ряд 1</c:v>
                </c:pt>
              </c:strCache>
            </c:strRef>
          </c:tx>
          <c:spPr>
            <a:solidFill>
              <a:srgbClr val="78A779"/>
            </a:solidFill>
            <a:ln>
              <a:noFill/>
            </a:ln>
            <a:effectLst/>
          </c:spPr>
          <c:invertIfNegative val="0"/>
          <c:cat>
            <c:strRef>
              <c:f>Лист1!$A$2</c:f>
              <c:strCache>
                <c:ptCount val="1"/>
                <c:pt idx="0">
                  <c:v>Категория 1</c:v>
                </c:pt>
              </c:strCache>
            </c:strRef>
          </c:cat>
          <c:val>
            <c:numRef>
              <c:f>Лист1!$B$2</c:f>
              <c:numCache>
                <c:formatCode>###0.00</c:formatCode>
                <c:ptCount val="1"/>
                <c:pt idx="0">
                  <c:v>36.25</c:v>
                </c:pt>
              </c:numCache>
            </c:numRef>
          </c:val>
          <c:extLst>
            <c:ext xmlns:c16="http://schemas.microsoft.com/office/drawing/2014/chart" uri="{C3380CC4-5D6E-409C-BE32-E72D297353CC}">
              <c16:uniqueId val="{00000000-592E-864E-8B80-C7AA5985675B}"/>
            </c:ext>
          </c:extLst>
        </c:ser>
        <c:ser>
          <c:idx val="1"/>
          <c:order val="1"/>
          <c:tx>
            <c:strRef>
              <c:f>Лист1!$C$1</c:f>
              <c:strCache>
                <c:ptCount val="1"/>
                <c:pt idx="0">
                  <c:v>Ряд 2</c:v>
                </c:pt>
              </c:strCache>
            </c:strRef>
          </c:tx>
          <c:spPr>
            <a:solidFill>
              <a:srgbClr val="FFD579"/>
            </a:solidFill>
            <a:ln>
              <a:solidFill>
                <a:srgbClr val="FFD579"/>
              </a:solidFill>
            </a:ln>
            <a:effectLst/>
          </c:spPr>
          <c:invertIfNegative val="0"/>
          <c:cat>
            <c:strRef>
              <c:f>Лист1!$A$2</c:f>
              <c:strCache>
                <c:ptCount val="1"/>
                <c:pt idx="0">
                  <c:v>Категория 1</c:v>
                </c:pt>
              </c:strCache>
            </c:strRef>
          </c:cat>
          <c:val>
            <c:numRef>
              <c:f>Лист1!$C$2</c:f>
              <c:numCache>
                <c:formatCode>###0.00</c:formatCode>
                <c:ptCount val="1"/>
                <c:pt idx="0">
                  <c:v>63.75</c:v>
                </c:pt>
              </c:numCache>
            </c:numRef>
          </c:val>
          <c:extLst>
            <c:ext xmlns:c16="http://schemas.microsoft.com/office/drawing/2014/chart" uri="{C3380CC4-5D6E-409C-BE32-E72D297353CC}">
              <c16:uniqueId val="{00000001-592E-864E-8B80-C7AA5985675B}"/>
            </c:ext>
          </c:extLst>
        </c:ser>
        <c:dLbls>
          <c:showLegendKey val="0"/>
          <c:showVal val="0"/>
          <c:showCatName val="0"/>
          <c:showSerName val="0"/>
          <c:showPercent val="0"/>
          <c:showBubbleSize val="0"/>
        </c:dLbls>
        <c:gapWidth val="150"/>
        <c:overlap val="100"/>
        <c:axId val="174106880"/>
        <c:axId val="174129152"/>
      </c:barChart>
      <c:catAx>
        <c:axId val="174106880"/>
        <c:scaling>
          <c:orientation val="minMax"/>
        </c:scaling>
        <c:delete val="1"/>
        <c:axPos val="l"/>
        <c:numFmt formatCode="General" sourceLinked="1"/>
        <c:majorTickMark val="none"/>
        <c:minorTickMark val="none"/>
        <c:tickLblPos val="nextTo"/>
        <c:crossAx val="174129152"/>
        <c:crosses val="autoZero"/>
        <c:auto val="1"/>
        <c:lblAlgn val="ctr"/>
        <c:lblOffset val="100"/>
        <c:noMultiLvlLbl val="0"/>
      </c:catAx>
      <c:valAx>
        <c:axId val="174129152"/>
        <c:scaling>
          <c:orientation val="minMax"/>
        </c:scaling>
        <c:delete val="1"/>
        <c:axPos val="b"/>
        <c:numFmt formatCode="0%" sourceLinked="1"/>
        <c:majorTickMark val="none"/>
        <c:minorTickMark val="none"/>
        <c:tickLblPos val="nextTo"/>
        <c:crossAx val="174106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7A4300"/>
                </a:solidFill>
                <a:latin typeface="+mn-lt"/>
                <a:ea typeface="+mn-ea"/>
                <a:cs typeface="+mn-cs"/>
              </a:defRPr>
            </a:pPr>
            <a:r>
              <a:rPr lang="ru-RU" sz="1600" b="1" dirty="0" err="1">
                <a:solidFill>
                  <a:srgbClr val="7A4300"/>
                </a:solidFill>
              </a:rPr>
              <a:t>Сізде</a:t>
            </a:r>
            <a:r>
              <a:rPr lang="ru-RU" sz="1600" b="1" baseline="0" dirty="0">
                <a:solidFill>
                  <a:srgbClr val="7A4300"/>
                </a:solidFill>
              </a:rPr>
              <a:t> </a:t>
            </a:r>
            <a:r>
              <a:rPr lang="ru-RU" sz="1600" b="1" baseline="0" dirty="0" err="1">
                <a:solidFill>
                  <a:srgbClr val="7A4300"/>
                </a:solidFill>
              </a:rPr>
              <a:t>әдетте</a:t>
            </a:r>
            <a:r>
              <a:rPr lang="ru-RU" sz="1600" b="1" baseline="0" dirty="0">
                <a:solidFill>
                  <a:srgbClr val="7A4300"/>
                </a:solidFill>
              </a:rPr>
              <a:t> ай </a:t>
            </a:r>
            <a:r>
              <a:rPr lang="ru-RU" sz="1600" b="1" baseline="0" dirty="0" err="1">
                <a:solidFill>
                  <a:srgbClr val="7A4300"/>
                </a:solidFill>
              </a:rPr>
              <a:t>сайынғы</a:t>
            </a:r>
            <a:r>
              <a:rPr lang="ru-RU" sz="1600" b="1" baseline="0" dirty="0">
                <a:solidFill>
                  <a:srgbClr val="7A4300"/>
                </a:solidFill>
              </a:rPr>
              <a:t> </a:t>
            </a:r>
            <a:r>
              <a:rPr lang="ru-RU" sz="1600" b="1" baseline="0" dirty="0" err="1">
                <a:solidFill>
                  <a:srgbClr val="7A4300"/>
                </a:solidFill>
              </a:rPr>
              <a:t>міндетті</a:t>
            </a:r>
            <a:r>
              <a:rPr lang="ru-RU" sz="1600" b="1" baseline="0" dirty="0">
                <a:solidFill>
                  <a:srgbClr val="7A4300"/>
                </a:solidFill>
              </a:rPr>
              <a:t> </a:t>
            </a:r>
            <a:r>
              <a:rPr lang="ru-RU" sz="1600" b="1" baseline="0" dirty="0" err="1">
                <a:solidFill>
                  <a:srgbClr val="7A4300"/>
                </a:solidFill>
              </a:rPr>
              <a:t>төлемдерден</a:t>
            </a:r>
            <a:r>
              <a:rPr lang="ru-RU" sz="1600" b="1" baseline="0" dirty="0">
                <a:solidFill>
                  <a:srgbClr val="7A4300"/>
                </a:solidFill>
              </a:rPr>
              <a:t> </a:t>
            </a:r>
            <a:r>
              <a:rPr lang="ru-RU" sz="1600" b="1" baseline="0" dirty="0" err="1">
                <a:solidFill>
                  <a:srgbClr val="7A4300"/>
                </a:solidFill>
              </a:rPr>
              <a:t>кейін</a:t>
            </a:r>
            <a:r>
              <a:rPr lang="ru-RU" sz="1600" b="1" baseline="0" dirty="0">
                <a:solidFill>
                  <a:srgbClr val="7A4300"/>
                </a:solidFill>
              </a:rPr>
              <a:t> </a:t>
            </a:r>
            <a:r>
              <a:rPr lang="ru-RU" sz="1600" b="1" baseline="0" dirty="0" err="1">
                <a:solidFill>
                  <a:srgbClr val="7A4300"/>
                </a:solidFill>
              </a:rPr>
              <a:t>ақша</a:t>
            </a:r>
            <a:r>
              <a:rPr lang="ru-RU" sz="1600" b="1" baseline="0" dirty="0">
                <a:solidFill>
                  <a:srgbClr val="7A4300"/>
                </a:solidFill>
              </a:rPr>
              <a:t> </a:t>
            </a:r>
            <a:r>
              <a:rPr lang="ru-RU" sz="1600" b="1" baseline="0" dirty="0" err="1">
                <a:solidFill>
                  <a:srgbClr val="7A4300"/>
                </a:solidFill>
              </a:rPr>
              <a:t>артылып</a:t>
            </a:r>
            <a:r>
              <a:rPr lang="ru-RU" sz="1600" b="1" baseline="0" dirty="0">
                <a:solidFill>
                  <a:srgbClr val="7A4300"/>
                </a:solidFill>
              </a:rPr>
              <a:t> </a:t>
            </a:r>
            <a:r>
              <a:rPr lang="ru-RU" sz="1600" b="1" baseline="0" dirty="0" err="1">
                <a:solidFill>
                  <a:srgbClr val="7A4300"/>
                </a:solidFill>
              </a:rPr>
              <a:t>қалады</a:t>
            </a:r>
            <a:r>
              <a:rPr lang="ru-RU" sz="1600" b="1" baseline="0" dirty="0">
                <a:solidFill>
                  <a:srgbClr val="7A4300"/>
                </a:solidFill>
              </a:rPr>
              <a:t> </a:t>
            </a:r>
            <a:r>
              <a:rPr lang="ru-RU" sz="1600" b="1" baseline="0" dirty="0" err="1">
                <a:solidFill>
                  <a:srgbClr val="7A4300"/>
                </a:solidFill>
              </a:rPr>
              <a:t>ма</a:t>
            </a:r>
            <a:r>
              <a:rPr lang="ru-RU" sz="1600" b="1" dirty="0">
                <a:solidFill>
                  <a:srgbClr val="7A4300"/>
                </a:solidFill>
              </a:rPr>
              <a:t>?</a:t>
            </a:r>
          </a:p>
        </c:rich>
      </c:tx>
      <c:layout>
        <c:manualLayout>
          <c:xMode val="edge"/>
          <c:yMode val="edge"/>
          <c:x val="0.21171875000000051"/>
          <c:y val="5.6249996539739389E-2"/>
        </c:manualLayout>
      </c:layout>
      <c:overlay val="0"/>
      <c:spPr>
        <a:noFill/>
        <a:ln>
          <a:noFill/>
        </a:ln>
        <a:effectLst/>
      </c:spPr>
    </c:title>
    <c:autoTitleDeleted val="0"/>
    <c:plotArea>
      <c:layout/>
      <c:pieChart>
        <c:varyColors val="1"/>
        <c:ser>
          <c:idx val="0"/>
          <c:order val="0"/>
          <c:tx>
            <c:strRef>
              <c:f>Лист1!$B$1</c:f>
              <c:strCache>
                <c:ptCount val="1"/>
                <c:pt idx="0">
                  <c:v>Продажи</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18C3-6B44-BF3E-51FAC33D7B7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18C3-6B44-BF3E-51FAC33D7B7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18C3-6B44-BF3E-51FAC33D7B75}"/>
              </c:ext>
            </c:extLst>
          </c:dPt>
          <c:dLbls>
            <c:dLbl>
              <c:idx val="0"/>
              <c:layout>
                <c:manualLayout>
                  <c:x val="1.1173720472440944E-3"/>
                  <c:y val="-2.1905756526466861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8C3-6B44-BF3E-51FAC33D7B75}"/>
                </c:ext>
              </c:extLst>
            </c:dLbl>
            <c:dLbl>
              <c:idx val="1"/>
              <c:layout>
                <c:manualLayout>
                  <c:x val="0.10326863927165392"/>
                  <c:y val="-2.82599022970040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8C3-6B44-BF3E-51FAC33D7B75}"/>
                </c:ext>
              </c:extLst>
            </c:dLbl>
            <c:dLbl>
              <c:idx val="2"/>
              <c:layout>
                <c:manualLayout>
                  <c:x val="-1.2582677165354331E-2"/>
                  <c:y val="-4.26608610567875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8C3-6B44-BF3E-51FAC33D7B7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7A4300"/>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Лист1!$A$2:$A$4</c:f>
              <c:strCache>
                <c:ptCount val="3"/>
                <c:pt idx="0">
                  <c:v>иа, қалады</c:v>
                </c:pt>
                <c:pt idx="1">
                  <c:v>жоқ, қалмайды</c:v>
                </c:pt>
                <c:pt idx="2">
                  <c:v>ішінара қалады</c:v>
                </c:pt>
              </c:strCache>
            </c:strRef>
          </c:cat>
          <c:val>
            <c:numRef>
              <c:f>Лист1!$B$2:$B$4</c:f>
              <c:numCache>
                <c:formatCode>General</c:formatCode>
                <c:ptCount val="3"/>
                <c:pt idx="0">
                  <c:v>30.6</c:v>
                </c:pt>
                <c:pt idx="1">
                  <c:v>34.200000000000003</c:v>
                </c:pt>
                <c:pt idx="2">
                  <c:v>35.200000000000003</c:v>
                </c:pt>
              </c:numCache>
            </c:numRef>
          </c:val>
          <c:extLst>
            <c:ext xmlns:c16="http://schemas.microsoft.com/office/drawing/2014/chart" uri="{C3380CC4-5D6E-409C-BE32-E72D297353CC}">
              <c16:uniqueId val="{00000000-18C3-6B44-BF3E-51FAC33D7B7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rgbClr val="7A4300"/>
              </a:solidFill>
              <a:latin typeface="+mn-lt"/>
              <a:ea typeface="+mn-ea"/>
              <a:cs typeface="+mn-cs"/>
            </a:defRPr>
          </a:pPr>
          <a:endParaRPr lang="ru-RU"/>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1600" b="1" dirty="0" err="1">
                <a:solidFill>
                  <a:srgbClr val="7A4300"/>
                </a:solidFill>
              </a:rPr>
              <a:t>Жинақтар</a:t>
            </a:r>
            <a:r>
              <a:rPr lang="ru-RU" sz="1600" b="1" baseline="0" dirty="0">
                <a:solidFill>
                  <a:srgbClr val="7A4300"/>
                </a:solidFill>
              </a:rPr>
              <a:t> </a:t>
            </a:r>
            <a:r>
              <a:rPr lang="ru-RU" sz="1600" b="1" baseline="0" dirty="0" err="1">
                <a:solidFill>
                  <a:srgbClr val="7A4300"/>
                </a:solidFill>
              </a:rPr>
              <a:t>шамамен</a:t>
            </a:r>
            <a:r>
              <a:rPr lang="ru-RU" sz="1600" b="1" baseline="0" dirty="0">
                <a:solidFill>
                  <a:srgbClr val="7A4300"/>
                </a:solidFill>
              </a:rPr>
              <a:t> </a:t>
            </a:r>
            <a:r>
              <a:rPr lang="ru-RU" sz="1600" b="1" baseline="0" dirty="0" err="1">
                <a:solidFill>
                  <a:srgbClr val="7A4300"/>
                </a:solidFill>
              </a:rPr>
              <a:t>қанша</a:t>
            </a:r>
            <a:r>
              <a:rPr lang="ru-RU" sz="1600" b="1" baseline="0" dirty="0">
                <a:solidFill>
                  <a:srgbClr val="7A4300"/>
                </a:solidFill>
              </a:rPr>
              <a:t> </a:t>
            </a:r>
            <a:r>
              <a:rPr lang="ru-RU" sz="1600" b="1" baseline="0" dirty="0" err="1">
                <a:solidFill>
                  <a:srgbClr val="7A4300"/>
                </a:solidFill>
              </a:rPr>
              <a:t>пайызда</a:t>
            </a:r>
            <a:r>
              <a:rPr lang="ru-RU" sz="1600" b="1" baseline="0" dirty="0">
                <a:solidFill>
                  <a:srgbClr val="7A4300"/>
                </a:solidFill>
              </a:rPr>
              <a:t> </a:t>
            </a:r>
            <a:r>
              <a:rPr lang="ru-RU" sz="1600" b="1" baseline="0" dirty="0" err="1">
                <a:solidFill>
                  <a:srgbClr val="7A4300"/>
                </a:solidFill>
              </a:rPr>
              <a:t>табыс</a:t>
            </a:r>
            <a:r>
              <a:rPr lang="ru-RU" sz="1600" b="1" baseline="0" dirty="0">
                <a:solidFill>
                  <a:srgbClr val="7A4300"/>
                </a:solidFill>
              </a:rPr>
              <a:t> </a:t>
            </a:r>
            <a:r>
              <a:rPr lang="ru-RU" sz="1600" b="1" baseline="0" dirty="0" err="1">
                <a:solidFill>
                  <a:srgbClr val="7A4300"/>
                </a:solidFill>
              </a:rPr>
              <a:t>әкеледі</a:t>
            </a:r>
            <a:r>
              <a:rPr lang="ru-RU" sz="1600" b="1" dirty="0">
                <a:solidFill>
                  <a:srgbClr val="7A4300"/>
                </a:solidFill>
              </a:rPr>
              <a:t>? </a:t>
            </a:r>
          </a:p>
        </c:rich>
      </c:tx>
      <c:overlay val="0"/>
      <c:spPr>
        <a:noFill/>
        <a:ln>
          <a:noFill/>
        </a:ln>
        <a:effectLst/>
      </c:spPr>
    </c:title>
    <c:autoTitleDeleted val="0"/>
    <c:plotArea>
      <c:layout>
        <c:manualLayout>
          <c:layoutTarget val="inner"/>
          <c:xMode val="edge"/>
          <c:yMode val="edge"/>
          <c:x val="0.29294796201028961"/>
          <c:y val="0.22450554052192526"/>
          <c:w val="0.43420696478037291"/>
          <c:h val="0.54666167455465264"/>
        </c:manualLayout>
      </c:layout>
      <c:pieChart>
        <c:varyColors val="1"/>
        <c:ser>
          <c:idx val="0"/>
          <c:order val="0"/>
          <c:tx>
            <c:strRef>
              <c:f>Лист1!$B$1</c:f>
              <c:strCache>
                <c:ptCount val="1"/>
                <c:pt idx="0">
                  <c:v>Продажи</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DA7-D742-90A8-D1A99C03849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DA7-D742-90A8-D1A99C03849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DA7-D742-90A8-D1A99C03849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DA7-D742-90A8-D1A99C03849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DA7-D742-90A8-D1A99C03849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DA7-D742-90A8-D1A99C03849C}"/>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7A4300"/>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Лист1!$A$3:$A$7</c:f>
              <c:strCache>
                <c:ptCount val="5"/>
                <c:pt idx="0">
                  <c:v>0 ден 20%</c:v>
                </c:pt>
                <c:pt idx="1">
                  <c:v>20 дан 40 %</c:v>
                </c:pt>
                <c:pt idx="2">
                  <c:v>40 тан 60 %</c:v>
                </c:pt>
                <c:pt idx="3">
                  <c:v>60 тан 80 %</c:v>
                </c:pt>
                <c:pt idx="4">
                  <c:v>80 нен 100 %</c:v>
                </c:pt>
              </c:strCache>
            </c:strRef>
          </c:cat>
          <c:val>
            <c:numRef>
              <c:f>Лист1!$B$2:$B$7</c:f>
              <c:numCache>
                <c:formatCode>General</c:formatCode>
                <c:ptCount val="6"/>
                <c:pt idx="0">
                  <c:v>31.8</c:v>
                </c:pt>
                <c:pt idx="1">
                  <c:v>51.3</c:v>
                </c:pt>
                <c:pt idx="2">
                  <c:v>12.6</c:v>
                </c:pt>
                <c:pt idx="3">
                  <c:v>3.3</c:v>
                </c:pt>
                <c:pt idx="4">
                  <c:v>7</c:v>
                </c:pt>
                <c:pt idx="5">
                  <c:v>5</c:v>
                </c:pt>
              </c:numCache>
            </c:numRef>
          </c:val>
          <c:extLst>
            <c:ext xmlns:c16="http://schemas.microsoft.com/office/drawing/2014/chart" uri="{C3380CC4-5D6E-409C-BE32-E72D297353CC}">
              <c16:uniqueId val="{00000000-6161-5B45-977A-F7A3219B096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rgbClr val="7A4300"/>
              </a:solidFill>
              <a:latin typeface="+mn-lt"/>
              <a:ea typeface="+mn-ea"/>
              <a:cs typeface="+mn-cs"/>
            </a:defRPr>
          </a:pPr>
          <a:endParaRPr lang="ru-RU"/>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47744793661866E-2"/>
          <c:y val="0.10786823391396012"/>
          <c:w val="0.91595225520633816"/>
          <c:h val="0.56286221404854864"/>
        </c:manualLayout>
      </c:layout>
      <c:barChart>
        <c:barDir val="col"/>
        <c:grouping val="clustered"/>
        <c:varyColors val="0"/>
        <c:ser>
          <c:idx val="0"/>
          <c:order val="0"/>
          <c:tx>
            <c:strRef>
              <c:f>Лист1!$B$1</c:f>
              <c:strCache>
                <c:ptCount val="1"/>
                <c:pt idx="0">
                  <c:v>Ряд 1</c:v>
                </c:pt>
              </c:strCache>
            </c:strRef>
          </c:tx>
          <c:spPr>
            <a:solidFill>
              <a:srgbClr val="026036"/>
            </a:solidFill>
            <a:ln>
              <a:noFill/>
            </a:ln>
            <a:effectLst/>
          </c:spPr>
          <c:invertIfNegative val="0"/>
          <c:dPt>
            <c:idx val="5"/>
            <c:invertIfNegative val="0"/>
            <c:bubble3D val="0"/>
            <c:spPr>
              <a:solidFill>
                <a:srgbClr val="00B050"/>
              </a:solidFill>
              <a:ln>
                <a:noFill/>
              </a:ln>
              <a:effectLst/>
            </c:spPr>
            <c:extLst>
              <c:ext xmlns:c16="http://schemas.microsoft.com/office/drawing/2014/chart" uri="{C3380CC4-5D6E-409C-BE32-E72D297353CC}">
                <c16:uniqueId val="{00000003-488C-C54B-BEE9-672AE58E2B7F}"/>
              </c:ext>
            </c:extLst>
          </c:dPt>
          <c:dPt>
            <c:idx val="6"/>
            <c:invertIfNegative val="0"/>
            <c:bubble3D val="0"/>
            <c:spPr>
              <a:solidFill>
                <a:srgbClr val="00B050"/>
              </a:solidFill>
              <a:ln>
                <a:noFill/>
              </a:ln>
              <a:effectLst/>
            </c:spPr>
            <c:extLst>
              <c:ext xmlns:c16="http://schemas.microsoft.com/office/drawing/2014/chart" uri="{C3380CC4-5D6E-409C-BE32-E72D297353CC}">
                <c16:uniqueId val="{00000005-488C-C54B-BEE9-672AE58E2B7F}"/>
              </c:ext>
            </c:extLst>
          </c:dPt>
          <c:dPt>
            <c:idx val="7"/>
            <c:invertIfNegative val="0"/>
            <c:bubble3D val="0"/>
            <c:spPr>
              <a:solidFill>
                <a:srgbClr val="00B050"/>
              </a:solidFill>
              <a:ln>
                <a:noFill/>
              </a:ln>
              <a:effectLst/>
            </c:spPr>
            <c:extLst>
              <c:ext xmlns:c16="http://schemas.microsoft.com/office/drawing/2014/chart" uri="{C3380CC4-5D6E-409C-BE32-E72D297353CC}">
                <c16:uniqueId val="{00000007-488C-C54B-BEE9-672AE58E2B7F}"/>
              </c:ext>
            </c:extLst>
          </c:dPt>
          <c:dPt>
            <c:idx val="8"/>
            <c:invertIfNegative val="0"/>
            <c:bubble3D val="0"/>
            <c:spPr>
              <a:solidFill>
                <a:srgbClr val="00B050"/>
              </a:solidFill>
              <a:ln>
                <a:noFill/>
              </a:ln>
              <a:effectLst/>
            </c:spPr>
            <c:extLst>
              <c:ext xmlns:c16="http://schemas.microsoft.com/office/drawing/2014/chart" uri="{C3380CC4-5D6E-409C-BE32-E72D297353CC}">
                <c16:uniqueId val="{00000009-488C-C54B-BEE9-672AE58E2B7F}"/>
              </c:ext>
            </c:extLst>
          </c:dPt>
          <c:dPt>
            <c:idx val="9"/>
            <c:invertIfNegative val="0"/>
            <c:bubble3D val="0"/>
            <c:spPr>
              <a:solidFill>
                <a:srgbClr val="00B050"/>
              </a:solidFill>
              <a:ln>
                <a:noFill/>
              </a:ln>
              <a:effectLst/>
            </c:spPr>
            <c:extLst>
              <c:ext xmlns:c16="http://schemas.microsoft.com/office/drawing/2014/chart" uri="{C3380CC4-5D6E-409C-BE32-E72D297353CC}">
                <c16:uniqueId val="{0000000B-488C-C54B-BEE9-672AE58E2B7F}"/>
              </c:ext>
            </c:extLst>
          </c:dPt>
          <c:dPt>
            <c:idx val="10"/>
            <c:invertIfNegative val="0"/>
            <c:bubble3D val="0"/>
            <c:spPr>
              <a:solidFill>
                <a:srgbClr val="92D050"/>
              </a:solidFill>
              <a:ln>
                <a:noFill/>
              </a:ln>
              <a:effectLst/>
            </c:spPr>
            <c:extLst>
              <c:ext xmlns:c16="http://schemas.microsoft.com/office/drawing/2014/chart" uri="{C3380CC4-5D6E-409C-BE32-E72D297353CC}">
                <c16:uniqueId val="{0000000D-488C-C54B-BEE9-672AE58E2B7F}"/>
              </c:ext>
            </c:extLst>
          </c:dPt>
          <c:dPt>
            <c:idx val="11"/>
            <c:invertIfNegative val="0"/>
            <c:bubble3D val="0"/>
            <c:spPr>
              <a:solidFill>
                <a:srgbClr val="92D050"/>
              </a:solidFill>
              <a:ln>
                <a:noFill/>
              </a:ln>
              <a:effectLst/>
            </c:spPr>
            <c:extLst>
              <c:ext xmlns:c16="http://schemas.microsoft.com/office/drawing/2014/chart" uri="{C3380CC4-5D6E-409C-BE32-E72D297353CC}">
                <c16:uniqueId val="{0000000F-488C-C54B-BEE9-672AE58E2B7F}"/>
              </c:ext>
            </c:extLst>
          </c:dPt>
          <c:dPt>
            <c:idx val="12"/>
            <c:invertIfNegative val="0"/>
            <c:bubble3D val="0"/>
            <c:spPr>
              <a:solidFill>
                <a:srgbClr val="92D050"/>
              </a:solidFill>
              <a:ln>
                <a:noFill/>
              </a:ln>
              <a:effectLst/>
            </c:spPr>
            <c:extLst>
              <c:ext xmlns:c16="http://schemas.microsoft.com/office/drawing/2014/chart" uri="{C3380CC4-5D6E-409C-BE32-E72D297353CC}">
                <c16:uniqueId val="{00000011-488C-C54B-BEE9-672AE58E2B7F}"/>
              </c:ext>
            </c:extLst>
          </c:dPt>
          <c:dPt>
            <c:idx val="13"/>
            <c:invertIfNegative val="0"/>
            <c:bubble3D val="0"/>
            <c:spPr>
              <a:solidFill>
                <a:srgbClr val="92D050"/>
              </a:solidFill>
              <a:ln>
                <a:noFill/>
              </a:ln>
              <a:effectLst/>
            </c:spPr>
            <c:extLst>
              <c:ext xmlns:c16="http://schemas.microsoft.com/office/drawing/2014/chart" uri="{C3380CC4-5D6E-409C-BE32-E72D297353CC}">
                <c16:uniqueId val="{00000013-488C-C54B-BEE9-672AE58E2B7F}"/>
              </c:ext>
            </c:extLst>
          </c:dPt>
          <c:dPt>
            <c:idx val="14"/>
            <c:invertIfNegative val="0"/>
            <c:bubble3D val="0"/>
            <c:spPr>
              <a:solidFill>
                <a:srgbClr val="92D050"/>
              </a:solidFill>
              <a:ln>
                <a:noFill/>
              </a:ln>
              <a:effectLst/>
            </c:spPr>
            <c:extLst>
              <c:ext xmlns:c16="http://schemas.microsoft.com/office/drawing/2014/chart" uri="{C3380CC4-5D6E-409C-BE32-E72D297353CC}">
                <c16:uniqueId val="{00000015-488C-C54B-BEE9-672AE58E2B7F}"/>
              </c:ext>
            </c:extLst>
          </c:dPt>
          <c:dPt>
            <c:idx val="15"/>
            <c:invertIfNegative val="0"/>
            <c:bubble3D val="0"/>
            <c:spPr>
              <a:solidFill>
                <a:srgbClr val="92D050"/>
              </a:solidFill>
              <a:ln>
                <a:noFill/>
              </a:ln>
              <a:effectLst/>
            </c:spPr>
            <c:extLst>
              <c:ext xmlns:c16="http://schemas.microsoft.com/office/drawing/2014/chart" uri="{C3380CC4-5D6E-409C-BE32-E72D297353CC}">
                <c16:uniqueId val="{00000015-B429-7943-81EA-DF4C6DEDB37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Лист1!$A$2:$A$17</c:f>
              <c:strCache>
                <c:ptCount val="10"/>
                <c:pt idx="0">
                  <c:v>Үйленбеген\тұрмысқа шықпаған</c:v>
                </c:pt>
                <c:pt idx="1">
                  <c:v>Үйленген\тұрмыста</c:v>
                </c:pt>
                <c:pt idx="2">
                  <c:v>Ажырасқан</c:v>
                </c:pt>
                <c:pt idx="3">
                  <c:v>Жесір</c:v>
                </c:pt>
                <c:pt idx="4">
                  <c:v>Азаматтық неке</c:v>
                </c:pt>
                <c:pt idx="5">
                  <c:v>Бастауыш</c:v>
                </c:pt>
                <c:pt idx="6">
                  <c:v>Орта</c:v>
                </c:pt>
                <c:pt idx="7">
                  <c:v>Арнайы орта</c:v>
                </c:pt>
                <c:pt idx="8">
                  <c:v>Толық емес жоғары</c:v>
                </c:pt>
                <c:pt idx="9">
                  <c:v>Жоғары</c:v>
                </c:pt>
              </c:strCache>
            </c:strRef>
          </c:cat>
          <c:val>
            <c:numRef>
              <c:f>Лист1!$B$2:$B$17</c:f>
              <c:numCache>
                <c:formatCode>###0.00</c:formatCode>
                <c:ptCount val="16"/>
                <c:pt idx="0">
                  <c:v>43.8</c:v>
                </c:pt>
                <c:pt idx="1">
                  <c:v>44.4</c:v>
                </c:pt>
                <c:pt idx="2">
                  <c:v>44.4</c:v>
                </c:pt>
                <c:pt idx="3">
                  <c:v>31.3</c:v>
                </c:pt>
                <c:pt idx="4">
                  <c:v>42.8</c:v>
                </c:pt>
                <c:pt idx="5">
                  <c:v>38.299999999999997</c:v>
                </c:pt>
                <c:pt idx="6">
                  <c:v>43.8</c:v>
                </c:pt>
                <c:pt idx="7">
                  <c:v>31.8</c:v>
                </c:pt>
                <c:pt idx="8">
                  <c:v>40.4</c:v>
                </c:pt>
                <c:pt idx="9">
                  <c:v>48.3</c:v>
                </c:pt>
              </c:numCache>
            </c:numRef>
          </c:val>
          <c:extLst>
            <c:ext xmlns:c16="http://schemas.microsoft.com/office/drawing/2014/chart" uri="{C3380CC4-5D6E-409C-BE32-E72D297353CC}">
              <c16:uniqueId val="{00000016-488C-C54B-BEE9-672AE58E2B7F}"/>
            </c:ext>
          </c:extLst>
        </c:ser>
        <c:dLbls>
          <c:showLegendKey val="0"/>
          <c:showVal val="0"/>
          <c:showCatName val="0"/>
          <c:showSerName val="0"/>
          <c:showPercent val="0"/>
          <c:showBubbleSize val="0"/>
        </c:dLbls>
        <c:gapWidth val="219"/>
        <c:overlap val="-27"/>
        <c:axId val="175476736"/>
        <c:axId val="175478272"/>
      </c:barChart>
      <c:catAx>
        <c:axId val="175476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ru-RU"/>
          </a:p>
        </c:txPr>
        <c:crossAx val="175478272"/>
        <c:crosses val="autoZero"/>
        <c:auto val="1"/>
        <c:lblAlgn val="ctr"/>
        <c:lblOffset val="100"/>
        <c:noMultiLvlLbl val="0"/>
      </c:catAx>
      <c:valAx>
        <c:axId val="175478272"/>
        <c:scaling>
          <c:orientation val="minMax"/>
          <c:max val="50"/>
          <c:min val="0"/>
        </c:scaling>
        <c:delete val="1"/>
        <c:axPos val="l"/>
        <c:numFmt formatCode="###0.00" sourceLinked="1"/>
        <c:majorTickMark val="out"/>
        <c:minorTickMark val="none"/>
        <c:tickLblPos val="nextTo"/>
        <c:crossAx val="175476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7A4300"/>
                </a:solidFill>
                <a:latin typeface="+mn-lt"/>
                <a:ea typeface="+mn-ea"/>
                <a:cs typeface="+mn-cs"/>
              </a:defRPr>
            </a:pPr>
            <a:r>
              <a:rPr lang="ru-RU" sz="1600" b="1" baseline="0" dirty="0">
                <a:solidFill>
                  <a:srgbClr val="7A4300"/>
                </a:solidFill>
              </a:rPr>
              <a:t>«</a:t>
            </a:r>
            <a:r>
              <a:rPr lang="ru-RU" sz="1600" b="1" baseline="0" dirty="0" err="1">
                <a:solidFill>
                  <a:srgbClr val="7A4300"/>
                </a:solidFill>
              </a:rPr>
              <a:t>Тауарлық</a:t>
            </a:r>
            <a:r>
              <a:rPr lang="ru-RU" sz="1600" b="1" baseline="0" dirty="0">
                <a:solidFill>
                  <a:srgbClr val="7A4300"/>
                </a:solidFill>
              </a:rPr>
              <a:t> </a:t>
            </a:r>
            <a:r>
              <a:rPr lang="ru-RU" sz="1600" b="1" baseline="0" dirty="0" err="1">
                <a:solidFill>
                  <a:srgbClr val="7A4300"/>
                </a:solidFill>
              </a:rPr>
              <a:t>несие</a:t>
            </a:r>
            <a:r>
              <a:rPr lang="ru-RU" sz="1600" b="1" baseline="0" dirty="0">
                <a:solidFill>
                  <a:srgbClr val="7A4300"/>
                </a:solidFill>
              </a:rPr>
              <a:t>» </a:t>
            </a:r>
            <a:r>
              <a:rPr lang="ru-RU" sz="1600" b="1" baseline="0" dirty="0" err="1">
                <a:solidFill>
                  <a:srgbClr val="7A4300"/>
                </a:solidFill>
              </a:rPr>
              <a:t>қызметі</a:t>
            </a:r>
            <a:r>
              <a:rPr lang="ru-RU" sz="1600" b="1" dirty="0">
                <a:solidFill>
                  <a:srgbClr val="7A4300"/>
                </a:solidFill>
              </a:rPr>
              <a:t>, % </a:t>
            </a:r>
            <a:r>
              <a:rPr lang="ru-RU" sz="1600" b="1" dirty="0" err="1">
                <a:solidFill>
                  <a:srgbClr val="7A4300"/>
                </a:solidFill>
              </a:rPr>
              <a:t>бойынша</a:t>
            </a:r>
            <a:endParaRPr lang="ru-RU" sz="1600" b="1" dirty="0">
              <a:solidFill>
                <a:srgbClr val="7A4300"/>
              </a:solidFill>
            </a:endParaRPr>
          </a:p>
        </c:rich>
      </c:tx>
      <c:layout>
        <c:manualLayout>
          <c:xMode val="edge"/>
          <c:yMode val="edge"/>
          <c:x val="5.8923194870365209E-2"/>
          <c:y val="4.7270940654497813E-3"/>
        </c:manualLayout>
      </c:layout>
      <c:overlay val="0"/>
      <c:spPr>
        <a:noFill/>
        <a:ln>
          <a:noFill/>
        </a:ln>
        <a:effectLst/>
      </c:spPr>
    </c:title>
    <c:autoTitleDeleted val="0"/>
    <c:plotArea>
      <c:layout/>
      <c:pieChart>
        <c:varyColors val="1"/>
        <c:ser>
          <c:idx val="0"/>
          <c:order val="0"/>
          <c:tx>
            <c:strRef>
              <c:f>Лист1!$B$1</c:f>
              <c:strCache>
                <c:ptCount val="1"/>
                <c:pt idx="0">
                  <c:v>Продажи</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547-5844-BC08-78849ABC55D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547-5844-BC08-78849ABC55D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0547-5844-BC08-78849ABC55D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5-0547-5844-BC08-78849ABC55DA}"/>
              </c:ext>
            </c:extLst>
          </c:dPt>
          <c:dLbls>
            <c:dLbl>
              <c:idx val="0"/>
              <c:layout>
                <c:manualLayout>
                  <c:x val="0.10033942012824078"/>
                  <c:y val="-2.92921641902152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547-5844-BC08-78849ABC55DA}"/>
                </c:ext>
              </c:extLst>
            </c:dLbl>
            <c:dLbl>
              <c:idx val="1"/>
              <c:layout>
                <c:manualLayout>
                  <c:x val="1.0637719542793338E-2"/>
                  <c:y val="4.5129232051931034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rgbClr val="7A4300"/>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7.967364789517703E-2"/>
                      <c:h val="8.1790638120477627E-2"/>
                    </c:manualLayout>
                  </c15:layout>
                </c:ext>
                <c:ext xmlns:c16="http://schemas.microsoft.com/office/drawing/2014/chart" uri="{C3380CC4-5D6E-409C-BE32-E72D297353CC}">
                  <c16:uniqueId val="{00000003-0547-5844-BC08-78849ABC55DA}"/>
                </c:ext>
              </c:extLst>
            </c:dLbl>
            <c:dLbl>
              <c:idx val="2"/>
              <c:layout>
                <c:manualLayout>
                  <c:x val="1.7297619877334816E-2"/>
                  <c:y val="-3.68759863621475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547-5844-BC08-78849ABC55DA}"/>
                </c:ext>
              </c:extLst>
            </c:dLbl>
            <c:dLbl>
              <c:idx val="3"/>
              <c:layout>
                <c:manualLayout>
                  <c:x val="-6.0554606913855915E-3"/>
                  <c:y val="2.918440877825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547-5844-BC08-78849ABC55D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7A4300"/>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Лист1!$A$2:$A$5</c:f>
              <c:strCache>
                <c:ptCount val="4"/>
                <c:pt idx="0">
                  <c:v>Бұндай қызмет жайында естімедім</c:v>
                </c:pt>
                <c:pt idx="1">
                  <c:v>Мен мұндай қызмет туралы естідім, бірақ бұл туралы ештеңе білмеймін</c:v>
                </c:pt>
                <c:pt idx="2">
                  <c:v>Мен бұл қызметті және оны әртүрлі ұйымдардың ұсыну шарттарын білемін, бірақ оларды түсіну қиын</c:v>
                </c:pt>
                <c:pt idx="3">
                  <c:v>Бұл қызметпен жақсы таныспын және әртүрлі ұйымдардың шарттарын түсінемін</c:v>
                </c:pt>
              </c:strCache>
            </c:strRef>
          </c:cat>
          <c:val>
            <c:numRef>
              <c:f>Лист1!$B$2:$B$5</c:f>
              <c:numCache>
                <c:formatCode>###0.0%</c:formatCode>
                <c:ptCount val="4"/>
                <c:pt idx="0">
                  <c:v>6.9500000000000006E-2</c:v>
                </c:pt>
                <c:pt idx="1">
                  <c:v>0.13900000000000001</c:v>
                </c:pt>
                <c:pt idx="2">
                  <c:v>0.27149999999999996</c:v>
                </c:pt>
                <c:pt idx="3">
                  <c:v>0.52</c:v>
                </c:pt>
              </c:numCache>
            </c:numRef>
          </c:val>
          <c:extLst>
            <c:ext xmlns:c16="http://schemas.microsoft.com/office/drawing/2014/chart" uri="{C3380CC4-5D6E-409C-BE32-E72D297353CC}">
              <c16:uniqueId val="{00000004-0547-5844-BC08-78849ABC55DA}"/>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6.2686088653470862E-2"/>
          <c:y val="0.67679071256290391"/>
          <c:w val="0.87462764845274599"/>
          <c:h val="0.30902800524074692"/>
        </c:manualLayout>
      </c:layout>
      <c:overlay val="0"/>
      <c:spPr>
        <a:noFill/>
        <a:ln>
          <a:noFill/>
        </a:ln>
        <a:effectLst/>
      </c:spPr>
      <c:txPr>
        <a:bodyPr rot="0" spcFirstLastPara="1" vertOverflow="ellipsis" vert="horz" wrap="square" anchor="ctr" anchorCtr="1"/>
        <a:lstStyle/>
        <a:p>
          <a:pPr>
            <a:defRPr sz="1197" b="1" i="0" u="none" strike="noStrike" kern="1200" baseline="0">
              <a:solidFill>
                <a:srgbClr val="7A4300"/>
              </a:solidFill>
              <a:latin typeface="+mn-lt"/>
              <a:ea typeface="+mn-ea"/>
              <a:cs typeface="+mn-cs"/>
            </a:defRPr>
          </a:pPr>
          <a:endParaRPr lang="ru-RU"/>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7A4300"/>
                </a:solidFill>
                <a:latin typeface="+mn-lt"/>
                <a:ea typeface="+mn-ea"/>
                <a:cs typeface="+mn-cs"/>
              </a:defRPr>
            </a:pPr>
            <a:r>
              <a:rPr lang="ru-RU" sz="1600" b="1" baseline="0" dirty="0">
                <a:solidFill>
                  <a:srgbClr val="7A4300"/>
                </a:solidFill>
              </a:rPr>
              <a:t>«Депозит»</a:t>
            </a:r>
            <a:r>
              <a:rPr lang="ru-RU" sz="1600" b="1" dirty="0">
                <a:solidFill>
                  <a:srgbClr val="7A4300"/>
                </a:solidFill>
              </a:rPr>
              <a:t> </a:t>
            </a:r>
            <a:r>
              <a:rPr lang="ru-RU" sz="1600" b="1" dirty="0" err="1">
                <a:solidFill>
                  <a:srgbClr val="7A4300"/>
                </a:solidFill>
              </a:rPr>
              <a:t>қызметі</a:t>
            </a:r>
            <a:r>
              <a:rPr lang="ru-RU" sz="1600" b="1" dirty="0">
                <a:solidFill>
                  <a:srgbClr val="7A4300"/>
                </a:solidFill>
              </a:rPr>
              <a:t>,  % </a:t>
            </a:r>
            <a:r>
              <a:rPr lang="ru-RU" sz="1600" b="1" dirty="0" err="1">
                <a:solidFill>
                  <a:srgbClr val="7A4300"/>
                </a:solidFill>
              </a:rPr>
              <a:t>бойынша</a:t>
            </a:r>
            <a:endParaRPr lang="ru-RU" sz="1600" b="1" dirty="0">
              <a:solidFill>
                <a:srgbClr val="7A4300"/>
              </a:solidFill>
            </a:endParaRPr>
          </a:p>
        </c:rich>
      </c:tx>
      <c:layout>
        <c:manualLayout>
          <c:xMode val="edge"/>
          <c:yMode val="edge"/>
          <c:x val="4.9280576684383064E-2"/>
          <c:y val="2.4293928637983651E-2"/>
        </c:manualLayout>
      </c:layout>
      <c:overlay val="0"/>
      <c:spPr>
        <a:noFill/>
        <a:ln>
          <a:noFill/>
        </a:ln>
        <a:effectLst/>
      </c:spPr>
    </c:title>
    <c:autoTitleDeleted val="0"/>
    <c:plotArea>
      <c:layout/>
      <c:pieChart>
        <c:varyColors val="1"/>
        <c:ser>
          <c:idx val="0"/>
          <c:order val="0"/>
          <c:tx>
            <c:strRef>
              <c:f>Лист1!$B$1</c:f>
              <c:strCache>
                <c:ptCount val="1"/>
                <c:pt idx="0">
                  <c:v>Продажи</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130-004A-ABD8-B7EFA9DC346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130-004A-ABD8-B7EFA9DC346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130-004A-ABD8-B7EFA9DC346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130-004A-ABD8-B7EFA9DC346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7A4300"/>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Лист1!$A$2:$A$5</c:f>
              <c:strCache>
                <c:ptCount val="4"/>
                <c:pt idx="0">
                  <c:v>Бұндай қызмет жайында естімедім</c:v>
                </c:pt>
                <c:pt idx="1">
                  <c:v>Мен мұндай қызмет туралы естідім, бірақ бұл туралы ештеңе білмеймін</c:v>
                </c:pt>
                <c:pt idx="2">
                  <c:v>Мен бұл қызметті және оны әртүрлі ұйымдардың ұсыну шарттарын білемін, бірақ оларды түсіну қиын</c:v>
                </c:pt>
                <c:pt idx="3">
                  <c:v>Бұл қызметпен жақсы таныспын және әртүрлі ұйымдардың шарттарын түсінемін</c:v>
                </c:pt>
              </c:strCache>
            </c:strRef>
          </c:cat>
          <c:val>
            <c:numRef>
              <c:f>Лист1!$B$2:$B$5</c:f>
              <c:numCache>
                <c:formatCode>###0.0%</c:formatCode>
                <c:ptCount val="4"/>
                <c:pt idx="0">
                  <c:v>4.8000000000000001E-2</c:v>
                </c:pt>
                <c:pt idx="1">
                  <c:v>0.14449999999999999</c:v>
                </c:pt>
                <c:pt idx="2">
                  <c:v>0.26800000000000002</c:v>
                </c:pt>
                <c:pt idx="3">
                  <c:v>0.53949999999999998</c:v>
                </c:pt>
              </c:numCache>
            </c:numRef>
          </c:val>
          <c:extLst>
            <c:ext xmlns:c16="http://schemas.microsoft.com/office/drawing/2014/chart" uri="{C3380CC4-5D6E-409C-BE32-E72D297353CC}">
              <c16:uniqueId val="{00000008-1130-004A-ABD8-B7EFA9DC346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rgbClr val="7A4300"/>
              </a:solidFill>
              <a:latin typeface="+mn-lt"/>
              <a:ea typeface="+mn-ea"/>
              <a:cs typeface="+mn-cs"/>
            </a:defRPr>
          </a:pPr>
          <a:endParaRPr lang="ru-RU"/>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7A4300"/>
                </a:solidFill>
                <a:latin typeface="+mn-lt"/>
                <a:ea typeface="+mn-ea"/>
                <a:cs typeface="+mn-cs"/>
              </a:defRPr>
            </a:pPr>
            <a:r>
              <a:rPr lang="ru-RU" sz="1600" b="1" baseline="0" dirty="0">
                <a:solidFill>
                  <a:srgbClr val="7A4300"/>
                </a:solidFill>
              </a:rPr>
              <a:t>«</a:t>
            </a:r>
            <a:r>
              <a:rPr lang="ru-RU" sz="1600" b="1" baseline="0" dirty="0" err="1">
                <a:solidFill>
                  <a:srgbClr val="7A4300"/>
                </a:solidFill>
              </a:rPr>
              <a:t>Ағымдағы</a:t>
            </a:r>
            <a:r>
              <a:rPr lang="ru-RU" sz="1600" b="1" baseline="0" dirty="0">
                <a:solidFill>
                  <a:srgbClr val="7A4300"/>
                </a:solidFill>
              </a:rPr>
              <a:t> шот» </a:t>
            </a:r>
            <a:r>
              <a:rPr lang="ru-RU" sz="1600" b="1" baseline="0" dirty="0" err="1">
                <a:solidFill>
                  <a:srgbClr val="7A4300"/>
                </a:solidFill>
              </a:rPr>
              <a:t>қызметі</a:t>
            </a:r>
            <a:r>
              <a:rPr lang="ru-RU" sz="1600" b="1" dirty="0">
                <a:solidFill>
                  <a:srgbClr val="7A4300"/>
                </a:solidFill>
              </a:rPr>
              <a:t>, %</a:t>
            </a:r>
            <a:r>
              <a:rPr lang="ru-RU" sz="1600" b="1" baseline="0" dirty="0">
                <a:solidFill>
                  <a:srgbClr val="7A4300"/>
                </a:solidFill>
              </a:rPr>
              <a:t> </a:t>
            </a:r>
            <a:r>
              <a:rPr lang="ru-RU" sz="1600" b="1" baseline="0" dirty="0" err="1">
                <a:solidFill>
                  <a:srgbClr val="7A4300"/>
                </a:solidFill>
              </a:rPr>
              <a:t>бойынша</a:t>
            </a:r>
            <a:endParaRPr lang="ru-RU" sz="1600" b="1" dirty="0">
              <a:solidFill>
                <a:srgbClr val="7A4300"/>
              </a:solidFill>
            </a:endParaRPr>
          </a:p>
        </c:rich>
      </c:tx>
      <c:layout>
        <c:manualLayout>
          <c:xMode val="edge"/>
          <c:yMode val="edge"/>
          <c:x val="0.12752160579871755"/>
          <c:y val="2.8362564392698672E-2"/>
        </c:manualLayout>
      </c:layout>
      <c:overlay val="0"/>
      <c:spPr>
        <a:noFill/>
        <a:ln>
          <a:noFill/>
        </a:ln>
        <a:effectLst/>
      </c:spPr>
    </c:title>
    <c:autoTitleDeleted val="0"/>
    <c:plotArea>
      <c:layout>
        <c:manualLayout>
          <c:layoutTarget val="inner"/>
          <c:xMode val="edge"/>
          <c:yMode val="edge"/>
          <c:x val="0.25911625313632564"/>
          <c:y val="0.16563960932614716"/>
          <c:w val="0.46406485224421523"/>
          <c:h val="0.49566763689962184"/>
        </c:manualLayout>
      </c:layout>
      <c:pieChart>
        <c:varyColors val="1"/>
        <c:ser>
          <c:idx val="0"/>
          <c:order val="0"/>
          <c:tx>
            <c:strRef>
              <c:f>Лист1!$B$1</c:f>
              <c:strCache>
                <c:ptCount val="1"/>
                <c:pt idx="0">
                  <c:v>Продажи</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16-3C4C-BFD5-E1598CF65F9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716-3C4C-BFD5-E1598CF65F9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716-3C4C-BFD5-E1598CF65F9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716-3C4C-BFD5-E1598CF65F97}"/>
              </c:ext>
            </c:extLst>
          </c:dPt>
          <c:dLbls>
            <c:dLbl>
              <c:idx val="0"/>
              <c:layout>
                <c:manualLayout>
                  <c:x val="0.10033942012824078"/>
                  <c:y val="-2.92921641902152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716-3C4C-BFD5-E1598CF65F97}"/>
                </c:ext>
              </c:extLst>
            </c:dLbl>
            <c:dLbl>
              <c:idx val="1"/>
              <c:layout>
                <c:manualLayout>
                  <c:x val="1.0637719542793338E-2"/>
                  <c:y val="4.5129232051931034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rgbClr val="7A4300"/>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7.967364789517703E-2"/>
                      <c:h val="8.1790638120477627E-2"/>
                    </c:manualLayout>
                  </c15:layout>
                </c:ext>
                <c:ext xmlns:c16="http://schemas.microsoft.com/office/drawing/2014/chart" uri="{C3380CC4-5D6E-409C-BE32-E72D297353CC}">
                  <c16:uniqueId val="{00000003-4716-3C4C-BFD5-E1598CF65F97}"/>
                </c:ext>
              </c:extLst>
            </c:dLbl>
            <c:dLbl>
              <c:idx val="2"/>
              <c:layout>
                <c:manualLayout>
                  <c:x val="1.7297619877334816E-2"/>
                  <c:y val="-3.68759863621475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716-3C4C-BFD5-E1598CF65F97}"/>
                </c:ext>
              </c:extLst>
            </c:dLbl>
            <c:dLbl>
              <c:idx val="3"/>
              <c:layout>
                <c:manualLayout>
                  <c:x val="-6.0554606913855915E-3"/>
                  <c:y val="2.918440877825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716-3C4C-BFD5-E1598CF65F9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7A4300"/>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Лист1!$A$2:$A$5</c:f>
              <c:strCache>
                <c:ptCount val="4"/>
                <c:pt idx="0">
                  <c:v>Бұл қызмет жайлы естімедім</c:v>
                </c:pt>
                <c:pt idx="1">
                  <c:v>Мен мұндай қызмет туралы естідім, бірақ бұл туралы ештеңе білмеймін</c:v>
                </c:pt>
                <c:pt idx="2">
                  <c:v>Мен бұл қызметті және оны әртүрлі ұйымдардың ұсыну шарттарын білемін, бірақ оларды түсіну қиын</c:v>
                </c:pt>
                <c:pt idx="3">
                  <c:v>Бұл қызметпен жақсы таныспын және әртүрлі ұйымдардың шарттарын түсінемін</c:v>
                </c:pt>
              </c:strCache>
            </c:strRef>
          </c:cat>
          <c:val>
            <c:numRef>
              <c:f>Лист1!$B$2:$B$5</c:f>
              <c:numCache>
                <c:formatCode>###0.0%</c:formatCode>
                <c:ptCount val="4"/>
                <c:pt idx="0">
                  <c:v>0.05</c:v>
                </c:pt>
                <c:pt idx="1">
                  <c:v>0.14400000000000002</c:v>
                </c:pt>
                <c:pt idx="2">
                  <c:v>0.26550000000000001</c:v>
                </c:pt>
                <c:pt idx="3">
                  <c:v>0.54049999999999998</c:v>
                </c:pt>
              </c:numCache>
            </c:numRef>
          </c:val>
          <c:extLst>
            <c:ext xmlns:c16="http://schemas.microsoft.com/office/drawing/2014/chart" uri="{C3380CC4-5D6E-409C-BE32-E72D297353CC}">
              <c16:uniqueId val="{00000008-4716-3C4C-BFD5-E1598CF65F97}"/>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6.2686088653470862E-2"/>
          <c:y val="0.67679071256290391"/>
          <c:w val="0.87462764845274599"/>
          <c:h val="0.30902800524074692"/>
        </c:manualLayout>
      </c:layout>
      <c:overlay val="0"/>
      <c:spPr>
        <a:noFill/>
        <a:ln>
          <a:noFill/>
        </a:ln>
        <a:effectLst/>
      </c:spPr>
      <c:txPr>
        <a:bodyPr rot="0" spcFirstLastPara="1" vertOverflow="ellipsis" vert="horz" wrap="square" anchor="ctr" anchorCtr="1"/>
        <a:lstStyle/>
        <a:p>
          <a:pPr>
            <a:defRPr sz="1197" b="1" i="0" u="none" strike="noStrike" kern="1200" baseline="0">
              <a:solidFill>
                <a:srgbClr val="7A4300"/>
              </a:solidFill>
              <a:latin typeface="+mn-lt"/>
              <a:ea typeface="+mn-ea"/>
              <a:cs typeface="+mn-cs"/>
            </a:defRPr>
          </a:pPr>
          <a:endParaRPr lang="ru-RU"/>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7A4300"/>
                </a:solidFill>
                <a:latin typeface="+mn-lt"/>
                <a:ea typeface="+mn-ea"/>
                <a:cs typeface="+mn-cs"/>
              </a:defRPr>
            </a:pPr>
            <a:r>
              <a:rPr lang="ru-RU" sz="1600" b="1" baseline="0" dirty="0">
                <a:solidFill>
                  <a:srgbClr val="7A4300"/>
                </a:solidFill>
              </a:rPr>
              <a:t>«</a:t>
            </a:r>
            <a:r>
              <a:rPr lang="ru-RU" sz="1600" b="1" baseline="0" dirty="0" err="1">
                <a:solidFill>
                  <a:srgbClr val="7A4300"/>
                </a:solidFill>
              </a:rPr>
              <a:t>Ерікті</a:t>
            </a:r>
            <a:r>
              <a:rPr lang="ru-RU" sz="1600" b="1" baseline="0" dirty="0">
                <a:solidFill>
                  <a:srgbClr val="7A4300"/>
                </a:solidFill>
              </a:rPr>
              <a:t> </a:t>
            </a:r>
            <a:r>
              <a:rPr lang="ru-RU" sz="1600" b="1" baseline="0" dirty="0" err="1">
                <a:solidFill>
                  <a:srgbClr val="7A4300"/>
                </a:solidFill>
              </a:rPr>
              <a:t>зейнетақы</a:t>
            </a:r>
            <a:r>
              <a:rPr lang="ru-RU" sz="1600" b="1" baseline="0" dirty="0">
                <a:solidFill>
                  <a:srgbClr val="7A4300"/>
                </a:solidFill>
              </a:rPr>
              <a:t> </a:t>
            </a:r>
            <a:r>
              <a:rPr lang="ru-RU" sz="1600" b="1" baseline="0" dirty="0" err="1">
                <a:solidFill>
                  <a:srgbClr val="7A4300"/>
                </a:solidFill>
              </a:rPr>
              <a:t>жинақтары</a:t>
            </a:r>
            <a:r>
              <a:rPr lang="ru-RU" sz="1600" b="1" baseline="0" dirty="0">
                <a:solidFill>
                  <a:srgbClr val="7A4300"/>
                </a:solidFill>
              </a:rPr>
              <a:t>» </a:t>
            </a:r>
            <a:r>
              <a:rPr lang="ru-RU" sz="1600" b="1" baseline="0" dirty="0" err="1">
                <a:solidFill>
                  <a:srgbClr val="7A4300"/>
                </a:solidFill>
              </a:rPr>
              <a:t>қызметі</a:t>
            </a:r>
            <a:r>
              <a:rPr lang="ru-RU" sz="1600" b="1" dirty="0">
                <a:solidFill>
                  <a:srgbClr val="7A4300"/>
                </a:solidFill>
              </a:rPr>
              <a:t>, % </a:t>
            </a:r>
            <a:r>
              <a:rPr lang="ru-RU" sz="1600" b="1" dirty="0" err="1">
                <a:solidFill>
                  <a:srgbClr val="7A4300"/>
                </a:solidFill>
              </a:rPr>
              <a:t>бойынша</a:t>
            </a:r>
            <a:endParaRPr lang="ru-RU" sz="1600" b="1" dirty="0">
              <a:solidFill>
                <a:srgbClr val="7A4300"/>
              </a:solidFill>
            </a:endParaRPr>
          </a:p>
        </c:rich>
      </c:tx>
      <c:layout>
        <c:manualLayout>
          <c:xMode val="edge"/>
          <c:yMode val="edge"/>
          <c:x val="0.12607635021164187"/>
          <c:y val="2.4293928637983651E-2"/>
        </c:manualLayout>
      </c:layout>
      <c:overlay val="0"/>
      <c:spPr>
        <a:noFill/>
        <a:ln>
          <a:noFill/>
        </a:ln>
        <a:effectLst/>
      </c:spPr>
    </c:title>
    <c:autoTitleDeleted val="0"/>
    <c:plotArea>
      <c:layout/>
      <c:pieChart>
        <c:varyColors val="1"/>
        <c:ser>
          <c:idx val="0"/>
          <c:order val="0"/>
          <c:tx>
            <c:strRef>
              <c:f>Лист1!$B$1</c:f>
              <c:strCache>
                <c:ptCount val="1"/>
                <c:pt idx="0">
                  <c:v>Продажи</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0CF-0A40-AE6F-09C725772B7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0CF-0A40-AE6F-09C725772B7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0CF-0A40-AE6F-09C725772B7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0CF-0A40-AE6F-09C725772B7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7A4300"/>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Лист1!$A$2:$A$5</c:f>
              <c:strCache>
                <c:ptCount val="4"/>
                <c:pt idx="0">
                  <c:v>Бұндай қызмет жайлы естімедім</c:v>
                </c:pt>
                <c:pt idx="1">
                  <c:v>Мен мұндай қызмет туралы естідім, бірақ бұл туралы ештеңе білмеймін</c:v>
                </c:pt>
                <c:pt idx="2">
                  <c:v>Мен бұл қызметті және оны әртүрлі ұйымдардың ұсыну шарттарын білемін, бірақ оларды түсіну қиын</c:v>
                </c:pt>
                <c:pt idx="3">
                  <c:v>Бұл қызметпен жақсы таныспын және әртүрлі ұйымдардың шарттарын түсінемін</c:v>
                </c:pt>
              </c:strCache>
            </c:strRef>
          </c:cat>
          <c:val>
            <c:numRef>
              <c:f>Лист1!$B$2:$B$5</c:f>
              <c:numCache>
                <c:formatCode>###0.0%</c:formatCode>
                <c:ptCount val="4"/>
                <c:pt idx="0">
                  <c:v>0.06</c:v>
                </c:pt>
                <c:pt idx="1">
                  <c:v>0.222</c:v>
                </c:pt>
                <c:pt idx="2">
                  <c:v>0.24399999999999999</c:v>
                </c:pt>
                <c:pt idx="3">
                  <c:v>0.47399999999999998</c:v>
                </c:pt>
              </c:numCache>
            </c:numRef>
          </c:val>
          <c:extLst>
            <c:ext xmlns:c16="http://schemas.microsoft.com/office/drawing/2014/chart" uri="{C3380CC4-5D6E-409C-BE32-E72D297353CC}">
              <c16:uniqueId val="{00000008-B0CF-0A40-AE6F-09C725772B70}"/>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6.5760760182787009E-2"/>
          <c:y val="0.69398330704176681"/>
          <c:w val="0.8726687232954452"/>
          <c:h val="0.27491462675246497"/>
        </c:manualLayout>
      </c:layout>
      <c:overlay val="0"/>
      <c:spPr>
        <a:noFill/>
        <a:ln>
          <a:noFill/>
        </a:ln>
        <a:effectLst/>
      </c:spPr>
      <c:txPr>
        <a:bodyPr rot="0" spcFirstLastPara="1" vertOverflow="ellipsis" vert="horz" wrap="square" anchor="ctr" anchorCtr="1"/>
        <a:lstStyle/>
        <a:p>
          <a:pPr>
            <a:defRPr sz="1197" b="1" i="0" u="none" strike="noStrike" kern="1200" baseline="0">
              <a:solidFill>
                <a:srgbClr val="7A4300"/>
              </a:solidFill>
              <a:latin typeface="+mn-lt"/>
              <a:ea typeface="+mn-ea"/>
              <a:cs typeface="+mn-cs"/>
            </a:defRPr>
          </a:pPr>
          <a:endParaRPr lang="ru-RU"/>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7A4300"/>
                </a:solidFill>
                <a:latin typeface="+mn-lt"/>
                <a:ea typeface="+mn-ea"/>
                <a:cs typeface="+mn-cs"/>
              </a:defRPr>
            </a:pPr>
            <a:r>
              <a:rPr lang="ru-RU" sz="1600" b="1" baseline="0" dirty="0">
                <a:solidFill>
                  <a:srgbClr val="7A4300"/>
                </a:solidFill>
              </a:rPr>
              <a:t>«</a:t>
            </a:r>
            <a:r>
              <a:rPr lang="ru-RU" sz="1600" b="1" baseline="0" dirty="0" err="1">
                <a:solidFill>
                  <a:srgbClr val="7A4300"/>
                </a:solidFill>
              </a:rPr>
              <a:t>Тұтынушылық</a:t>
            </a:r>
            <a:r>
              <a:rPr lang="ru-RU" sz="1600" b="1" baseline="0" dirty="0">
                <a:solidFill>
                  <a:srgbClr val="7A4300"/>
                </a:solidFill>
              </a:rPr>
              <a:t> </a:t>
            </a:r>
            <a:r>
              <a:rPr lang="ru-RU" sz="1600" b="1" baseline="0" dirty="0" err="1">
                <a:solidFill>
                  <a:srgbClr val="7A4300"/>
                </a:solidFill>
              </a:rPr>
              <a:t>несие</a:t>
            </a:r>
            <a:r>
              <a:rPr lang="ru-RU" sz="1600" b="1" baseline="0" dirty="0">
                <a:solidFill>
                  <a:srgbClr val="7A4300"/>
                </a:solidFill>
              </a:rPr>
              <a:t>» </a:t>
            </a:r>
            <a:r>
              <a:rPr lang="ru-RU" sz="1600" b="1" baseline="0" dirty="0" err="1">
                <a:solidFill>
                  <a:srgbClr val="7A4300"/>
                </a:solidFill>
              </a:rPr>
              <a:t>қызметі</a:t>
            </a:r>
            <a:r>
              <a:rPr lang="ru-RU" sz="1600" b="1" dirty="0">
                <a:solidFill>
                  <a:srgbClr val="7A4300"/>
                </a:solidFill>
              </a:rPr>
              <a:t>, % </a:t>
            </a:r>
            <a:r>
              <a:rPr lang="ru-RU" sz="1600" b="1" dirty="0" err="1">
                <a:solidFill>
                  <a:srgbClr val="7A4300"/>
                </a:solidFill>
              </a:rPr>
              <a:t>бойынша</a:t>
            </a:r>
            <a:endParaRPr lang="ru-RU" sz="1600" b="1" dirty="0">
              <a:solidFill>
                <a:srgbClr val="7A4300"/>
              </a:solidFill>
            </a:endParaRPr>
          </a:p>
        </c:rich>
      </c:tx>
      <c:layout>
        <c:manualLayout>
          <c:xMode val="edge"/>
          <c:yMode val="edge"/>
          <c:x val="8.0275996654586013E-3"/>
          <c:y val="3.0726111425423579E-2"/>
        </c:manualLayout>
      </c:layout>
      <c:overlay val="0"/>
      <c:spPr>
        <a:noFill/>
        <a:ln>
          <a:noFill/>
        </a:ln>
        <a:effectLst/>
      </c:spPr>
    </c:title>
    <c:autoTitleDeleted val="0"/>
    <c:plotArea>
      <c:layout>
        <c:manualLayout>
          <c:layoutTarget val="inner"/>
          <c:xMode val="edge"/>
          <c:yMode val="edge"/>
          <c:x val="0.28345762475606356"/>
          <c:y val="0.15145832712979787"/>
          <c:w val="0.46406485224421534"/>
          <c:h val="0.4956676368996219"/>
        </c:manualLayout>
      </c:layout>
      <c:pieChart>
        <c:varyColors val="1"/>
        <c:ser>
          <c:idx val="0"/>
          <c:order val="0"/>
          <c:tx>
            <c:strRef>
              <c:f>Лист1!$B$1</c:f>
              <c:strCache>
                <c:ptCount val="1"/>
                <c:pt idx="0">
                  <c:v>Продажи</c:v>
                </c:pt>
              </c:strCache>
            </c:strRef>
          </c:tx>
          <c:explosion val="2"/>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EC0-1D46-A346-5391D1BD7B6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EC0-1D46-A346-5391D1BD7B6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EC0-1D46-A346-5391D1BD7B6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EC0-1D46-A346-5391D1BD7B63}"/>
              </c:ext>
            </c:extLst>
          </c:dPt>
          <c:dLbls>
            <c:dLbl>
              <c:idx val="0"/>
              <c:layout>
                <c:manualLayout>
                  <c:x val="0.10033942012824078"/>
                  <c:y val="-2.92921641902152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EC0-1D46-A346-5391D1BD7B63}"/>
                </c:ext>
              </c:extLst>
            </c:dLbl>
            <c:dLbl>
              <c:idx val="1"/>
              <c:layout>
                <c:manualLayout>
                  <c:x val="1.0637719542793338E-2"/>
                  <c:y val="4.5129232051931034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rgbClr val="7A4300"/>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7.967364789517703E-2"/>
                      <c:h val="8.1790638120477627E-2"/>
                    </c:manualLayout>
                  </c15:layout>
                </c:ext>
                <c:ext xmlns:c16="http://schemas.microsoft.com/office/drawing/2014/chart" uri="{C3380CC4-5D6E-409C-BE32-E72D297353CC}">
                  <c16:uniqueId val="{00000003-CEC0-1D46-A346-5391D1BD7B63}"/>
                </c:ext>
              </c:extLst>
            </c:dLbl>
            <c:dLbl>
              <c:idx val="2"/>
              <c:layout>
                <c:manualLayout>
                  <c:x val="1.7297619877334816E-2"/>
                  <c:y val="-3.68759863621475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C0-1D46-A346-5391D1BD7B63}"/>
                </c:ext>
              </c:extLst>
            </c:dLbl>
            <c:dLbl>
              <c:idx val="3"/>
              <c:layout>
                <c:manualLayout>
                  <c:x val="-6.0554606913855915E-3"/>
                  <c:y val="2.918440877825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C0-1D46-A346-5391D1BD7B6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7A4300"/>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Лист1!$A$2:$A$5</c:f>
              <c:strCache>
                <c:ptCount val="4"/>
                <c:pt idx="0">
                  <c:v>Бұндай қызмет жайлы естімедім</c:v>
                </c:pt>
                <c:pt idx="1">
                  <c:v>Мен мұндай қызмет туралы естідім, бірақ бұл туралы ештеңе білмеймін</c:v>
                </c:pt>
                <c:pt idx="2">
                  <c:v>Мен бұл қызметті және оны әртүрлі ұйымдардың ұсыну шарттарын білемін, бірақ оларды түсіну қиын</c:v>
                </c:pt>
                <c:pt idx="3">
                  <c:v>Бұл қызметпен жақсы таныспын және әртүрлі ұйымдардың шарттарын түсінемін</c:v>
                </c:pt>
              </c:strCache>
            </c:strRef>
          </c:cat>
          <c:val>
            <c:numRef>
              <c:f>Лист1!$B$2:$B$5</c:f>
              <c:numCache>
                <c:formatCode>###0.0%</c:formatCode>
                <c:ptCount val="4"/>
                <c:pt idx="0">
                  <c:v>4.4999999999999998E-2</c:v>
                </c:pt>
                <c:pt idx="1">
                  <c:v>0.16550000000000001</c:v>
                </c:pt>
                <c:pt idx="2">
                  <c:v>0.29949999999999999</c:v>
                </c:pt>
                <c:pt idx="3">
                  <c:v>0.49</c:v>
                </c:pt>
              </c:numCache>
            </c:numRef>
          </c:val>
          <c:extLst>
            <c:ext xmlns:c16="http://schemas.microsoft.com/office/drawing/2014/chart" uri="{C3380CC4-5D6E-409C-BE32-E72D297353CC}">
              <c16:uniqueId val="{00000008-CEC0-1D46-A346-5391D1BD7B63}"/>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6.2686088653470862E-2"/>
          <c:y val="0.67679071256290391"/>
          <c:w val="0.87462764845274599"/>
          <c:h val="0.30902800524074692"/>
        </c:manualLayout>
      </c:layout>
      <c:overlay val="0"/>
      <c:spPr>
        <a:noFill/>
        <a:ln>
          <a:noFill/>
        </a:ln>
        <a:effectLst/>
      </c:spPr>
      <c:txPr>
        <a:bodyPr rot="0" spcFirstLastPara="1" vertOverflow="ellipsis" vert="horz" wrap="square" anchor="ctr" anchorCtr="1"/>
        <a:lstStyle/>
        <a:p>
          <a:pPr>
            <a:defRPr sz="1197" b="1" i="0" u="none" strike="noStrike" kern="1200" baseline="0">
              <a:solidFill>
                <a:srgbClr val="7A4300"/>
              </a:solidFill>
              <a:latin typeface="+mn-lt"/>
              <a:ea typeface="+mn-ea"/>
              <a:cs typeface="+mn-cs"/>
            </a:defRPr>
          </a:pPr>
          <a:endParaRPr lang="ru-RU"/>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7A4300"/>
                </a:solidFill>
                <a:latin typeface="+mn-lt"/>
                <a:ea typeface="+mn-ea"/>
                <a:cs typeface="+mn-cs"/>
              </a:defRPr>
            </a:pPr>
            <a:r>
              <a:rPr lang="ru-RU" sz="1600" b="1" baseline="0" dirty="0">
                <a:solidFill>
                  <a:srgbClr val="7A4300"/>
                </a:solidFill>
              </a:rPr>
              <a:t>«Интернет- </a:t>
            </a:r>
            <a:r>
              <a:rPr lang="ru-RU" sz="1600" b="1" baseline="0" dirty="0" err="1">
                <a:solidFill>
                  <a:srgbClr val="7A4300"/>
                </a:solidFill>
              </a:rPr>
              <a:t>мобильді</a:t>
            </a:r>
            <a:r>
              <a:rPr lang="ru-RU" sz="1600" b="1" baseline="0" dirty="0">
                <a:solidFill>
                  <a:srgbClr val="7A4300"/>
                </a:solidFill>
              </a:rPr>
              <a:t> банкинг» </a:t>
            </a:r>
            <a:r>
              <a:rPr lang="ru-RU" sz="1600" b="1" baseline="0" dirty="0" err="1">
                <a:solidFill>
                  <a:srgbClr val="7A4300"/>
                </a:solidFill>
              </a:rPr>
              <a:t>қызметі</a:t>
            </a:r>
            <a:r>
              <a:rPr lang="ru-RU" sz="1600" b="1" dirty="0">
                <a:solidFill>
                  <a:srgbClr val="7A4300"/>
                </a:solidFill>
              </a:rPr>
              <a:t>,  % </a:t>
            </a:r>
            <a:r>
              <a:rPr lang="ru-RU" sz="1600" b="1" dirty="0" err="1">
                <a:solidFill>
                  <a:srgbClr val="7A4300"/>
                </a:solidFill>
              </a:rPr>
              <a:t>бойынша</a:t>
            </a:r>
            <a:endParaRPr lang="ru-RU" sz="1600" b="1" dirty="0">
              <a:solidFill>
                <a:srgbClr val="7A4300"/>
              </a:solidFill>
            </a:endParaRPr>
          </a:p>
        </c:rich>
      </c:tx>
      <c:layout>
        <c:manualLayout>
          <c:xMode val="edge"/>
          <c:yMode val="edge"/>
          <c:x val="0.12607635021164187"/>
          <c:y val="2.4293928637983651E-2"/>
        </c:manualLayout>
      </c:layout>
      <c:overlay val="0"/>
      <c:spPr>
        <a:noFill/>
        <a:ln>
          <a:noFill/>
        </a:ln>
        <a:effectLst/>
      </c:spPr>
    </c:title>
    <c:autoTitleDeleted val="0"/>
    <c:plotArea>
      <c:layout/>
      <c:pieChart>
        <c:varyColors val="1"/>
        <c:ser>
          <c:idx val="0"/>
          <c:order val="0"/>
          <c:tx>
            <c:strRef>
              <c:f>Лист1!$B$1</c:f>
              <c:strCache>
                <c:ptCount val="1"/>
                <c:pt idx="0">
                  <c:v>Продажи</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882-1C4C-9F54-69944C396F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882-1C4C-9F54-69944C396FF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882-1C4C-9F54-69944C396FF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882-1C4C-9F54-69944C396FF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7A4300"/>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Лист1!$A$2:$A$5</c:f>
              <c:strCache>
                <c:ptCount val="4"/>
                <c:pt idx="0">
                  <c:v>Бұндай қызмет жайлы естімедім</c:v>
                </c:pt>
                <c:pt idx="1">
                  <c:v>Мен мұндай қызмет туралы естідім, бірақ бұл туралы ештеңе білмеймін</c:v>
                </c:pt>
                <c:pt idx="2">
                  <c:v>Мен бұл қызметті және оны әртүрлі ұйымдардың ұсыну шарттарын білемін, бірақ оларды түсіну қиын</c:v>
                </c:pt>
                <c:pt idx="3">
                  <c:v>Бұл қызметпен жақсы таныспын және әртүрлі ұйымдардың шарттарын түсінемін</c:v>
                </c:pt>
              </c:strCache>
            </c:strRef>
          </c:cat>
          <c:val>
            <c:numRef>
              <c:f>Лист1!$B$2:$B$5</c:f>
              <c:numCache>
                <c:formatCode>###0.0%</c:formatCode>
                <c:ptCount val="4"/>
                <c:pt idx="0">
                  <c:v>6.0999999999999999E-2</c:v>
                </c:pt>
                <c:pt idx="1">
                  <c:v>0.1595</c:v>
                </c:pt>
                <c:pt idx="2">
                  <c:v>0.29499999999999998</c:v>
                </c:pt>
                <c:pt idx="3">
                  <c:v>0.48450000000000004</c:v>
                </c:pt>
              </c:numCache>
            </c:numRef>
          </c:val>
          <c:extLst>
            <c:ext xmlns:c16="http://schemas.microsoft.com/office/drawing/2014/chart" uri="{C3380CC4-5D6E-409C-BE32-E72D297353CC}">
              <c16:uniqueId val="{00000008-D882-1C4C-9F54-69944C396FF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6.3665638352277412E-2"/>
          <c:y val="0.66954596930866306"/>
          <c:w val="0.8726687232954452"/>
          <c:h val="0.31712457374600778"/>
        </c:manualLayout>
      </c:layout>
      <c:overlay val="0"/>
      <c:spPr>
        <a:noFill/>
        <a:ln>
          <a:noFill/>
        </a:ln>
        <a:effectLst/>
      </c:spPr>
      <c:txPr>
        <a:bodyPr rot="0" spcFirstLastPara="1" vertOverflow="ellipsis" vert="horz" wrap="square" anchor="ctr" anchorCtr="1"/>
        <a:lstStyle/>
        <a:p>
          <a:pPr>
            <a:defRPr sz="1197" b="1" i="0" u="none" strike="noStrike" kern="1200" baseline="0">
              <a:solidFill>
                <a:srgbClr val="7A4300"/>
              </a:solidFill>
              <a:latin typeface="+mn-lt"/>
              <a:ea typeface="+mn-ea"/>
              <a:cs typeface="+mn-cs"/>
            </a:defRPr>
          </a:pPr>
          <a:endParaRPr lang="ru-RU"/>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310039297501888"/>
          <c:y val="4.3871022121046724E-2"/>
          <c:w val="0.35618466042345226"/>
          <c:h val="0.83886502262403329"/>
        </c:manualLayout>
      </c:layout>
      <c:barChart>
        <c:barDir val="bar"/>
        <c:grouping val="percentStacked"/>
        <c:varyColors val="0"/>
        <c:ser>
          <c:idx val="0"/>
          <c:order val="0"/>
          <c:tx>
            <c:strRef>
              <c:f>Sheet1!$B$1</c:f>
              <c:strCache>
                <c:ptCount val="1"/>
                <c:pt idx="0">
                  <c:v>Бұндай қызмет жайлы естімедім</c:v>
                </c:pt>
              </c:strCache>
            </c:strRef>
          </c:tx>
          <c:spPr>
            <a:solidFill>
              <a:srgbClr val="78A77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Автокредит</c:v>
                </c:pt>
                <c:pt idx="1">
                  <c:v>Тұрғын үй несиесі/Ипотека</c:v>
                </c:pt>
                <c:pt idx="2">
                  <c:v>Микронесие</c:v>
                </c:pt>
                <c:pt idx="3">
                  <c:v>Ерікті сақтандыру</c:v>
                </c:pt>
                <c:pt idx="4">
                  <c:v>Дебеттік карта</c:v>
                </c:pt>
                <c:pt idx="5">
                  <c:v>Акциялар, облигациялар</c:v>
                </c:pt>
              </c:strCache>
            </c:strRef>
          </c:cat>
          <c:val>
            <c:numRef>
              <c:f>Sheet1!$B$2:$B$7</c:f>
              <c:numCache>
                <c:formatCode>0</c:formatCode>
                <c:ptCount val="6"/>
                <c:pt idx="0">
                  <c:v>5</c:v>
                </c:pt>
                <c:pt idx="1">
                  <c:v>4.9000000000000004</c:v>
                </c:pt>
                <c:pt idx="2">
                  <c:v>7.8</c:v>
                </c:pt>
                <c:pt idx="3">
                  <c:v>8.6999999999999993</c:v>
                </c:pt>
                <c:pt idx="4">
                  <c:v>17.399999999999999</c:v>
                </c:pt>
                <c:pt idx="5">
                  <c:v>19.5</c:v>
                </c:pt>
              </c:numCache>
            </c:numRef>
          </c:val>
          <c:extLst>
            <c:ext xmlns:c16="http://schemas.microsoft.com/office/drawing/2014/chart" uri="{C3380CC4-5D6E-409C-BE32-E72D297353CC}">
              <c16:uniqueId val="{00000000-8538-4249-871B-D8C2DDA3DAF8}"/>
            </c:ext>
          </c:extLst>
        </c:ser>
        <c:ser>
          <c:idx val="1"/>
          <c:order val="1"/>
          <c:tx>
            <c:strRef>
              <c:f>Sheet1!$C$1</c:f>
              <c:strCache>
                <c:ptCount val="1"/>
                <c:pt idx="0">
                  <c:v>Мен мұндай қызмет туралы естідім, бірақ бұл туралы ештеңе білмеймін</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Автокредит</c:v>
                </c:pt>
                <c:pt idx="1">
                  <c:v>Тұрғын үй несиесі/Ипотека</c:v>
                </c:pt>
                <c:pt idx="2">
                  <c:v>Микронесие</c:v>
                </c:pt>
                <c:pt idx="3">
                  <c:v>Ерікті сақтандыру</c:v>
                </c:pt>
                <c:pt idx="4">
                  <c:v>Дебеттік карта</c:v>
                </c:pt>
                <c:pt idx="5">
                  <c:v>Акциялар, облигациялар</c:v>
                </c:pt>
              </c:strCache>
            </c:strRef>
          </c:cat>
          <c:val>
            <c:numRef>
              <c:f>Sheet1!$C$2:$C$7</c:f>
              <c:numCache>
                <c:formatCode>0</c:formatCode>
                <c:ptCount val="6"/>
                <c:pt idx="0">
                  <c:v>20.9</c:v>
                </c:pt>
                <c:pt idx="1">
                  <c:v>19.600000000000001</c:v>
                </c:pt>
                <c:pt idx="2">
                  <c:v>23.5</c:v>
                </c:pt>
                <c:pt idx="3">
                  <c:v>25.7</c:v>
                </c:pt>
                <c:pt idx="4">
                  <c:v>23.4</c:v>
                </c:pt>
                <c:pt idx="5">
                  <c:v>31.8</c:v>
                </c:pt>
              </c:numCache>
            </c:numRef>
          </c:val>
          <c:extLst>
            <c:ext xmlns:c16="http://schemas.microsoft.com/office/drawing/2014/chart" uri="{C3380CC4-5D6E-409C-BE32-E72D297353CC}">
              <c16:uniqueId val="{00000001-8538-4249-871B-D8C2DDA3DAF8}"/>
            </c:ext>
          </c:extLst>
        </c:ser>
        <c:ser>
          <c:idx val="2"/>
          <c:order val="2"/>
          <c:tx>
            <c:strRef>
              <c:f>Sheet1!$D$1</c:f>
              <c:strCache>
                <c:ptCount val="1"/>
                <c:pt idx="0">
                  <c:v>Мен бұл қызметті және оны әртүрлі ұйымдардың ұсыну шарттарын білемін, бірақ оларды түсіну қиын</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Автокредит</c:v>
                </c:pt>
                <c:pt idx="1">
                  <c:v>Тұрғын үй несиесі/Ипотека</c:v>
                </c:pt>
                <c:pt idx="2">
                  <c:v>Микронесие</c:v>
                </c:pt>
                <c:pt idx="3">
                  <c:v>Ерікті сақтандыру</c:v>
                </c:pt>
                <c:pt idx="4">
                  <c:v>Дебеттік карта</c:v>
                </c:pt>
                <c:pt idx="5">
                  <c:v>Акциялар, облигациялар</c:v>
                </c:pt>
              </c:strCache>
            </c:strRef>
          </c:cat>
          <c:val>
            <c:numRef>
              <c:f>Sheet1!$D$2:$D$7</c:f>
              <c:numCache>
                <c:formatCode>0</c:formatCode>
                <c:ptCount val="6"/>
                <c:pt idx="0">
                  <c:v>30.4</c:v>
                </c:pt>
                <c:pt idx="1">
                  <c:v>31.2</c:v>
                </c:pt>
                <c:pt idx="2">
                  <c:v>28.3</c:v>
                </c:pt>
                <c:pt idx="3">
                  <c:v>29.4</c:v>
                </c:pt>
                <c:pt idx="4">
                  <c:v>25.9</c:v>
                </c:pt>
                <c:pt idx="5">
                  <c:v>36.299999999999997</c:v>
                </c:pt>
              </c:numCache>
            </c:numRef>
          </c:val>
          <c:extLst>
            <c:ext xmlns:c16="http://schemas.microsoft.com/office/drawing/2014/chart" uri="{C3380CC4-5D6E-409C-BE32-E72D297353CC}">
              <c16:uniqueId val="{00000002-8538-4249-871B-D8C2DDA3DAF8}"/>
            </c:ext>
          </c:extLst>
        </c:ser>
        <c:ser>
          <c:idx val="3"/>
          <c:order val="3"/>
          <c:tx>
            <c:strRef>
              <c:f>Sheet1!$E$1</c:f>
              <c:strCache>
                <c:ptCount val="1"/>
                <c:pt idx="0">
                  <c:v>Мен бұл қызметпен жақсы таныспын, әртүрлі ұйымдардың шарттарын жақсы білемін және түсінемін</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Автокредит</c:v>
                </c:pt>
                <c:pt idx="1">
                  <c:v>Тұрғын үй несиесі/Ипотека</c:v>
                </c:pt>
                <c:pt idx="2">
                  <c:v>Микронесие</c:v>
                </c:pt>
                <c:pt idx="3">
                  <c:v>Ерікті сақтандыру</c:v>
                </c:pt>
                <c:pt idx="4">
                  <c:v>Дебеттік карта</c:v>
                </c:pt>
                <c:pt idx="5">
                  <c:v>Акциялар, облигациялар</c:v>
                </c:pt>
              </c:strCache>
            </c:strRef>
          </c:cat>
          <c:val>
            <c:numRef>
              <c:f>Sheet1!$E$2:$E$7</c:f>
              <c:numCache>
                <c:formatCode>0</c:formatCode>
                <c:ptCount val="6"/>
                <c:pt idx="0">
                  <c:v>43.8</c:v>
                </c:pt>
                <c:pt idx="1">
                  <c:v>44.4</c:v>
                </c:pt>
                <c:pt idx="2">
                  <c:v>40.5</c:v>
                </c:pt>
                <c:pt idx="3">
                  <c:v>36.299999999999997</c:v>
                </c:pt>
                <c:pt idx="4">
                  <c:v>33.4</c:v>
                </c:pt>
                <c:pt idx="5">
                  <c:v>22.3</c:v>
                </c:pt>
              </c:numCache>
            </c:numRef>
          </c:val>
          <c:extLst>
            <c:ext xmlns:c16="http://schemas.microsoft.com/office/drawing/2014/chart" uri="{C3380CC4-5D6E-409C-BE32-E72D297353CC}">
              <c16:uniqueId val="{00000003-8538-4249-871B-D8C2DDA3DAF8}"/>
            </c:ext>
          </c:extLst>
        </c:ser>
        <c:dLbls>
          <c:showLegendKey val="0"/>
          <c:showVal val="1"/>
          <c:showCatName val="0"/>
          <c:showSerName val="0"/>
          <c:showPercent val="0"/>
          <c:showBubbleSize val="0"/>
        </c:dLbls>
        <c:gapWidth val="50"/>
        <c:overlap val="100"/>
        <c:axId val="177265664"/>
        <c:axId val="177287936"/>
      </c:barChart>
      <c:dateAx>
        <c:axId val="1772656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ln>
                  <a:noFill/>
                </a:ln>
                <a:solidFill>
                  <a:schemeClr val="tx1"/>
                </a:solidFill>
                <a:latin typeface="Arial" panose="020B0604020202020204" pitchFamily="34" charset="0"/>
                <a:ea typeface="+mn-ea"/>
                <a:cs typeface="Arial" panose="020B0604020202020204" pitchFamily="34" charset="0"/>
              </a:defRPr>
            </a:pPr>
            <a:endParaRPr lang="ru-RU"/>
          </a:p>
        </c:txPr>
        <c:crossAx val="177287936"/>
        <c:crosses val="autoZero"/>
        <c:auto val="0"/>
        <c:lblOffset val="100"/>
        <c:baseTimeUnit val="days"/>
      </c:dateAx>
      <c:valAx>
        <c:axId val="177287936"/>
        <c:scaling>
          <c:orientation val="minMax"/>
        </c:scaling>
        <c:delete val="1"/>
        <c:axPos val="b"/>
        <c:numFmt formatCode="0%" sourceLinked="1"/>
        <c:majorTickMark val="none"/>
        <c:minorTickMark val="none"/>
        <c:tickLblPos val="nextTo"/>
        <c:crossAx val="177265664"/>
        <c:crosses val="max"/>
        <c:crossBetween val="between"/>
      </c:valAx>
      <c:spPr>
        <a:noFill/>
        <a:ln w="25400">
          <a:noFill/>
        </a:ln>
        <a:effectLst/>
      </c:spPr>
    </c:plotArea>
    <c:legend>
      <c:legendPos val="r"/>
      <c:legendEntry>
        <c:idx val="1"/>
        <c:txPr>
          <a:bodyPr rot="0" spcFirstLastPara="1" vertOverflow="ellipsis" vert="horz" wrap="square" anchor="ctr" anchorCtr="1"/>
          <a:lstStyle/>
          <a:p>
            <a:pPr algn="just">
              <a:lnSpc>
                <a:spcPct val="100000"/>
              </a:lnSpc>
              <a:defRPr sz="1200" b="1" i="0" u="none" strike="noStrike" kern="1200" baseline="0">
                <a:ln>
                  <a:noFill/>
                </a:ln>
                <a:solidFill>
                  <a:schemeClr val="tx1"/>
                </a:solidFill>
                <a:latin typeface="+mn-lt"/>
                <a:ea typeface="+mn-ea"/>
                <a:cs typeface="+mn-cs"/>
              </a:defRPr>
            </a:pPr>
            <a:endParaRPr lang="ru-RU"/>
          </a:p>
        </c:txPr>
      </c:legendEntry>
      <c:layout>
        <c:manualLayout>
          <c:xMode val="edge"/>
          <c:yMode val="edge"/>
          <c:x val="0.72448791825510561"/>
          <c:y val="0.11073021214877898"/>
          <c:w val="0.26346600083772437"/>
          <c:h val="0.7068275651642747"/>
        </c:manualLayout>
      </c:layout>
      <c:overlay val="0"/>
      <c:spPr>
        <a:noFill/>
        <a:ln>
          <a:noFill/>
        </a:ln>
        <a:effectLst/>
      </c:spPr>
      <c:txPr>
        <a:bodyPr rot="0" spcFirstLastPara="1" vertOverflow="ellipsis" vert="horz" wrap="square" anchor="ctr" anchorCtr="1"/>
        <a:lstStyle/>
        <a:p>
          <a:pPr algn="just">
            <a:lnSpc>
              <a:spcPct val="100000"/>
            </a:lnSpc>
            <a:defRPr sz="1200" b="1" i="0" u="none" strike="noStrike" kern="1200" baseline="0">
              <a:ln>
                <a:noFill/>
              </a:ln>
              <a:solidFill>
                <a:schemeClr val="tx1"/>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711695146843002E-3"/>
          <c:y val="8.1690529031980125E-2"/>
          <c:w val="0.9829292690744087"/>
          <c:h val="0.6806121147694385"/>
        </c:manualLayout>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D97C-A04B-80DD-AC39AB45B1D2}"/>
              </c:ext>
            </c:extLst>
          </c:dPt>
          <c:dPt>
            <c:idx val="1"/>
            <c:invertIfNegative val="0"/>
            <c:bubble3D val="0"/>
            <c:spPr>
              <a:solidFill>
                <a:schemeClr val="accent2">
                  <a:lumMod val="75000"/>
                </a:schemeClr>
              </a:solidFill>
              <a:ln>
                <a:noFill/>
              </a:ln>
              <a:effectLst/>
            </c:spPr>
            <c:extLst>
              <c:ext xmlns:c16="http://schemas.microsoft.com/office/drawing/2014/chart" uri="{C3380CC4-5D6E-409C-BE32-E72D297353CC}">
                <c16:uniqueId val="{00000003-D97C-A04B-80DD-AC39AB45B1D2}"/>
              </c:ext>
            </c:extLst>
          </c:dPt>
          <c:dPt>
            <c:idx val="2"/>
            <c:invertIfNegative val="0"/>
            <c:bubble3D val="0"/>
            <c:spPr>
              <a:solidFill>
                <a:srgbClr val="78A779"/>
              </a:solidFill>
              <a:ln>
                <a:noFill/>
              </a:ln>
              <a:effectLst/>
            </c:spPr>
            <c:extLst>
              <c:ext xmlns:c16="http://schemas.microsoft.com/office/drawing/2014/chart" uri="{C3380CC4-5D6E-409C-BE32-E72D297353CC}">
                <c16:uniqueId val="{00000005-D97C-A04B-80DD-AC39AB45B1D2}"/>
              </c:ext>
            </c:extLst>
          </c:dPt>
          <c:dPt>
            <c:idx val="3"/>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7-D97C-A04B-80DD-AC39AB45B1D2}"/>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Қаржылық сауаттылық индексі</c:v>
                </c:pt>
                <c:pt idx="1">
                  <c:v>Қаржылық қызметтерді пайдалана білу</c:v>
                </c:pt>
                <c:pt idx="2">
                  <c:v>Меншікті қаржы қаражатын басқару</c:v>
                </c:pt>
                <c:pt idx="3">
                  <c:v>Қаржы жүйесі туралы хабардар болу</c:v>
                </c:pt>
              </c:strCache>
            </c:strRef>
          </c:cat>
          <c:val>
            <c:numRef>
              <c:f>Лист1!$B$2:$B$5</c:f>
              <c:numCache>
                <c:formatCode>0.00</c:formatCode>
                <c:ptCount val="4"/>
                <c:pt idx="0">
                  <c:v>39.07</c:v>
                </c:pt>
                <c:pt idx="1">
                  <c:v>44.2</c:v>
                </c:pt>
                <c:pt idx="2">
                  <c:v>53.7</c:v>
                </c:pt>
                <c:pt idx="3">
                  <c:v>19.3</c:v>
                </c:pt>
              </c:numCache>
            </c:numRef>
          </c:val>
          <c:extLst>
            <c:ext xmlns:c16="http://schemas.microsoft.com/office/drawing/2014/chart" uri="{C3380CC4-5D6E-409C-BE32-E72D297353CC}">
              <c16:uniqueId val="{0000001C-D97C-A04B-80DD-AC39AB45B1D2}"/>
            </c:ext>
          </c:extLst>
        </c:ser>
        <c:dLbls>
          <c:showLegendKey val="0"/>
          <c:showVal val="0"/>
          <c:showCatName val="0"/>
          <c:showSerName val="0"/>
          <c:showPercent val="0"/>
          <c:showBubbleSize val="0"/>
        </c:dLbls>
        <c:gapWidth val="219"/>
        <c:overlap val="-27"/>
        <c:axId val="116560256"/>
        <c:axId val="116561792"/>
      </c:barChart>
      <c:catAx>
        <c:axId val="11656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ru-RU"/>
          </a:p>
        </c:txPr>
        <c:crossAx val="116561792"/>
        <c:crosses val="autoZero"/>
        <c:auto val="1"/>
        <c:lblAlgn val="ctr"/>
        <c:lblOffset val="100"/>
        <c:noMultiLvlLbl val="0"/>
      </c:catAx>
      <c:valAx>
        <c:axId val="116561792"/>
        <c:scaling>
          <c:orientation val="minMax"/>
          <c:max val="100"/>
          <c:min val="0"/>
        </c:scaling>
        <c:delete val="1"/>
        <c:axPos val="l"/>
        <c:numFmt formatCode="0.00" sourceLinked="1"/>
        <c:majorTickMark val="out"/>
        <c:minorTickMark val="none"/>
        <c:tickLblPos val="nextTo"/>
        <c:crossAx val="11656025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Лист1!$B$1</c:f>
              <c:strCache>
                <c:ptCount val="1"/>
                <c:pt idx="0">
                  <c:v>Ряд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7A4300"/>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Лист1!$A$2:$A$7</c:f>
              <c:strCache>
                <c:ptCount val="6"/>
                <c:pt idx="0">
                  <c:v>Мен әртүрлі банктерде бірнеше нұсқаны қарастырдым</c:v>
                </c:pt>
                <c:pt idx="1">
                  <c:v>Мен бір банкте бірнеше нұсқаны қарастырдым</c:v>
                </c:pt>
                <c:pt idx="2">
                  <c:v>Мен өзім қолданатын нұсқалардан басқа нұсқаларды қарастырған жоқпын</c:v>
                </c:pt>
                <c:pt idx="3">
                  <c:v>Мен іздедім, бірақ басқа амал таппадым</c:v>
                </c:pt>
                <c:pt idx="4">
                  <c:v>Маған досым / туысқаным / әріптесім кеңес берді</c:v>
                </c:pt>
                <c:pt idx="5">
                  <c:v>Жауап беруге қиналамын</c:v>
                </c:pt>
              </c:strCache>
            </c:strRef>
          </c:cat>
          <c:val>
            <c:numRef>
              <c:f>Лист1!$B$2:$B$7</c:f>
              <c:numCache>
                <c:formatCode>General</c:formatCode>
                <c:ptCount val="6"/>
                <c:pt idx="0">
                  <c:v>41.6</c:v>
                </c:pt>
                <c:pt idx="1">
                  <c:v>17.7</c:v>
                </c:pt>
                <c:pt idx="2">
                  <c:v>19.2</c:v>
                </c:pt>
                <c:pt idx="3">
                  <c:v>15.3</c:v>
                </c:pt>
                <c:pt idx="4">
                  <c:v>8</c:v>
                </c:pt>
                <c:pt idx="5">
                  <c:v>6.5</c:v>
                </c:pt>
              </c:numCache>
            </c:numRef>
          </c:val>
          <c:extLst>
            <c:ext xmlns:c16="http://schemas.microsoft.com/office/drawing/2014/chart" uri="{C3380CC4-5D6E-409C-BE32-E72D297353CC}">
              <c16:uniqueId val="{00000000-F01F-7940-96BE-D24530A4D831}"/>
            </c:ext>
          </c:extLst>
        </c:ser>
        <c:dLbls>
          <c:showLegendKey val="0"/>
          <c:showVal val="0"/>
          <c:showCatName val="0"/>
          <c:showSerName val="0"/>
          <c:showPercent val="0"/>
          <c:showBubbleSize val="0"/>
        </c:dLbls>
        <c:gapWidth val="182"/>
        <c:axId val="155134208"/>
        <c:axId val="155140096"/>
      </c:barChart>
      <c:catAx>
        <c:axId val="155134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7A4300"/>
                </a:solidFill>
                <a:latin typeface="+mn-lt"/>
                <a:ea typeface="+mn-ea"/>
                <a:cs typeface="+mn-cs"/>
              </a:defRPr>
            </a:pPr>
            <a:endParaRPr lang="ru-RU"/>
          </a:p>
        </c:txPr>
        <c:crossAx val="155140096"/>
        <c:crosses val="autoZero"/>
        <c:auto val="1"/>
        <c:lblAlgn val="ctr"/>
        <c:lblOffset val="100"/>
        <c:noMultiLvlLbl val="0"/>
      </c:catAx>
      <c:valAx>
        <c:axId val="15514009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55134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Лист1!$B$1</c:f>
              <c:strCache>
                <c:ptCount val="1"/>
                <c:pt idx="0">
                  <c:v>Ряд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7A4300"/>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Лист1!$A$2:$A$7</c:f>
              <c:strCache>
                <c:ptCount val="6"/>
                <c:pt idx="0">
                  <c:v>Келісімшартты оқып, түсініксіз тұстарын сұрап алғаннан кейін ғана қол қоямын</c:v>
                </c:pt>
                <c:pt idx="1">
                  <c:v>Оқимын және қол қоямын. Сұрақ қоймаймын , себебі маған түсініксіз, сонымен қатар әр ньюансқа мән беруге ниетім де жоқ</c:v>
                </c:pt>
                <c:pt idx="2">
                  <c:v>Мен оқимын немесе оқымаймын, бірақ бәрібір қол қоямын-банк немесе сақтандыру компаниясы келісімшартта бір нәрсені өзгертуге мүмкіндік бермейді</c:v>
                </c:pt>
                <c:pt idx="3">
                  <c:v>Оқымай, қызметкердің сөзіне сүйеніп қол қоямын</c:v>
                </c:pt>
                <c:pt idx="4">
                  <c:v>Шарттарға қол қою тәжірибем жоқ</c:v>
                </c:pt>
                <c:pt idx="5">
                  <c:v>Жауап беруге қиналамын</c:v>
                </c:pt>
              </c:strCache>
            </c:strRef>
          </c:cat>
          <c:val>
            <c:numRef>
              <c:f>Лист1!$B$2:$B$7</c:f>
              <c:numCache>
                <c:formatCode>General</c:formatCode>
                <c:ptCount val="6"/>
                <c:pt idx="0">
                  <c:v>44.9</c:v>
                </c:pt>
                <c:pt idx="1">
                  <c:v>23.6</c:v>
                </c:pt>
                <c:pt idx="2">
                  <c:v>16.2</c:v>
                </c:pt>
                <c:pt idx="3">
                  <c:v>12.5</c:v>
                </c:pt>
                <c:pt idx="4">
                  <c:v>4.0999999999999996</c:v>
                </c:pt>
                <c:pt idx="5">
                  <c:v>5.5</c:v>
                </c:pt>
              </c:numCache>
            </c:numRef>
          </c:val>
          <c:extLst>
            <c:ext xmlns:c16="http://schemas.microsoft.com/office/drawing/2014/chart" uri="{C3380CC4-5D6E-409C-BE32-E72D297353CC}">
              <c16:uniqueId val="{00000000-5124-474C-A7F8-0A925FC113FC}"/>
            </c:ext>
          </c:extLst>
        </c:ser>
        <c:dLbls>
          <c:showLegendKey val="0"/>
          <c:showVal val="0"/>
          <c:showCatName val="0"/>
          <c:showSerName val="0"/>
          <c:showPercent val="0"/>
          <c:showBubbleSize val="0"/>
        </c:dLbls>
        <c:gapWidth val="182"/>
        <c:axId val="155275648"/>
        <c:axId val="155277184"/>
      </c:barChart>
      <c:catAx>
        <c:axId val="155275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7A4300"/>
                </a:solidFill>
                <a:latin typeface="+mn-lt"/>
                <a:ea typeface="+mn-ea"/>
                <a:cs typeface="+mn-cs"/>
              </a:defRPr>
            </a:pPr>
            <a:endParaRPr lang="ru-RU"/>
          </a:p>
        </c:txPr>
        <c:crossAx val="155277184"/>
        <c:crosses val="autoZero"/>
        <c:auto val="1"/>
        <c:lblAlgn val="ctr"/>
        <c:lblOffset val="100"/>
        <c:noMultiLvlLbl val="0"/>
      </c:catAx>
      <c:valAx>
        <c:axId val="155277184"/>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55275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033572027350503E-2"/>
          <c:y val="0.10786824075269288"/>
          <c:w val="0.96793285594529899"/>
          <c:h val="0.70934827655027843"/>
        </c:manualLayout>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dPt>
            <c:idx val="2"/>
            <c:invertIfNegative val="0"/>
            <c:bubble3D val="0"/>
            <c:spPr>
              <a:solidFill>
                <a:schemeClr val="accent2"/>
              </a:solidFill>
              <a:ln>
                <a:noFill/>
              </a:ln>
              <a:effectLst/>
            </c:spPr>
            <c:extLst>
              <c:ext xmlns:c16="http://schemas.microsoft.com/office/drawing/2014/chart" uri="{C3380CC4-5D6E-409C-BE32-E72D297353CC}">
                <c16:uniqueId val="{00000001-8DAC-CE47-9FA3-4CB798902B23}"/>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8DAC-CE47-9FA3-4CB798902B23}"/>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8DAC-CE47-9FA3-4CB798902B23}"/>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7-8DAC-CE47-9FA3-4CB798902B23}"/>
              </c:ext>
            </c:extLst>
          </c:dPt>
          <c:dPt>
            <c:idx val="6"/>
            <c:invertIfNegative val="0"/>
            <c:bubble3D val="0"/>
            <c:spPr>
              <a:solidFill>
                <a:schemeClr val="accent2">
                  <a:lumMod val="75000"/>
                </a:schemeClr>
              </a:solidFill>
              <a:ln>
                <a:noFill/>
              </a:ln>
              <a:effectLst/>
            </c:spPr>
            <c:extLst>
              <c:ext xmlns:c16="http://schemas.microsoft.com/office/drawing/2014/chart" uri="{C3380CC4-5D6E-409C-BE32-E72D297353CC}">
                <c16:uniqueId val="{00000009-8DAC-CE47-9FA3-4CB798902B23}"/>
              </c:ext>
            </c:extLst>
          </c:dPt>
          <c:dPt>
            <c:idx val="7"/>
            <c:invertIfNegative val="0"/>
            <c:bubble3D val="0"/>
            <c:spPr>
              <a:solidFill>
                <a:schemeClr val="accent2">
                  <a:lumMod val="75000"/>
                </a:schemeClr>
              </a:solidFill>
              <a:ln>
                <a:noFill/>
              </a:ln>
              <a:effectLst/>
            </c:spPr>
            <c:extLst>
              <c:ext xmlns:c16="http://schemas.microsoft.com/office/drawing/2014/chart" uri="{C3380CC4-5D6E-409C-BE32-E72D297353CC}">
                <c16:uniqueId val="{0000000B-8DAC-CE47-9FA3-4CB798902B23}"/>
              </c:ext>
            </c:extLst>
          </c:dPt>
          <c:dPt>
            <c:idx val="8"/>
            <c:invertIfNegative val="0"/>
            <c:bubble3D val="0"/>
            <c:spPr>
              <a:solidFill>
                <a:schemeClr val="accent2">
                  <a:lumMod val="75000"/>
                </a:schemeClr>
              </a:solidFill>
              <a:ln>
                <a:noFill/>
              </a:ln>
              <a:effectLst/>
            </c:spPr>
            <c:extLst>
              <c:ext xmlns:c16="http://schemas.microsoft.com/office/drawing/2014/chart" uri="{C3380CC4-5D6E-409C-BE32-E72D297353CC}">
                <c16:uniqueId val="{0000000D-8DAC-CE47-9FA3-4CB798902B23}"/>
              </c:ext>
            </c:extLst>
          </c:dPt>
          <c:dPt>
            <c:idx val="9"/>
            <c:invertIfNegative val="0"/>
            <c:bubble3D val="0"/>
            <c:spPr>
              <a:solidFill>
                <a:schemeClr val="accent2">
                  <a:lumMod val="75000"/>
                </a:schemeClr>
              </a:solidFill>
              <a:ln>
                <a:noFill/>
              </a:ln>
              <a:effectLst/>
            </c:spPr>
            <c:extLst>
              <c:ext xmlns:c16="http://schemas.microsoft.com/office/drawing/2014/chart" uri="{C3380CC4-5D6E-409C-BE32-E72D297353CC}">
                <c16:uniqueId val="{0000000F-8DAC-CE47-9FA3-4CB798902B23}"/>
              </c:ext>
            </c:extLst>
          </c:dPt>
          <c:dPt>
            <c:idx val="10"/>
            <c:invertIfNegative val="0"/>
            <c:bubble3D val="0"/>
            <c:spPr>
              <a:solidFill>
                <a:schemeClr val="accent2">
                  <a:lumMod val="75000"/>
                </a:schemeClr>
              </a:solidFill>
              <a:ln>
                <a:noFill/>
              </a:ln>
              <a:effectLst/>
            </c:spPr>
            <c:extLst>
              <c:ext xmlns:c16="http://schemas.microsoft.com/office/drawing/2014/chart" uri="{C3380CC4-5D6E-409C-BE32-E72D297353CC}">
                <c16:uniqueId val="{00000011-8DAC-CE47-9FA3-4CB798902B23}"/>
              </c:ext>
            </c:extLst>
          </c:dPt>
          <c:dPt>
            <c:idx val="11"/>
            <c:invertIfNegative val="0"/>
            <c:bubble3D val="0"/>
            <c:spPr>
              <a:solidFill>
                <a:schemeClr val="accent2">
                  <a:lumMod val="75000"/>
                </a:schemeClr>
              </a:solidFill>
              <a:ln>
                <a:noFill/>
              </a:ln>
              <a:effectLst/>
            </c:spPr>
            <c:extLst>
              <c:ext xmlns:c16="http://schemas.microsoft.com/office/drawing/2014/chart" uri="{C3380CC4-5D6E-409C-BE32-E72D297353CC}">
                <c16:uniqueId val="{00000013-8DAC-CE47-9FA3-4CB798902B23}"/>
              </c:ext>
            </c:extLst>
          </c:dPt>
          <c:dPt>
            <c:idx val="12"/>
            <c:invertIfNegative val="0"/>
            <c:bubble3D val="0"/>
            <c:spPr>
              <a:solidFill>
                <a:schemeClr val="accent2">
                  <a:lumMod val="75000"/>
                </a:schemeClr>
              </a:solidFill>
              <a:ln>
                <a:noFill/>
              </a:ln>
              <a:effectLst/>
            </c:spPr>
            <c:extLst>
              <c:ext xmlns:c16="http://schemas.microsoft.com/office/drawing/2014/chart" uri="{C3380CC4-5D6E-409C-BE32-E72D297353CC}">
                <c16:uniqueId val="{00000015-8DAC-CE47-9FA3-4CB798902B23}"/>
              </c:ext>
            </c:extLst>
          </c:dPt>
          <c:dPt>
            <c:idx val="13"/>
            <c:invertIfNegative val="0"/>
            <c:bubble3D val="0"/>
            <c:spPr>
              <a:solidFill>
                <a:schemeClr val="accent2">
                  <a:lumMod val="75000"/>
                </a:schemeClr>
              </a:solidFill>
              <a:ln>
                <a:noFill/>
              </a:ln>
              <a:effectLst/>
            </c:spPr>
            <c:extLst>
              <c:ext xmlns:c16="http://schemas.microsoft.com/office/drawing/2014/chart" uri="{C3380CC4-5D6E-409C-BE32-E72D297353CC}">
                <c16:uniqueId val="{00000017-8DAC-CE47-9FA3-4CB798902B2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Лист1!$A$2:$A$15</c:f>
              <c:strCache>
                <c:ptCount val="14"/>
                <c:pt idx="0">
                  <c:v>Ер адам</c:v>
                </c:pt>
                <c:pt idx="1">
                  <c:v>Әйел адам</c:v>
                </c:pt>
                <c:pt idx="2">
                  <c:v>18-29 жас</c:v>
                </c:pt>
                <c:pt idx="3">
                  <c:v>30-49 жас</c:v>
                </c:pt>
                <c:pt idx="4">
                  <c:v>50-63 жас</c:v>
                </c:pt>
                <c:pt idx="5">
                  <c:v>63 жастан жоғары</c:v>
                </c:pt>
                <c:pt idx="6">
                  <c:v>Жеке меншік компания</c:v>
                </c:pt>
                <c:pt idx="7">
                  <c:v>Мемлекеттік мекеме</c:v>
                </c:pt>
                <c:pt idx="8">
                  <c:v>ДК</c:v>
                </c:pt>
                <c:pt idx="9">
                  <c:v>Өзін-өзі жұмыспен қамту</c:v>
                </c:pt>
                <c:pt idx="10">
                  <c:v>Оқушы, студент</c:v>
                </c:pt>
                <c:pt idx="11">
                  <c:v>Үй шаруасындағы әйел</c:v>
                </c:pt>
                <c:pt idx="12">
                  <c:v>Зейнеткер</c:v>
                </c:pt>
                <c:pt idx="13">
                  <c:v>Жұмыс істемейді</c:v>
                </c:pt>
              </c:strCache>
            </c:strRef>
          </c:cat>
          <c:val>
            <c:numRef>
              <c:f>Лист1!$B$2:$B$15</c:f>
              <c:numCache>
                <c:formatCode>###0.00</c:formatCode>
                <c:ptCount val="14"/>
                <c:pt idx="0">
                  <c:v>18.100000000000001</c:v>
                </c:pt>
                <c:pt idx="1">
                  <c:v>18.899999999999999</c:v>
                </c:pt>
                <c:pt idx="2">
                  <c:v>16.7</c:v>
                </c:pt>
                <c:pt idx="3">
                  <c:v>19.3</c:v>
                </c:pt>
                <c:pt idx="4">
                  <c:v>17.899999999999999</c:v>
                </c:pt>
                <c:pt idx="5">
                  <c:v>18.600000000000001</c:v>
                </c:pt>
                <c:pt idx="6">
                  <c:v>16.3</c:v>
                </c:pt>
                <c:pt idx="7">
                  <c:v>16.100000000000001</c:v>
                </c:pt>
                <c:pt idx="8">
                  <c:v>19.7</c:v>
                </c:pt>
                <c:pt idx="9">
                  <c:v>16.8</c:v>
                </c:pt>
                <c:pt idx="10">
                  <c:v>12.9</c:v>
                </c:pt>
                <c:pt idx="11">
                  <c:v>13.9</c:v>
                </c:pt>
                <c:pt idx="12">
                  <c:v>18.100000000000001</c:v>
                </c:pt>
                <c:pt idx="13">
                  <c:v>17.5</c:v>
                </c:pt>
              </c:numCache>
            </c:numRef>
          </c:val>
          <c:extLst>
            <c:ext xmlns:c16="http://schemas.microsoft.com/office/drawing/2014/chart" uri="{C3380CC4-5D6E-409C-BE32-E72D297353CC}">
              <c16:uniqueId val="{0000001A-8DAC-CE47-9FA3-4CB798902B23}"/>
            </c:ext>
          </c:extLst>
        </c:ser>
        <c:dLbls>
          <c:showLegendKey val="0"/>
          <c:showVal val="0"/>
          <c:showCatName val="0"/>
          <c:showSerName val="0"/>
          <c:showPercent val="0"/>
          <c:showBubbleSize val="0"/>
        </c:dLbls>
        <c:gapWidth val="219"/>
        <c:overlap val="-27"/>
        <c:axId val="155853568"/>
        <c:axId val="155855104"/>
      </c:barChart>
      <c:catAx>
        <c:axId val="1558535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ru-RU"/>
          </a:p>
        </c:txPr>
        <c:crossAx val="155855104"/>
        <c:crosses val="autoZero"/>
        <c:auto val="1"/>
        <c:lblAlgn val="ctr"/>
        <c:lblOffset val="100"/>
        <c:noMultiLvlLbl val="0"/>
      </c:catAx>
      <c:valAx>
        <c:axId val="155855104"/>
        <c:scaling>
          <c:orientation val="minMax"/>
          <c:max val="20"/>
          <c:min val="0"/>
        </c:scaling>
        <c:delete val="1"/>
        <c:axPos val="l"/>
        <c:numFmt formatCode="###0.00" sourceLinked="1"/>
        <c:majorTickMark val="out"/>
        <c:minorTickMark val="none"/>
        <c:tickLblPos val="nextTo"/>
        <c:crossAx val="155853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466072157028646E-2"/>
          <c:y val="1.1458661731935905E-4"/>
          <c:w val="0.96753392784296954"/>
          <c:h val="0.97573501876237301"/>
        </c:manualLayout>
      </c:layout>
      <c:barChart>
        <c:barDir val="bar"/>
        <c:grouping val="clustered"/>
        <c:varyColors val="0"/>
        <c:ser>
          <c:idx val="3"/>
          <c:order val="0"/>
          <c:tx>
            <c:strRef>
              <c:f>Sheet1!$B$1</c:f>
              <c:strCache>
                <c:ptCount val="1"/>
                <c:pt idx="0">
                  <c:v>Total</c:v>
                </c:pt>
              </c:strCache>
            </c:strRef>
          </c:tx>
          <c:spPr>
            <a:solidFill>
              <a:srgbClr val="026036"/>
            </a:solidFill>
            <a:ln>
              <a:noFill/>
            </a:ln>
            <a:effectLst/>
          </c:spPr>
          <c:invertIfNegative val="0"/>
          <c:dLbls>
            <c:dLbl>
              <c:idx val="2"/>
              <c:layout>
                <c:manualLayout>
                  <c:x val="-3.0563770061249801E-17"/>
                  <c:y val="4.605584289082734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099-BF4A-99E6-BAA27DFDC5EB}"/>
                </c:ext>
              </c:extLst>
            </c:dLbl>
            <c:dLbl>
              <c:idx val="6"/>
              <c:layout>
                <c:manualLayout>
                  <c:x val="-1.333707191412186E-2"/>
                  <c:y val="-4.0236782208947844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36903806665613648"/>
                      <c:h val="6.0106921580136433E-2"/>
                    </c:manualLayout>
                  </c15:layout>
                </c:ext>
                <c:ext xmlns:c16="http://schemas.microsoft.com/office/drawing/2014/chart" uri="{C3380CC4-5D6E-409C-BE32-E72D297353CC}">
                  <c16:uniqueId val="{00000001-5099-BF4A-99E6-BAA27DFDC5EB}"/>
                </c:ext>
              </c:extLst>
            </c:dLbl>
            <c:dLbl>
              <c:idx val="8"/>
              <c:layout>
                <c:manualLayout>
                  <c:x val="2.6746520194562667E-2"/>
                  <c:y val="-9.2450673652680207E-4"/>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19518437189217344"/>
                      <c:h val="8.4713739364545404E-2"/>
                    </c:manualLayout>
                  </c15:layout>
                </c:ext>
                <c:ext xmlns:c16="http://schemas.microsoft.com/office/drawing/2014/chart" uri="{C3380CC4-5D6E-409C-BE32-E72D297353CC}">
                  <c16:uniqueId val="{00000002-5099-BF4A-99E6-BAA27DFDC5EB}"/>
                </c:ext>
              </c:extLst>
            </c:dLbl>
            <c:dLbl>
              <c:idx val="13"/>
              <c:layout>
                <c:manualLayout>
                  <c:x val="2.6674143828243849E-2"/>
                  <c:y val="3.6264443238010964E-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099-BF4A-99E6-BAA27DFDC5EB}"/>
                </c:ext>
              </c:extLst>
            </c:dLbl>
            <c:dLbl>
              <c:idx val="29"/>
              <c:tx>
                <c:rich>
                  <a:bodyPr/>
                  <a:lstStyle/>
                  <a:p>
                    <a:r>
                      <a:rPr lang="en-US" dirty="0"/>
                      <a:t>5</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099-BF4A-99E6-BAA27DFDC5EB}"/>
                </c:ext>
              </c:extLst>
            </c:dLbl>
            <c:dLbl>
              <c:idx val="30"/>
              <c:tx>
                <c:rich>
                  <a:bodyPr/>
                  <a:lstStyle/>
                  <a:p>
                    <a:r>
                      <a:rPr lang="en-US" dirty="0"/>
                      <a:t>4</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099-BF4A-99E6-BAA27DFDC5EB}"/>
                </c:ext>
              </c:extLst>
            </c:dLbl>
            <c:numFmt formatCode="General" sourceLinked="0"/>
            <c:spPr>
              <a:noFill/>
              <a:ln>
                <a:noFill/>
              </a:ln>
              <a:effectLst/>
            </c:spPr>
            <c:txPr>
              <a:bodyPr rot="0" spcFirstLastPara="1" vertOverflow="ellipsis" vert="horz" wrap="none" lIns="0" tIns="0" rIns="0" bIns="0" anchor="ctr" anchorCtr="0">
                <a:normAutofit/>
              </a:bodyPr>
              <a:lstStyle/>
              <a:p>
                <a:pPr algn="l">
                  <a:defRPr sz="1200" b="0" i="0" u="none" strike="noStrike" kern="1200" baseline="0">
                    <a:solidFill>
                      <a:schemeClr val="tx1"/>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Sheet1!$A$3:$A$10</c:f>
              <c:numCache>
                <c:formatCode>General</c:formatCode>
                <c:ptCount val="8"/>
              </c:numCache>
            </c:numRef>
          </c:cat>
          <c:val>
            <c:numRef>
              <c:f>Sheet1!$B$3:$B$10</c:f>
              <c:numCache>
                <c:formatCode>0</c:formatCode>
                <c:ptCount val="8"/>
                <c:pt idx="0">
                  <c:v>37.300000000000004</c:v>
                </c:pt>
                <c:pt idx="1">
                  <c:v>18.8</c:v>
                </c:pt>
                <c:pt idx="2">
                  <c:v>22.2</c:v>
                </c:pt>
                <c:pt idx="3">
                  <c:v>22.2</c:v>
                </c:pt>
                <c:pt idx="4">
                  <c:v>18.8</c:v>
                </c:pt>
                <c:pt idx="5">
                  <c:v>22.6</c:v>
                </c:pt>
                <c:pt idx="6">
                  <c:v>21.6</c:v>
                </c:pt>
                <c:pt idx="7">
                  <c:v>22.4</c:v>
                </c:pt>
              </c:numCache>
            </c:numRef>
          </c:val>
          <c:extLst>
            <c:ext xmlns:c16="http://schemas.microsoft.com/office/drawing/2014/chart" uri="{C3380CC4-5D6E-409C-BE32-E72D297353CC}">
              <c16:uniqueId val="{00000006-5099-BF4A-99E6-BAA27DFDC5EB}"/>
            </c:ext>
          </c:extLst>
        </c:ser>
        <c:dLbls>
          <c:showLegendKey val="0"/>
          <c:showVal val="1"/>
          <c:showCatName val="0"/>
          <c:showSerName val="0"/>
          <c:showPercent val="0"/>
          <c:showBubbleSize val="0"/>
        </c:dLbls>
        <c:gapWidth val="182"/>
        <c:axId val="155920256"/>
        <c:axId val="155921792"/>
      </c:barChart>
      <c:catAx>
        <c:axId val="155920256"/>
        <c:scaling>
          <c:orientation val="maxMin"/>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55921792"/>
        <c:crosses val="autoZero"/>
        <c:auto val="1"/>
        <c:lblAlgn val="ctr"/>
        <c:lblOffset val="100"/>
        <c:tickMarkSkip val="1"/>
        <c:noMultiLvlLbl val="0"/>
      </c:catAx>
      <c:valAx>
        <c:axId val="155921792"/>
        <c:scaling>
          <c:orientation val="minMax"/>
          <c:max val="100"/>
          <c:min val="0"/>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55920256"/>
        <c:crosses val="max"/>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1" i="0" u="none" strike="noStrike" kern="1200" spc="0" baseline="0">
                <a:solidFill>
                  <a:prstClr val="black">
                    <a:lumMod val="65000"/>
                    <a:lumOff val="35000"/>
                  </a:prstClr>
                </a:solidFill>
                <a:latin typeface="+mn-lt"/>
                <a:ea typeface="+mn-ea"/>
                <a:cs typeface="+mn-cs"/>
              </a:defRPr>
            </a:pPr>
            <a:r>
              <a:rPr lang="ru-RU" sz="1800" b="1" dirty="0" err="1">
                <a:effectLst/>
              </a:rPr>
              <a:t>Сіздің</a:t>
            </a:r>
            <a:r>
              <a:rPr lang="ru-RU" sz="1800" b="1" baseline="0" dirty="0">
                <a:effectLst/>
              </a:rPr>
              <a:t> </a:t>
            </a:r>
            <a:r>
              <a:rPr lang="ru-RU" sz="1800" b="1" baseline="0" dirty="0" err="1">
                <a:effectLst/>
              </a:rPr>
              <a:t>қаржыңызды</a:t>
            </a:r>
            <a:r>
              <a:rPr lang="ru-RU" sz="1800" b="1" baseline="0" dirty="0">
                <a:effectLst/>
              </a:rPr>
              <a:t> </a:t>
            </a:r>
            <a:r>
              <a:rPr lang="ru-RU" sz="1800" b="1" baseline="0" dirty="0" err="1">
                <a:effectLst/>
              </a:rPr>
              <a:t>басқару</a:t>
            </a:r>
            <a:r>
              <a:rPr lang="ru-RU" sz="1800" b="1" baseline="0" dirty="0">
                <a:effectLst/>
              </a:rPr>
              <a:t>, </a:t>
            </a:r>
            <a:r>
              <a:rPr lang="ru-RU" sz="1800" b="1" baseline="0" dirty="0" err="1">
                <a:effectLst/>
              </a:rPr>
              <a:t>қаржы</a:t>
            </a:r>
            <a:r>
              <a:rPr lang="ru-RU" sz="1800" b="1" baseline="0" dirty="0">
                <a:effectLst/>
              </a:rPr>
              <a:t> </a:t>
            </a:r>
            <a:r>
              <a:rPr lang="ru-RU" sz="1800" b="1" baseline="0" dirty="0" err="1">
                <a:effectLst/>
              </a:rPr>
              <a:t>жүйесі</a:t>
            </a:r>
            <a:r>
              <a:rPr lang="ru-RU" sz="1800" b="1" baseline="0" dirty="0">
                <a:effectLst/>
              </a:rPr>
              <a:t>, </a:t>
            </a:r>
            <a:r>
              <a:rPr lang="ru-RU" sz="1800" b="1" baseline="0" dirty="0" err="1">
                <a:effectLst/>
              </a:rPr>
              <a:t>құралдар</a:t>
            </a:r>
            <a:r>
              <a:rPr lang="ru-RU" sz="1800" b="1" baseline="0" dirty="0">
                <a:effectLst/>
              </a:rPr>
              <a:t> мен </a:t>
            </a:r>
            <a:r>
              <a:rPr lang="ru-RU" sz="1800" b="1" baseline="0" dirty="0" err="1">
                <a:effectLst/>
              </a:rPr>
              <a:t>қызметтер</a:t>
            </a:r>
            <a:r>
              <a:rPr lang="ru-RU" sz="1800" b="1" baseline="0" dirty="0">
                <a:effectLst/>
              </a:rPr>
              <a:t> </a:t>
            </a:r>
            <a:r>
              <a:rPr lang="ru-RU" sz="1800" b="1" baseline="0" dirty="0" err="1">
                <a:effectLst/>
              </a:rPr>
              <a:t>туралы</a:t>
            </a:r>
            <a:r>
              <a:rPr lang="ru-RU" sz="1800" b="1" baseline="0" dirty="0">
                <a:effectLst/>
              </a:rPr>
              <a:t> </a:t>
            </a:r>
            <a:r>
              <a:rPr lang="ru-RU" sz="1800" b="1" baseline="0" dirty="0" err="1">
                <a:effectLst/>
              </a:rPr>
              <a:t>ақпарат</a:t>
            </a:r>
            <a:r>
              <a:rPr lang="ru-RU" sz="1800" b="1" baseline="0" dirty="0">
                <a:effectLst/>
              </a:rPr>
              <a:t> пен </a:t>
            </a:r>
            <a:r>
              <a:rPr lang="ru-RU" sz="1800" b="1" baseline="0" dirty="0" err="1">
                <a:effectLst/>
              </a:rPr>
              <a:t>білім</a:t>
            </a:r>
            <a:r>
              <a:rPr lang="ru-RU" sz="1800" b="1" baseline="0" dirty="0">
                <a:effectLst/>
              </a:rPr>
              <a:t> </a:t>
            </a:r>
            <a:r>
              <a:rPr lang="ru-RU" sz="1800" b="1" baseline="0" dirty="0" err="1">
                <a:effectLst/>
              </a:rPr>
              <a:t>жеткілікті</a:t>
            </a:r>
            <a:r>
              <a:rPr lang="ru-RU" sz="1800" b="1" baseline="0" dirty="0">
                <a:effectLst/>
              </a:rPr>
              <a:t> ме</a:t>
            </a:r>
            <a:r>
              <a:rPr lang="ru-RU" sz="1800" b="1" dirty="0">
                <a:effectLst/>
              </a:rPr>
              <a:t>?</a:t>
            </a:r>
            <a:endParaRPr lang="ru-RU" b="1"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862" b="1" i="0" u="none" strike="noStrike" kern="1200" spc="0" baseline="0">
                <a:solidFill>
                  <a:prstClr val="black">
                    <a:lumMod val="65000"/>
                    <a:lumOff val="35000"/>
                  </a:prstClr>
                </a:solidFill>
                <a:latin typeface="+mn-lt"/>
                <a:ea typeface="+mn-ea"/>
                <a:cs typeface="+mn-cs"/>
              </a:defRPr>
            </a:pPr>
            <a:endParaRPr lang="ru-RU" b="1" dirty="0"/>
          </a:p>
        </c:rich>
      </c:tx>
      <c:layout>
        <c:manualLayout>
          <c:xMode val="edge"/>
          <c:yMode val="edge"/>
          <c:x val="0"/>
          <c:y val="0"/>
        </c:manualLayout>
      </c:layout>
      <c:overlay val="0"/>
      <c:spPr>
        <a:noFill/>
        <a:ln>
          <a:noFill/>
        </a:ln>
        <a:effectLst/>
      </c:spPr>
    </c:title>
    <c:autoTitleDeleted val="0"/>
    <c:plotArea>
      <c:layout>
        <c:manualLayout>
          <c:layoutTarget val="inner"/>
          <c:xMode val="edge"/>
          <c:yMode val="edge"/>
          <c:x val="0.34555462598425357"/>
          <c:y val="6.0746674412729393E-2"/>
          <c:w val="0.46359763173353863"/>
          <c:h val="0.7885468253968253"/>
        </c:manualLayout>
      </c:layout>
      <c:doughnutChart>
        <c:varyColors val="1"/>
        <c:ser>
          <c:idx val="0"/>
          <c:order val="0"/>
          <c:tx>
            <c:strRef>
              <c:f>Лист1!$B$1</c:f>
              <c:strCache>
                <c:ptCount val="1"/>
                <c:pt idx="0">
                  <c:v>Продажи</c:v>
                </c:pt>
              </c:strCache>
            </c:strRef>
          </c:tx>
          <c:dPt>
            <c:idx val="0"/>
            <c:bubble3D val="0"/>
            <c:spPr>
              <a:solidFill>
                <a:srgbClr val="78A779"/>
              </a:solidFill>
              <a:ln w="19050">
                <a:solidFill>
                  <a:schemeClr val="lt1"/>
                </a:solidFill>
              </a:ln>
              <a:effectLst/>
            </c:spPr>
            <c:extLst>
              <c:ext xmlns:c16="http://schemas.microsoft.com/office/drawing/2014/chart" uri="{C3380CC4-5D6E-409C-BE32-E72D297353CC}">
                <c16:uniqueId val="{00000002-F483-3D49-B178-01F60A60522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F483-3D49-B178-01F60A60522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F483-3D49-B178-01F60A605228}"/>
              </c:ext>
            </c:extLst>
          </c:dPt>
          <c:dLbls>
            <c:dLbl>
              <c:idx val="0"/>
              <c:layout>
                <c:manualLayout>
                  <c:x val="6.5625000000000003E-2"/>
                  <c:y val="-7.0312495674674418E-3"/>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483-3D49-B178-01F60A605228}"/>
                </c:ext>
              </c:extLst>
            </c:dLbl>
            <c:dLbl>
              <c:idx val="1"/>
              <c:layout>
                <c:manualLayout>
                  <c:x val="9.2187500000000006E-2"/>
                  <c:y val="1.8749998846579709E-2"/>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483-3D49-B178-01F60A605228}"/>
                </c:ext>
              </c:extLst>
            </c:dLbl>
            <c:dLbl>
              <c:idx val="2"/>
              <c:layout>
                <c:manualLayout>
                  <c:x val="-0.10312499999999999"/>
                  <c:y val="-1.1718749279112413E-2"/>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483-3D49-B178-01F60A60522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ru-RU"/>
              </a:p>
            </c:txPr>
            <c:showLegendKey val="1"/>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Лист1!$A$2:$A$4</c:f>
              <c:strCache>
                <c:ptCount val="3"/>
                <c:pt idx="0">
                  <c:v>Ақпарат пен білім жеткілікті</c:v>
                </c:pt>
                <c:pt idx="1">
                  <c:v>Ақпарат пен білім жеткіліксіз</c:v>
                </c:pt>
                <c:pt idx="2">
                  <c:v>Ақпарат пен білім ішінара жеткіліксіз</c:v>
                </c:pt>
              </c:strCache>
            </c:strRef>
          </c:cat>
          <c:val>
            <c:numRef>
              <c:f>Лист1!$B$2:$B$4</c:f>
              <c:numCache>
                <c:formatCode>###0.0%</c:formatCode>
                <c:ptCount val="3"/>
                <c:pt idx="0">
                  <c:v>0.28600000000000003</c:v>
                </c:pt>
                <c:pt idx="1">
                  <c:v>0.35249999999999998</c:v>
                </c:pt>
                <c:pt idx="2">
                  <c:v>0.39100000000000001</c:v>
                </c:pt>
              </c:numCache>
            </c:numRef>
          </c:val>
          <c:extLst>
            <c:ext xmlns:c16="http://schemas.microsoft.com/office/drawing/2014/chart" uri="{C3380CC4-5D6E-409C-BE32-E72D297353CC}">
              <c16:uniqueId val="{00000000-F483-3D49-B178-01F60A605228}"/>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l"/>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ru-RU"/>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679625984252061E-2"/>
          <c:y val="0.14312221774771289"/>
          <c:w val="0.92390243602362265"/>
          <c:h val="0.78496136902778457"/>
        </c:manualLayout>
      </c:layout>
      <c:barChart>
        <c:barDir val="bar"/>
        <c:grouping val="clustered"/>
        <c:varyColors val="0"/>
        <c:ser>
          <c:idx val="0"/>
          <c:order val="0"/>
          <c:tx>
            <c:strRef>
              <c:f>Лист1!$B$1</c:f>
              <c:strCache>
                <c:ptCount val="1"/>
                <c:pt idx="0">
                  <c:v>Ряд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Лист1!$A$2:$A$11</c:f>
              <c:strCache>
                <c:ptCount val="7"/>
                <c:pt idx="0">
                  <c:v>Информация о защите прав потребителей финансовых услуг</c:v>
                </c:pt>
                <c:pt idx="1">
                  <c:v>Об особенностях различных видов банковских услуг и продуктов</c:v>
                </c:pt>
                <c:pt idx="2">
                  <c:v>Информации о мероприятиях по повышению финансовой грамотности</c:v>
                </c:pt>
                <c:pt idx="3">
                  <c:v>Об инструментах фондового рынка</c:v>
                </c:pt>
                <c:pt idx="4">
                  <c:v>О страховых продуктах и рынке страховых услуг</c:v>
                </c:pt>
                <c:pt idx="5">
                  <c:v>О планировании и ведении семейного бюджета</c:v>
                </c:pt>
                <c:pt idx="6">
                  <c:v>Затрудняюсь сказать</c:v>
                </c:pt>
              </c:strCache>
            </c:strRef>
          </c:cat>
          <c:val>
            <c:numRef>
              <c:f>Лист1!$B$2:$B$11</c:f>
              <c:numCache>
                <c:formatCode>###0.0%</c:formatCode>
                <c:ptCount val="10"/>
                <c:pt idx="0">
                  <c:v>0.15850000000000039</c:v>
                </c:pt>
                <c:pt idx="1">
                  <c:v>0.22500000000000001</c:v>
                </c:pt>
                <c:pt idx="2">
                  <c:v>0.21350000000000038</c:v>
                </c:pt>
                <c:pt idx="3">
                  <c:v>0.19800000000000001</c:v>
                </c:pt>
                <c:pt idx="4">
                  <c:v>0.32000000000000084</c:v>
                </c:pt>
                <c:pt idx="5">
                  <c:v>0.21750000000000039</c:v>
                </c:pt>
                <c:pt idx="6">
                  <c:v>0.1285</c:v>
                </c:pt>
              </c:numCache>
            </c:numRef>
          </c:val>
          <c:extLst>
            <c:ext xmlns:c16="http://schemas.microsoft.com/office/drawing/2014/chart" uri="{C3380CC4-5D6E-409C-BE32-E72D297353CC}">
              <c16:uniqueId val="{00000000-2349-8A46-9452-83DBD7F6F561}"/>
            </c:ext>
          </c:extLst>
        </c:ser>
        <c:dLbls>
          <c:showLegendKey val="0"/>
          <c:showVal val="0"/>
          <c:showCatName val="0"/>
          <c:showSerName val="0"/>
          <c:showPercent val="0"/>
          <c:showBubbleSize val="0"/>
        </c:dLbls>
        <c:gapWidth val="182"/>
        <c:axId val="156557312"/>
        <c:axId val="156558848"/>
      </c:barChart>
      <c:catAx>
        <c:axId val="156557312"/>
        <c:scaling>
          <c:orientation val="minMax"/>
        </c:scaling>
        <c:delete val="1"/>
        <c:axPos val="l"/>
        <c:numFmt formatCode="General" sourceLinked="1"/>
        <c:majorTickMark val="none"/>
        <c:minorTickMark val="none"/>
        <c:tickLblPos val="nextTo"/>
        <c:crossAx val="156558848"/>
        <c:crosses val="autoZero"/>
        <c:auto val="1"/>
        <c:lblAlgn val="ctr"/>
        <c:lblOffset val="100"/>
        <c:noMultiLvlLbl val="0"/>
      </c:catAx>
      <c:valAx>
        <c:axId val="156558848"/>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high"/>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56557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578158214983618E-2"/>
          <c:y val="0"/>
          <c:w val="0.84920081336577602"/>
          <c:h val="1"/>
        </c:manualLayout>
      </c:layout>
      <c:barChart>
        <c:barDir val="bar"/>
        <c:grouping val="stacked"/>
        <c:varyColors val="0"/>
        <c:ser>
          <c:idx val="3"/>
          <c:order val="0"/>
          <c:tx>
            <c:strRef>
              <c:f>Sheet1!$B$1</c:f>
              <c:strCache>
                <c:ptCount val="1"/>
                <c:pt idx="0">
                  <c:v>Частная компания</c:v>
                </c:pt>
              </c:strCache>
            </c:strRef>
          </c:tx>
          <c:spPr>
            <a:solidFill>
              <a:schemeClr val="accent4"/>
            </a:solidFill>
            <a:ln>
              <a:noFill/>
            </a:ln>
            <a:effectLst/>
          </c:spPr>
          <c:invertIfNegative val="0"/>
          <c:dLbls>
            <c:dLbl>
              <c:idx val="29"/>
              <c:tx>
                <c:rich>
                  <a:bodyPr/>
                  <a:lstStyle/>
                  <a:p>
                    <a:r>
                      <a:rPr lang="en-US" dirty="0"/>
                      <a:t>5</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D66-1A4C-9E5C-79CB0BF01825}"/>
                </c:ext>
              </c:extLst>
            </c:dLbl>
            <c:dLbl>
              <c:idx val="30"/>
              <c:tx>
                <c:rich>
                  <a:bodyPr/>
                  <a:lstStyle/>
                  <a:p>
                    <a:r>
                      <a:rPr lang="en-US" dirty="0"/>
                      <a:t>4</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D66-1A4C-9E5C-79CB0BF01825}"/>
                </c:ext>
              </c:extLst>
            </c:dLbl>
            <c:numFmt formatCode="General" sourceLinked="0"/>
            <c:spPr>
              <a:noFill/>
              <a:ln>
                <a:noFill/>
              </a:ln>
              <a:effectLst/>
            </c:spPr>
            <c:txPr>
              <a:bodyPr rot="0" vert="horz"/>
              <a:lstStyle/>
              <a:p>
                <a:pPr>
                  <a:defRPr b="1">
                    <a:solidFill>
                      <a:schemeClr val="bg1"/>
                    </a:solidFill>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Sheet1!$A$3:$A$9</c:f>
              <c:strCache>
                <c:ptCount val="7"/>
                <c:pt idx="0">
                  <c:v>Информация о защите прав потребителей финансовых услуг</c:v>
                </c:pt>
                <c:pt idx="1">
                  <c:v>Информация об особенностях различных видов банковских услуг и продуктов (уточните, что именно)</c:v>
                </c:pt>
                <c:pt idx="2">
                  <c:v>Анонсы \ информации о мероприятиях для населения по повышению финансовой грамотности</c:v>
                </c:pt>
                <c:pt idx="3">
                  <c:v>Информация об инструментах фондового рынка (инвестиционные возможности населения, программы народног</c:v>
                </c:pt>
                <c:pt idx="4">
                  <c:v>Вопросы страхования</c:v>
                </c:pt>
                <c:pt idx="5">
                  <c:v>Информация о планировании и ведении семейного бюджета</c:v>
                </c:pt>
                <c:pt idx="6">
                  <c:v>ЗАТРУДНЯЮСЬ СКАЗАТЬ</c:v>
                </c:pt>
              </c:strCache>
            </c:strRef>
          </c:cat>
          <c:val>
            <c:numRef>
              <c:f>Sheet1!$B$3:$B$9</c:f>
              <c:numCache>
                <c:formatCode>###0.0</c:formatCode>
                <c:ptCount val="7"/>
                <c:pt idx="0">
                  <c:v>16.399999999999999</c:v>
                </c:pt>
                <c:pt idx="1">
                  <c:v>27.3</c:v>
                </c:pt>
                <c:pt idx="2">
                  <c:v>15.6</c:v>
                </c:pt>
                <c:pt idx="3">
                  <c:v>22.7</c:v>
                </c:pt>
                <c:pt idx="4">
                  <c:v>26.6</c:v>
                </c:pt>
                <c:pt idx="5">
                  <c:v>20.3</c:v>
                </c:pt>
                <c:pt idx="6">
                  <c:v>18</c:v>
                </c:pt>
              </c:numCache>
            </c:numRef>
          </c:val>
          <c:extLst>
            <c:ext xmlns:c16="http://schemas.microsoft.com/office/drawing/2014/chart" uri="{C3380CC4-5D6E-409C-BE32-E72D297353CC}">
              <c16:uniqueId val="{00000002-0D66-1A4C-9E5C-79CB0BF01825}"/>
            </c:ext>
          </c:extLst>
        </c:ser>
        <c:dLbls>
          <c:showLegendKey val="0"/>
          <c:showVal val="1"/>
          <c:showCatName val="0"/>
          <c:showSerName val="0"/>
          <c:showPercent val="0"/>
          <c:showBubbleSize val="0"/>
        </c:dLbls>
        <c:gapWidth val="190"/>
        <c:overlap val="100"/>
        <c:axId val="156768512"/>
        <c:axId val="156798976"/>
      </c:barChart>
      <c:catAx>
        <c:axId val="156768512"/>
        <c:scaling>
          <c:orientation val="maxMin"/>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vert="horz"/>
          <a:lstStyle/>
          <a:p>
            <a:pPr>
              <a:defRPr/>
            </a:pPr>
            <a:endParaRPr lang="ru-RU"/>
          </a:p>
        </c:txPr>
        <c:crossAx val="156798976"/>
        <c:crosses val="autoZero"/>
        <c:auto val="1"/>
        <c:lblAlgn val="ctr"/>
        <c:lblOffset val="100"/>
        <c:tickMarkSkip val="1"/>
        <c:noMultiLvlLbl val="0"/>
      </c:catAx>
      <c:valAx>
        <c:axId val="156798976"/>
        <c:scaling>
          <c:orientation val="minMax"/>
          <c:max val="100"/>
          <c:min val="0"/>
        </c:scaling>
        <c:delete val="0"/>
        <c:axPos val="b"/>
        <c:numFmt formatCode="###0.0" sourceLinked="1"/>
        <c:majorTickMark val="none"/>
        <c:minorTickMark val="none"/>
        <c:tickLblPos val="none"/>
        <c:spPr>
          <a:noFill/>
          <a:ln>
            <a:noFill/>
          </a:ln>
          <a:effectLst/>
        </c:spPr>
        <c:txPr>
          <a:bodyPr rot="-60000000" vert="horz"/>
          <a:lstStyle/>
          <a:p>
            <a:pPr>
              <a:defRPr/>
            </a:pPr>
            <a:endParaRPr lang="ru-RU"/>
          </a:p>
        </c:txPr>
        <c:crossAx val="156768512"/>
        <c:crosses val="max"/>
        <c:crossBetween val="between"/>
        <c:majorUnit val="10"/>
      </c:valAx>
      <c:spPr>
        <a:noFill/>
        <a:ln w="25400">
          <a:noFill/>
        </a:ln>
        <a:effectLst/>
      </c:spPr>
    </c:plotArea>
    <c:plotVisOnly val="1"/>
    <c:dispBlanksAs val="gap"/>
    <c:showDLblsOverMax val="0"/>
  </c:chart>
  <c:spPr>
    <a:noFill/>
    <a:ln>
      <a:noFill/>
    </a:ln>
    <a:effectLst/>
  </c:spPr>
  <c:txPr>
    <a:bodyPr/>
    <a:lstStyle/>
    <a:p>
      <a:pPr>
        <a:defRPr sz="1400"/>
      </a:pPr>
      <a:endParaRPr lang="ru-RU"/>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578158214983618E-2"/>
          <c:y val="0"/>
          <c:w val="0.84920081336577602"/>
          <c:h val="1"/>
        </c:manualLayout>
      </c:layout>
      <c:barChart>
        <c:barDir val="bar"/>
        <c:grouping val="stacked"/>
        <c:varyColors val="0"/>
        <c:ser>
          <c:idx val="3"/>
          <c:order val="0"/>
          <c:tx>
            <c:strRef>
              <c:f>Sheet1!$B$1</c:f>
              <c:strCache>
                <c:ptCount val="1"/>
                <c:pt idx="0">
                  <c:v>Частная компания</c:v>
                </c:pt>
              </c:strCache>
            </c:strRef>
          </c:tx>
          <c:spPr>
            <a:solidFill>
              <a:schemeClr val="tx2">
                <a:lumMod val="40000"/>
                <a:lumOff val="60000"/>
              </a:schemeClr>
            </a:solidFill>
            <a:ln>
              <a:noFill/>
            </a:ln>
            <a:effectLst/>
          </c:spPr>
          <c:invertIfNegative val="0"/>
          <c:dLbls>
            <c:dLbl>
              <c:idx val="29"/>
              <c:tx>
                <c:rich>
                  <a:bodyPr/>
                  <a:lstStyle/>
                  <a:p>
                    <a:r>
                      <a:rPr lang="en-US" dirty="0">
                        <a:solidFill>
                          <a:schemeClr val="tx1"/>
                        </a:solidFill>
                      </a:rPr>
                      <a:t>5</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808-8F4D-8B93-FE338E51D590}"/>
                </c:ext>
              </c:extLst>
            </c:dLbl>
            <c:dLbl>
              <c:idx val="30"/>
              <c:tx>
                <c:rich>
                  <a:bodyPr/>
                  <a:lstStyle/>
                  <a:p>
                    <a:r>
                      <a:rPr lang="en-US" dirty="0">
                        <a:solidFill>
                          <a:schemeClr val="tx1"/>
                        </a:solidFill>
                      </a:rPr>
                      <a:t>4</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808-8F4D-8B93-FE338E51D590}"/>
                </c:ext>
              </c:extLst>
            </c:dLbl>
            <c:numFmt formatCode="General" sourceLinked="0"/>
            <c:spPr>
              <a:noFill/>
              <a:ln>
                <a:noFill/>
              </a:ln>
              <a:effectLst/>
            </c:spPr>
            <c:txPr>
              <a:bodyPr rot="0" vert="horz"/>
              <a:lstStyle/>
              <a:p>
                <a:pPr>
                  <a:defRPr b="1">
                    <a:solidFill>
                      <a:schemeClr val="tx1"/>
                    </a:solidFill>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Sheet1!$A$3:$A$9</c:f>
              <c:strCache>
                <c:ptCount val="7"/>
                <c:pt idx="0">
                  <c:v>Информация о защите прав потребителей финансовых услуг</c:v>
                </c:pt>
                <c:pt idx="1">
                  <c:v>Информация об особенностях различных видов банковских услуг и продуктов (уточните, что именно)</c:v>
                </c:pt>
                <c:pt idx="2">
                  <c:v>Анонсы \ информации о мероприятиях для населения по повышению финансовой грамотности</c:v>
                </c:pt>
                <c:pt idx="3">
                  <c:v>Информация об инструментах фондового рынка (инвестиционные возможности населения, программы народног</c:v>
                </c:pt>
                <c:pt idx="4">
                  <c:v>Вопросы страхования</c:v>
                </c:pt>
                <c:pt idx="5">
                  <c:v>Информация о планировании и ведении семейного бюджета</c:v>
                </c:pt>
                <c:pt idx="6">
                  <c:v>ЗАТРУДНЯЮСЬ СКАЗАТЬ</c:v>
                </c:pt>
              </c:strCache>
            </c:strRef>
          </c:cat>
          <c:val>
            <c:numRef>
              <c:f>Sheet1!$B$3:$B$9</c:f>
              <c:numCache>
                <c:formatCode>###0.0</c:formatCode>
                <c:ptCount val="7"/>
                <c:pt idx="0">
                  <c:v>19.600000000000001</c:v>
                </c:pt>
                <c:pt idx="1">
                  <c:v>27</c:v>
                </c:pt>
                <c:pt idx="2">
                  <c:v>28</c:v>
                </c:pt>
                <c:pt idx="3">
                  <c:v>21</c:v>
                </c:pt>
                <c:pt idx="4">
                  <c:v>22</c:v>
                </c:pt>
                <c:pt idx="5">
                  <c:v>19</c:v>
                </c:pt>
                <c:pt idx="6">
                  <c:v>14</c:v>
                </c:pt>
              </c:numCache>
            </c:numRef>
          </c:val>
          <c:extLst>
            <c:ext xmlns:c16="http://schemas.microsoft.com/office/drawing/2014/chart" uri="{C3380CC4-5D6E-409C-BE32-E72D297353CC}">
              <c16:uniqueId val="{00000002-3808-8F4D-8B93-FE338E51D590}"/>
            </c:ext>
          </c:extLst>
        </c:ser>
        <c:dLbls>
          <c:showLegendKey val="0"/>
          <c:showVal val="1"/>
          <c:showCatName val="0"/>
          <c:showSerName val="0"/>
          <c:showPercent val="0"/>
          <c:showBubbleSize val="0"/>
        </c:dLbls>
        <c:gapWidth val="190"/>
        <c:overlap val="100"/>
        <c:axId val="156851584"/>
        <c:axId val="156857472"/>
      </c:barChart>
      <c:catAx>
        <c:axId val="156851584"/>
        <c:scaling>
          <c:orientation val="maxMin"/>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vert="horz"/>
          <a:lstStyle/>
          <a:p>
            <a:pPr>
              <a:defRPr/>
            </a:pPr>
            <a:endParaRPr lang="ru-RU"/>
          </a:p>
        </c:txPr>
        <c:crossAx val="156857472"/>
        <c:crosses val="autoZero"/>
        <c:auto val="1"/>
        <c:lblAlgn val="ctr"/>
        <c:lblOffset val="100"/>
        <c:tickMarkSkip val="1"/>
        <c:noMultiLvlLbl val="0"/>
      </c:catAx>
      <c:valAx>
        <c:axId val="156857472"/>
        <c:scaling>
          <c:orientation val="minMax"/>
          <c:max val="100"/>
          <c:min val="0"/>
        </c:scaling>
        <c:delete val="0"/>
        <c:axPos val="b"/>
        <c:numFmt formatCode="###0.0" sourceLinked="1"/>
        <c:majorTickMark val="none"/>
        <c:minorTickMark val="none"/>
        <c:tickLblPos val="none"/>
        <c:spPr>
          <a:noFill/>
          <a:ln>
            <a:noFill/>
          </a:ln>
          <a:effectLst/>
        </c:spPr>
        <c:txPr>
          <a:bodyPr rot="-60000000" vert="horz"/>
          <a:lstStyle/>
          <a:p>
            <a:pPr>
              <a:defRPr/>
            </a:pPr>
            <a:endParaRPr lang="ru-RU"/>
          </a:p>
        </c:txPr>
        <c:crossAx val="156851584"/>
        <c:crosses val="max"/>
        <c:crossBetween val="between"/>
        <c:majorUnit val="10"/>
      </c:valAx>
      <c:spPr>
        <a:noFill/>
        <a:ln w="25400">
          <a:noFill/>
        </a:ln>
        <a:effectLst/>
      </c:spPr>
    </c:plotArea>
    <c:plotVisOnly val="1"/>
    <c:dispBlanksAs val="gap"/>
    <c:showDLblsOverMax val="0"/>
  </c:chart>
  <c:spPr>
    <a:noFill/>
    <a:ln>
      <a:noFill/>
    </a:ln>
    <a:effectLst/>
  </c:spPr>
  <c:txPr>
    <a:bodyPr/>
    <a:lstStyle/>
    <a:p>
      <a:pPr>
        <a:defRPr sz="1400"/>
      </a:pPr>
      <a:endParaRPr lang="ru-RU"/>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002719822583056E-2"/>
          <c:y val="0"/>
          <c:w val="0.84920081336577602"/>
          <c:h val="1"/>
        </c:manualLayout>
      </c:layout>
      <c:barChart>
        <c:barDir val="bar"/>
        <c:grouping val="stacked"/>
        <c:varyColors val="0"/>
        <c:ser>
          <c:idx val="3"/>
          <c:order val="0"/>
          <c:tx>
            <c:strRef>
              <c:f>Sheet1!$B$1</c:f>
              <c:strCache>
                <c:ptCount val="1"/>
                <c:pt idx="0">
                  <c:v>Частная компания</c:v>
                </c:pt>
              </c:strCache>
            </c:strRef>
          </c:tx>
          <c:spPr>
            <a:solidFill>
              <a:schemeClr val="accent1">
                <a:lumMod val="40000"/>
                <a:lumOff val="60000"/>
              </a:schemeClr>
            </a:solidFill>
            <a:ln>
              <a:noFill/>
            </a:ln>
            <a:effectLst/>
          </c:spPr>
          <c:invertIfNegative val="0"/>
          <c:dLbls>
            <c:dLbl>
              <c:idx val="29"/>
              <c:tx>
                <c:rich>
                  <a:bodyPr/>
                  <a:lstStyle/>
                  <a:p>
                    <a:r>
                      <a:rPr lang="en-US" dirty="0">
                        <a:solidFill>
                          <a:schemeClr val="tx1"/>
                        </a:solidFill>
                      </a:rPr>
                      <a:t>5</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14-1D43-B087-70856DA20284}"/>
                </c:ext>
              </c:extLst>
            </c:dLbl>
            <c:dLbl>
              <c:idx val="30"/>
              <c:tx>
                <c:rich>
                  <a:bodyPr/>
                  <a:lstStyle/>
                  <a:p>
                    <a:r>
                      <a:rPr lang="en-US" dirty="0">
                        <a:solidFill>
                          <a:schemeClr val="tx1"/>
                        </a:solidFill>
                      </a:rPr>
                      <a:t>4</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E14-1D43-B087-70856DA20284}"/>
                </c:ext>
              </c:extLst>
            </c:dLbl>
            <c:numFmt formatCode="General" sourceLinked="0"/>
            <c:spPr>
              <a:noFill/>
              <a:ln>
                <a:noFill/>
              </a:ln>
              <a:effectLst/>
            </c:spPr>
            <c:txPr>
              <a:bodyPr rot="0" vert="horz"/>
              <a:lstStyle/>
              <a:p>
                <a:pPr>
                  <a:defRPr b="1">
                    <a:solidFill>
                      <a:schemeClr val="tx1"/>
                    </a:solidFill>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Sheet1!$A$3:$A$9</c:f>
              <c:strCache>
                <c:ptCount val="7"/>
                <c:pt idx="0">
                  <c:v>Информация о защите прав потребителей финансовых услуг</c:v>
                </c:pt>
                <c:pt idx="1">
                  <c:v>Информация об особенностях различных видов банковских услуг и продуктов (уточните, что именно)</c:v>
                </c:pt>
                <c:pt idx="2">
                  <c:v>Анонсы \ информации о мероприятиях для населения по повышению финансовой грамотности</c:v>
                </c:pt>
                <c:pt idx="3">
                  <c:v>Информация об инструментах фондового рынка (инвестиционные возможности населения, программы народног</c:v>
                </c:pt>
                <c:pt idx="4">
                  <c:v>Вопросы страхования</c:v>
                </c:pt>
                <c:pt idx="5">
                  <c:v>Информация о планировании и ведении семейного бюджета</c:v>
                </c:pt>
                <c:pt idx="6">
                  <c:v>ЗАТРУДНЯЮСЬ СКАЗАТЬ</c:v>
                </c:pt>
              </c:strCache>
            </c:strRef>
          </c:cat>
          <c:val>
            <c:numRef>
              <c:f>Sheet1!$B$3:$B$9</c:f>
              <c:numCache>
                <c:formatCode>###0.0</c:formatCode>
                <c:ptCount val="7"/>
                <c:pt idx="0">
                  <c:v>16.7</c:v>
                </c:pt>
                <c:pt idx="1">
                  <c:v>30.7</c:v>
                </c:pt>
                <c:pt idx="2">
                  <c:v>16.7</c:v>
                </c:pt>
                <c:pt idx="3">
                  <c:v>12.3</c:v>
                </c:pt>
                <c:pt idx="4">
                  <c:v>28.9</c:v>
                </c:pt>
                <c:pt idx="5">
                  <c:v>16.7</c:v>
                </c:pt>
                <c:pt idx="6">
                  <c:v>21.1</c:v>
                </c:pt>
              </c:numCache>
            </c:numRef>
          </c:val>
          <c:extLst>
            <c:ext xmlns:c16="http://schemas.microsoft.com/office/drawing/2014/chart" uri="{C3380CC4-5D6E-409C-BE32-E72D297353CC}">
              <c16:uniqueId val="{00000002-4E14-1D43-B087-70856DA20284}"/>
            </c:ext>
          </c:extLst>
        </c:ser>
        <c:dLbls>
          <c:showLegendKey val="0"/>
          <c:showVal val="1"/>
          <c:showCatName val="0"/>
          <c:showSerName val="0"/>
          <c:showPercent val="0"/>
          <c:showBubbleSize val="0"/>
        </c:dLbls>
        <c:gapWidth val="190"/>
        <c:overlap val="100"/>
        <c:axId val="156939008"/>
        <c:axId val="156940544"/>
      </c:barChart>
      <c:catAx>
        <c:axId val="156939008"/>
        <c:scaling>
          <c:orientation val="maxMin"/>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vert="horz"/>
          <a:lstStyle/>
          <a:p>
            <a:pPr>
              <a:defRPr/>
            </a:pPr>
            <a:endParaRPr lang="ru-RU"/>
          </a:p>
        </c:txPr>
        <c:crossAx val="156940544"/>
        <c:crosses val="autoZero"/>
        <c:auto val="1"/>
        <c:lblAlgn val="ctr"/>
        <c:lblOffset val="100"/>
        <c:tickMarkSkip val="1"/>
        <c:noMultiLvlLbl val="0"/>
      </c:catAx>
      <c:valAx>
        <c:axId val="156940544"/>
        <c:scaling>
          <c:orientation val="minMax"/>
          <c:max val="100"/>
          <c:min val="0"/>
        </c:scaling>
        <c:delete val="0"/>
        <c:axPos val="b"/>
        <c:numFmt formatCode="###0.0" sourceLinked="1"/>
        <c:majorTickMark val="none"/>
        <c:minorTickMark val="none"/>
        <c:tickLblPos val="none"/>
        <c:spPr>
          <a:noFill/>
          <a:ln>
            <a:noFill/>
          </a:ln>
          <a:effectLst/>
        </c:spPr>
        <c:txPr>
          <a:bodyPr rot="-60000000" vert="horz"/>
          <a:lstStyle/>
          <a:p>
            <a:pPr>
              <a:defRPr/>
            </a:pPr>
            <a:endParaRPr lang="ru-RU"/>
          </a:p>
        </c:txPr>
        <c:crossAx val="156939008"/>
        <c:crosses val="max"/>
        <c:crossBetween val="between"/>
        <c:majorUnit val="10"/>
      </c:valAx>
      <c:spPr>
        <a:noFill/>
        <a:ln w="25400">
          <a:noFill/>
        </a:ln>
        <a:effectLst/>
      </c:spPr>
    </c:plotArea>
    <c:plotVisOnly val="1"/>
    <c:dispBlanksAs val="gap"/>
    <c:showDLblsOverMax val="0"/>
  </c:chart>
  <c:spPr>
    <a:noFill/>
    <a:ln>
      <a:noFill/>
    </a:ln>
    <a:effectLst/>
  </c:spPr>
  <c:txPr>
    <a:bodyPr/>
    <a:lstStyle/>
    <a:p>
      <a:pPr>
        <a:defRPr sz="1400"/>
      </a:pPr>
      <a:endParaRPr lang="ru-RU"/>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578158214983618E-2"/>
          <c:y val="0"/>
          <c:w val="0.84920081336577602"/>
          <c:h val="1"/>
        </c:manualLayout>
      </c:layout>
      <c:barChart>
        <c:barDir val="bar"/>
        <c:grouping val="stacked"/>
        <c:varyColors val="0"/>
        <c:ser>
          <c:idx val="3"/>
          <c:order val="0"/>
          <c:tx>
            <c:strRef>
              <c:f>Sheet1!$B$1</c:f>
              <c:strCache>
                <c:ptCount val="1"/>
                <c:pt idx="0">
                  <c:v>Частная компания</c:v>
                </c:pt>
              </c:strCache>
            </c:strRef>
          </c:tx>
          <c:spPr>
            <a:solidFill>
              <a:srgbClr val="78A779"/>
            </a:solidFill>
            <a:ln>
              <a:noFill/>
            </a:ln>
            <a:effectLst/>
          </c:spPr>
          <c:invertIfNegative val="0"/>
          <c:dLbls>
            <c:dLbl>
              <c:idx val="29"/>
              <c:tx>
                <c:rich>
                  <a:bodyPr/>
                  <a:lstStyle/>
                  <a:p>
                    <a:r>
                      <a:rPr lang="en-US" dirty="0">
                        <a:solidFill>
                          <a:schemeClr val="tx1"/>
                        </a:solidFill>
                      </a:rPr>
                      <a:t>5</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786-3341-A7F8-CD24B8188870}"/>
                </c:ext>
              </c:extLst>
            </c:dLbl>
            <c:dLbl>
              <c:idx val="30"/>
              <c:tx>
                <c:rich>
                  <a:bodyPr/>
                  <a:lstStyle/>
                  <a:p>
                    <a:r>
                      <a:rPr lang="en-US" dirty="0">
                        <a:solidFill>
                          <a:schemeClr val="tx1"/>
                        </a:solidFill>
                      </a:rPr>
                      <a:t>4</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86-3341-A7F8-CD24B8188870}"/>
                </c:ext>
              </c:extLst>
            </c:dLbl>
            <c:numFmt formatCode="General" sourceLinked="0"/>
            <c:spPr>
              <a:noFill/>
              <a:ln>
                <a:noFill/>
              </a:ln>
              <a:effectLst/>
            </c:spPr>
            <c:txPr>
              <a:bodyPr rot="0" vert="horz"/>
              <a:lstStyle/>
              <a:p>
                <a:pPr>
                  <a:defRPr b="1">
                    <a:solidFill>
                      <a:schemeClr val="tx1"/>
                    </a:solidFill>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Sheet1!$A$3:$A$9</c:f>
              <c:strCache>
                <c:ptCount val="7"/>
                <c:pt idx="0">
                  <c:v>Информация о защите прав потребителей финансовых услуг</c:v>
                </c:pt>
                <c:pt idx="1">
                  <c:v>Информация об особенностях различных видов банковских услуг и продуктов (уточните, что именно)</c:v>
                </c:pt>
                <c:pt idx="2">
                  <c:v>Анонсы \ информации о мероприятиях для населения по повышению финансовой грамотности</c:v>
                </c:pt>
                <c:pt idx="3">
                  <c:v>Информация об инструментах фондового рынка (инвестиционные возможности населения, программы народног</c:v>
                </c:pt>
                <c:pt idx="4">
                  <c:v>Вопросы страхования</c:v>
                </c:pt>
                <c:pt idx="5">
                  <c:v>Информация о планировании и ведении семейного бюджета</c:v>
                </c:pt>
                <c:pt idx="6">
                  <c:v>ЗАТРУДНЯЮСЬ СКАЗАТЬ</c:v>
                </c:pt>
              </c:strCache>
            </c:strRef>
          </c:cat>
          <c:val>
            <c:numRef>
              <c:f>Sheet1!$B$3:$B$9</c:f>
              <c:numCache>
                <c:formatCode>###0.0</c:formatCode>
                <c:ptCount val="7"/>
                <c:pt idx="0">
                  <c:v>23.3</c:v>
                </c:pt>
                <c:pt idx="1">
                  <c:v>29.3</c:v>
                </c:pt>
                <c:pt idx="2">
                  <c:v>22.7</c:v>
                </c:pt>
                <c:pt idx="3">
                  <c:v>18</c:v>
                </c:pt>
                <c:pt idx="4">
                  <c:v>22.7</c:v>
                </c:pt>
                <c:pt idx="5">
                  <c:v>20</c:v>
                </c:pt>
                <c:pt idx="6">
                  <c:v>22</c:v>
                </c:pt>
              </c:numCache>
            </c:numRef>
          </c:val>
          <c:extLst>
            <c:ext xmlns:c16="http://schemas.microsoft.com/office/drawing/2014/chart" uri="{C3380CC4-5D6E-409C-BE32-E72D297353CC}">
              <c16:uniqueId val="{00000002-9786-3341-A7F8-CD24B8188870}"/>
            </c:ext>
          </c:extLst>
        </c:ser>
        <c:dLbls>
          <c:showLegendKey val="0"/>
          <c:showVal val="1"/>
          <c:showCatName val="0"/>
          <c:showSerName val="0"/>
          <c:showPercent val="0"/>
          <c:showBubbleSize val="0"/>
        </c:dLbls>
        <c:gapWidth val="190"/>
        <c:overlap val="100"/>
        <c:axId val="157042560"/>
        <c:axId val="157044096"/>
      </c:barChart>
      <c:catAx>
        <c:axId val="157042560"/>
        <c:scaling>
          <c:orientation val="maxMin"/>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vert="horz"/>
          <a:lstStyle/>
          <a:p>
            <a:pPr>
              <a:defRPr/>
            </a:pPr>
            <a:endParaRPr lang="ru-RU"/>
          </a:p>
        </c:txPr>
        <c:crossAx val="157044096"/>
        <c:crosses val="autoZero"/>
        <c:auto val="1"/>
        <c:lblAlgn val="ctr"/>
        <c:lblOffset val="100"/>
        <c:tickMarkSkip val="1"/>
        <c:noMultiLvlLbl val="0"/>
      </c:catAx>
      <c:valAx>
        <c:axId val="157044096"/>
        <c:scaling>
          <c:orientation val="minMax"/>
          <c:max val="100"/>
          <c:min val="0"/>
        </c:scaling>
        <c:delete val="0"/>
        <c:axPos val="b"/>
        <c:numFmt formatCode="###0.0" sourceLinked="1"/>
        <c:majorTickMark val="none"/>
        <c:minorTickMark val="none"/>
        <c:tickLblPos val="none"/>
        <c:spPr>
          <a:noFill/>
          <a:ln>
            <a:noFill/>
          </a:ln>
          <a:effectLst/>
        </c:spPr>
        <c:txPr>
          <a:bodyPr rot="-60000000" vert="horz"/>
          <a:lstStyle/>
          <a:p>
            <a:pPr>
              <a:defRPr/>
            </a:pPr>
            <a:endParaRPr lang="ru-RU"/>
          </a:p>
        </c:txPr>
        <c:crossAx val="157042560"/>
        <c:crosses val="max"/>
        <c:crossBetween val="between"/>
        <c:majorUnit val="10"/>
      </c:valAx>
      <c:spPr>
        <a:noFill/>
        <a:ln w="25400">
          <a:noFill/>
        </a:ln>
        <a:effectLst/>
      </c:spPr>
    </c:plotArea>
    <c:plotVisOnly val="1"/>
    <c:dispBlanksAs val="gap"/>
    <c:showDLblsOverMax val="0"/>
  </c:chart>
  <c:spPr>
    <a:noFill/>
    <a:ln>
      <a:noFill/>
    </a:ln>
    <a:effectLst/>
  </c:spPr>
  <c:txPr>
    <a:bodyPr/>
    <a:lstStyle/>
    <a:p>
      <a:pPr>
        <a:defRPr sz="14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033572027350503E-2"/>
          <c:y val="0.10786824075269288"/>
          <c:w val="0.96793285594529899"/>
          <c:h val="0.70934827655027843"/>
        </c:manualLayout>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dPt>
            <c:idx val="2"/>
            <c:invertIfNegative val="0"/>
            <c:bubble3D val="0"/>
            <c:spPr>
              <a:solidFill>
                <a:srgbClr val="78A779"/>
              </a:solidFill>
              <a:ln>
                <a:noFill/>
              </a:ln>
              <a:effectLst/>
            </c:spPr>
            <c:extLst>
              <c:ext xmlns:c16="http://schemas.microsoft.com/office/drawing/2014/chart" uri="{C3380CC4-5D6E-409C-BE32-E72D297353CC}">
                <c16:uniqueId val="{00000001-2401-274C-8F53-2DB525BFFF3B}"/>
              </c:ext>
            </c:extLst>
          </c:dPt>
          <c:dPt>
            <c:idx val="3"/>
            <c:invertIfNegative val="0"/>
            <c:bubble3D val="0"/>
            <c:spPr>
              <a:solidFill>
                <a:srgbClr val="78A779"/>
              </a:solidFill>
              <a:ln>
                <a:noFill/>
              </a:ln>
              <a:effectLst/>
            </c:spPr>
            <c:extLst>
              <c:ext xmlns:c16="http://schemas.microsoft.com/office/drawing/2014/chart" uri="{C3380CC4-5D6E-409C-BE32-E72D297353CC}">
                <c16:uniqueId val="{00000003-2401-274C-8F53-2DB525BFFF3B}"/>
              </c:ext>
            </c:extLst>
          </c:dPt>
          <c:dPt>
            <c:idx val="4"/>
            <c:invertIfNegative val="0"/>
            <c:bubble3D val="0"/>
            <c:spPr>
              <a:solidFill>
                <a:srgbClr val="78A779"/>
              </a:solidFill>
              <a:ln>
                <a:noFill/>
              </a:ln>
              <a:effectLst/>
            </c:spPr>
            <c:extLst>
              <c:ext xmlns:c16="http://schemas.microsoft.com/office/drawing/2014/chart" uri="{C3380CC4-5D6E-409C-BE32-E72D297353CC}">
                <c16:uniqueId val="{00000005-2401-274C-8F53-2DB525BFFF3B}"/>
              </c:ext>
            </c:extLst>
          </c:dPt>
          <c:dPt>
            <c:idx val="5"/>
            <c:invertIfNegative val="0"/>
            <c:bubble3D val="0"/>
            <c:spPr>
              <a:solidFill>
                <a:srgbClr val="78A779"/>
              </a:solidFill>
              <a:ln>
                <a:noFill/>
              </a:ln>
              <a:effectLst/>
            </c:spPr>
            <c:extLst>
              <c:ext xmlns:c16="http://schemas.microsoft.com/office/drawing/2014/chart" uri="{C3380CC4-5D6E-409C-BE32-E72D297353CC}">
                <c16:uniqueId val="{00000007-2401-274C-8F53-2DB525BFFF3B}"/>
              </c:ext>
            </c:extLst>
          </c:dPt>
          <c:dPt>
            <c:idx val="6"/>
            <c:invertIfNegative val="0"/>
            <c:bubble3D val="0"/>
            <c:spPr>
              <a:solidFill>
                <a:schemeClr val="accent2">
                  <a:lumMod val="75000"/>
                </a:schemeClr>
              </a:solidFill>
              <a:ln>
                <a:noFill/>
              </a:ln>
              <a:effectLst/>
            </c:spPr>
            <c:extLst>
              <c:ext xmlns:c16="http://schemas.microsoft.com/office/drawing/2014/chart" uri="{C3380CC4-5D6E-409C-BE32-E72D297353CC}">
                <c16:uniqueId val="{00000009-2401-274C-8F53-2DB525BFFF3B}"/>
              </c:ext>
            </c:extLst>
          </c:dPt>
          <c:dPt>
            <c:idx val="7"/>
            <c:invertIfNegative val="0"/>
            <c:bubble3D val="0"/>
            <c:spPr>
              <a:solidFill>
                <a:schemeClr val="accent2">
                  <a:lumMod val="75000"/>
                </a:schemeClr>
              </a:solidFill>
              <a:ln>
                <a:noFill/>
              </a:ln>
              <a:effectLst/>
            </c:spPr>
            <c:extLst>
              <c:ext xmlns:c16="http://schemas.microsoft.com/office/drawing/2014/chart" uri="{C3380CC4-5D6E-409C-BE32-E72D297353CC}">
                <c16:uniqueId val="{0000000B-2401-274C-8F53-2DB525BFFF3B}"/>
              </c:ext>
            </c:extLst>
          </c:dPt>
          <c:dPt>
            <c:idx val="8"/>
            <c:invertIfNegative val="0"/>
            <c:bubble3D val="0"/>
            <c:spPr>
              <a:solidFill>
                <a:schemeClr val="accent2">
                  <a:lumMod val="75000"/>
                </a:schemeClr>
              </a:solidFill>
              <a:ln>
                <a:noFill/>
              </a:ln>
              <a:effectLst/>
            </c:spPr>
            <c:extLst>
              <c:ext xmlns:c16="http://schemas.microsoft.com/office/drawing/2014/chart" uri="{C3380CC4-5D6E-409C-BE32-E72D297353CC}">
                <c16:uniqueId val="{0000000D-2401-274C-8F53-2DB525BFFF3B}"/>
              </c:ext>
            </c:extLst>
          </c:dPt>
          <c:dPt>
            <c:idx val="9"/>
            <c:invertIfNegative val="0"/>
            <c:bubble3D val="0"/>
            <c:spPr>
              <a:solidFill>
                <a:schemeClr val="accent2">
                  <a:lumMod val="75000"/>
                </a:schemeClr>
              </a:solidFill>
              <a:ln>
                <a:noFill/>
              </a:ln>
              <a:effectLst/>
            </c:spPr>
            <c:extLst>
              <c:ext xmlns:c16="http://schemas.microsoft.com/office/drawing/2014/chart" uri="{C3380CC4-5D6E-409C-BE32-E72D297353CC}">
                <c16:uniqueId val="{0000000F-2401-274C-8F53-2DB525BFFF3B}"/>
              </c:ext>
            </c:extLst>
          </c:dPt>
          <c:dPt>
            <c:idx val="10"/>
            <c:invertIfNegative val="0"/>
            <c:bubble3D val="0"/>
            <c:spPr>
              <a:solidFill>
                <a:schemeClr val="accent2">
                  <a:lumMod val="75000"/>
                </a:schemeClr>
              </a:solidFill>
              <a:ln>
                <a:noFill/>
              </a:ln>
              <a:effectLst/>
            </c:spPr>
            <c:extLst>
              <c:ext xmlns:c16="http://schemas.microsoft.com/office/drawing/2014/chart" uri="{C3380CC4-5D6E-409C-BE32-E72D297353CC}">
                <c16:uniqueId val="{00000011-2401-274C-8F53-2DB525BFFF3B}"/>
              </c:ext>
            </c:extLst>
          </c:dPt>
          <c:dPt>
            <c:idx val="11"/>
            <c:invertIfNegative val="0"/>
            <c:bubble3D val="0"/>
            <c:spPr>
              <a:solidFill>
                <a:schemeClr val="accent2">
                  <a:lumMod val="75000"/>
                </a:schemeClr>
              </a:solidFill>
              <a:ln>
                <a:noFill/>
              </a:ln>
              <a:effectLst/>
            </c:spPr>
            <c:extLst>
              <c:ext xmlns:c16="http://schemas.microsoft.com/office/drawing/2014/chart" uri="{C3380CC4-5D6E-409C-BE32-E72D297353CC}">
                <c16:uniqueId val="{00000013-2401-274C-8F53-2DB525BFFF3B}"/>
              </c:ext>
            </c:extLst>
          </c:dPt>
          <c:dPt>
            <c:idx val="12"/>
            <c:invertIfNegative val="0"/>
            <c:bubble3D val="0"/>
            <c:spPr>
              <a:solidFill>
                <a:schemeClr val="accent2">
                  <a:lumMod val="75000"/>
                </a:schemeClr>
              </a:solidFill>
              <a:ln>
                <a:noFill/>
              </a:ln>
              <a:effectLst/>
            </c:spPr>
            <c:extLst>
              <c:ext xmlns:c16="http://schemas.microsoft.com/office/drawing/2014/chart" uri="{C3380CC4-5D6E-409C-BE32-E72D297353CC}">
                <c16:uniqueId val="{00000015-2401-274C-8F53-2DB525BFFF3B}"/>
              </c:ext>
            </c:extLst>
          </c:dPt>
          <c:dPt>
            <c:idx val="13"/>
            <c:invertIfNegative val="0"/>
            <c:bubble3D val="0"/>
            <c:spPr>
              <a:solidFill>
                <a:schemeClr val="accent2">
                  <a:lumMod val="75000"/>
                </a:schemeClr>
              </a:solidFill>
              <a:ln>
                <a:noFill/>
              </a:ln>
              <a:effectLst/>
            </c:spPr>
            <c:extLst>
              <c:ext xmlns:c16="http://schemas.microsoft.com/office/drawing/2014/chart" uri="{C3380CC4-5D6E-409C-BE32-E72D297353CC}">
                <c16:uniqueId val="{00000017-2401-274C-8F53-2DB525BFFF3B}"/>
              </c:ext>
            </c:extLst>
          </c:dPt>
          <c:dLbls>
            <c:dLbl>
              <c:idx val="0"/>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extLst>
                <c:ext xmlns:c16="http://schemas.microsoft.com/office/drawing/2014/chart" uri="{C3380CC4-5D6E-409C-BE32-E72D297353CC}">
                  <c16:uniqueId val="{0000000C-4162-46DD-8778-82ABABD00F39}"/>
                </c:ext>
              </c:extLst>
            </c:dLbl>
            <c:dLbl>
              <c:idx val="2"/>
              <c:tx>
                <c:rich>
                  <a:bodyPr/>
                  <a:lstStyle/>
                  <a:p>
                    <a:r>
                      <a:rPr lang="en-US" dirty="0">
                        <a:solidFill>
                          <a:schemeClr val="tx1"/>
                        </a:solidFill>
                      </a:rPr>
                      <a:t>36,6</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01-274C-8F53-2DB525BFFF3B}"/>
                </c:ext>
              </c:extLst>
            </c:dLbl>
            <c:dLbl>
              <c:idx val="3"/>
              <c:tx>
                <c:rich>
                  <a:bodyPr/>
                  <a:lstStyle/>
                  <a:p>
                    <a:r>
                      <a:rPr lang="en-US" dirty="0">
                        <a:solidFill>
                          <a:schemeClr val="tx1"/>
                        </a:solidFill>
                      </a:rPr>
                      <a:t>38,1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01-274C-8F53-2DB525BFFF3B}"/>
                </c:ext>
              </c:extLst>
            </c:dLbl>
            <c:dLbl>
              <c:idx val="4"/>
              <c:tx>
                <c:rich>
                  <a:bodyPr/>
                  <a:lstStyle/>
                  <a:p>
                    <a:r>
                      <a:rPr lang="en-US" dirty="0">
                        <a:solidFill>
                          <a:schemeClr val="tx1"/>
                        </a:solidFill>
                      </a:rPr>
                      <a:t>38,4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01-274C-8F53-2DB525BFFF3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Лист1!$A$2:$A$15</c:f>
              <c:strCache>
                <c:ptCount val="14"/>
                <c:pt idx="0">
                  <c:v>Ер</c:v>
                </c:pt>
                <c:pt idx="1">
                  <c:v>Әйел</c:v>
                </c:pt>
                <c:pt idx="2">
                  <c:v>18-29 жас</c:v>
                </c:pt>
                <c:pt idx="3">
                  <c:v>30-49 жас</c:v>
                </c:pt>
                <c:pt idx="4">
                  <c:v>50-63</c:v>
                </c:pt>
                <c:pt idx="5">
                  <c:v>60 және жоғары</c:v>
                </c:pt>
                <c:pt idx="6">
                  <c:v>Жеке меншік компания</c:v>
                </c:pt>
                <c:pt idx="7">
                  <c:v>Мемлекеттік мекеме</c:v>
                </c:pt>
                <c:pt idx="8">
                  <c:v>ДП</c:v>
                </c:pt>
                <c:pt idx="9">
                  <c:v>Өзін-өзі жұмыспен қамту</c:v>
                </c:pt>
                <c:pt idx="10">
                  <c:v>Оқушы, студент</c:v>
                </c:pt>
                <c:pt idx="11">
                  <c:v>Үй шаруасындағы әйел</c:v>
                </c:pt>
                <c:pt idx="12">
                  <c:v>Зейнеткер</c:v>
                </c:pt>
                <c:pt idx="13">
                  <c:v>Жұмыс істемейді</c:v>
                </c:pt>
              </c:strCache>
            </c:strRef>
          </c:cat>
          <c:val>
            <c:numRef>
              <c:f>Лист1!$B$2:$B$15</c:f>
              <c:numCache>
                <c:formatCode>###0.00</c:formatCode>
                <c:ptCount val="14"/>
                <c:pt idx="0">
                  <c:v>38.299999999999997</c:v>
                </c:pt>
                <c:pt idx="1">
                  <c:v>37.9</c:v>
                </c:pt>
                <c:pt idx="2">
                  <c:v>36.6</c:v>
                </c:pt>
                <c:pt idx="3">
                  <c:v>38.1</c:v>
                </c:pt>
                <c:pt idx="4">
                  <c:v>38.4</c:v>
                </c:pt>
                <c:pt idx="5">
                  <c:v>36.9</c:v>
                </c:pt>
                <c:pt idx="6">
                  <c:v>38.9</c:v>
                </c:pt>
                <c:pt idx="7">
                  <c:v>39.6</c:v>
                </c:pt>
                <c:pt idx="8">
                  <c:v>45</c:v>
                </c:pt>
                <c:pt idx="9">
                  <c:v>37.9</c:v>
                </c:pt>
                <c:pt idx="10">
                  <c:v>32.200000000000003</c:v>
                </c:pt>
                <c:pt idx="11">
                  <c:v>35.4</c:v>
                </c:pt>
                <c:pt idx="12">
                  <c:v>39.299999999999997</c:v>
                </c:pt>
                <c:pt idx="13" formatCode="General">
                  <c:v>37</c:v>
                </c:pt>
              </c:numCache>
            </c:numRef>
          </c:val>
          <c:extLst>
            <c:ext xmlns:c16="http://schemas.microsoft.com/office/drawing/2014/chart" uri="{C3380CC4-5D6E-409C-BE32-E72D297353CC}">
              <c16:uniqueId val="{0000001A-2401-274C-8F53-2DB525BFFF3B}"/>
            </c:ext>
          </c:extLst>
        </c:ser>
        <c:dLbls>
          <c:showLegendKey val="0"/>
          <c:showVal val="0"/>
          <c:showCatName val="0"/>
          <c:showSerName val="0"/>
          <c:showPercent val="0"/>
          <c:showBubbleSize val="0"/>
        </c:dLbls>
        <c:gapWidth val="219"/>
        <c:overlap val="-27"/>
        <c:axId val="173530112"/>
        <c:axId val="174596864"/>
      </c:barChart>
      <c:catAx>
        <c:axId val="17353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ru-RU"/>
          </a:p>
        </c:txPr>
        <c:crossAx val="174596864"/>
        <c:crosses val="autoZero"/>
        <c:auto val="1"/>
        <c:lblAlgn val="ctr"/>
        <c:lblOffset val="100"/>
        <c:noMultiLvlLbl val="0"/>
      </c:catAx>
      <c:valAx>
        <c:axId val="174596864"/>
        <c:scaling>
          <c:orientation val="minMax"/>
          <c:max val="50"/>
          <c:min val="20"/>
        </c:scaling>
        <c:delete val="1"/>
        <c:axPos val="l"/>
        <c:numFmt formatCode="###0.00" sourceLinked="1"/>
        <c:majorTickMark val="none"/>
        <c:minorTickMark val="none"/>
        <c:tickLblPos val="nextTo"/>
        <c:crossAx val="173530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578158214983618E-2"/>
          <c:y val="0"/>
          <c:w val="0.84920081336577602"/>
          <c:h val="1"/>
        </c:manualLayout>
      </c:layout>
      <c:barChart>
        <c:barDir val="bar"/>
        <c:grouping val="stacked"/>
        <c:varyColors val="0"/>
        <c:ser>
          <c:idx val="3"/>
          <c:order val="0"/>
          <c:tx>
            <c:strRef>
              <c:f>Sheet1!$B$1</c:f>
              <c:strCache>
                <c:ptCount val="1"/>
                <c:pt idx="0">
                  <c:v>Частная компания</c:v>
                </c:pt>
              </c:strCache>
            </c:strRef>
          </c:tx>
          <c:spPr>
            <a:solidFill>
              <a:srgbClr val="00B0F0"/>
            </a:solidFill>
            <a:ln>
              <a:noFill/>
            </a:ln>
            <a:effectLst/>
          </c:spPr>
          <c:invertIfNegative val="0"/>
          <c:dLbls>
            <c:dLbl>
              <c:idx val="29"/>
              <c:tx>
                <c:rich>
                  <a:bodyPr/>
                  <a:lstStyle/>
                  <a:p>
                    <a:r>
                      <a:rPr lang="en-US" dirty="0">
                        <a:solidFill>
                          <a:schemeClr val="tx1"/>
                        </a:solidFill>
                      </a:rPr>
                      <a:t>5</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132-A742-8C50-D9528338660E}"/>
                </c:ext>
              </c:extLst>
            </c:dLbl>
            <c:dLbl>
              <c:idx val="30"/>
              <c:tx>
                <c:rich>
                  <a:bodyPr/>
                  <a:lstStyle/>
                  <a:p>
                    <a:r>
                      <a:rPr lang="en-US" dirty="0">
                        <a:solidFill>
                          <a:schemeClr val="tx1"/>
                        </a:solidFill>
                      </a:rPr>
                      <a:t>4</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132-A742-8C50-D9528338660E}"/>
                </c:ext>
              </c:extLst>
            </c:dLbl>
            <c:numFmt formatCode="General" sourceLinked="0"/>
            <c:spPr>
              <a:noFill/>
              <a:ln>
                <a:noFill/>
              </a:ln>
              <a:effectLst/>
            </c:spPr>
            <c:txPr>
              <a:bodyPr rot="0" vert="horz"/>
              <a:lstStyle/>
              <a:p>
                <a:pPr>
                  <a:defRPr b="1">
                    <a:solidFill>
                      <a:schemeClr val="tx1"/>
                    </a:solidFill>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Sheet1!$A$3:$A$9</c:f>
              <c:strCache>
                <c:ptCount val="7"/>
                <c:pt idx="0">
                  <c:v>Информация о защите прав потребителей финансовых услуг</c:v>
                </c:pt>
                <c:pt idx="1">
                  <c:v>Информация об особенностях различных видов банковских услуг и продуктов (уточните, что именно)</c:v>
                </c:pt>
                <c:pt idx="2">
                  <c:v>Анонсы \ информации о мероприятиях для населения по повышению финансовой грамотности</c:v>
                </c:pt>
                <c:pt idx="3">
                  <c:v>Информация об инструментах фондового рынка (инвестиционные возможности населения, программы народног</c:v>
                </c:pt>
                <c:pt idx="4">
                  <c:v>Вопросы страхования</c:v>
                </c:pt>
                <c:pt idx="5">
                  <c:v>Информация о планировании и ведении семейного бюджета</c:v>
                </c:pt>
                <c:pt idx="6">
                  <c:v>ЗАТРУДНЯЮСЬ СКАЗАТЬ</c:v>
                </c:pt>
              </c:strCache>
            </c:strRef>
          </c:cat>
          <c:val>
            <c:numRef>
              <c:f>Sheet1!$B$3:$B$9</c:f>
              <c:numCache>
                <c:formatCode>###0.0</c:formatCode>
                <c:ptCount val="7"/>
                <c:pt idx="0">
                  <c:v>24.4</c:v>
                </c:pt>
                <c:pt idx="1">
                  <c:v>26.8</c:v>
                </c:pt>
                <c:pt idx="2">
                  <c:v>34.1</c:v>
                </c:pt>
                <c:pt idx="3">
                  <c:v>19.5</c:v>
                </c:pt>
                <c:pt idx="4">
                  <c:v>31.7</c:v>
                </c:pt>
                <c:pt idx="5">
                  <c:v>14.6</c:v>
                </c:pt>
                <c:pt idx="6">
                  <c:v>4.9000000000000004</c:v>
                </c:pt>
              </c:numCache>
            </c:numRef>
          </c:val>
          <c:extLst>
            <c:ext xmlns:c16="http://schemas.microsoft.com/office/drawing/2014/chart" uri="{C3380CC4-5D6E-409C-BE32-E72D297353CC}">
              <c16:uniqueId val="{00000002-0132-A742-8C50-D9528338660E}"/>
            </c:ext>
          </c:extLst>
        </c:ser>
        <c:dLbls>
          <c:showLegendKey val="0"/>
          <c:showVal val="1"/>
          <c:showCatName val="0"/>
          <c:showSerName val="0"/>
          <c:showPercent val="0"/>
          <c:showBubbleSize val="0"/>
        </c:dLbls>
        <c:gapWidth val="190"/>
        <c:overlap val="100"/>
        <c:axId val="156982272"/>
        <c:axId val="156988160"/>
      </c:barChart>
      <c:catAx>
        <c:axId val="156982272"/>
        <c:scaling>
          <c:orientation val="maxMin"/>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vert="horz"/>
          <a:lstStyle/>
          <a:p>
            <a:pPr>
              <a:defRPr/>
            </a:pPr>
            <a:endParaRPr lang="ru-RU"/>
          </a:p>
        </c:txPr>
        <c:crossAx val="156988160"/>
        <c:crosses val="autoZero"/>
        <c:auto val="1"/>
        <c:lblAlgn val="ctr"/>
        <c:lblOffset val="100"/>
        <c:tickMarkSkip val="1"/>
        <c:noMultiLvlLbl val="0"/>
      </c:catAx>
      <c:valAx>
        <c:axId val="156988160"/>
        <c:scaling>
          <c:orientation val="minMax"/>
          <c:max val="100"/>
          <c:min val="0"/>
        </c:scaling>
        <c:delete val="0"/>
        <c:axPos val="b"/>
        <c:numFmt formatCode="###0.0" sourceLinked="1"/>
        <c:majorTickMark val="none"/>
        <c:minorTickMark val="none"/>
        <c:tickLblPos val="none"/>
        <c:spPr>
          <a:noFill/>
          <a:ln>
            <a:noFill/>
          </a:ln>
          <a:effectLst/>
        </c:spPr>
        <c:txPr>
          <a:bodyPr rot="-60000000" vert="horz"/>
          <a:lstStyle/>
          <a:p>
            <a:pPr>
              <a:defRPr/>
            </a:pPr>
            <a:endParaRPr lang="ru-RU"/>
          </a:p>
        </c:txPr>
        <c:crossAx val="156982272"/>
        <c:crosses val="max"/>
        <c:crossBetween val="between"/>
        <c:majorUnit val="10"/>
      </c:valAx>
      <c:spPr>
        <a:noFill/>
        <a:ln w="25400">
          <a:noFill/>
        </a:ln>
        <a:effectLst/>
      </c:spPr>
    </c:plotArea>
    <c:plotVisOnly val="1"/>
    <c:dispBlanksAs val="gap"/>
    <c:showDLblsOverMax val="0"/>
  </c:chart>
  <c:spPr>
    <a:noFill/>
    <a:ln>
      <a:noFill/>
    </a:ln>
    <a:effectLst/>
  </c:spPr>
  <c:txPr>
    <a:bodyPr/>
    <a:lstStyle/>
    <a:p>
      <a:pPr>
        <a:defRPr sz="1400"/>
      </a:pPr>
      <a:endParaRPr lang="ru-RU"/>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578158214983618E-2"/>
          <c:y val="0"/>
          <c:w val="0.8846377647043715"/>
          <c:h val="1"/>
        </c:manualLayout>
      </c:layout>
      <c:barChart>
        <c:barDir val="bar"/>
        <c:grouping val="stacked"/>
        <c:varyColors val="0"/>
        <c:ser>
          <c:idx val="3"/>
          <c:order val="0"/>
          <c:tx>
            <c:strRef>
              <c:f>Sheet1!$B$1</c:f>
              <c:strCache>
                <c:ptCount val="1"/>
                <c:pt idx="0">
                  <c:v>Частная компания</c:v>
                </c:pt>
              </c:strCache>
            </c:strRef>
          </c:tx>
          <c:spPr>
            <a:solidFill>
              <a:schemeClr val="bg1">
                <a:lumMod val="65000"/>
              </a:schemeClr>
            </a:solidFill>
            <a:ln>
              <a:noFill/>
            </a:ln>
            <a:effectLst/>
          </c:spPr>
          <c:invertIfNegative val="0"/>
          <c:dLbls>
            <c:dLbl>
              <c:idx val="29"/>
              <c:tx>
                <c:rich>
                  <a:bodyPr/>
                  <a:lstStyle/>
                  <a:p>
                    <a:r>
                      <a:rPr lang="en-US" dirty="0">
                        <a:solidFill>
                          <a:schemeClr val="tx1"/>
                        </a:solidFill>
                      </a:rPr>
                      <a:t>5</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10E-984C-9CFA-8E09FABC0FAE}"/>
                </c:ext>
              </c:extLst>
            </c:dLbl>
            <c:dLbl>
              <c:idx val="30"/>
              <c:tx>
                <c:rich>
                  <a:bodyPr/>
                  <a:lstStyle/>
                  <a:p>
                    <a:r>
                      <a:rPr lang="en-US" dirty="0">
                        <a:solidFill>
                          <a:schemeClr val="tx1"/>
                        </a:solidFill>
                      </a:rPr>
                      <a:t>4</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0E-984C-9CFA-8E09FABC0FAE}"/>
                </c:ext>
              </c:extLst>
            </c:dLbl>
            <c:numFmt formatCode="General" sourceLinked="0"/>
            <c:spPr>
              <a:noFill/>
              <a:ln>
                <a:noFill/>
              </a:ln>
              <a:effectLst/>
            </c:spPr>
            <c:txPr>
              <a:bodyPr rot="0" vert="horz"/>
              <a:lstStyle/>
              <a:p>
                <a:pPr>
                  <a:defRPr b="1">
                    <a:solidFill>
                      <a:schemeClr val="tx1"/>
                    </a:solidFill>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Sheet1!$A$3:$A$9</c:f>
              <c:strCache>
                <c:ptCount val="7"/>
                <c:pt idx="0">
                  <c:v>Информация о защите прав потребителей финансовых услуг</c:v>
                </c:pt>
                <c:pt idx="1">
                  <c:v>Информация об особенностях различных видов банковских услуг и продуктов (уточните, что именно)</c:v>
                </c:pt>
                <c:pt idx="2">
                  <c:v>Анонсы \ информации о мероприятиях для населения по повышению финансовой грамотности</c:v>
                </c:pt>
                <c:pt idx="3">
                  <c:v>Информация об инструментах фондового рынка (инвестиционные возможности населения, программы народног</c:v>
                </c:pt>
                <c:pt idx="4">
                  <c:v>Вопросы страхования</c:v>
                </c:pt>
                <c:pt idx="5">
                  <c:v>Информация о планировании и ведении семейного бюджета</c:v>
                </c:pt>
                <c:pt idx="6">
                  <c:v>ЗАТРУДНЯЮСЬ СКАЗАТЬ</c:v>
                </c:pt>
              </c:strCache>
            </c:strRef>
          </c:cat>
          <c:val>
            <c:numRef>
              <c:f>Sheet1!$B$3:$B$9</c:f>
              <c:numCache>
                <c:formatCode>###0.0</c:formatCode>
                <c:ptCount val="7"/>
                <c:pt idx="0">
                  <c:v>24.4</c:v>
                </c:pt>
                <c:pt idx="1">
                  <c:v>26.8</c:v>
                </c:pt>
                <c:pt idx="2">
                  <c:v>34.1</c:v>
                </c:pt>
                <c:pt idx="3">
                  <c:v>19.5</c:v>
                </c:pt>
                <c:pt idx="4">
                  <c:v>31.7</c:v>
                </c:pt>
                <c:pt idx="5">
                  <c:v>14.6</c:v>
                </c:pt>
                <c:pt idx="6">
                  <c:v>4.9000000000000004</c:v>
                </c:pt>
              </c:numCache>
            </c:numRef>
          </c:val>
          <c:extLst>
            <c:ext xmlns:c16="http://schemas.microsoft.com/office/drawing/2014/chart" uri="{C3380CC4-5D6E-409C-BE32-E72D297353CC}">
              <c16:uniqueId val="{00000002-810E-984C-9CFA-8E09FABC0FAE}"/>
            </c:ext>
          </c:extLst>
        </c:ser>
        <c:dLbls>
          <c:showLegendKey val="0"/>
          <c:showVal val="1"/>
          <c:showCatName val="0"/>
          <c:showSerName val="0"/>
          <c:showPercent val="0"/>
          <c:showBubbleSize val="0"/>
        </c:dLbls>
        <c:gapWidth val="190"/>
        <c:overlap val="100"/>
        <c:axId val="157012352"/>
        <c:axId val="157013888"/>
      </c:barChart>
      <c:catAx>
        <c:axId val="157012352"/>
        <c:scaling>
          <c:orientation val="maxMin"/>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vert="horz"/>
          <a:lstStyle/>
          <a:p>
            <a:pPr>
              <a:defRPr/>
            </a:pPr>
            <a:endParaRPr lang="ru-RU"/>
          </a:p>
        </c:txPr>
        <c:crossAx val="157013888"/>
        <c:crosses val="autoZero"/>
        <c:auto val="1"/>
        <c:lblAlgn val="ctr"/>
        <c:lblOffset val="100"/>
        <c:tickMarkSkip val="1"/>
        <c:noMultiLvlLbl val="0"/>
      </c:catAx>
      <c:valAx>
        <c:axId val="157013888"/>
        <c:scaling>
          <c:orientation val="minMax"/>
          <c:max val="100"/>
          <c:min val="0"/>
        </c:scaling>
        <c:delete val="0"/>
        <c:axPos val="b"/>
        <c:numFmt formatCode="###0.0" sourceLinked="1"/>
        <c:majorTickMark val="none"/>
        <c:minorTickMark val="none"/>
        <c:tickLblPos val="none"/>
        <c:spPr>
          <a:noFill/>
          <a:ln>
            <a:noFill/>
          </a:ln>
          <a:effectLst/>
        </c:spPr>
        <c:txPr>
          <a:bodyPr rot="-60000000" vert="horz"/>
          <a:lstStyle/>
          <a:p>
            <a:pPr>
              <a:defRPr/>
            </a:pPr>
            <a:endParaRPr lang="ru-RU"/>
          </a:p>
        </c:txPr>
        <c:crossAx val="157012352"/>
        <c:crosses val="max"/>
        <c:crossBetween val="between"/>
        <c:majorUnit val="10"/>
      </c:valAx>
      <c:spPr>
        <a:noFill/>
        <a:ln w="25400">
          <a:noFill/>
        </a:ln>
        <a:effectLst/>
      </c:spPr>
    </c:plotArea>
    <c:plotVisOnly val="1"/>
    <c:dispBlanksAs val="gap"/>
    <c:showDLblsOverMax val="0"/>
  </c:chart>
  <c:spPr>
    <a:noFill/>
    <a:ln>
      <a:noFill/>
    </a:ln>
    <a:effectLst/>
  </c:spPr>
  <c:txPr>
    <a:bodyPr/>
    <a:lstStyle/>
    <a:p>
      <a:pPr>
        <a:defRPr sz="14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033572027350503E-2"/>
          <c:y val="0.10786824075269288"/>
          <c:w val="0.96793285594529899"/>
          <c:h val="0.56286221404854864"/>
        </c:manualLayout>
      </c:layout>
      <c:barChart>
        <c:barDir val="col"/>
        <c:grouping val="clustered"/>
        <c:varyColors val="0"/>
        <c:ser>
          <c:idx val="0"/>
          <c:order val="0"/>
          <c:tx>
            <c:strRef>
              <c:f>Лист1!$B$1</c:f>
              <c:strCache>
                <c:ptCount val="1"/>
                <c:pt idx="0">
                  <c:v>Ряд 1</c:v>
                </c:pt>
              </c:strCache>
            </c:strRef>
          </c:tx>
          <c:spPr>
            <a:solidFill>
              <a:srgbClr val="026036"/>
            </a:solidFill>
            <a:ln>
              <a:noFill/>
            </a:ln>
            <a:effectLst/>
          </c:spPr>
          <c:invertIfNegative val="0"/>
          <c:dPt>
            <c:idx val="4"/>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1-9FB5-7449-B85C-BAADA3454296}"/>
              </c:ext>
            </c:extLst>
          </c:dPt>
          <c:dPt>
            <c:idx val="5"/>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3-9FB5-7449-B85C-BAADA3454296}"/>
              </c:ext>
            </c:extLst>
          </c:dPt>
          <c:dPt>
            <c:idx val="6"/>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5-9FB5-7449-B85C-BAADA3454296}"/>
              </c:ext>
            </c:extLst>
          </c:dPt>
          <c:dPt>
            <c:idx val="7"/>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7-9FB5-7449-B85C-BAADA3454296}"/>
              </c:ext>
            </c:extLst>
          </c:dPt>
          <c:dPt>
            <c:idx val="8"/>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9-9FB5-7449-B85C-BAADA345429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Лист1!$A$2:$A$10</c:f>
              <c:strCache>
                <c:ptCount val="9"/>
                <c:pt idx="0">
                  <c:v>Үйленбеген\тұрмысқа шықпаған</c:v>
                </c:pt>
                <c:pt idx="1">
                  <c:v>Үйленген\тұрмыста</c:v>
                </c:pt>
                <c:pt idx="2">
                  <c:v>Ажырасқан</c:v>
                </c:pt>
                <c:pt idx="3">
                  <c:v>Жесір</c:v>
                </c:pt>
                <c:pt idx="4">
                  <c:v>Бастауыш</c:v>
                </c:pt>
                <c:pt idx="5">
                  <c:v>Орта</c:v>
                </c:pt>
                <c:pt idx="6">
                  <c:v>Орта арнайы</c:v>
                </c:pt>
                <c:pt idx="7">
                  <c:v>Толық емес жоғары</c:v>
                </c:pt>
                <c:pt idx="8">
                  <c:v>Жоғары</c:v>
                </c:pt>
              </c:strCache>
            </c:strRef>
          </c:cat>
          <c:val>
            <c:numRef>
              <c:f>Лист1!$B$2:$B$10</c:f>
              <c:numCache>
                <c:formatCode>###0.00</c:formatCode>
                <c:ptCount val="9"/>
                <c:pt idx="0">
                  <c:v>37.1</c:v>
                </c:pt>
                <c:pt idx="1">
                  <c:v>36.700000000000003</c:v>
                </c:pt>
                <c:pt idx="2">
                  <c:v>38.700000000000003</c:v>
                </c:pt>
                <c:pt idx="3">
                  <c:v>29.9</c:v>
                </c:pt>
                <c:pt idx="4">
                  <c:v>30.1</c:v>
                </c:pt>
                <c:pt idx="5">
                  <c:v>36.6</c:v>
                </c:pt>
                <c:pt idx="6">
                  <c:v>25.4</c:v>
                </c:pt>
                <c:pt idx="7">
                  <c:v>30</c:v>
                </c:pt>
                <c:pt idx="8">
                  <c:v>40.5</c:v>
                </c:pt>
              </c:numCache>
            </c:numRef>
          </c:val>
          <c:extLst>
            <c:ext xmlns:c16="http://schemas.microsoft.com/office/drawing/2014/chart" uri="{C3380CC4-5D6E-409C-BE32-E72D297353CC}">
              <c16:uniqueId val="{00000016-9FB5-7449-B85C-BAADA3454296}"/>
            </c:ext>
          </c:extLst>
        </c:ser>
        <c:dLbls>
          <c:showLegendKey val="0"/>
          <c:showVal val="0"/>
          <c:showCatName val="0"/>
          <c:showSerName val="0"/>
          <c:showPercent val="0"/>
          <c:showBubbleSize val="0"/>
        </c:dLbls>
        <c:gapWidth val="219"/>
        <c:overlap val="-27"/>
        <c:axId val="174865024"/>
        <c:axId val="174879104"/>
      </c:barChart>
      <c:catAx>
        <c:axId val="174865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ru-RU"/>
          </a:p>
        </c:txPr>
        <c:crossAx val="174879104"/>
        <c:crosses val="autoZero"/>
        <c:auto val="1"/>
        <c:lblAlgn val="ctr"/>
        <c:lblOffset val="100"/>
        <c:noMultiLvlLbl val="0"/>
      </c:catAx>
      <c:valAx>
        <c:axId val="174879104"/>
        <c:scaling>
          <c:orientation val="minMax"/>
          <c:max val="50"/>
          <c:min val="20"/>
        </c:scaling>
        <c:delete val="1"/>
        <c:axPos val="l"/>
        <c:numFmt formatCode="###0.00" sourceLinked="1"/>
        <c:majorTickMark val="none"/>
        <c:minorTickMark val="none"/>
        <c:tickLblPos val="nextTo"/>
        <c:crossAx val="174865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309600497309579E-2"/>
          <c:y val="6.1185908434336307E-2"/>
          <c:w val="0.94440400279181991"/>
          <c:h val="0.76350286315764371"/>
        </c:manualLayout>
      </c:layout>
      <c:barChart>
        <c:barDir val="col"/>
        <c:grouping val="clustered"/>
        <c:varyColors val="0"/>
        <c:ser>
          <c:idx val="0"/>
          <c:order val="0"/>
          <c:tx>
            <c:strRef>
              <c:f>'[Диаграмма в Microsoft PowerPoint]Лист2'!$C$2</c:f>
              <c:strCache>
                <c:ptCount val="1"/>
                <c:pt idx="0">
                  <c:v>Ряд 1</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3C11-544D-BD3B-D070A08E7213}"/>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3C11-544D-BD3B-D070A08E7213}"/>
              </c:ext>
            </c:extLst>
          </c:dPt>
          <c:dPt>
            <c:idx val="6"/>
            <c:invertIfNegative val="0"/>
            <c:bubble3D val="0"/>
            <c:spPr>
              <a:solidFill>
                <a:srgbClr val="407742"/>
              </a:solidFill>
              <a:ln>
                <a:noFill/>
              </a:ln>
              <a:effectLst/>
            </c:spPr>
            <c:extLst>
              <c:ext xmlns:c16="http://schemas.microsoft.com/office/drawing/2014/chart" uri="{C3380CC4-5D6E-409C-BE32-E72D297353CC}">
                <c16:uniqueId val="{00000003-3C11-544D-BD3B-D070A08E7213}"/>
              </c:ext>
            </c:extLst>
          </c:dPt>
          <c:dPt>
            <c:idx val="7"/>
            <c:invertIfNegative val="0"/>
            <c:bubble3D val="0"/>
            <c:spPr>
              <a:solidFill>
                <a:srgbClr val="407742"/>
              </a:solidFill>
              <a:ln>
                <a:noFill/>
              </a:ln>
              <a:effectLst/>
            </c:spPr>
            <c:extLst>
              <c:ext xmlns:c16="http://schemas.microsoft.com/office/drawing/2014/chart" uri="{C3380CC4-5D6E-409C-BE32-E72D297353CC}">
                <c16:uniqueId val="{00000004-3C11-544D-BD3B-D070A08E7213}"/>
              </c:ext>
            </c:extLst>
          </c:dPt>
          <c:dPt>
            <c:idx val="8"/>
            <c:invertIfNegative val="0"/>
            <c:bubble3D val="0"/>
            <c:spPr>
              <a:solidFill>
                <a:srgbClr val="407742"/>
              </a:solidFill>
              <a:ln>
                <a:noFill/>
              </a:ln>
              <a:effectLst/>
            </c:spPr>
            <c:extLst>
              <c:ext xmlns:c16="http://schemas.microsoft.com/office/drawing/2014/chart" uri="{C3380CC4-5D6E-409C-BE32-E72D297353CC}">
                <c16:uniqueId val="{00000005-3C11-544D-BD3B-D070A08E7213}"/>
              </c:ext>
            </c:extLst>
          </c:dPt>
          <c:dPt>
            <c:idx val="9"/>
            <c:invertIfNegative val="0"/>
            <c:bubble3D val="0"/>
            <c:spPr>
              <a:solidFill>
                <a:srgbClr val="407742"/>
              </a:solidFill>
              <a:ln>
                <a:noFill/>
              </a:ln>
              <a:effectLst/>
            </c:spPr>
            <c:extLst>
              <c:ext xmlns:c16="http://schemas.microsoft.com/office/drawing/2014/chart" uri="{C3380CC4-5D6E-409C-BE32-E72D297353CC}">
                <c16:uniqueId val="{00000006-3C11-544D-BD3B-D070A08E7213}"/>
              </c:ext>
            </c:extLst>
          </c:dPt>
          <c:dPt>
            <c:idx val="10"/>
            <c:invertIfNegative val="0"/>
            <c:bubble3D val="0"/>
            <c:spPr>
              <a:solidFill>
                <a:srgbClr val="407742"/>
              </a:solidFill>
              <a:ln>
                <a:noFill/>
              </a:ln>
              <a:effectLst/>
            </c:spPr>
            <c:extLst>
              <c:ext xmlns:c16="http://schemas.microsoft.com/office/drawing/2014/chart" uri="{C3380CC4-5D6E-409C-BE32-E72D297353CC}">
                <c16:uniqueId val="{00000007-3C11-544D-BD3B-D070A08E7213}"/>
              </c:ext>
            </c:extLst>
          </c:dPt>
          <c:dPt>
            <c:idx val="11"/>
            <c:invertIfNegative val="0"/>
            <c:bubble3D val="0"/>
            <c:spPr>
              <a:solidFill>
                <a:srgbClr val="407742"/>
              </a:solidFill>
              <a:ln>
                <a:noFill/>
              </a:ln>
              <a:effectLst/>
            </c:spPr>
            <c:extLst>
              <c:ext xmlns:c16="http://schemas.microsoft.com/office/drawing/2014/chart" uri="{C3380CC4-5D6E-409C-BE32-E72D297353CC}">
                <c16:uniqueId val="{00000008-3C11-544D-BD3B-D070A08E7213}"/>
              </c:ext>
            </c:extLst>
          </c:dPt>
          <c:dPt>
            <c:idx val="12"/>
            <c:invertIfNegative val="0"/>
            <c:bubble3D val="0"/>
            <c:spPr>
              <a:solidFill>
                <a:srgbClr val="407742"/>
              </a:solidFill>
              <a:ln>
                <a:noFill/>
              </a:ln>
              <a:effectLst/>
            </c:spPr>
            <c:extLst>
              <c:ext xmlns:c16="http://schemas.microsoft.com/office/drawing/2014/chart" uri="{C3380CC4-5D6E-409C-BE32-E72D297353CC}">
                <c16:uniqueId val="{00000009-3C11-544D-BD3B-D070A08E7213}"/>
              </c:ext>
            </c:extLst>
          </c:dPt>
          <c:dPt>
            <c:idx val="13"/>
            <c:invertIfNegative val="0"/>
            <c:bubble3D val="0"/>
            <c:spPr>
              <a:solidFill>
                <a:srgbClr val="407742"/>
              </a:solidFill>
              <a:ln>
                <a:noFill/>
              </a:ln>
              <a:effectLst/>
            </c:spPr>
            <c:extLst>
              <c:ext xmlns:c16="http://schemas.microsoft.com/office/drawing/2014/chart" uri="{C3380CC4-5D6E-409C-BE32-E72D297353CC}">
                <c16:uniqueId val="{0000000A-3C11-544D-BD3B-D070A08E7213}"/>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'[Диаграмма в Microsoft PowerPoint]Лист2'!$B$3:$B$16</c:f>
              <c:strCache>
                <c:ptCount val="14"/>
                <c:pt idx="0">
                  <c:v>Мужской</c:v>
                </c:pt>
                <c:pt idx="1">
                  <c:v>Женский</c:v>
                </c:pt>
                <c:pt idx="2">
                  <c:v>18-29 лет</c:v>
                </c:pt>
                <c:pt idx="3">
                  <c:v>30-49 лет</c:v>
                </c:pt>
                <c:pt idx="4">
                  <c:v>50-63 лет</c:v>
                </c:pt>
                <c:pt idx="5">
                  <c:v>старше 63 лет</c:v>
                </c:pt>
                <c:pt idx="6">
                  <c:v>Частная компания</c:v>
                </c:pt>
                <c:pt idx="7">
                  <c:v>Гос учреждение</c:v>
                </c:pt>
                <c:pt idx="8">
                  <c:v>ИП</c:v>
                </c:pt>
                <c:pt idx="9">
                  <c:v>Самозанятость </c:v>
                </c:pt>
                <c:pt idx="10">
                  <c:v>Учащийся, студент</c:v>
                </c:pt>
                <c:pt idx="11">
                  <c:v>Домохозяйка</c:v>
                </c:pt>
                <c:pt idx="12">
                  <c:v>Пенсионер</c:v>
                </c:pt>
                <c:pt idx="13">
                  <c:v>Не работает</c:v>
                </c:pt>
              </c:strCache>
            </c:strRef>
          </c:cat>
          <c:val>
            <c:numRef>
              <c:f>'[Диаграмма в Microsoft PowerPoint]Лист2'!$C$3:$C$16</c:f>
              <c:numCache>
                <c:formatCode>###0.00</c:formatCode>
                <c:ptCount val="14"/>
                <c:pt idx="0">
                  <c:v>51.1</c:v>
                </c:pt>
                <c:pt idx="1">
                  <c:v>51.3</c:v>
                </c:pt>
                <c:pt idx="2">
                  <c:v>49.4</c:v>
                </c:pt>
                <c:pt idx="3">
                  <c:v>50.5</c:v>
                </c:pt>
                <c:pt idx="4">
                  <c:v>53.9</c:v>
                </c:pt>
                <c:pt idx="5">
                  <c:v>46.7</c:v>
                </c:pt>
                <c:pt idx="6">
                  <c:v>55.1</c:v>
                </c:pt>
                <c:pt idx="7">
                  <c:v>57.6</c:v>
                </c:pt>
                <c:pt idx="8">
                  <c:v>64.3</c:v>
                </c:pt>
                <c:pt idx="9">
                  <c:v>51.7</c:v>
                </c:pt>
                <c:pt idx="10">
                  <c:v>45.3</c:v>
                </c:pt>
                <c:pt idx="11">
                  <c:v>49.1</c:v>
                </c:pt>
                <c:pt idx="12">
                  <c:v>51.7</c:v>
                </c:pt>
                <c:pt idx="13">
                  <c:v>52</c:v>
                </c:pt>
              </c:numCache>
            </c:numRef>
          </c:val>
          <c:extLst>
            <c:ext xmlns:c16="http://schemas.microsoft.com/office/drawing/2014/chart" uri="{C3380CC4-5D6E-409C-BE32-E72D297353CC}">
              <c16:uniqueId val="{00000000-3C11-544D-BD3B-D070A08E7213}"/>
            </c:ext>
          </c:extLst>
        </c:ser>
        <c:dLbls>
          <c:showLegendKey val="0"/>
          <c:showVal val="0"/>
          <c:showCatName val="0"/>
          <c:showSerName val="0"/>
          <c:showPercent val="0"/>
          <c:showBubbleSize val="0"/>
        </c:dLbls>
        <c:gapWidth val="219"/>
        <c:overlap val="-27"/>
        <c:axId val="102403456"/>
        <c:axId val="102409344"/>
      </c:barChart>
      <c:catAx>
        <c:axId val="102403456"/>
        <c:scaling>
          <c:orientation val="minMax"/>
        </c:scaling>
        <c:delete val="1"/>
        <c:axPos val="b"/>
        <c:numFmt formatCode="General" sourceLinked="1"/>
        <c:majorTickMark val="none"/>
        <c:minorTickMark val="none"/>
        <c:tickLblPos val="nextTo"/>
        <c:crossAx val="102409344"/>
        <c:crosses val="autoZero"/>
        <c:auto val="1"/>
        <c:lblAlgn val="ctr"/>
        <c:lblOffset val="100"/>
        <c:noMultiLvlLbl val="0"/>
      </c:catAx>
      <c:valAx>
        <c:axId val="102409344"/>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02403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Продажи</c:v>
                </c:pt>
              </c:strCache>
            </c:strRef>
          </c:tx>
          <c:spPr>
            <a:solidFill>
              <a:schemeClr val="accent2"/>
            </a:solidFill>
          </c:spPr>
          <c:dPt>
            <c:idx val="0"/>
            <c:bubble3D val="0"/>
            <c:spPr>
              <a:solidFill>
                <a:schemeClr val="accent2"/>
              </a:solidFill>
              <a:ln w="19050">
                <a:solidFill>
                  <a:schemeClr val="lt1"/>
                </a:solidFill>
              </a:ln>
              <a:effectLst/>
            </c:spPr>
            <c:extLst>
              <c:ext xmlns:c16="http://schemas.microsoft.com/office/drawing/2014/chart" uri="{C3380CC4-5D6E-409C-BE32-E72D297353CC}">
                <c16:uniqueId val="{00000001-D98E-1640-88E3-4A13EEF46235}"/>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D98E-1640-88E3-4A13EEF46235}"/>
              </c:ext>
            </c:extLst>
          </c:dPt>
          <c:cat>
            <c:strRef>
              <c:f>Лист1!$A$2:$A$3</c:f>
              <c:strCache>
                <c:ptCount val="2"/>
                <c:pt idx="0">
                  <c:v>Кв. 1</c:v>
                </c:pt>
                <c:pt idx="1">
                  <c:v>Кв. 2</c:v>
                </c:pt>
              </c:strCache>
            </c:strRef>
          </c:cat>
          <c:val>
            <c:numRef>
              <c:f>Лист1!$B$2:$B$3</c:f>
              <c:numCache>
                <c:formatCode>General</c:formatCode>
                <c:ptCount val="2"/>
                <c:pt idx="0">
                  <c:v>84.3</c:v>
                </c:pt>
                <c:pt idx="1">
                  <c:v>15.700000000000003</c:v>
                </c:pt>
              </c:numCache>
            </c:numRef>
          </c:val>
          <c:extLst>
            <c:ext xmlns:c16="http://schemas.microsoft.com/office/drawing/2014/chart" uri="{C3380CC4-5D6E-409C-BE32-E72D297353CC}">
              <c16:uniqueId val="{00000004-D98E-1640-88E3-4A13EEF46235}"/>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858538406875043E-2"/>
          <c:y val="1.584681907341445E-2"/>
          <c:w val="0.76146415180345617"/>
          <c:h val="0.88378999346162745"/>
        </c:manualLayout>
      </c:layout>
      <c:doughnutChart>
        <c:varyColors val="1"/>
        <c:ser>
          <c:idx val="0"/>
          <c:order val="0"/>
          <c:tx>
            <c:strRef>
              <c:f>Лист1!$B$1</c:f>
              <c:strCache>
                <c:ptCount val="1"/>
                <c:pt idx="0">
                  <c:v>Продажи</c:v>
                </c:pt>
              </c:strCache>
            </c:strRef>
          </c:tx>
          <c:spPr>
            <a:solidFill>
              <a:schemeClr val="tx2"/>
            </a:solidFill>
          </c:spPr>
          <c:dPt>
            <c:idx val="0"/>
            <c:bubble3D val="0"/>
            <c:spPr>
              <a:solidFill>
                <a:schemeClr val="tx2"/>
              </a:solidFill>
              <a:ln w="19050">
                <a:solidFill>
                  <a:schemeClr val="lt1"/>
                </a:solidFill>
              </a:ln>
              <a:effectLst/>
            </c:spPr>
            <c:extLst>
              <c:ext xmlns:c16="http://schemas.microsoft.com/office/drawing/2014/chart" uri="{C3380CC4-5D6E-409C-BE32-E72D297353CC}">
                <c16:uniqueId val="{00000001-6582-AF47-BD9E-F0097BD8CC5E}"/>
              </c:ext>
            </c:extLst>
          </c:dPt>
          <c:dPt>
            <c:idx val="1"/>
            <c:bubble3D val="0"/>
            <c:spPr>
              <a:solidFill>
                <a:srgbClr val="F9C3A5"/>
              </a:solidFill>
              <a:ln w="19050">
                <a:solidFill>
                  <a:schemeClr val="lt1"/>
                </a:solidFill>
              </a:ln>
              <a:effectLst/>
            </c:spPr>
            <c:extLst>
              <c:ext xmlns:c16="http://schemas.microsoft.com/office/drawing/2014/chart" uri="{C3380CC4-5D6E-409C-BE32-E72D297353CC}">
                <c16:uniqueId val="{00000003-6582-AF47-BD9E-F0097BD8CC5E}"/>
              </c:ext>
            </c:extLst>
          </c:dPt>
          <c:cat>
            <c:strRef>
              <c:f>Лист1!$A$2:$A$3</c:f>
              <c:strCache>
                <c:ptCount val="2"/>
                <c:pt idx="0">
                  <c:v>Кв. 1</c:v>
                </c:pt>
                <c:pt idx="1">
                  <c:v>Кв. 2</c:v>
                </c:pt>
              </c:strCache>
            </c:strRef>
          </c:cat>
          <c:val>
            <c:numRef>
              <c:f>Лист1!$B$2:$B$3</c:f>
              <c:numCache>
                <c:formatCode>General</c:formatCode>
                <c:ptCount val="2"/>
                <c:pt idx="0">
                  <c:v>79.5</c:v>
                </c:pt>
                <c:pt idx="1">
                  <c:v>20.5</c:v>
                </c:pt>
              </c:numCache>
            </c:numRef>
          </c:val>
          <c:extLst>
            <c:ext xmlns:c16="http://schemas.microsoft.com/office/drawing/2014/chart" uri="{C3380CC4-5D6E-409C-BE32-E72D297353CC}">
              <c16:uniqueId val="{00000004-6582-AF47-BD9E-F0097BD8CC5E}"/>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578158214983618E-2"/>
          <c:y val="0"/>
          <c:w val="0.95042173432317489"/>
          <c:h val="1"/>
        </c:manualLayout>
      </c:layout>
      <c:barChart>
        <c:barDir val="bar"/>
        <c:grouping val="clustered"/>
        <c:varyColors val="0"/>
        <c:ser>
          <c:idx val="3"/>
          <c:order val="0"/>
          <c:tx>
            <c:strRef>
              <c:f>Sheet1!$B$1</c:f>
              <c:strCache>
                <c:ptCount val="1"/>
                <c:pt idx="0">
                  <c:v>Total</c:v>
                </c:pt>
              </c:strCache>
            </c:strRef>
          </c:tx>
          <c:spPr>
            <a:solidFill>
              <a:schemeClr val="accent4"/>
            </a:solidFill>
            <a:ln>
              <a:noFill/>
            </a:ln>
            <a:effectLst/>
          </c:spPr>
          <c:invertIfNegative val="0"/>
          <c:dLbls>
            <c:dLbl>
              <c:idx val="29"/>
              <c:tx>
                <c:rich>
                  <a:bodyPr/>
                  <a:lstStyle/>
                  <a:p>
                    <a:r>
                      <a:rPr lang="en-US" dirty="0"/>
                      <a:t>5</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122-484A-8FD7-33505C97775D}"/>
                </c:ext>
              </c:extLst>
            </c:dLbl>
            <c:dLbl>
              <c:idx val="30"/>
              <c:tx>
                <c:rich>
                  <a:bodyPr/>
                  <a:lstStyle/>
                  <a:p>
                    <a:r>
                      <a:rPr lang="en-US" dirty="0"/>
                      <a:t>4</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22-484A-8FD7-33505C97775D}"/>
                </c:ext>
              </c:extLst>
            </c:dLbl>
            <c:numFmt formatCode="#,##0.0" sourceLinked="0"/>
            <c:spPr>
              <a:noFill/>
              <a:ln>
                <a:noFill/>
              </a:ln>
              <a:effectLst/>
            </c:spPr>
            <c:txPr>
              <a:bodyPr rot="0" vert="horz"/>
              <a:lstStyle/>
              <a:p>
                <a:pPr>
                  <a:defRPr sz="1200"/>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Sheet1!$A$3:$A$11</c:f>
              <c:numCache>
                <c:formatCode>General</c:formatCode>
                <c:ptCount val="9"/>
              </c:numCache>
            </c:numRef>
          </c:cat>
          <c:val>
            <c:numRef>
              <c:f>Sheet1!$B$3:$B$11</c:f>
              <c:numCache>
                <c:formatCode>0.0</c:formatCode>
                <c:ptCount val="9"/>
                <c:pt idx="0">
                  <c:v>45.4</c:v>
                </c:pt>
                <c:pt idx="1">
                  <c:v>42</c:v>
                </c:pt>
                <c:pt idx="2">
                  <c:v>40.700000000000003</c:v>
                </c:pt>
                <c:pt idx="3">
                  <c:v>34</c:v>
                </c:pt>
                <c:pt idx="4">
                  <c:v>33.9</c:v>
                </c:pt>
                <c:pt idx="5">
                  <c:v>20.9</c:v>
                </c:pt>
                <c:pt idx="6">
                  <c:v>11.7</c:v>
                </c:pt>
                <c:pt idx="7">
                  <c:v>10.200000000000001</c:v>
                </c:pt>
                <c:pt idx="8">
                  <c:v>8.9</c:v>
                </c:pt>
              </c:numCache>
            </c:numRef>
          </c:val>
          <c:extLst>
            <c:ext xmlns:c16="http://schemas.microsoft.com/office/drawing/2014/chart" uri="{C3380CC4-5D6E-409C-BE32-E72D297353CC}">
              <c16:uniqueId val="{00000002-C122-484A-8FD7-33505C97775D}"/>
            </c:ext>
          </c:extLst>
        </c:ser>
        <c:dLbls>
          <c:showLegendKey val="0"/>
          <c:showVal val="1"/>
          <c:showCatName val="0"/>
          <c:showSerName val="0"/>
          <c:showPercent val="0"/>
          <c:showBubbleSize val="0"/>
        </c:dLbls>
        <c:gapWidth val="190"/>
        <c:overlap val="-33"/>
        <c:axId val="175776512"/>
        <c:axId val="175778048"/>
      </c:barChart>
      <c:catAx>
        <c:axId val="175776512"/>
        <c:scaling>
          <c:orientation val="maxMin"/>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vert="horz"/>
          <a:lstStyle/>
          <a:p>
            <a:pPr>
              <a:defRPr/>
            </a:pPr>
            <a:endParaRPr lang="ru-RU"/>
          </a:p>
        </c:txPr>
        <c:crossAx val="175778048"/>
        <c:crosses val="autoZero"/>
        <c:auto val="1"/>
        <c:lblAlgn val="ctr"/>
        <c:lblOffset val="100"/>
        <c:tickMarkSkip val="1"/>
        <c:noMultiLvlLbl val="0"/>
      </c:catAx>
      <c:valAx>
        <c:axId val="175778048"/>
        <c:scaling>
          <c:orientation val="minMax"/>
          <c:max val="100"/>
          <c:min val="0"/>
        </c:scaling>
        <c:delete val="0"/>
        <c:axPos val="b"/>
        <c:numFmt formatCode="0.0" sourceLinked="1"/>
        <c:majorTickMark val="none"/>
        <c:minorTickMark val="none"/>
        <c:tickLblPos val="none"/>
        <c:spPr>
          <a:noFill/>
          <a:ln>
            <a:noFill/>
          </a:ln>
          <a:effectLst/>
        </c:spPr>
        <c:txPr>
          <a:bodyPr rot="-60000000" vert="horz"/>
          <a:lstStyle/>
          <a:p>
            <a:pPr>
              <a:defRPr/>
            </a:pPr>
            <a:endParaRPr lang="ru-RU"/>
          </a:p>
        </c:txPr>
        <c:crossAx val="175776512"/>
        <c:crosses val="max"/>
        <c:crossBetween val="between"/>
        <c:majorUnit val="10"/>
      </c:valAx>
      <c:spPr>
        <a:noFill/>
        <a:ln>
          <a:noFill/>
        </a:ln>
        <a:effectLst/>
      </c:spPr>
    </c:plotArea>
    <c:plotVisOnly val="1"/>
    <c:dispBlanksAs val="gap"/>
    <c:showDLblsOverMax val="0"/>
  </c:chart>
  <c:spPr>
    <a:noFill/>
    <a:ln>
      <a:noFill/>
    </a:ln>
    <a:effectLst/>
  </c:spPr>
  <c:txPr>
    <a:bodyPr/>
    <a:lstStyle/>
    <a:p>
      <a:pPr>
        <a:defRPr sz="14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7A4300"/>
                </a:solidFill>
                <a:latin typeface="+mn-lt"/>
                <a:ea typeface="+mn-ea"/>
                <a:cs typeface="+mn-cs"/>
              </a:defRPr>
            </a:pPr>
            <a:r>
              <a:rPr lang="ru-RU" sz="1600" b="1" dirty="0" err="1">
                <a:solidFill>
                  <a:srgbClr val="7A4300"/>
                </a:solidFill>
              </a:rPr>
              <a:t>Ақшаны</a:t>
            </a:r>
            <a:r>
              <a:rPr lang="ru-RU" sz="1600" b="1" baseline="0" dirty="0">
                <a:solidFill>
                  <a:srgbClr val="7A4300"/>
                </a:solidFill>
              </a:rPr>
              <a:t> </a:t>
            </a:r>
            <a:r>
              <a:rPr lang="ru-RU" sz="1600" b="1" baseline="0" dirty="0" err="1">
                <a:solidFill>
                  <a:srgbClr val="7A4300"/>
                </a:solidFill>
              </a:rPr>
              <a:t>инвестициялау</a:t>
            </a:r>
            <a:r>
              <a:rPr lang="ru-RU" sz="1600" b="1" baseline="0" dirty="0">
                <a:solidFill>
                  <a:srgbClr val="7A4300"/>
                </a:solidFill>
              </a:rPr>
              <a:t> </a:t>
            </a:r>
            <a:r>
              <a:rPr lang="ru-RU" sz="1600" b="1" baseline="0" dirty="0" err="1">
                <a:solidFill>
                  <a:srgbClr val="7A4300"/>
                </a:solidFill>
              </a:rPr>
              <a:t>үшін</a:t>
            </a:r>
            <a:r>
              <a:rPr lang="ru-RU" sz="1600" b="1" baseline="0" dirty="0">
                <a:solidFill>
                  <a:srgbClr val="7A4300"/>
                </a:solidFill>
              </a:rPr>
              <a:t> </a:t>
            </a:r>
            <a:r>
              <a:rPr lang="ru-RU" sz="1600" b="1" baseline="0" dirty="0" err="1">
                <a:solidFill>
                  <a:srgbClr val="7A4300"/>
                </a:solidFill>
              </a:rPr>
              <a:t>тәуекелге</a:t>
            </a:r>
            <a:r>
              <a:rPr lang="ru-RU" sz="1600" b="1" baseline="0" dirty="0">
                <a:solidFill>
                  <a:srgbClr val="7A4300"/>
                </a:solidFill>
              </a:rPr>
              <a:t> бел буу</a:t>
            </a:r>
            <a:r>
              <a:rPr lang="ru-RU" sz="1600" b="1" dirty="0">
                <a:solidFill>
                  <a:srgbClr val="7A4300"/>
                </a:solidFill>
              </a:rPr>
              <a:t> (</a:t>
            </a:r>
            <a:r>
              <a:rPr lang="ru-RU" sz="1600" b="1" dirty="0" err="1">
                <a:solidFill>
                  <a:srgbClr val="7A4300"/>
                </a:solidFill>
              </a:rPr>
              <a:t>мысалы</a:t>
            </a:r>
            <a:r>
              <a:rPr lang="ru-RU" sz="1600" b="1" dirty="0">
                <a:solidFill>
                  <a:srgbClr val="7A4300"/>
                </a:solidFill>
              </a:rPr>
              <a:t>, </a:t>
            </a:r>
            <a:r>
              <a:rPr lang="ru-RU" sz="1600" b="1" dirty="0" err="1">
                <a:solidFill>
                  <a:srgbClr val="7A4300"/>
                </a:solidFill>
              </a:rPr>
              <a:t>құнды</a:t>
            </a:r>
            <a:r>
              <a:rPr lang="ru-RU" sz="1600" b="1" baseline="0" dirty="0">
                <a:solidFill>
                  <a:srgbClr val="7A4300"/>
                </a:solidFill>
              </a:rPr>
              <a:t> </a:t>
            </a:r>
            <a:r>
              <a:rPr lang="ru-RU" sz="1600" b="1" baseline="0" dirty="0" err="1">
                <a:solidFill>
                  <a:srgbClr val="7A4300"/>
                </a:solidFill>
              </a:rPr>
              <a:t>қағаздарға</a:t>
            </a:r>
            <a:r>
              <a:rPr lang="ru-RU" sz="1600" b="1" dirty="0">
                <a:solidFill>
                  <a:srgbClr val="7A4300"/>
                </a:solidFill>
              </a:rPr>
              <a:t>),</a:t>
            </a:r>
            <a:r>
              <a:rPr lang="ru-RU" sz="1600" b="1" baseline="0" dirty="0">
                <a:solidFill>
                  <a:srgbClr val="7A4300"/>
                </a:solidFill>
              </a:rPr>
              <a:t> </a:t>
            </a:r>
            <a:r>
              <a:rPr lang="ru-RU" sz="1600" b="1" dirty="0">
                <a:solidFill>
                  <a:srgbClr val="7A4300"/>
                </a:solidFill>
              </a:rPr>
              <a:t>% </a:t>
            </a:r>
            <a:r>
              <a:rPr lang="ru-RU" sz="1600" b="1" dirty="0" err="1">
                <a:solidFill>
                  <a:srgbClr val="7A4300"/>
                </a:solidFill>
              </a:rPr>
              <a:t>бойынша</a:t>
            </a:r>
            <a:endParaRPr lang="ru-RU" sz="1600" b="1" dirty="0">
              <a:solidFill>
                <a:srgbClr val="7A4300"/>
              </a:solidFill>
            </a:endParaRPr>
          </a:p>
        </c:rich>
      </c:tx>
      <c:overlay val="0"/>
      <c:spPr>
        <a:noFill/>
        <a:ln>
          <a:noFill/>
        </a:ln>
        <a:effectLst/>
      </c:spPr>
    </c:title>
    <c:autoTitleDeleted val="0"/>
    <c:plotArea>
      <c:layout/>
      <c:pieChart>
        <c:varyColors val="1"/>
        <c:ser>
          <c:idx val="0"/>
          <c:order val="0"/>
          <c:tx>
            <c:strRef>
              <c:f>Лист1!$B$1</c:f>
              <c:strCache>
                <c:ptCount val="1"/>
                <c:pt idx="0">
                  <c:v>Продажи</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77A-C940-B970-B92ABC89E3B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777A-C940-B970-B92ABC89E3B7}"/>
              </c:ext>
            </c:extLst>
          </c:dPt>
          <c:dLbls>
            <c:dLbl>
              <c:idx val="0"/>
              <c:layout>
                <c:manualLayout>
                  <c:x val="-8.0904005370329365E-3"/>
                  <c:y val="-7.1835946640693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77A-C940-B970-B92ABC89E3B7}"/>
                </c:ext>
              </c:extLst>
            </c:dLbl>
            <c:dLbl>
              <c:idx val="1"/>
              <c:layout>
                <c:manualLayout>
                  <c:x val="-1.1490937569926135E-2"/>
                  <c:y val="7.94005640794939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77A-C940-B970-B92ABC89E3B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тәуекелге дайынмын</c:v>
                </c:pt>
                <c:pt idx="1">
                  <c:v>тәуекелге дайын емеспін</c:v>
                </c:pt>
              </c:strCache>
            </c:strRef>
          </c:cat>
          <c:val>
            <c:numRef>
              <c:f>Лист1!$B$2:$B$3</c:f>
              <c:numCache>
                <c:formatCode>General</c:formatCode>
                <c:ptCount val="2"/>
                <c:pt idx="0">
                  <c:v>11.7</c:v>
                </c:pt>
                <c:pt idx="1">
                  <c:v>15.4</c:v>
                </c:pt>
              </c:numCache>
            </c:numRef>
          </c:val>
          <c:extLst>
            <c:ext xmlns:c16="http://schemas.microsoft.com/office/drawing/2014/chart" uri="{C3380CC4-5D6E-409C-BE32-E72D297353CC}">
              <c16:uniqueId val="{00000000-777A-C940-B970-B92ABC89E3B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rgbClr val="7A4300"/>
              </a:solidFill>
              <a:latin typeface="+mn-lt"/>
              <a:ea typeface="+mn-ea"/>
              <a:cs typeface="+mn-cs"/>
            </a:defRPr>
          </a:pPr>
          <a:endParaRPr lang="ru-RU"/>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22-02-15T15:14:36.140" idx="1">
    <p:pos x="4021" y="3250"/>
    <p:text/>
    <p:extLst>
      <p:ext uri="{C676402C-5697-4E1C-873F-D02D1690AC5C}">
        <p15:threadingInfo xmlns:p15="http://schemas.microsoft.com/office/powerpoint/2012/main" timeZoneBias="-360"/>
      </p:ext>
    </p:extLst>
  </p:cm>
</p:cmLst>
</file>

<file path=ppt/drawings/drawing1.xml><?xml version="1.0" encoding="utf-8"?>
<c:userShapes xmlns:c="http://schemas.openxmlformats.org/drawingml/2006/chart">
  <cdr:relSizeAnchor xmlns:cdr="http://schemas.openxmlformats.org/drawingml/2006/chartDrawing">
    <cdr:from>
      <cdr:x>0</cdr:x>
      <cdr:y>0.82173</cdr:y>
    </cdr:from>
    <cdr:to>
      <cdr:x>0.5583</cdr:x>
      <cdr:y>0.89024</cdr:y>
    </cdr:to>
    <cdr:sp macro="" textlink="">
      <cdr:nvSpPr>
        <cdr:cNvPr id="2" name="Прямоугольник 1">
          <a:extLst xmlns:a="http://schemas.openxmlformats.org/drawingml/2006/main">
            <a:ext uri="{FF2B5EF4-FFF2-40B4-BE49-F238E27FC236}">
              <a16:creationId xmlns:a16="http://schemas.microsoft.com/office/drawing/2014/main" id="{CB011B66-F147-4B31-9DE7-2E1B7DCAE6C4}"/>
            </a:ext>
          </a:extLst>
        </cdr:cNvPr>
        <cdr:cNvSpPr/>
      </cdr:nvSpPr>
      <cdr:spPr>
        <a:xfrm xmlns:a="http://schemas.openxmlformats.org/drawingml/2006/main">
          <a:off x="0" y="4429980"/>
          <a:ext cx="6280164" cy="369332"/>
        </a:xfrm>
        <a:prstGeom xmlns:a="http://schemas.openxmlformats.org/drawingml/2006/main" prst="rect">
          <a:avLst/>
        </a:prstGeom>
        <a:noFill xmlns:a="http://schemas.openxmlformats.org/drawingml/2006/main"/>
      </cdr:spPr>
      <cdr:txBody>
        <a:bodyPr xmlns:a="http://schemas.openxmlformats.org/drawingml/2006/main" wrap="square" lIns="91440" tIns="45720" rIns="91440" bIns="45720">
          <a:spAutoFit/>
        </a:bodyPr>
        <a:lstStyle xmlns:a="http://schemas.openxmlformats.org/drawingml/2006/main"/>
        <a:p xmlns:a="http://schemas.openxmlformats.org/drawingml/2006/main">
          <a:pPr algn="ctr"/>
          <a:r>
            <a:rPr lang="ru-RU" sz="900" dirty="0">
              <a:ln w="0"/>
              <a:solidFill>
                <a:schemeClr val="tx1"/>
              </a:solidFill>
              <a:effectLst>
                <a:outerShdw blurRad="38100" dist="19050" dir="2700000" algn="tl" rotWithShape="0">
                  <a:schemeClr val="dk1">
                    <a:alpha val="40000"/>
                  </a:schemeClr>
                </a:outerShdw>
              </a:effectLst>
            </a:rPr>
            <a:t>Ер                     </a:t>
          </a:r>
          <a:r>
            <a:rPr lang="ru-RU" sz="900" dirty="0" err="1">
              <a:ln w="0"/>
              <a:solidFill>
                <a:schemeClr val="tx1"/>
              </a:solidFill>
              <a:effectLst>
                <a:outerShdw blurRad="38100" dist="19050" dir="2700000" algn="tl" rotWithShape="0">
                  <a:schemeClr val="dk1">
                    <a:alpha val="40000"/>
                  </a:schemeClr>
                </a:outerShdw>
              </a:effectLst>
            </a:rPr>
            <a:t>Әйел</a:t>
          </a:r>
          <a:r>
            <a:rPr lang="ru-RU" sz="900" dirty="0">
              <a:ln w="0"/>
              <a:solidFill>
                <a:schemeClr val="tx1"/>
              </a:solidFill>
              <a:effectLst>
                <a:outerShdw blurRad="38100" dist="19050" dir="2700000" algn="tl" rotWithShape="0">
                  <a:schemeClr val="dk1">
                    <a:alpha val="40000"/>
                  </a:schemeClr>
                </a:outerShdw>
              </a:effectLst>
            </a:rPr>
            <a:t>                       18 – 29 </a:t>
          </a:r>
          <a:r>
            <a:rPr lang="ru-RU" sz="900" dirty="0" err="1">
              <a:ln w="0"/>
              <a:solidFill>
                <a:schemeClr val="tx1"/>
              </a:solidFill>
              <a:effectLst>
                <a:outerShdw blurRad="38100" dist="19050" dir="2700000" algn="tl" rotWithShape="0">
                  <a:schemeClr val="dk1">
                    <a:alpha val="40000"/>
                  </a:schemeClr>
                </a:outerShdw>
              </a:effectLst>
            </a:rPr>
            <a:t>жас</a:t>
          </a:r>
          <a:r>
            <a:rPr lang="ru-RU" sz="900" dirty="0">
              <a:ln w="0"/>
              <a:solidFill>
                <a:schemeClr val="tx1"/>
              </a:solidFill>
              <a:effectLst>
                <a:outerShdw blurRad="38100" dist="19050" dir="2700000" algn="tl" rotWithShape="0">
                  <a:schemeClr val="dk1">
                    <a:alpha val="40000"/>
                  </a:schemeClr>
                </a:outerShdw>
              </a:effectLst>
            </a:rPr>
            <a:t>             30-49 </a:t>
          </a:r>
          <a:r>
            <a:rPr lang="ru-RU" sz="900" dirty="0" err="1">
              <a:ln w="0"/>
              <a:solidFill>
                <a:schemeClr val="tx1"/>
              </a:solidFill>
              <a:effectLst>
                <a:outerShdw blurRad="38100" dist="19050" dir="2700000" algn="tl" rotWithShape="0">
                  <a:schemeClr val="dk1">
                    <a:alpha val="40000"/>
                  </a:schemeClr>
                </a:outerShdw>
              </a:effectLst>
            </a:rPr>
            <a:t>жас</a:t>
          </a:r>
          <a:r>
            <a:rPr lang="ru-RU" sz="900" dirty="0">
              <a:ln w="0"/>
              <a:solidFill>
                <a:schemeClr val="tx1"/>
              </a:solidFill>
              <a:effectLst>
                <a:outerShdw blurRad="38100" dist="19050" dir="2700000" algn="tl" rotWithShape="0">
                  <a:schemeClr val="dk1">
                    <a:alpha val="40000"/>
                  </a:schemeClr>
                </a:outerShdw>
              </a:effectLst>
            </a:rPr>
            <a:t>                   50-63 </a:t>
          </a:r>
          <a:r>
            <a:rPr lang="ru-RU" sz="900" dirty="0" err="1">
              <a:ln w="0"/>
              <a:solidFill>
                <a:schemeClr val="tx1"/>
              </a:solidFill>
              <a:effectLst>
                <a:outerShdw blurRad="38100" dist="19050" dir="2700000" algn="tl" rotWithShape="0">
                  <a:schemeClr val="dk1">
                    <a:alpha val="40000"/>
                  </a:schemeClr>
                </a:outerShdw>
              </a:effectLst>
            </a:rPr>
            <a:t>жас</a:t>
          </a:r>
          <a:r>
            <a:rPr lang="ru-RU" sz="900" dirty="0">
              <a:ln w="0"/>
              <a:solidFill>
                <a:schemeClr val="tx1"/>
              </a:solidFill>
              <a:effectLst>
                <a:outerShdw blurRad="38100" dist="19050" dir="2700000" algn="tl" rotWithShape="0">
                  <a:schemeClr val="dk1">
                    <a:alpha val="40000"/>
                  </a:schemeClr>
                </a:outerShdw>
              </a:effectLst>
            </a:rPr>
            <a:t>     63 </a:t>
          </a:r>
          <a:r>
            <a:rPr lang="ru-RU" sz="900" dirty="0" err="1">
              <a:ln w="0"/>
              <a:solidFill>
                <a:schemeClr val="tx1"/>
              </a:solidFill>
              <a:effectLst>
                <a:outerShdw blurRad="38100" dist="19050" dir="2700000" algn="tl" rotWithShape="0">
                  <a:schemeClr val="dk1">
                    <a:alpha val="40000"/>
                  </a:schemeClr>
                </a:outerShdw>
              </a:effectLst>
            </a:rPr>
            <a:t>және</a:t>
          </a:r>
          <a:r>
            <a:rPr lang="ru-RU" sz="900" dirty="0">
              <a:ln w="0"/>
              <a:solidFill>
                <a:schemeClr val="tx1"/>
              </a:solidFill>
              <a:effectLst>
                <a:outerShdw blurRad="38100" dist="19050" dir="2700000" algn="tl" rotWithShape="0">
                  <a:schemeClr val="dk1">
                    <a:alpha val="40000"/>
                  </a:schemeClr>
                </a:outerShdw>
              </a:effectLst>
            </a:rPr>
            <a:t> </a:t>
          </a:r>
          <a:r>
            <a:rPr lang="ru-RU" sz="900" dirty="0" err="1">
              <a:ln w="0"/>
              <a:solidFill>
                <a:schemeClr val="tx1"/>
              </a:solidFill>
              <a:effectLst>
                <a:outerShdw blurRad="38100" dist="19050" dir="2700000" algn="tl" rotWithShape="0">
                  <a:schemeClr val="dk1">
                    <a:alpha val="40000"/>
                  </a:schemeClr>
                </a:outerShdw>
              </a:effectLst>
            </a:rPr>
            <a:t>жоғары</a:t>
          </a:r>
          <a:r>
            <a:rPr lang="ru-RU" sz="900" dirty="0">
              <a:ln w="0"/>
              <a:solidFill>
                <a:schemeClr val="tx1"/>
              </a:solidFill>
              <a:effectLst>
                <a:outerShdw blurRad="38100" dist="19050" dir="2700000" algn="tl" rotWithShape="0">
                  <a:schemeClr val="dk1">
                    <a:alpha val="40000"/>
                  </a:schemeClr>
                </a:outerShdw>
              </a:effectLst>
            </a:rPr>
            <a:t>     Жеке </a:t>
          </a:r>
        </a:p>
        <a:p xmlns:a="http://schemas.openxmlformats.org/drawingml/2006/main">
          <a:pPr algn="ctr"/>
          <a:r>
            <a:rPr lang="ru-RU" sz="900" dirty="0">
              <a:ln w="0"/>
              <a:solidFill>
                <a:schemeClr val="tx1"/>
              </a:solidFill>
              <a:effectLst>
                <a:outerShdw blurRad="38100" dist="19050" dir="2700000" algn="tl" rotWithShape="0">
                  <a:schemeClr val="dk1">
                    <a:alpha val="40000"/>
                  </a:schemeClr>
                </a:outerShdw>
              </a:effectLst>
            </a:rPr>
            <a:t>                                                                                                                                                                                              компания   </a:t>
          </a:r>
          <a:endParaRPr lang="ru-RU" sz="900" b="0" cap="none" spc="0" dirty="0">
            <a:ln w="0"/>
            <a:solidFill>
              <a:schemeClr val="tx1"/>
            </a:solidFill>
            <a:effectLst>
              <a:outerShdw blurRad="38100" dist="19050" dir="2700000" algn="tl" rotWithShape="0">
                <a:schemeClr val="dk1">
                  <a:alpha val="40000"/>
                </a:schemeClr>
              </a:outerShdw>
            </a:effectLst>
          </a:endParaRPr>
        </a:p>
      </cdr:txBody>
    </cdr:sp>
  </cdr:relSizeAnchor>
  <cdr:relSizeAnchor xmlns:cdr="http://schemas.openxmlformats.org/drawingml/2006/chartDrawing">
    <cdr:from>
      <cdr:x>0.49429</cdr:x>
      <cdr:y>0.82487</cdr:y>
    </cdr:from>
    <cdr:to>
      <cdr:x>1</cdr:x>
      <cdr:y>0.86483</cdr:y>
    </cdr:to>
    <cdr:sp macro="" textlink="">
      <cdr:nvSpPr>
        <cdr:cNvPr id="8" name="Прямоугольник 7">
          <a:extLst xmlns:a="http://schemas.openxmlformats.org/drawingml/2006/main">
            <a:ext uri="{FF2B5EF4-FFF2-40B4-BE49-F238E27FC236}">
              <a16:creationId xmlns:a16="http://schemas.microsoft.com/office/drawing/2014/main" id="{21AD8B82-7073-4069-B4B0-4C2708DCC869}"/>
            </a:ext>
          </a:extLst>
        </cdr:cNvPr>
        <cdr:cNvSpPr/>
      </cdr:nvSpPr>
      <cdr:spPr>
        <a:xfrm xmlns:a="http://schemas.openxmlformats.org/drawingml/2006/main">
          <a:off x="5560084" y="4446860"/>
          <a:ext cx="5688632" cy="215444"/>
        </a:xfrm>
        <a:prstGeom xmlns:a="http://schemas.openxmlformats.org/drawingml/2006/main" prst="rect">
          <a:avLst/>
        </a:prstGeom>
        <a:noFill xmlns:a="http://schemas.openxmlformats.org/drawingml/2006/main"/>
      </cdr:spPr>
      <cdr:txBody>
        <a:bodyPr xmlns:a="http://schemas.openxmlformats.org/drawingml/2006/main" wrap="square" lIns="91440" tIns="45720" rIns="91440" bIns="4572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ru-RU" sz="800" dirty="0" err="1">
              <a:ln w="0"/>
              <a:solidFill>
                <a:schemeClr val="tx1"/>
              </a:solidFill>
              <a:effectLst>
                <a:outerShdw blurRad="38100" dist="19050" dir="2700000" algn="tl" rotWithShape="0">
                  <a:schemeClr val="dk1">
                    <a:alpha val="40000"/>
                  </a:schemeClr>
                </a:outerShdw>
              </a:effectLst>
            </a:rPr>
            <a:t>Мемлекеттік</a:t>
          </a:r>
          <a:r>
            <a:rPr lang="ru-RU" sz="800" dirty="0">
              <a:ln w="0"/>
              <a:solidFill>
                <a:schemeClr val="tx1"/>
              </a:solidFill>
              <a:effectLst>
                <a:outerShdw blurRad="38100" dist="19050" dir="2700000" algn="tl" rotWithShape="0">
                  <a:schemeClr val="dk1">
                    <a:alpha val="40000"/>
                  </a:schemeClr>
                </a:outerShdw>
              </a:effectLst>
            </a:rPr>
            <a:t> </a:t>
          </a:r>
          <a:r>
            <a:rPr lang="ru-RU" sz="800" dirty="0" err="1">
              <a:ln w="0"/>
              <a:solidFill>
                <a:schemeClr val="tx1"/>
              </a:solidFill>
              <a:effectLst>
                <a:outerShdw blurRad="38100" dist="19050" dir="2700000" algn="tl" rotWithShape="0">
                  <a:schemeClr val="dk1">
                    <a:alpha val="40000"/>
                  </a:schemeClr>
                </a:outerShdw>
              </a:effectLst>
            </a:rPr>
            <a:t>мекеме</a:t>
          </a:r>
          <a:r>
            <a:rPr lang="ru-RU" sz="800" dirty="0">
              <a:ln w="0"/>
              <a:solidFill>
                <a:schemeClr val="tx1"/>
              </a:solidFill>
              <a:effectLst>
                <a:outerShdw blurRad="38100" dist="19050" dir="2700000" algn="tl" rotWithShape="0">
                  <a:schemeClr val="dk1">
                    <a:alpha val="40000"/>
                  </a:schemeClr>
                </a:outerShdw>
              </a:effectLst>
            </a:rPr>
            <a:t>  ЖК    </a:t>
          </a:r>
          <a:r>
            <a:rPr lang="ru-RU" sz="800" dirty="0" err="1">
              <a:ln w="0"/>
              <a:solidFill>
                <a:schemeClr val="tx1"/>
              </a:solidFill>
              <a:effectLst>
                <a:outerShdw blurRad="38100" dist="19050" dir="2700000" algn="tl" rotWithShape="0">
                  <a:schemeClr val="dk1">
                    <a:alpha val="40000"/>
                  </a:schemeClr>
                </a:outerShdw>
              </a:effectLst>
            </a:rPr>
            <a:t>Өзін-өзі</a:t>
          </a:r>
          <a:r>
            <a:rPr lang="ru-RU" sz="800" dirty="0">
              <a:ln w="0"/>
              <a:solidFill>
                <a:schemeClr val="tx1"/>
              </a:solidFill>
              <a:effectLst>
                <a:outerShdw blurRad="38100" dist="19050" dir="2700000" algn="tl" rotWithShape="0">
                  <a:schemeClr val="dk1">
                    <a:alpha val="40000"/>
                  </a:schemeClr>
                </a:outerShdw>
              </a:effectLst>
            </a:rPr>
            <a:t> </a:t>
          </a:r>
          <a:r>
            <a:rPr lang="ru-RU" sz="800" dirty="0" err="1">
              <a:ln w="0"/>
              <a:solidFill>
                <a:schemeClr val="tx1"/>
              </a:solidFill>
              <a:effectLst>
                <a:outerShdw blurRad="38100" dist="19050" dir="2700000" algn="tl" rotWithShape="0">
                  <a:schemeClr val="dk1">
                    <a:alpha val="40000"/>
                  </a:schemeClr>
                </a:outerShdw>
              </a:effectLst>
            </a:rPr>
            <a:t>жұмыспен</a:t>
          </a:r>
          <a:r>
            <a:rPr lang="ru-RU" sz="800" dirty="0">
              <a:ln w="0"/>
              <a:solidFill>
                <a:schemeClr val="tx1"/>
              </a:solidFill>
              <a:effectLst>
                <a:outerShdw blurRad="38100" dist="19050" dir="2700000" algn="tl" rotWithShape="0">
                  <a:schemeClr val="dk1">
                    <a:alpha val="40000"/>
                  </a:schemeClr>
                </a:outerShdw>
              </a:effectLst>
            </a:rPr>
            <a:t> </a:t>
          </a:r>
          <a:r>
            <a:rPr lang="ru-RU" sz="800" dirty="0" err="1">
              <a:ln w="0"/>
              <a:solidFill>
                <a:schemeClr val="tx1"/>
              </a:solidFill>
              <a:effectLst>
                <a:outerShdw blurRad="38100" dist="19050" dir="2700000" algn="tl" rotWithShape="0">
                  <a:schemeClr val="dk1">
                    <a:alpha val="40000"/>
                  </a:schemeClr>
                </a:outerShdw>
              </a:effectLst>
            </a:rPr>
            <a:t>қамту</a:t>
          </a:r>
          <a:r>
            <a:rPr lang="ru-RU" sz="800" dirty="0">
              <a:ln w="0"/>
              <a:solidFill>
                <a:schemeClr val="tx1"/>
              </a:solidFill>
              <a:effectLst>
                <a:outerShdw blurRad="38100" dist="19050" dir="2700000" algn="tl" rotWithShape="0">
                  <a:schemeClr val="dk1">
                    <a:alpha val="40000"/>
                  </a:schemeClr>
                </a:outerShdw>
              </a:effectLst>
            </a:rPr>
            <a:t>   </a:t>
          </a:r>
          <a:r>
            <a:rPr lang="ru-RU" sz="800" dirty="0" err="1">
              <a:ln w="0"/>
              <a:solidFill>
                <a:schemeClr val="tx1"/>
              </a:solidFill>
              <a:effectLst>
                <a:outerShdw blurRad="38100" dist="19050" dir="2700000" algn="tl" rotWithShape="0">
                  <a:schemeClr val="dk1">
                    <a:alpha val="40000"/>
                  </a:schemeClr>
                </a:outerShdw>
              </a:effectLst>
            </a:rPr>
            <a:t>Оқушы</a:t>
          </a:r>
          <a:r>
            <a:rPr lang="ru-RU" sz="800" dirty="0">
              <a:ln w="0"/>
              <a:solidFill>
                <a:schemeClr val="tx1"/>
              </a:solidFill>
              <a:effectLst>
                <a:outerShdw blurRad="38100" dist="19050" dir="2700000" algn="tl" rotWithShape="0">
                  <a:schemeClr val="dk1">
                    <a:alpha val="40000"/>
                  </a:schemeClr>
                </a:outerShdw>
              </a:effectLst>
            </a:rPr>
            <a:t>   </a:t>
          </a:r>
          <a:r>
            <a:rPr lang="ru-RU" sz="800" dirty="0" err="1">
              <a:ln w="0"/>
              <a:solidFill>
                <a:schemeClr val="tx1"/>
              </a:solidFill>
              <a:effectLst>
                <a:outerShdw blurRad="38100" dist="19050" dir="2700000" algn="tl" rotWithShape="0">
                  <a:schemeClr val="dk1">
                    <a:alpha val="40000"/>
                  </a:schemeClr>
                </a:outerShdw>
              </a:effectLst>
            </a:rPr>
            <a:t>Үй</a:t>
          </a:r>
          <a:r>
            <a:rPr lang="ru-RU" sz="800" dirty="0">
              <a:ln w="0"/>
              <a:solidFill>
                <a:schemeClr val="tx1"/>
              </a:solidFill>
              <a:effectLst>
                <a:outerShdw blurRad="38100" dist="19050" dir="2700000" algn="tl" rotWithShape="0">
                  <a:schemeClr val="dk1">
                    <a:alpha val="40000"/>
                  </a:schemeClr>
                </a:outerShdw>
              </a:effectLst>
            </a:rPr>
            <a:t> </a:t>
          </a:r>
          <a:r>
            <a:rPr lang="ru-RU" sz="800" dirty="0" err="1">
              <a:ln w="0"/>
              <a:solidFill>
                <a:schemeClr val="tx1"/>
              </a:solidFill>
              <a:effectLst>
                <a:outerShdw blurRad="38100" dist="19050" dir="2700000" algn="tl" rotWithShape="0">
                  <a:schemeClr val="dk1">
                    <a:alpha val="40000"/>
                  </a:schemeClr>
                </a:outerShdw>
              </a:effectLst>
            </a:rPr>
            <a:t>шаруасындағы</a:t>
          </a:r>
          <a:r>
            <a:rPr lang="ru-RU" sz="800" dirty="0">
              <a:ln w="0"/>
              <a:solidFill>
                <a:schemeClr val="tx1"/>
              </a:solidFill>
              <a:effectLst>
                <a:outerShdw blurRad="38100" dist="19050" dir="2700000" algn="tl" rotWithShape="0">
                  <a:schemeClr val="dk1">
                    <a:alpha val="40000"/>
                  </a:schemeClr>
                </a:outerShdw>
              </a:effectLst>
            </a:rPr>
            <a:t> </a:t>
          </a:r>
          <a:r>
            <a:rPr lang="ru-RU" sz="800" dirty="0" err="1">
              <a:ln w="0"/>
              <a:solidFill>
                <a:schemeClr val="tx1"/>
              </a:solidFill>
              <a:effectLst>
                <a:outerShdw blurRad="38100" dist="19050" dir="2700000" algn="tl" rotWithShape="0">
                  <a:schemeClr val="dk1">
                    <a:alpha val="40000"/>
                  </a:schemeClr>
                </a:outerShdw>
              </a:effectLst>
            </a:rPr>
            <a:t>әйел</a:t>
          </a:r>
          <a:r>
            <a:rPr lang="ru-RU" sz="800" dirty="0">
              <a:ln w="0"/>
              <a:solidFill>
                <a:schemeClr val="tx1"/>
              </a:solidFill>
              <a:effectLst>
                <a:outerShdw blurRad="38100" dist="19050" dir="2700000" algn="tl" rotWithShape="0">
                  <a:schemeClr val="dk1">
                    <a:alpha val="40000"/>
                  </a:schemeClr>
                </a:outerShdw>
              </a:effectLst>
            </a:rPr>
            <a:t>     </a:t>
          </a:r>
          <a:r>
            <a:rPr lang="ru-RU" sz="800" dirty="0" err="1">
              <a:ln w="0"/>
              <a:solidFill>
                <a:schemeClr val="tx1"/>
              </a:solidFill>
              <a:effectLst>
                <a:outerShdw blurRad="38100" dist="19050" dir="2700000" algn="tl" rotWithShape="0">
                  <a:schemeClr val="dk1">
                    <a:alpha val="40000"/>
                  </a:schemeClr>
                </a:outerShdw>
              </a:effectLst>
            </a:rPr>
            <a:t>Зейнеткер</a:t>
          </a:r>
          <a:r>
            <a:rPr lang="ru-RU" sz="800" dirty="0">
              <a:ln w="0"/>
              <a:solidFill>
                <a:schemeClr val="tx1"/>
              </a:solidFill>
              <a:effectLst>
                <a:outerShdw blurRad="38100" dist="19050" dir="2700000" algn="tl" rotWithShape="0">
                  <a:schemeClr val="dk1">
                    <a:alpha val="40000"/>
                  </a:schemeClr>
                </a:outerShdw>
              </a:effectLst>
            </a:rPr>
            <a:t>  </a:t>
          </a:r>
          <a:r>
            <a:rPr lang="ru-RU" sz="800" dirty="0" err="1">
              <a:ln w="0"/>
              <a:solidFill>
                <a:schemeClr val="tx1"/>
              </a:solidFill>
              <a:effectLst>
                <a:outerShdw blurRad="38100" dist="19050" dir="2700000" algn="tl" rotWithShape="0">
                  <a:schemeClr val="dk1">
                    <a:alpha val="40000"/>
                  </a:schemeClr>
                </a:outerShdw>
              </a:effectLst>
            </a:rPr>
            <a:t>Жұмыс</a:t>
          </a:r>
          <a:r>
            <a:rPr lang="ru-RU" sz="800" dirty="0">
              <a:ln w="0"/>
              <a:solidFill>
                <a:schemeClr val="tx1"/>
              </a:solidFill>
              <a:effectLst>
                <a:outerShdw blurRad="38100" dist="19050" dir="2700000" algn="tl" rotWithShape="0">
                  <a:schemeClr val="dk1">
                    <a:alpha val="40000"/>
                  </a:schemeClr>
                </a:outerShdw>
              </a:effectLst>
            </a:rPr>
            <a:t> </a:t>
          </a:r>
          <a:r>
            <a:rPr lang="ru-RU" sz="800" dirty="0" err="1">
              <a:ln w="0"/>
              <a:solidFill>
                <a:schemeClr val="tx1"/>
              </a:solidFill>
              <a:effectLst>
                <a:outerShdw blurRad="38100" dist="19050" dir="2700000" algn="tl" rotWithShape="0">
                  <a:schemeClr val="dk1">
                    <a:alpha val="40000"/>
                  </a:schemeClr>
                </a:outerShdw>
              </a:effectLst>
            </a:rPr>
            <a:t>істемейді</a:t>
          </a:r>
          <a:endParaRPr lang="ru-RU" sz="800" b="0" cap="none" spc="0" dirty="0">
            <a:ln w="0"/>
            <a:solidFill>
              <a:schemeClr val="tx1"/>
            </a:solidFill>
            <a:effectLst>
              <a:outerShdw blurRad="38100" dist="19050" dir="2700000" algn="tl" rotWithShape="0">
                <a:schemeClr val="dk1">
                  <a:alpha val="40000"/>
                </a:schemeClr>
              </a:outerShdw>
            </a:effectLs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50876F-0F40-9D47-9279-A2AB5C494E53}" type="datetimeFigureOut">
              <a:rPr lang="ru-RU" smtClean="0"/>
              <a:pPr/>
              <a:t>17.02.2022</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ru-RU"/>
              <a:t>Образец текста
Второй уровень
Третий уровень
Четвертый уровень
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C80F72-6316-0A49-A812-6AE701B2A8D1}" type="slidenum">
              <a:rPr lang="ru-RU" smtClean="0"/>
              <a:pPr/>
              <a:t>‹#›</a:t>
            </a:fld>
            <a:endParaRPr lang="ru-RU" dirty="0"/>
          </a:p>
        </p:txBody>
      </p:sp>
    </p:spTree>
    <p:extLst>
      <p:ext uri="{BB962C8B-B14F-4D97-AF65-F5344CB8AC3E}">
        <p14:creationId xmlns:p14="http://schemas.microsoft.com/office/powerpoint/2010/main" val="226725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2C80F72-6316-0A49-A812-6AE701B2A8D1}" type="slidenum">
              <a:rPr lang="ru-RU" smtClean="0"/>
              <a:pPr/>
              <a:t>1</a:t>
            </a:fld>
            <a:endParaRPr lang="ru-RU" dirty="0"/>
          </a:p>
        </p:txBody>
      </p:sp>
    </p:spTree>
    <p:extLst>
      <p:ext uri="{BB962C8B-B14F-4D97-AF65-F5344CB8AC3E}">
        <p14:creationId xmlns:p14="http://schemas.microsoft.com/office/powerpoint/2010/main" val="1584866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2C80F72-6316-0A49-A812-6AE701B2A8D1}" type="slidenum">
              <a:rPr lang="ru-RU" smtClean="0"/>
              <a:pPr/>
              <a:t>2</a:t>
            </a:fld>
            <a:endParaRPr lang="ru-RU" dirty="0"/>
          </a:p>
        </p:txBody>
      </p:sp>
    </p:spTree>
    <p:extLst>
      <p:ext uri="{BB962C8B-B14F-4D97-AF65-F5344CB8AC3E}">
        <p14:creationId xmlns:p14="http://schemas.microsoft.com/office/powerpoint/2010/main" val="4130086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2C80F72-6316-0A49-A812-6AE701B2A8D1}" type="slidenum">
              <a:rPr lang="ru-RU" smtClean="0"/>
              <a:pPr/>
              <a:t>25</a:t>
            </a:fld>
            <a:endParaRPr lang="ru-RU" dirty="0"/>
          </a:p>
        </p:txBody>
      </p:sp>
    </p:spTree>
    <p:extLst>
      <p:ext uri="{BB962C8B-B14F-4D97-AF65-F5344CB8AC3E}">
        <p14:creationId xmlns:p14="http://schemas.microsoft.com/office/powerpoint/2010/main" val="3134230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2C80F72-6316-0A49-A812-6AE701B2A8D1}" type="slidenum">
              <a:rPr lang="ru-RU" smtClean="0"/>
              <a:pPr/>
              <a:t>56</a:t>
            </a:fld>
            <a:endParaRPr lang="ru-RU" dirty="0"/>
          </a:p>
        </p:txBody>
      </p:sp>
    </p:spTree>
    <p:extLst>
      <p:ext uri="{BB962C8B-B14F-4D97-AF65-F5344CB8AC3E}">
        <p14:creationId xmlns:p14="http://schemas.microsoft.com/office/powerpoint/2010/main" val="3283019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9EEFADD-3A6A-4888-81CF-FC5C8BB26C10}"/>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8F4FB34C-C3D1-4EE5-8719-0E5605DD4B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C99A17E9-65C4-4AE2-A6BC-E1AAAD26DE35}"/>
              </a:ext>
            </a:extLst>
          </p:cNvPr>
          <p:cNvSpPr>
            <a:spLocks noGrp="1"/>
          </p:cNvSpPr>
          <p:nvPr>
            <p:ph type="dt" sz="half" idx="10"/>
          </p:nvPr>
        </p:nvSpPr>
        <p:spPr/>
        <p:txBody>
          <a:bodyPr/>
          <a:lstStyle/>
          <a:p>
            <a:endParaRPr lang="ru-RU" dirty="0"/>
          </a:p>
        </p:txBody>
      </p:sp>
      <p:sp>
        <p:nvSpPr>
          <p:cNvPr id="5" name="Нижний колонтитул 4">
            <a:extLst>
              <a:ext uri="{FF2B5EF4-FFF2-40B4-BE49-F238E27FC236}">
                <a16:creationId xmlns:a16="http://schemas.microsoft.com/office/drawing/2014/main" id="{965A78CE-C148-4AB7-8242-36C018A1F509}"/>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B2075007-5405-475D-99B6-23A3E4602D70}"/>
              </a:ext>
            </a:extLst>
          </p:cNvPr>
          <p:cNvSpPr>
            <a:spLocks noGrp="1"/>
          </p:cNvSpPr>
          <p:nvPr>
            <p:ph type="sldNum" sz="quarter" idx="12"/>
          </p:nvPr>
        </p:nvSpPr>
        <p:spPr/>
        <p:txBody>
          <a:bodyPr/>
          <a:lstStyle/>
          <a:p>
            <a:fld id="{1A5B8A30-9888-4AE4-92A1-1FD404F41857}" type="slidenum">
              <a:rPr lang="ru-RU" smtClean="0"/>
              <a:pPr/>
              <a:t>‹#›</a:t>
            </a:fld>
            <a:endParaRPr lang="ru-RU" dirty="0"/>
          </a:p>
        </p:txBody>
      </p:sp>
    </p:spTree>
    <p:extLst>
      <p:ext uri="{BB962C8B-B14F-4D97-AF65-F5344CB8AC3E}">
        <p14:creationId xmlns:p14="http://schemas.microsoft.com/office/powerpoint/2010/main" val="2474382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38F6DD-1E04-43F2-98B7-C57469EFD2E5}"/>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F7141CA4-DC04-47F5-B614-FB2B12DD8D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3871EC29-1EE6-449F-85F8-180AF928A82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19E84C60-79F0-45AB-B697-195E8EE65B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9533749E-985B-4F6C-A597-F3E2A4EA676E}"/>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94B8AF8E-69CE-46B5-92E6-689C07DE9842}"/>
              </a:ext>
            </a:extLst>
          </p:cNvPr>
          <p:cNvSpPr>
            <a:spLocks noGrp="1"/>
          </p:cNvSpPr>
          <p:nvPr>
            <p:ph type="dt" sz="half" idx="10"/>
          </p:nvPr>
        </p:nvSpPr>
        <p:spPr/>
        <p:txBody>
          <a:bodyPr/>
          <a:lstStyle/>
          <a:p>
            <a:endParaRPr lang="ru-RU" dirty="0"/>
          </a:p>
        </p:txBody>
      </p:sp>
      <p:sp>
        <p:nvSpPr>
          <p:cNvPr id="8" name="Нижний колонтитул 7">
            <a:extLst>
              <a:ext uri="{FF2B5EF4-FFF2-40B4-BE49-F238E27FC236}">
                <a16:creationId xmlns:a16="http://schemas.microsoft.com/office/drawing/2014/main" id="{E7AB55E0-DF84-44E6-80C6-C677822AA75B}"/>
              </a:ext>
            </a:extLst>
          </p:cNvPr>
          <p:cNvSpPr>
            <a:spLocks noGrp="1"/>
          </p:cNvSpPr>
          <p:nvPr>
            <p:ph type="ftr" sz="quarter" idx="11"/>
          </p:nvPr>
        </p:nvSpPr>
        <p:spPr/>
        <p:txBody>
          <a:bodyPr/>
          <a:lstStyle/>
          <a:p>
            <a:endParaRPr lang="ru-RU" dirty="0"/>
          </a:p>
        </p:txBody>
      </p:sp>
      <p:sp>
        <p:nvSpPr>
          <p:cNvPr id="9" name="Номер слайда 8">
            <a:extLst>
              <a:ext uri="{FF2B5EF4-FFF2-40B4-BE49-F238E27FC236}">
                <a16:creationId xmlns:a16="http://schemas.microsoft.com/office/drawing/2014/main" id="{1FCFF44B-70DD-423A-A05A-437BDD1BBBBA}"/>
              </a:ext>
            </a:extLst>
          </p:cNvPr>
          <p:cNvSpPr>
            <a:spLocks noGrp="1"/>
          </p:cNvSpPr>
          <p:nvPr>
            <p:ph type="sldNum" sz="quarter" idx="12"/>
          </p:nvPr>
        </p:nvSpPr>
        <p:spPr/>
        <p:txBody>
          <a:bodyPr/>
          <a:lstStyle/>
          <a:p>
            <a:fld id="{1A5B8A30-9888-4AE4-92A1-1FD404F41857}" type="slidenum">
              <a:rPr lang="ru-RU" smtClean="0"/>
              <a:pPr/>
              <a:t>‹#›</a:t>
            </a:fld>
            <a:endParaRPr lang="ru-RU" dirty="0"/>
          </a:p>
        </p:txBody>
      </p:sp>
    </p:spTree>
    <p:extLst>
      <p:ext uri="{BB962C8B-B14F-4D97-AF65-F5344CB8AC3E}">
        <p14:creationId xmlns:p14="http://schemas.microsoft.com/office/powerpoint/2010/main" val="1619507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3BAC76-5955-4A89-896B-AF929A7C0117}"/>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244938B2-0BFD-4FAF-A49D-CD75CF553FAE}"/>
              </a:ext>
            </a:extLst>
          </p:cNvPr>
          <p:cNvSpPr>
            <a:spLocks noGrp="1"/>
          </p:cNvSpPr>
          <p:nvPr>
            <p:ph type="dt" sz="half" idx="10"/>
          </p:nvPr>
        </p:nvSpPr>
        <p:spPr/>
        <p:txBody>
          <a:bodyPr/>
          <a:lstStyle/>
          <a:p>
            <a:endParaRPr lang="ru-RU" dirty="0"/>
          </a:p>
        </p:txBody>
      </p:sp>
      <p:sp>
        <p:nvSpPr>
          <p:cNvPr id="4" name="Нижний колонтитул 3">
            <a:extLst>
              <a:ext uri="{FF2B5EF4-FFF2-40B4-BE49-F238E27FC236}">
                <a16:creationId xmlns:a16="http://schemas.microsoft.com/office/drawing/2014/main" id="{EF0837F6-7473-4AF7-BEA1-54CE29A827E3}"/>
              </a:ext>
            </a:extLst>
          </p:cNvPr>
          <p:cNvSpPr>
            <a:spLocks noGrp="1"/>
          </p:cNvSpPr>
          <p:nvPr>
            <p:ph type="ftr" sz="quarter" idx="11"/>
          </p:nvPr>
        </p:nvSpPr>
        <p:spPr/>
        <p:txBody>
          <a:bodyPr/>
          <a:lstStyle/>
          <a:p>
            <a:endParaRPr lang="ru-RU" dirty="0"/>
          </a:p>
        </p:txBody>
      </p:sp>
      <p:sp>
        <p:nvSpPr>
          <p:cNvPr id="5" name="Номер слайда 4">
            <a:extLst>
              <a:ext uri="{FF2B5EF4-FFF2-40B4-BE49-F238E27FC236}">
                <a16:creationId xmlns:a16="http://schemas.microsoft.com/office/drawing/2014/main" id="{0C0991C2-5C07-47F0-A072-AA1735CC0640}"/>
              </a:ext>
            </a:extLst>
          </p:cNvPr>
          <p:cNvSpPr>
            <a:spLocks noGrp="1"/>
          </p:cNvSpPr>
          <p:nvPr>
            <p:ph type="sldNum" sz="quarter" idx="12"/>
          </p:nvPr>
        </p:nvSpPr>
        <p:spPr/>
        <p:txBody>
          <a:bodyPr/>
          <a:lstStyle/>
          <a:p>
            <a:fld id="{1A5B8A30-9888-4AE4-92A1-1FD404F41857}" type="slidenum">
              <a:rPr lang="ru-RU" smtClean="0"/>
              <a:pPr/>
              <a:t>‹#›</a:t>
            </a:fld>
            <a:endParaRPr lang="ru-RU" dirty="0"/>
          </a:p>
        </p:txBody>
      </p:sp>
    </p:spTree>
    <p:extLst>
      <p:ext uri="{BB962C8B-B14F-4D97-AF65-F5344CB8AC3E}">
        <p14:creationId xmlns:p14="http://schemas.microsoft.com/office/powerpoint/2010/main" val="2985400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181291D-4D6E-477C-9D2F-7182E27B6B1B}"/>
              </a:ext>
            </a:extLst>
          </p:cNvPr>
          <p:cNvSpPr>
            <a:spLocks noGrp="1"/>
          </p:cNvSpPr>
          <p:nvPr>
            <p:ph type="dt" sz="half" idx="10"/>
          </p:nvPr>
        </p:nvSpPr>
        <p:spPr/>
        <p:txBody>
          <a:bodyPr/>
          <a:lstStyle/>
          <a:p>
            <a:endParaRPr lang="ru-RU" dirty="0"/>
          </a:p>
        </p:txBody>
      </p:sp>
      <p:sp>
        <p:nvSpPr>
          <p:cNvPr id="3" name="Нижний колонтитул 2">
            <a:extLst>
              <a:ext uri="{FF2B5EF4-FFF2-40B4-BE49-F238E27FC236}">
                <a16:creationId xmlns:a16="http://schemas.microsoft.com/office/drawing/2014/main" id="{A840EC88-62DB-47D0-B425-FB3E35B3C82C}"/>
              </a:ext>
            </a:extLst>
          </p:cNvPr>
          <p:cNvSpPr>
            <a:spLocks noGrp="1"/>
          </p:cNvSpPr>
          <p:nvPr>
            <p:ph type="ftr" sz="quarter" idx="11"/>
          </p:nvPr>
        </p:nvSpPr>
        <p:spPr/>
        <p:txBody>
          <a:bodyPr/>
          <a:lstStyle/>
          <a:p>
            <a:endParaRPr lang="ru-RU" dirty="0"/>
          </a:p>
        </p:txBody>
      </p:sp>
      <p:sp>
        <p:nvSpPr>
          <p:cNvPr id="4" name="Номер слайда 3">
            <a:extLst>
              <a:ext uri="{FF2B5EF4-FFF2-40B4-BE49-F238E27FC236}">
                <a16:creationId xmlns:a16="http://schemas.microsoft.com/office/drawing/2014/main" id="{88CECC27-1ED6-42E5-92C2-23CF04BD3B0A}"/>
              </a:ext>
            </a:extLst>
          </p:cNvPr>
          <p:cNvSpPr>
            <a:spLocks noGrp="1"/>
          </p:cNvSpPr>
          <p:nvPr>
            <p:ph type="sldNum" sz="quarter" idx="12"/>
          </p:nvPr>
        </p:nvSpPr>
        <p:spPr/>
        <p:txBody>
          <a:bodyPr/>
          <a:lstStyle/>
          <a:p>
            <a:fld id="{1A5B8A30-9888-4AE4-92A1-1FD404F41857}" type="slidenum">
              <a:rPr lang="ru-RU" smtClean="0"/>
              <a:pPr/>
              <a:t>‹#›</a:t>
            </a:fld>
            <a:endParaRPr lang="ru-RU" dirty="0"/>
          </a:p>
        </p:txBody>
      </p:sp>
    </p:spTree>
    <p:extLst>
      <p:ext uri="{BB962C8B-B14F-4D97-AF65-F5344CB8AC3E}">
        <p14:creationId xmlns:p14="http://schemas.microsoft.com/office/powerpoint/2010/main" val="3242711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7991A6-B370-4F74-8D71-4B080B36AD9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DBFDFDCB-C894-42B6-88A9-6E2C59B10B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DFB41457-2A20-4C5C-A04F-C714CA73C5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4B40068-46AA-4902-A0EA-33617CD54829}"/>
              </a:ext>
            </a:extLst>
          </p:cNvPr>
          <p:cNvSpPr>
            <a:spLocks noGrp="1"/>
          </p:cNvSpPr>
          <p:nvPr>
            <p:ph type="dt" sz="half" idx="10"/>
          </p:nvPr>
        </p:nvSpPr>
        <p:spPr/>
        <p:txBody>
          <a:bodyPr/>
          <a:lstStyle/>
          <a:p>
            <a:endParaRPr lang="ru-RU" dirty="0"/>
          </a:p>
        </p:txBody>
      </p:sp>
      <p:sp>
        <p:nvSpPr>
          <p:cNvPr id="6" name="Нижний колонтитул 5">
            <a:extLst>
              <a:ext uri="{FF2B5EF4-FFF2-40B4-BE49-F238E27FC236}">
                <a16:creationId xmlns:a16="http://schemas.microsoft.com/office/drawing/2014/main" id="{2615DD3F-2F76-4AD9-856D-6B59A610A79E}"/>
              </a:ext>
            </a:extLst>
          </p:cNvPr>
          <p:cNvSpPr>
            <a:spLocks noGrp="1"/>
          </p:cNvSpPr>
          <p:nvPr>
            <p:ph type="ftr" sz="quarter" idx="11"/>
          </p:nvPr>
        </p:nvSpPr>
        <p:spPr/>
        <p:txBody>
          <a:bodyPr/>
          <a:lstStyle/>
          <a:p>
            <a:endParaRPr lang="ru-RU" dirty="0"/>
          </a:p>
        </p:txBody>
      </p:sp>
      <p:sp>
        <p:nvSpPr>
          <p:cNvPr id="7" name="Номер слайда 6">
            <a:extLst>
              <a:ext uri="{FF2B5EF4-FFF2-40B4-BE49-F238E27FC236}">
                <a16:creationId xmlns:a16="http://schemas.microsoft.com/office/drawing/2014/main" id="{5E02F943-C507-4D60-9B08-6E1E4D01D341}"/>
              </a:ext>
            </a:extLst>
          </p:cNvPr>
          <p:cNvSpPr>
            <a:spLocks noGrp="1"/>
          </p:cNvSpPr>
          <p:nvPr>
            <p:ph type="sldNum" sz="quarter" idx="12"/>
          </p:nvPr>
        </p:nvSpPr>
        <p:spPr/>
        <p:txBody>
          <a:bodyPr/>
          <a:lstStyle/>
          <a:p>
            <a:fld id="{1A5B8A30-9888-4AE4-92A1-1FD404F41857}" type="slidenum">
              <a:rPr lang="ru-RU" smtClean="0"/>
              <a:pPr/>
              <a:t>‹#›</a:t>
            </a:fld>
            <a:endParaRPr lang="ru-RU" dirty="0"/>
          </a:p>
        </p:txBody>
      </p:sp>
    </p:spTree>
    <p:extLst>
      <p:ext uri="{BB962C8B-B14F-4D97-AF65-F5344CB8AC3E}">
        <p14:creationId xmlns:p14="http://schemas.microsoft.com/office/powerpoint/2010/main" val="3756173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148A60-BB98-44B9-885B-FF4F4C9D433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C869E85E-70AA-4969-8D44-F8A4A10F05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a:extLst>
              <a:ext uri="{FF2B5EF4-FFF2-40B4-BE49-F238E27FC236}">
                <a16:creationId xmlns:a16="http://schemas.microsoft.com/office/drawing/2014/main" id="{D7D36ECA-1864-4BCA-A63B-8E713A4ED3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D39C3AF-E1CD-424A-BDCB-883C569F697E}"/>
              </a:ext>
            </a:extLst>
          </p:cNvPr>
          <p:cNvSpPr>
            <a:spLocks noGrp="1"/>
          </p:cNvSpPr>
          <p:nvPr>
            <p:ph type="dt" sz="half" idx="10"/>
          </p:nvPr>
        </p:nvSpPr>
        <p:spPr/>
        <p:txBody>
          <a:bodyPr/>
          <a:lstStyle/>
          <a:p>
            <a:endParaRPr lang="ru-RU" dirty="0"/>
          </a:p>
        </p:txBody>
      </p:sp>
      <p:sp>
        <p:nvSpPr>
          <p:cNvPr id="6" name="Нижний колонтитул 5">
            <a:extLst>
              <a:ext uri="{FF2B5EF4-FFF2-40B4-BE49-F238E27FC236}">
                <a16:creationId xmlns:a16="http://schemas.microsoft.com/office/drawing/2014/main" id="{5E182077-765A-4196-A74C-D886ADFC2FD7}"/>
              </a:ext>
            </a:extLst>
          </p:cNvPr>
          <p:cNvSpPr>
            <a:spLocks noGrp="1"/>
          </p:cNvSpPr>
          <p:nvPr>
            <p:ph type="ftr" sz="quarter" idx="11"/>
          </p:nvPr>
        </p:nvSpPr>
        <p:spPr/>
        <p:txBody>
          <a:bodyPr/>
          <a:lstStyle/>
          <a:p>
            <a:endParaRPr lang="ru-RU" dirty="0"/>
          </a:p>
        </p:txBody>
      </p:sp>
      <p:sp>
        <p:nvSpPr>
          <p:cNvPr id="7" name="Номер слайда 6">
            <a:extLst>
              <a:ext uri="{FF2B5EF4-FFF2-40B4-BE49-F238E27FC236}">
                <a16:creationId xmlns:a16="http://schemas.microsoft.com/office/drawing/2014/main" id="{4EE89EB3-5B5C-45ED-8B98-36A436811876}"/>
              </a:ext>
            </a:extLst>
          </p:cNvPr>
          <p:cNvSpPr>
            <a:spLocks noGrp="1"/>
          </p:cNvSpPr>
          <p:nvPr>
            <p:ph type="sldNum" sz="quarter" idx="12"/>
          </p:nvPr>
        </p:nvSpPr>
        <p:spPr/>
        <p:txBody>
          <a:bodyPr/>
          <a:lstStyle/>
          <a:p>
            <a:fld id="{1A5B8A30-9888-4AE4-92A1-1FD404F41857}" type="slidenum">
              <a:rPr lang="ru-RU" smtClean="0"/>
              <a:pPr/>
              <a:t>‹#›</a:t>
            </a:fld>
            <a:endParaRPr lang="ru-RU" dirty="0"/>
          </a:p>
        </p:txBody>
      </p:sp>
    </p:spTree>
    <p:extLst>
      <p:ext uri="{BB962C8B-B14F-4D97-AF65-F5344CB8AC3E}">
        <p14:creationId xmlns:p14="http://schemas.microsoft.com/office/powerpoint/2010/main" val="622843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9E2388C-6B6B-4F3B-9805-B1956F4CFB67}"/>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B2E17506-4319-45E7-AA23-5C14CD96A4B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AE73CE8-8DF7-4865-A755-49991DBAE18C}"/>
              </a:ext>
            </a:extLst>
          </p:cNvPr>
          <p:cNvSpPr>
            <a:spLocks noGrp="1"/>
          </p:cNvSpPr>
          <p:nvPr>
            <p:ph type="dt" sz="half" idx="10"/>
          </p:nvPr>
        </p:nvSpPr>
        <p:spPr/>
        <p:txBody>
          <a:bodyPr/>
          <a:lstStyle/>
          <a:p>
            <a:endParaRPr lang="ru-RU" dirty="0"/>
          </a:p>
        </p:txBody>
      </p:sp>
      <p:sp>
        <p:nvSpPr>
          <p:cNvPr id="5" name="Нижний колонтитул 4">
            <a:extLst>
              <a:ext uri="{FF2B5EF4-FFF2-40B4-BE49-F238E27FC236}">
                <a16:creationId xmlns:a16="http://schemas.microsoft.com/office/drawing/2014/main" id="{CDF7CA2B-1D74-4F00-A505-3BB196C7319C}"/>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761FF036-38C9-47EC-865C-934E45CA0054}"/>
              </a:ext>
            </a:extLst>
          </p:cNvPr>
          <p:cNvSpPr>
            <a:spLocks noGrp="1"/>
          </p:cNvSpPr>
          <p:nvPr>
            <p:ph type="sldNum" sz="quarter" idx="12"/>
          </p:nvPr>
        </p:nvSpPr>
        <p:spPr/>
        <p:txBody>
          <a:bodyPr/>
          <a:lstStyle/>
          <a:p>
            <a:fld id="{1A5B8A30-9888-4AE4-92A1-1FD404F41857}" type="slidenum">
              <a:rPr lang="ru-RU" smtClean="0"/>
              <a:pPr/>
              <a:t>‹#›</a:t>
            </a:fld>
            <a:endParaRPr lang="ru-RU" dirty="0"/>
          </a:p>
        </p:txBody>
      </p:sp>
    </p:spTree>
    <p:extLst>
      <p:ext uri="{BB962C8B-B14F-4D97-AF65-F5344CB8AC3E}">
        <p14:creationId xmlns:p14="http://schemas.microsoft.com/office/powerpoint/2010/main" val="17566343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2FF67782-2FBD-45AB-B445-0F76FDCC65EC}"/>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DF92BC3F-951F-4F79-9AD8-DB59F8F748AE}"/>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B5D259A-F829-454A-BD47-E3121A0820B1}"/>
              </a:ext>
            </a:extLst>
          </p:cNvPr>
          <p:cNvSpPr>
            <a:spLocks noGrp="1"/>
          </p:cNvSpPr>
          <p:nvPr>
            <p:ph type="dt" sz="half" idx="10"/>
          </p:nvPr>
        </p:nvSpPr>
        <p:spPr/>
        <p:txBody>
          <a:bodyPr/>
          <a:lstStyle/>
          <a:p>
            <a:endParaRPr lang="ru-RU" dirty="0"/>
          </a:p>
        </p:txBody>
      </p:sp>
      <p:sp>
        <p:nvSpPr>
          <p:cNvPr id="5" name="Нижний колонтитул 4">
            <a:extLst>
              <a:ext uri="{FF2B5EF4-FFF2-40B4-BE49-F238E27FC236}">
                <a16:creationId xmlns:a16="http://schemas.microsoft.com/office/drawing/2014/main" id="{269B8A8C-4607-4ED8-8C5D-6C548FEEE2F5}"/>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B70F126A-F61B-4808-A32C-CD4051518994}"/>
              </a:ext>
            </a:extLst>
          </p:cNvPr>
          <p:cNvSpPr>
            <a:spLocks noGrp="1"/>
          </p:cNvSpPr>
          <p:nvPr>
            <p:ph type="sldNum" sz="quarter" idx="12"/>
          </p:nvPr>
        </p:nvSpPr>
        <p:spPr/>
        <p:txBody>
          <a:bodyPr/>
          <a:lstStyle/>
          <a:p>
            <a:fld id="{1A5B8A30-9888-4AE4-92A1-1FD404F41857}" type="slidenum">
              <a:rPr lang="ru-RU" smtClean="0"/>
              <a:pPr/>
              <a:t>‹#›</a:t>
            </a:fld>
            <a:endParaRPr lang="ru-RU" dirty="0"/>
          </a:p>
        </p:txBody>
      </p:sp>
    </p:spTree>
    <p:extLst>
      <p:ext uri="{BB962C8B-B14F-4D97-AF65-F5344CB8AC3E}">
        <p14:creationId xmlns:p14="http://schemas.microsoft.com/office/powerpoint/2010/main" val="3415947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dirty="0"/>
              <a:t>Click to add text</a:t>
            </a:r>
          </a:p>
        </p:txBody>
      </p:sp>
      <p:sp>
        <p:nvSpPr>
          <p:cNvPr id="5" name="Textplatzhalter 6"/>
          <p:cNvSpPr>
            <a:spLocks noGrp="1"/>
          </p:cNvSpPr>
          <p:nvPr>
            <p:ph type="body" sz="quarter" idx="12" hasCustomPrompt="1"/>
          </p:nvPr>
        </p:nvSpPr>
        <p:spPr bwMode="gray">
          <a:xfrm>
            <a:off x="431800" y="6405033"/>
            <a:ext cx="11328400" cy="192616"/>
          </a:xfrm>
        </p:spPr>
        <p:txBody>
          <a:bodyPr tIns="0" bIns="36000" anchor="b" anchorCtr="0"/>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1067">
                <a:solidFill>
                  <a:schemeClr val="bg2"/>
                </a:solidFill>
              </a:defRPr>
            </a:lvl1pPr>
            <a:lvl2pPr marL="0" indent="0">
              <a:spcBef>
                <a:spcPts val="400"/>
              </a:spcBef>
              <a:spcAft>
                <a:spcPts val="0"/>
              </a:spcAft>
              <a:buFont typeface="Arial" pitchFamily="34" charset="0"/>
              <a:buNone/>
              <a:defRPr sz="1200">
                <a:solidFill>
                  <a:schemeClr val="bg2"/>
                </a:solidFill>
              </a:defRPr>
            </a:lvl2pPr>
            <a:lvl3pPr marL="0" indent="0">
              <a:spcBef>
                <a:spcPts val="400"/>
              </a:spcBef>
              <a:spcAft>
                <a:spcPts val="0"/>
              </a:spcAft>
              <a:buFont typeface="Arial" pitchFamily="34" charset="0"/>
              <a:buNone/>
              <a:defRPr sz="1200">
                <a:solidFill>
                  <a:schemeClr val="bg2"/>
                </a:solidFill>
              </a:defRPr>
            </a:lvl3pPr>
            <a:lvl4pPr marL="0" indent="0">
              <a:spcBef>
                <a:spcPts val="400"/>
              </a:spcBef>
              <a:spcAft>
                <a:spcPts val="0"/>
              </a:spcAft>
              <a:buNone/>
              <a:defRPr sz="1200">
                <a:solidFill>
                  <a:schemeClr val="bg2"/>
                </a:solidFill>
              </a:defRPr>
            </a:lvl4pPr>
            <a:lvl5pPr marL="0" indent="0">
              <a:spcBef>
                <a:spcPts val="400"/>
              </a:spcBef>
              <a:spcAft>
                <a:spcPts val="0"/>
              </a:spcAft>
              <a:buNone/>
              <a:defRPr sz="1200" b="0">
                <a:solidFill>
                  <a:schemeClr val="bg2"/>
                </a:solidFill>
              </a:defRPr>
            </a:lvl5pPr>
            <a:lvl6pPr marL="0" indent="0">
              <a:spcBef>
                <a:spcPts val="400"/>
              </a:spcBef>
              <a:buFont typeface="Arial" pitchFamily="34" charset="0"/>
              <a:buNone/>
              <a:defRPr sz="1200">
                <a:solidFill>
                  <a:schemeClr val="bg2"/>
                </a:solidFill>
              </a:defRPr>
            </a:lvl6pPr>
            <a:lvl7pPr marL="0" indent="0">
              <a:spcBef>
                <a:spcPts val="400"/>
              </a:spcBef>
              <a:buFont typeface="Arial" pitchFamily="34" charset="0"/>
              <a:buNone/>
              <a:defRPr sz="1200">
                <a:solidFill>
                  <a:schemeClr val="bg2"/>
                </a:solidFill>
              </a:defRPr>
            </a:lvl7pPr>
            <a:lvl8pPr marL="0" indent="0">
              <a:spcBef>
                <a:spcPts val="400"/>
              </a:spcBef>
              <a:buFont typeface="Arial" pitchFamily="34" charset="0"/>
              <a:buNone/>
              <a:defRPr sz="1200">
                <a:solidFill>
                  <a:schemeClr val="bg2"/>
                </a:solidFill>
              </a:defRPr>
            </a:lvl8pPr>
            <a:lvl9pPr marL="0" indent="0">
              <a:spcBef>
                <a:spcPts val="400"/>
              </a:spcBef>
              <a:buFont typeface="Arial" pitchFamily="34" charset="0"/>
              <a:buNone/>
              <a:defRPr sz="1200">
                <a:solidFill>
                  <a:schemeClr val="bg2"/>
                </a:solidFill>
              </a:defRPr>
            </a:lvl9pPr>
          </a:lstStyle>
          <a:p>
            <a:pPr lvl="0"/>
            <a:r>
              <a:rPr lang="en-US" noProof="0" dirty="0"/>
              <a:t>[Source information]</a:t>
            </a:r>
          </a:p>
        </p:txBody>
      </p:sp>
    </p:spTree>
    <p:extLst>
      <p:ext uri="{BB962C8B-B14F-4D97-AF65-F5344CB8AC3E}">
        <p14:creationId xmlns:p14="http://schemas.microsoft.com/office/powerpoint/2010/main" val="976716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D7DA80-29A7-4929-9D60-5FED6A07312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B6B2430-E79A-4402-80C9-26DF5591493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CB6698B-5E90-4FCE-BD80-3B1560319FE1}"/>
              </a:ext>
            </a:extLst>
          </p:cNvPr>
          <p:cNvSpPr>
            <a:spLocks noGrp="1"/>
          </p:cNvSpPr>
          <p:nvPr>
            <p:ph type="dt" sz="half" idx="10"/>
          </p:nvPr>
        </p:nvSpPr>
        <p:spPr/>
        <p:txBody>
          <a:bodyPr/>
          <a:lstStyle/>
          <a:p>
            <a:endParaRPr lang="ru-RU" dirty="0"/>
          </a:p>
        </p:txBody>
      </p:sp>
      <p:sp>
        <p:nvSpPr>
          <p:cNvPr id="5" name="Нижний колонтитул 4">
            <a:extLst>
              <a:ext uri="{FF2B5EF4-FFF2-40B4-BE49-F238E27FC236}">
                <a16:creationId xmlns:a16="http://schemas.microsoft.com/office/drawing/2014/main" id="{C5DCCB72-AAFE-469F-9109-8A43F074C44A}"/>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0EB78DFE-719E-4510-B427-A13E99F58A7C}"/>
              </a:ext>
            </a:extLst>
          </p:cNvPr>
          <p:cNvSpPr>
            <a:spLocks noGrp="1"/>
          </p:cNvSpPr>
          <p:nvPr>
            <p:ph type="sldNum" sz="quarter" idx="12"/>
          </p:nvPr>
        </p:nvSpPr>
        <p:spPr/>
        <p:txBody>
          <a:bodyPr/>
          <a:lstStyle/>
          <a:p>
            <a:fld id="{1A5B8A30-9888-4AE4-92A1-1FD404F41857}" type="slidenum">
              <a:rPr lang="ru-RU" smtClean="0"/>
              <a:pPr/>
              <a:t>‹#›</a:t>
            </a:fld>
            <a:endParaRPr lang="ru-RU" dirty="0"/>
          </a:p>
        </p:txBody>
      </p:sp>
    </p:spTree>
    <p:extLst>
      <p:ext uri="{BB962C8B-B14F-4D97-AF65-F5344CB8AC3E}">
        <p14:creationId xmlns:p14="http://schemas.microsoft.com/office/powerpoint/2010/main" val="3296711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11ABB4-84E6-4957-916D-CC332F6B4FBB}"/>
              </a:ext>
            </a:extLst>
          </p:cNvPr>
          <p:cNvSpPr>
            <a:spLocks noGrp="1"/>
          </p:cNvSpPr>
          <p:nvPr>
            <p:ph type="title"/>
          </p:nvPr>
        </p:nvSpPr>
        <p:spPr/>
        <p:txBody>
          <a:bodyPr/>
          <a:lstStyle>
            <a:lvl1pPr>
              <a:defRPr>
                <a:solidFill>
                  <a:schemeClr val="accent1"/>
                </a:solidFill>
              </a:defRPr>
            </a:lvl1pPr>
          </a:lstStyle>
          <a:p>
            <a:r>
              <a:rPr lang="ru-RU" dirty="0"/>
              <a:t>Образец заголовка</a:t>
            </a:r>
          </a:p>
        </p:txBody>
      </p:sp>
      <p:sp>
        <p:nvSpPr>
          <p:cNvPr id="3" name="Объект 2">
            <a:extLst>
              <a:ext uri="{FF2B5EF4-FFF2-40B4-BE49-F238E27FC236}">
                <a16:creationId xmlns:a16="http://schemas.microsoft.com/office/drawing/2014/main" id="{0FC7823A-AB17-46E4-B7FA-475AC7D0D3D4}"/>
              </a:ext>
            </a:extLst>
          </p:cNvPr>
          <p:cNvSpPr>
            <a:spLocks noGrp="1"/>
          </p:cNvSpPr>
          <p:nvPr>
            <p:ph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a:extLst>
              <a:ext uri="{FF2B5EF4-FFF2-40B4-BE49-F238E27FC236}">
                <a16:creationId xmlns:a16="http://schemas.microsoft.com/office/drawing/2014/main" id="{136528C9-5884-4B4D-B36C-1A614FA16BAF}"/>
              </a:ext>
            </a:extLst>
          </p:cNvPr>
          <p:cNvSpPr>
            <a:spLocks noGrp="1"/>
          </p:cNvSpPr>
          <p:nvPr>
            <p:ph type="dt" sz="half" idx="10"/>
          </p:nvPr>
        </p:nvSpPr>
        <p:spPr/>
        <p:txBody>
          <a:bodyPr/>
          <a:lstStyle/>
          <a:p>
            <a:endParaRPr lang="ru-RU" dirty="0"/>
          </a:p>
        </p:txBody>
      </p:sp>
      <p:sp>
        <p:nvSpPr>
          <p:cNvPr id="5" name="Нижний колонтитул 4">
            <a:extLst>
              <a:ext uri="{FF2B5EF4-FFF2-40B4-BE49-F238E27FC236}">
                <a16:creationId xmlns:a16="http://schemas.microsoft.com/office/drawing/2014/main" id="{83A9552C-5650-405C-942C-79F245E32754}"/>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47EA733B-55B7-42F8-B642-7A4DC9DAF6CB}"/>
              </a:ext>
            </a:extLst>
          </p:cNvPr>
          <p:cNvSpPr>
            <a:spLocks noGrp="1"/>
          </p:cNvSpPr>
          <p:nvPr>
            <p:ph type="sldNum" sz="quarter" idx="12"/>
          </p:nvPr>
        </p:nvSpPr>
        <p:spPr/>
        <p:txBody>
          <a:bodyPr/>
          <a:lstStyle/>
          <a:p>
            <a:fld id="{36AE403C-4EB7-40BC-9395-955F62C492F5}" type="slidenum">
              <a:rPr lang="ru-RU" smtClean="0"/>
              <a:pPr/>
              <a:t>‹#›</a:t>
            </a:fld>
            <a:endParaRPr lang="ru-RU" dirty="0"/>
          </a:p>
        </p:txBody>
      </p:sp>
      <p:sp>
        <p:nvSpPr>
          <p:cNvPr id="9" name="Прямоугольник 8">
            <a:extLst>
              <a:ext uri="{FF2B5EF4-FFF2-40B4-BE49-F238E27FC236}">
                <a16:creationId xmlns:a16="http://schemas.microsoft.com/office/drawing/2014/main" id="{640E1113-501F-42FF-A817-B71D295CCD2C}"/>
              </a:ext>
            </a:extLst>
          </p:cNvPr>
          <p:cNvSpPr/>
          <p:nvPr userDrawn="1"/>
        </p:nvSpPr>
        <p:spPr>
          <a:xfrm>
            <a:off x="0" y="0"/>
            <a:ext cx="12192000" cy="9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sp>
        <p:nvSpPr>
          <p:cNvPr id="10" name="Прямоугольник 9">
            <a:extLst>
              <a:ext uri="{FF2B5EF4-FFF2-40B4-BE49-F238E27FC236}">
                <a16:creationId xmlns:a16="http://schemas.microsoft.com/office/drawing/2014/main" id="{939F007F-2479-4E1B-962F-B6FEF354E7FF}"/>
              </a:ext>
            </a:extLst>
          </p:cNvPr>
          <p:cNvSpPr/>
          <p:nvPr userDrawn="1"/>
        </p:nvSpPr>
        <p:spPr>
          <a:xfrm>
            <a:off x="0" y="6759000"/>
            <a:ext cx="12192000" cy="9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grpSp>
        <p:nvGrpSpPr>
          <p:cNvPr id="11" name="Группа 10">
            <a:extLst>
              <a:ext uri="{FF2B5EF4-FFF2-40B4-BE49-F238E27FC236}">
                <a16:creationId xmlns:a16="http://schemas.microsoft.com/office/drawing/2014/main" id="{4FBB389D-F645-4EF0-A313-F1760EDDD65D}"/>
              </a:ext>
            </a:extLst>
          </p:cNvPr>
          <p:cNvGrpSpPr/>
          <p:nvPr userDrawn="1"/>
        </p:nvGrpSpPr>
        <p:grpSpPr>
          <a:xfrm>
            <a:off x="9347250" y="37980"/>
            <a:ext cx="2844750" cy="286020"/>
            <a:chOff x="9347250" y="37980"/>
            <a:chExt cx="2844750" cy="286020"/>
          </a:xfrm>
          <a:solidFill>
            <a:schemeClr val="accent1"/>
          </a:solidFill>
        </p:grpSpPr>
        <p:sp>
          <p:nvSpPr>
            <p:cNvPr id="12" name="Прямоугольник 11">
              <a:extLst>
                <a:ext uri="{FF2B5EF4-FFF2-40B4-BE49-F238E27FC236}">
                  <a16:creationId xmlns:a16="http://schemas.microsoft.com/office/drawing/2014/main" id="{E8DDD8ED-37DB-433B-9BE3-ED56AB186990}"/>
                </a:ext>
              </a:extLst>
            </p:cNvPr>
            <p:cNvSpPr/>
            <p:nvPr userDrawn="1"/>
          </p:nvSpPr>
          <p:spPr>
            <a:xfrm>
              <a:off x="9651000" y="49500"/>
              <a:ext cx="2541000" cy="274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sp>
          <p:nvSpPr>
            <p:cNvPr id="13" name="Блок-схема: объединение 12">
              <a:extLst>
                <a:ext uri="{FF2B5EF4-FFF2-40B4-BE49-F238E27FC236}">
                  <a16:creationId xmlns:a16="http://schemas.microsoft.com/office/drawing/2014/main" id="{8A9AC1B6-7038-462A-A7C2-D0F29619BF17}"/>
                </a:ext>
              </a:extLst>
            </p:cNvPr>
            <p:cNvSpPr/>
            <p:nvPr userDrawn="1"/>
          </p:nvSpPr>
          <p:spPr>
            <a:xfrm>
              <a:off x="9347250" y="37980"/>
              <a:ext cx="607500" cy="274500"/>
            </a:xfrm>
            <a:prstGeom prst="flowChartMer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grpSp>
      <p:grpSp>
        <p:nvGrpSpPr>
          <p:cNvPr id="14" name="Группа 13">
            <a:extLst>
              <a:ext uri="{FF2B5EF4-FFF2-40B4-BE49-F238E27FC236}">
                <a16:creationId xmlns:a16="http://schemas.microsoft.com/office/drawing/2014/main" id="{E463789D-0C7C-454D-BFD9-1DE51E4C5BFC}"/>
              </a:ext>
            </a:extLst>
          </p:cNvPr>
          <p:cNvGrpSpPr/>
          <p:nvPr userDrawn="1"/>
        </p:nvGrpSpPr>
        <p:grpSpPr>
          <a:xfrm>
            <a:off x="-35250" y="6583500"/>
            <a:ext cx="2844750" cy="274500"/>
            <a:chOff x="-35250" y="6583500"/>
            <a:chExt cx="2844750" cy="274500"/>
          </a:xfrm>
          <a:solidFill>
            <a:schemeClr val="accent1"/>
          </a:solidFill>
        </p:grpSpPr>
        <p:sp>
          <p:nvSpPr>
            <p:cNvPr id="15" name="Прямоугольник 14">
              <a:extLst>
                <a:ext uri="{FF2B5EF4-FFF2-40B4-BE49-F238E27FC236}">
                  <a16:creationId xmlns:a16="http://schemas.microsoft.com/office/drawing/2014/main" id="{84D431FD-AB15-4701-9AC6-CDB8CE4C764C}"/>
                </a:ext>
              </a:extLst>
            </p:cNvPr>
            <p:cNvSpPr/>
            <p:nvPr userDrawn="1"/>
          </p:nvSpPr>
          <p:spPr>
            <a:xfrm>
              <a:off x="-35250" y="6583500"/>
              <a:ext cx="2541000" cy="274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sp>
          <p:nvSpPr>
            <p:cNvPr id="16" name="Блок-схема: объединение 15">
              <a:extLst>
                <a:ext uri="{FF2B5EF4-FFF2-40B4-BE49-F238E27FC236}">
                  <a16:creationId xmlns:a16="http://schemas.microsoft.com/office/drawing/2014/main" id="{E7D3F83A-004E-403A-8F03-CC8948CF9F67}"/>
                </a:ext>
              </a:extLst>
            </p:cNvPr>
            <p:cNvSpPr/>
            <p:nvPr userDrawn="1"/>
          </p:nvSpPr>
          <p:spPr>
            <a:xfrm rot="10800000">
              <a:off x="2202000" y="6583500"/>
              <a:ext cx="607500" cy="274500"/>
            </a:xfrm>
            <a:prstGeom prst="flowChartMer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grpSp>
    </p:spTree>
    <p:extLst>
      <p:ext uri="{BB962C8B-B14F-4D97-AF65-F5344CB8AC3E}">
        <p14:creationId xmlns:p14="http://schemas.microsoft.com/office/powerpoint/2010/main" val="69988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Заголовок и объект">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24B881EB-1784-473B-8081-FDC8508B7613}"/>
              </a:ext>
            </a:extLst>
          </p:cNvPr>
          <p:cNvSpPr/>
          <p:nvPr userDrawn="1"/>
        </p:nvSpPr>
        <p:spPr>
          <a:xfrm>
            <a:off x="0" y="0"/>
            <a:ext cx="12192000" cy="9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sp>
        <p:nvSpPr>
          <p:cNvPr id="10" name="Прямоугольник 9">
            <a:extLst>
              <a:ext uri="{FF2B5EF4-FFF2-40B4-BE49-F238E27FC236}">
                <a16:creationId xmlns:a16="http://schemas.microsoft.com/office/drawing/2014/main" id="{B119E31C-4778-49B4-88E9-494EF71DCCA4}"/>
              </a:ext>
            </a:extLst>
          </p:cNvPr>
          <p:cNvSpPr/>
          <p:nvPr userDrawn="1"/>
        </p:nvSpPr>
        <p:spPr>
          <a:xfrm>
            <a:off x="0" y="6759000"/>
            <a:ext cx="12192000" cy="9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grpSp>
        <p:nvGrpSpPr>
          <p:cNvPr id="11" name="Группа 10">
            <a:extLst>
              <a:ext uri="{FF2B5EF4-FFF2-40B4-BE49-F238E27FC236}">
                <a16:creationId xmlns:a16="http://schemas.microsoft.com/office/drawing/2014/main" id="{AB8690DA-5449-464D-80A9-DCC9C148D31F}"/>
              </a:ext>
            </a:extLst>
          </p:cNvPr>
          <p:cNvGrpSpPr/>
          <p:nvPr userDrawn="1"/>
        </p:nvGrpSpPr>
        <p:grpSpPr>
          <a:xfrm>
            <a:off x="9347250" y="37980"/>
            <a:ext cx="2844750" cy="286020"/>
            <a:chOff x="9347250" y="37980"/>
            <a:chExt cx="2844750" cy="286020"/>
          </a:xfrm>
          <a:solidFill>
            <a:schemeClr val="accent1"/>
          </a:solidFill>
        </p:grpSpPr>
        <p:sp>
          <p:nvSpPr>
            <p:cNvPr id="12" name="Прямоугольник 11">
              <a:extLst>
                <a:ext uri="{FF2B5EF4-FFF2-40B4-BE49-F238E27FC236}">
                  <a16:creationId xmlns:a16="http://schemas.microsoft.com/office/drawing/2014/main" id="{315118C4-713A-4AB9-B08B-BD62864C2E6A}"/>
                </a:ext>
              </a:extLst>
            </p:cNvPr>
            <p:cNvSpPr/>
            <p:nvPr userDrawn="1"/>
          </p:nvSpPr>
          <p:spPr>
            <a:xfrm>
              <a:off x="9651000" y="49500"/>
              <a:ext cx="2541000" cy="274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sp>
          <p:nvSpPr>
            <p:cNvPr id="13" name="Блок-схема: объединение 12">
              <a:extLst>
                <a:ext uri="{FF2B5EF4-FFF2-40B4-BE49-F238E27FC236}">
                  <a16:creationId xmlns:a16="http://schemas.microsoft.com/office/drawing/2014/main" id="{A0898C5B-FFF0-4624-824E-84E4C17CBB18}"/>
                </a:ext>
              </a:extLst>
            </p:cNvPr>
            <p:cNvSpPr/>
            <p:nvPr userDrawn="1"/>
          </p:nvSpPr>
          <p:spPr>
            <a:xfrm>
              <a:off x="9347250" y="37980"/>
              <a:ext cx="607500" cy="274500"/>
            </a:xfrm>
            <a:prstGeom prst="flowChartMer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grpSp>
      <p:grpSp>
        <p:nvGrpSpPr>
          <p:cNvPr id="14" name="Группа 13">
            <a:extLst>
              <a:ext uri="{FF2B5EF4-FFF2-40B4-BE49-F238E27FC236}">
                <a16:creationId xmlns:a16="http://schemas.microsoft.com/office/drawing/2014/main" id="{7BCAD506-BA00-4E33-B68C-E5911E34BEAB}"/>
              </a:ext>
            </a:extLst>
          </p:cNvPr>
          <p:cNvGrpSpPr/>
          <p:nvPr userDrawn="1"/>
        </p:nvGrpSpPr>
        <p:grpSpPr>
          <a:xfrm>
            <a:off x="-35250" y="6583500"/>
            <a:ext cx="2844750" cy="274500"/>
            <a:chOff x="-35250" y="6583500"/>
            <a:chExt cx="2844750" cy="274500"/>
          </a:xfrm>
          <a:solidFill>
            <a:schemeClr val="accent1"/>
          </a:solidFill>
        </p:grpSpPr>
        <p:sp>
          <p:nvSpPr>
            <p:cNvPr id="15" name="Прямоугольник 14">
              <a:extLst>
                <a:ext uri="{FF2B5EF4-FFF2-40B4-BE49-F238E27FC236}">
                  <a16:creationId xmlns:a16="http://schemas.microsoft.com/office/drawing/2014/main" id="{501341E1-EFB0-48B5-8780-45599BABAF41}"/>
                </a:ext>
              </a:extLst>
            </p:cNvPr>
            <p:cNvSpPr/>
            <p:nvPr userDrawn="1"/>
          </p:nvSpPr>
          <p:spPr>
            <a:xfrm>
              <a:off x="-35250" y="6583500"/>
              <a:ext cx="2541000" cy="274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sp>
          <p:nvSpPr>
            <p:cNvPr id="16" name="Блок-схема: объединение 15">
              <a:extLst>
                <a:ext uri="{FF2B5EF4-FFF2-40B4-BE49-F238E27FC236}">
                  <a16:creationId xmlns:a16="http://schemas.microsoft.com/office/drawing/2014/main" id="{DE8C835F-D205-4D6A-8A82-F0DFE38F02AB}"/>
                </a:ext>
              </a:extLst>
            </p:cNvPr>
            <p:cNvSpPr/>
            <p:nvPr userDrawn="1"/>
          </p:nvSpPr>
          <p:spPr>
            <a:xfrm rot="10800000">
              <a:off x="2202000" y="6583500"/>
              <a:ext cx="607500" cy="274500"/>
            </a:xfrm>
            <a:prstGeom prst="flowChartMer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grpSp>
    </p:spTree>
    <p:extLst>
      <p:ext uri="{BB962C8B-B14F-4D97-AF65-F5344CB8AC3E}">
        <p14:creationId xmlns:p14="http://schemas.microsoft.com/office/powerpoint/2010/main" val="148984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721462-A9E1-4536-9F2D-B2F8F2185D48}"/>
              </a:ext>
            </a:extLst>
          </p:cNvPr>
          <p:cNvSpPr>
            <a:spLocks noGrp="1"/>
          </p:cNvSpPr>
          <p:nvPr>
            <p:ph type="title"/>
          </p:nvPr>
        </p:nvSpPr>
        <p:spPr>
          <a:xfrm>
            <a:off x="6095998" y="365125"/>
            <a:ext cx="5257801" cy="1325563"/>
          </a:xfrm>
        </p:spPr>
        <p:txBody>
          <a:bodyPr/>
          <a:lstStyle>
            <a:lvl1pPr>
              <a:defRPr b="1">
                <a:solidFill>
                  <a:schemeClr val="accent1"/>
                </a:solidFill>
              </a:defRPr>
            </a:lvl1pPr>
          </a:lstStyle>
          <a:p>
            <a:r>
              <a:rPr lang="ru-RU" dirty="0"/>
              <a:t>Образец заголовка</a:t>
            </a:r>
          </a:p>
        </p:txBody>
      </p:sp>
      <p:sp>
        <p:nvSpPr>
          <p:cNvPr id="3" name="Дата 2">
            <a:extLst>
              <a:ext uri="{FF2B5EF4-FFF2-40B4-BE49-F238E27FC236}">
                <a16:creationId xmlns:a16="http://schemas.microsoft.com/office/drawing/2014/main" id="{A18D8509-D379-49B3-A4FE-EDBEE0641797}"/>
              </a:ext>
            </a:extLst>
          </p:cNvPr>
          <p:cNvSpPr>
            <a:spLocks noGrp="1"/>
          </p:cNvSpPr>
          <p:nvPr>
            <p:ph type="dt" sz="half" idx="10"/>
          </p:nvPr>
        </p:nvSpPr>
        <p:spPr/>
        <p:txBody>
          <a:bodyPr/>
          <a:lstStyle>
            <a:lvl1pPr>
              <a:defRPr>
                <a:solidFill>
                  <a:schemeClr val="accent1"/>
                </a:solidFill>
              </a:defRPr>
            </a:lvl1pPr>
          </a:lstStyle>
          <a:p>
            <a:endParaRPr lang="ru-RU" dirty="0"/>
          </a:p>
        </p:txBody>
      </p:sp>
      <p:sp>
        <p:nvSpPr>
          <p:cNvPr id="6" name="Прямоугольник 5">
            <a:extLst>
              <a:ext uri="{FF2B5EF4-FFF2-40B4-BE49-F238E27FC236}">
                <a16:creationId xmlns:a16="http://schemas.microsoft.com/office/drawing/2014/main" id="{1D1B458C-BFE5-4FED-890B-A3C81CBD9E00}"/>
              </a:ext>
            </a:extLst>
          </p:cNvPr>
          <p:cNvSpPr/>
          <p:nvPr userDrawn="1"/>
        </p:nvSpPr>
        <p:spPr>
          <a:xfrm>
            <a:off x="0" y="0"/>
            <a:ext cx="12192000" cy="9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sp>
        <p:nvSpPr>
          <p:cNvPr id="7" name="Прямоугольник 6">
            <a:extLst>
              <a:ext uri="{FF2B5EF4-FFF2-40B4-BE49-F238E27FC236}">
                <a16:creationId xmlns:a16="http://schemas.microsoft.com/office/drawing/2014/main" id="{474EC097-BE1E-47C5-A4A4-558BFD9F9C06}"/>
              </a:ext>
            </a:extLst>
          </p:cNvPr>
          <p:cNvSpPr/>
          <p:nvPr userDrawn="1"/>
        </p:nvSpPr>
        <p:spPr>
          <a:xfrm>
            <a:off x="12450" y="6772425"/>
            <a:ext cx="12192000" cy="9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sp>
        <p:nvSpPr>
          <p:cNvPr id="8" name="Рисунок 2">
            <a:extLst>
              <a:ext uri="{FF2B5EF4-FFF2-40B4-BE49-F238E27FC236}">
                <a16:creationId xmlns:a16="http://schemas.microsoft.com/office/drawing/2014/main" id="{17DD4B55-CA6E-4B68-97C9-646C6EC1FBE1}"/>
              </a:ext>
            </a:extLst>
          </p:cNvPr>
          <p:cNvSpPr>
            <a:spLocks noGrp="1"/>
          </p:cNvSpPr>
          <p:nvPr>
            <p:ph type="pic" sz="quarter" idx="13"/>
          </p:nvPr>
        </p:nvSpPr>
        <p:spPr>
          <a:xfrm>
            <a:off x="20850" y="-575"/>
            <a:ext cx="5186362" cy="6858575"/>
          </a:xfrm>
          <a:solidFill>
            <a:schemeClr val="bg1"/>
          </a:solidFill>
        </p:spPr>
        <p:txBody>
          <a:bodyPr/>
          <a:lstStyle>
            <a:lvl1pPr>
              <a:defRPr>
                <a:solidFill>
                  <a:schemeClr val="accent1"/>
                </a:solidFill>
              </a:defRPr>
            </a:lvl1pPr>
          </a:lstStyle>
          <a:p>
            <a:endParaRPr lang="ru-RU" dirty="0"/>
          </a:p>
        </p:txBody>
      </p:sp>
      <p:grpSp>
        <p:nvGrpSpPr>
          <p:cNvPr id="9" name="Группа 8">
            <a:extLst>
              <a:ext uri="{FF2B5EF4-FFF2-40B4-BE49-F238E27FC236}">
                <a16:creationId xmlns:a16="http://schemas.microsoft.com/office/drawing/2014/main" id="{ECD6CA42-8F84-4EF7-AC44-C6D7CA7B5256}"/>
              </a:ext>
            </a:extLst>
          </p:cNvPr>
          <p:cNvGrpSpPr/>
          <p:nvPr userDrawn="1"/>
        </p:nvGrpSpPr>
        <p:grpSpPr>
          <a:xfrm>
            <a:off x="5207212" y="36075"/>
            <a:ext cx="2844750" cy="274500"/>
            <a:chOff x="5228062" y="49500"/>
            <a:chExt cx="2844750" cy="274500"/>
          </a:xfrm>
          <a:solidFill>
            <a:schemeClr val="accent1"/>
          </a:solidFill>
        </p:grpSpPr>
        <p:sp>
          <p:nvSpPr>
            <p:cNvPr id="10" name="Прямоугольник 9">
              <a:extLst>
                <a:ext uri="{FF2B5EF4-FFF2-40B4-BE49-F238E27FC236}">
                  <a16:creationId xmlns:a16="http://schemas.microsoft.com/office/drawing/2014/main" id="{EF73193D-4957-4A8F-A457-261D1530DEC3}"/>
                </a:ext>
              </a:extLst>
            </p:cNvPr>
            <p:cNvSpPr/>
            <p:nvPr userDrawn="1"/>
          </p:nvSpPr>
          <p:spPr>
            <a:xfrm>
              <a:off x="5228062" y="49500"/>
              <a:ext cx="2541000" cy="274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sp>
          <p:nvSpPr>
            <p:cNvPr id="11" name="Блок-схема: объединение 10">
              <a:extLst>
                <a:ext uri="{FF2B5EF4-FFF2-40B4-BE49-F238E27FC236}">
                  <a16:creationId xmlns:a16="http://schemas.microsoft.com/office/drawing/2014/main" id="{9CA2CB59-7E2E-4FE6-B4DA-BC82267C4973}"/>
                </a:ext>
              </a:extLst>
            </p:cNvPr>
            <p:cNvSpPr/>
            <p:nvPr userDrawn="1"/>
          </p:nvSpPr>
          <p:spPr>
            <a:xfrm>
              <a:off x="7465312" y="49500"/>
              <a:ext cx="607500" cy="274500"/>
            </a:xfrm>
            <a:prstGeom prst="flowChartMer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grpSp>
      <p:grpSp>
        <p:nvGrpSpPr>
          <p:cNvPr id="12" name="Группа 11">
            <a:extLst>
              <a:ext uri="{FF2B5EF4-FFF2-40B4-BE49-F238E27FC236}">
                <a16:creationId xmlns:a16="http://schemas.microsoft.com/office/drawing/2014/main" id="{F77822EB-8A6C-4A70-8594-303E6651250C}"/>
              </a:ext>
            </a:extLst>
          </p:cNvPr>
          <p:cNvGrpSpPr/>
          <p:nvPr userDrawn="1"/>
        </p:nvGrpSpPr>
        <p:grpSpPr>
          <a:xfrm>
            <a:off x="9382650" y="6596925"/>
            <a:ext cx="2844750" cy="274500"/>
            <a:chOff x="9347250" y="6571200"/>
            <a:chExt cx="2844750" cy="274500"/>
          </a:xfrm>
          <a:solidFill>
            <a:schemeClr val="accent1"/>
          </a:solidFill>
        </p:grpSpPr>
        <p:sp>
          <p:nvSpPr>
            <p:cNvPr id="13" name="Прямоугольник 12">
              <a:extLst>
                <a:ext uri="{FF2B5EF4-FFF2-40B4-BE49-F238E27FC236}">
                  <a16:creationId xmlns:a16="http://schemas.microsoft.com/office/drawing/2014/main" id="{1DA2A97F-749F-48D2-AE48-5762F540EF28}"/>
                </a:ext>
              </a:extLst>
            </p:cNvPr>
            <p:cNvSpPr/>
            <p:nvPr userDrawn="1"/>
          </p:nvSpPr>
          <p:spPr>
            <a:xfrm>
              <a:off x="9651000" y="6571200"/>
              <a:ext cx="2541000" cy="274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sp>
          <p:nvSpPr>
            <p:cNvPr id="14" name="Блок-схема: объединение 13">
              <a:extLst>
                <a:ext uri="{FF2B5EF4-FFF2-40B4-BE49-F238E27FC236}">
                  <a16:creationId xmlns:a16="http://schemas.microsoft.com/office/drawing/2014/main" id="{3E93E1D6-3B3B-47F6-966E-B20E50008B90}"/>
                </a:ext>
              </a:extLst>
            </p:cNvPr>
            <p:cNvSpPr/>
            <p:nvPr userDrawn="1"/>
          </p:nvSpPr>
          <p:spPr>
            <a:xfrm rot="10800000">
              <a:off x="9347250" y="6571200"/>
              <a:ext cx="607500" cy="274500"/>
            </a:xfrm>
            <a:prstGeom prst="flowChartMer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grpSp>
      <p:sp>
        <p:nvSpPr>
          <p:cNvPr id="16" name="Текст 18">
            <a:extLst>
              <a:ext uri="{FF2B5EF4-FFF2-40B4-BE49-F238E27FC236}">
                <a16:creationId xmlns:a16="http://schemas.microsoft.com/office/drawing/2014/main" id="{57C0137E-3F0D-4D70-B2CA-0E5AD27AD19D}"/>
              </a:ext>
            </a:extLst>
          </p:cNvPr>
          <p:cNvSpPr>
            <a:spLocks noGrp="1"/>
          </p:cNvSpPr>
          <p:nvPr>
            <p:ph type="body" sz="quarter" idx="14"/>
          </p:nvPr>
        </p:nvSpPr>
        <p:spPr>
          <a:xfrm>
            <a:off x="6096000" y="2033588"/>
            <a:ext cx="5186363" cy="4049712"/>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6063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Заголовок и объект">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4756F5F-238C-4EA5-953D-83BC7A40E2A5}"/>
              </a:ext>
            </a:extLst>
          </p:cNvPr>
          <p:cNvSpPr/>
          <p:nvPr userDrawn="1"/>
        </p:nvSpPr>
        <p:spPr>
          <a:xfrm>
            <a:off x="0" y="1674000"/>
            <a:ext cx="12192000" cy="1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Заголовок 2">
            <a:extLst>
              <a:ext uri="{FF2B5EF4-FFF2-40B4-BE49-F238E27FC236}">
                <a16:creationId xmlns:a16="http://schemas.microsoft.com/office/drawing/2014/main" id="{4A24F890-6633-4AD3-9C24-3D0B92AF4E3A}"/>
              </a:ext>
            </a:extLst>
          </p:cNvPr>
          <p:cNvSpPr>
            <a:spLocks noGrp="1"/>
          </p:cNvSpPr>
          <p:nvPr>
            <p:ph type="title"/>
          </p:nvPr>
        </p:nvSpPr>
        <p:spPr/>
        <p:txBody>
          <a:bodyPr/>
          <a:lstStyle>
            <a:lvl1pPr>
              <a:defRPr b="1">
                <a:solidFill>
                  <a:schemeClr val="accent1"/>
                </a:solidFill>
              </a:defRPr>
            </a:lvl1pPr>
          </a:lstStyle>
          <a:p>
            <a:r>
              <a:rPr lang="ru-RU" dirty="0"/>
              <a:t>Образец заголовка</a:t>
            </a:r>
          </a:p>
        </p:txBody>
      </p:sp>
      <p:sp>
        <p:nvSpPr>
          <p:cNvPr id="5" name="Текст 4">
            <a:extLst>
              <a:ext uri="{FF2B5EF4-FFF2-40B4-BE49-F238E27FC236}">
                <a16:creationId xmlns:a16="http://schemas.microsoft.com/office/drawing/2014/main" id="{E2BC0BA3-1E1F-4BDD-8E19-DB8F68551CEA}"/>
              </a:ext>
            </a:extLst>
          </p:cNvPr>
          <p:cNvSpPr>
            <a:spLocks noGrp="1"/>
          </p:cNvSpPr>
          <p:nvPr>
            <p:ph type="body" sz="quarter" idx="10"/>
          </p:nvPr>
        </p:nvSpPr>
        <p:spPr>
          <a:xfrm>
            <a:off x="838200" y="3294063"/>
            <a:ext cx="10515600" cy="2970212"/>
          </a:xfrm>
        </p:spPr>
        <p:txBody>
          <a:bodyPr/>
          <a:lstStyle>
            <a:lvl1pPr marL="0" indent="0">
              <a:buNone/>
              <a:defRPr>
                <a:solidFill>
                  <a:schemeClr val="accent1"/>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7" name="Текст 6">
            <a:extLst>
              <a:ext uri="{FF2B5EF4-FFF2-40B4-BE49-F238E27FC236}">
                <a16:creationId xmlns:a16="http://schemas.microsoft.com/office/drawing/2014/main" id="{4560B685-5836-4067-85B7-2D3D4F5E0922}"/>
              </a:ext>
            </a:extLst>
          </p:cNvPr>
          <p:cNvSpPr>
            <a:spLocks noGrp="1"/>
          </p:cNvSpPr>
          <p:nvPr>
            <p:ph type="body" sz="quarter" idx="11"/>
          </p:nvPr>
        </p:nvSpPr>
        <p:spPr>
          <a:xfrm>
            <a:off x="838200" y="1989138"/>
            <a:ext cx="10515600" cy="8096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213939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964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4FDE91-D582-4709-83FF-EE242ECF50CE}"/>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B766813D-B630-4126-A3C9-2226C32880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C5CCC31F-A137-46AD-88DA-36A6ABB0645D}"/>
              </a:ext>
            </a:extLst>
          </p:cNvPr>
          <p:cNvSpPr>
            <a:spLocks noGrp="1"/>
          </p:cNvSpPr>
          <p:nvPr>
            <p:ph type="dt" sz="half" idx="10"/>
          </p:nvPr>
        </p:nvSpPr>
        <p:spPr/>
        <p:txBody>
          <a:bodyPr/>
          <a:lstStyle/>
          <a:p>
            <a:endParaRPr lang="ru-RU" dirty="0"/>
          </a:p>
        </p:txBody>
      </p:sp>
      <p:sp>
        <p:nvSpPr>
          <p:cNvPr id="5" name="Нижний колонтитул 4">
            <a:extLst>
              <a:ext uri="{FF2B5EF4-FFF2-40B4-BE49-F238E27FC236}">
                <a16:creationId xmlns:a16="http://schemas.microsoft.com/office/drawing/2014/main" id="{5D17DEF3-F73E-4747-864A-12A8A72FACE6}"/>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60921183-ADE9-4ECC-9AEB-B0FC76F99B36}"/>
              </a:ext>
            </a:extLst>
          </p:cNvPr>
          <p:cNvSpPr>
            <a:spLocks noGrp="1"/>
          </p:cNvSpPr>
          <p:nvPr>
            <p:ph type="sldNum" sz="quarter" idx="12"/>
          </p:nvPr>
        </p:nvSpPr>
        <p:spPr/>
        <p:txBody>
          <a:bodyPr/>
          <a:lstStyle/>
          <a:p>
            <a:fld id="{1A5B8A30-9888-4AE4-92A1-1FD404F41857}" type="slidenum">
              <a:rPr lang="ru-RU" smtClean="0"/>
              <a:pPr/>
              <a:t>‹#›</a:t>
            </a:fld>
            <a:endParaRPr lang="ru-RU" dirty="0"/>
          </a:p>
        </p:txBody>
      </p:sp>
    </p:spTree>
    <p:extLst>
      <p:ext uri="{BB962C8B-B14F-4D97-AF65-F5344CB8AC3E}">
        <p14:creationId xmlns:p14="http://schemas.microsoft.com/office/powerpoint/2010/main" val="3452348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3EA152-7F88-4E03-B2FB-5343F3A12B7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E966F72-235C-4AE1-BC76-A963878E971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2C9F8C66-A586-4C7D-B9E4-C96F4B401F02}"/>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3EF58F3-E1A7-4CBF-8563-5EBA16516825}"/>
              </a:ext>
            </a:extLst>
          </p:cNvPr>
          <p:cNvSpPr>
            <a:spLocks noGrp="1"/>
          </p:cNvSpPr>
          <p:nvPr>
            <p:ph type="dt" sz="half" idx="10"/>
          </p:nvPr>
        </p:nvSpPr>
        <p:spPr/>
        <p:txBody>
          <a:bodyPr/>
          <a:lstStyle/>
          <a:p>
            <a:endParaRPr lang="ru-RU" dirty="0"/>
          </a:p>
        </p:txBody>
      </p:sp>
      <p:sp>
        <p:nvSpPr>
          <p:cNvPr id="6" name="Нижний колонтитул 5">
            <a:extLst>
              <a:ext uri="{FF2B5EF4-FFF2-40B4-BE49-F238E27FC236}">
                <a16:creationId xmlns:a16="http://schemas.microsoft.com/office/drawing/2014/main" id="{59112045-9EF5-4A98-8360-3590686F806A}"/>
              </a:ext>
            </a:extLst>
          </p:cNvPr>
          <p:cNvSpPr>
            <a:spLocks noGrp="1"/>
          </p:cNvSpPr>
          <p:nvPr>
            <p:ph type="ftr" sz="quarter" idx="11"/>
          </p:nvPr>
        </p:nvSpPr>
        <p:spPr/>
        <p:txBody>
          <a:bodyPr/>
          <a:lstStyle/>
          <a:p>
            <a:endParaRPr lang="ru-RU" dirty="0"/>
          </a:p>
        </p:txBody>
      </p:sp>
      <p:sp>
        <p:nvSpPr>
          <p:cNvPr id="7" name="Номер слайда 6">
            <a:extLst>
              <a:ext uri="{FF2B5EF4-FFF2-40B4-BE49-F238E27FC236}">
                <a16:creationId xmlns:a16="http://schemas.microsoft.com/office/drawing/2014/main" id="{9956C259-C446-415C-9DE8-47BE797E5DDA}"/>
              </a:ext>
            </a:extLst>
          </p:cNvPr>
          <p:cNvSpPr>
            <a:spLocks noGrp="1"/>
          </p:cNvSpPr>
          <p:nvPr>
            <p:ph type="sldNum" sz="quarter" idx="12"/>
          </p:nvPr>
        </p:nvSpPr>
        <p:spPr/>
        <p:txBody>
          <a:bodyPr/>
          <a:lstStyle/>
          <a:p>
            <a:fld id="{1A5B8A30-9888-4AE4-92A1-1FD404F41857}" type="slidenum">
              <a:rPr lang="ru-RU" smtClean="0"/>
              <a:pPr/>
              <a:t>‹#›</a:t>
            </a:fld>
            <a:endParaRPr lang="ru-RU" dirty="0"/>
          </a:p>
        </p:txBody>
      </p:sp>
    </p:spTree>
    <p:extLst>
      <p:ext uri="{BB962C8B-B14F-4D97-AF65-F5344CB8AC3E}">
        <p14:creationId xmlns:p14="http://schemas.microsoft.com/office/powerpoint/2010/main" val="2226156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hyperlink" Target="https://presentation-creation.ru/"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C36185-CCA7-45FC-92B1-5140A9F3BC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551EA682-2C1E-470D-82EA-8397267755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F972F4F-D83D-46C1-8DD1-50C991284E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dirty="0"/>
          </a:p>
        </p:txBody>
      </p:sp>
      <p:sp>
        <p:nvSpPr>
          <p:cNvPr id="5" name="Нижний колонтитул 4">
            <a:extLst>
              <a:ext uri="{FF2B5EF4-FFF2-40B4-BE49-F238E27FC236}">
                <a16:creationId xmlns:a16="http://schemas.microsoft.com/office/drawing/2014/main" id="{C8129BBB-6B40-450E-A5D3-709DAB6099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a:extLst>
              <a:ext uri="{FF2B5EF4-FFF2-40B4-BE49-F238E27FC236}">
                <a16:creationId xmlns:a16="http://schemas.microsoft.com/office/drawing/2014/main" id="{4FA48715-21A5-447E-9DD2-0409B97A7C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5B8A30-9888-4AE4-92A1-1FD404F41857}" type="slidenum">
              <a:rPr lang="ru-RU" smtClean="0"/>
              <a:pPr/>
              <a:t>‹#›</a:t>
            </a:fld>
            <a:endParaRPr lang="ru-RU" dirty="0"/>
          </a:p>
        </p:txBody>
      </p:sp>
      <p:pic>
        <p:nvPicPr>
          <p:cNvPr id="8" name="Рисунок 7">
            <a:hlinkClick r:id="rId19"/>
            <a:extLst>
              <a:ext uri="{FF2B5EF4-FFF2-40B4-BE49-F238E27FC236}">
                <a16:creationId xmlns:a16="http://schemas.microsoft.com/office/drawing/2014/main" id="{0194E61C-A340-4C3A-B8C4-0E5827CDC14C}"/>
              </a:ext>
            </a:extLst>
          </p:cNvPr>
          <p:cNvPicPr>
            <a:picLocks noChangeAspect="1"/>
          </p:cNvPicPr>
          <p:nvPr userDrawn="1"/>
        </p:nvPicPr>
        <p:blipFill>
          <a:blip r:embed="rId20">
            <a:extLst>
              <a:ext uri="{28A0092B-C50C-407E-A947-70E740481C1C}">
                <a14:useLocalDpi xmlns:a14="http://schemas.microsoft.com/office/drawing/2010/main"/>
              </a:ext>
            </a:extLst>
          </a:blip>
          <a:stretch>
            <a:fillRect/>
          </a:stretch>
        </p:blipFill>
        <p:spPr>
          <a:xfrm>
            <a:off x="-1194000" y="367393"/>
            <a:ext cx="757762" cy="757762"/>
          </a:xfrm>
          <a:prstGeom prst="rect">
            <a:avLst/>
          </a:prstGeom>
        </p:spPr>
      </p:pic>
    </p:spTree>
    <p:extLst>
      <p:ext uri="{BB962C8B-B14F-4D97-AF65-F5344CB8AC3E}">
        <p14:creationId xmlns:p14="http://schemas.microsoft.com/office/powerpoint/2010/main" val="3764199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63" r:id="rId5"/>
    <p:sldLayoutId id="2147483664" r:id="rId6"/>
    <p:sldLayoutId id="214748366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6"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image" Target="../media/image3.sv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hyperlink" Target="https://adilet.zan.kz/kaz/docs/P2000000338" TargetMode="Externa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6.tif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3.xml"/><Relationship Id="rId4" Type="http://schemas.openxmlformats.org/officeDocument/2006/relationships/chart" Target="../charts/char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chart" Target="../charts/chart2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chart" Target="../charts/chart24.xml"/><Relationship Id="rId1" Type="http://schemas.openxmlformats.org/officeDocument/2006/relationships/slideLayout" Target="../slideLayouts/slideLayout3.xml"/><Relationship Id="rId4" Type="http://schemas.openxmlformats.org/officeDocument/2006/relationships/image" Target="../media/image42.tiff"/></Relationships>
</file>

<file path=ppt/slides/_rels/slide54.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chart" Target="../charts/chart27.xml"/><Relationship Id="rId7" Type="http://schemas.openxmlformats.org/officeDocument/2006/relationships/chart" Target="../charts/chart31.xml"/><Relationship Id="rId2" Type="http://schemas.openxmlformats.org/officeDocument/2006/relationships/chart" Target="../charts/chart26.xml"/><Relationship Id="rId1" Type="http://schemas.openxmlformats.org/officeDocument/2006/relationships/slideLayout" Target="../slideLayouts/slideLayout3.xml"/><Relationship Id="rId6" Type="http://schemas.openxmlformats.org/officeDocument/2006/relationships/chart" Target="../charts/chart30.xml"/><Relationship Id="rId5" Type="http://schemas.openxmlformats.org/officeDocument/2006/relationships/chart" Target="../charts/chart29.xml"/><Relationship Id="rId4" Type="http://schemas.openxmlformats.org/officeDocument/2006/relationships/chart" Target="../charts/chart28.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7.xml"/><Relationship Id="rId5" Type="http://schemas.openxmlformats.org/officeDocument/2006/relationships/image" Target="../media/image47.png"/><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4.xml"/><Relationship Id="rId7" Type="http://schemas.openxmlformats.org/officeDocument/2006/relationships/slideLayout" Target="../slideLayouts/slideLayout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comments" Target="../comments/commen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www.citigroup.com/citigroup/corporate/foundation/" TargetMode="External"/><Relationship Id="rId2" Type="http://schemas.openxmlformats.org/officeDocument/2006/relationships/hyperlink" Target="http://ur-consul.ru/Bibli/Povyshyeniye-finansovoyi-gramotnosti-nasyelyeniya-myezhdunarodnyyi-opyt-i-rossiyiskaya-praktika.Index.html" TargetMode="External"/><Relationship Id="rId1" Type="http://schemas.openxmlformats.org/officeDocument/2006/relationships/slideLayout" Target="../slideLayouts/slideLayout3.xml"/><Relationship Id="rId6" Type="http://schemas.openxmlformats.org/officeDocument/2006/relationships/hyperlink" Target="http://www.mymoneyskills.com/" TargetMode="External"/><Relationship Id="rId5" Type="http://schemas.openxmlformats.org/officeDocument/2006/relationships/hyperlink" Target="http://www.greenlining.org/resources/pdfs/" TargetMode="External"/><Relationship Id="rId4" Type="http://schemas.openxmlformats.org/officeDocument/2006/relationships/hyperlink" Target="http://www.sife.org/Pages/Default.aspx"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977B13-7F8E-4D16-8015-64D08E695C4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81000" y="5503071"/>
            <a:ext cx="630000" cy="630000"/>
          </a:xfrm>
          <a:prstGeom prst="rect">
            <a:avLst/>
          </a:prstGeom>
        </p:spPr>
      </p:pic>
      <p:pic>
        <p:nvPicPr>
          <p:cNvPr id="9" name="Рисунок 8">
            <a:extLst>
              <a:ext uri="{FF2B5EF4-FFF2-40B4-BE49-F238E27FC236}">
                <a16:creationId xmlns:a16="http://schemas.microsoft.com/office/drawing/2014/main" id="{352FFB5F-CACF-4419-A54C-24CD6D7D272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3081000" y="5364000"/>
            <a:ext cx="630000" cy="630000"/>
          </a:xfrm>
          <a:prstGeom prst="rect">
            <a:avLst/>
          </a:prstGeom>
        </p:spPr>
      </p:pic>
      <p:sp>
        <p:nvSpPr>
          <p:cNvPr id="39" name="Rectangle 7">
            <a:extLst>
              <a:ext uri="{FF2B5EF4-FFF2-40B4-BE49-F238E27FC236}">
                <a16:creationId xmlns:a16="http://schemas.microsoft.com/office/drawing/2014/main" id="{6041E577-529B-6E45-8CBA-5C23FE58CEB8}"/>
              </a:ext>
            </a:extLst>
          </p:cNvPr>
          <p:cNvSpPr/>
          <p:nvPr/>
        </p:nvSpPr>
        <p:spPr bwMode="gray">
          <a:xfrm rot="10800000">
            <a:off x="0" y="129858"/>
            <a:ext cx="12192001" cy="635954"/>
          </a:xfrm>
          <a:prstGeom prst="rect">
            <a:avLst/>
          </a:prstGeom>
          <a:gradFill flip="none" rotWithShape="1">
            <a:gsLst>
              <a:gs pos="32800">
                <a:srgbClr val="ACCCBD"/>
              </a:gs>
              <a:gs pos="0">
                <a:schemeClr val="bg1"/>
              </a:gs>
              <a:gs pos="100000">
                <a:srgbClr val="036237"/>
              </a:gs>
            </a:gsLst>
            <a:lin ang="0" scaled="1"/>
            <a:tileRect/>
          </a:gradFill>
          <a:ln w="9525" cap="flat" cmpd="sng" algn="ctr">
            <a:noFill/>
            <a:prstDash val="solid"/>
          </a:ln>
          <a:effectLst/>
        </p:spPr>
        <p:txBody>
          <a:bodyPr anchor="ctr"/>
          <a:lstStyle/>
          <a:p>
            <a:pPr>
              <a:spcBef>
                <a:spcPts val="400"/>
              </a:spcBef>
              <a:defRPr/>
            </a:pPr>
            <a:r>
              <a:rPr lang="ru-RU" sz="5867" b="1" dirty="0">
                <a:solidFill>
                  <a:srgbClr val="006600"/>
                </a:solidFill>
                <a:effectLst>
                  <a:outerShdw blurRad="38100" dist="38100" dir="2700000" algn="tl">
                    <a:srgbClr val="000000">
                      <a:alpha val="43137"/>
                    </a:srgbClr>
                  </a:outerShdw>
                </a:effectLst>
                <a:latin typeface="+mj-lt"/>
                <a:cs typeface="Arial" panose="020B0604020202020204" pitchFamily="34" charset="0"/>
              </a:rPr>
              <a:t> </a:t>
            </a:r>
            <a:endParaRPr lang="en-GB" sz="5867" b="1" dirty="0">
              <a:solidFill>
                <a:srgbClr val="006600"/>
              </a:solidFill>
              <a:effectLst>
                <a:outerShdw blurRad="38100" dist="38100" dir="2700000" algn="tl">
                  <a:srgbClr val="000000">
                    <a:alpha val="43137"/>
                  </a:srgbClr>
                </a:outerShdw>
              </a:effectLst>
              <a:latin typeface="+mj-lt"/>
              <a:cs typeface="Arial" panose="020B0604020202020204" pitchFamily="34" charset="0"/>
            </a:endParaRPr>
          </a:p>
        </p:txBody>
      </p:sp>
      <p:sp>
        <p:nvSpPr>
          <p:cNvPr id="15" name="Прямоугольник 14">
            <a:extLst>
              <a:ext uri="{FF2B5EF4-FFF2-40B4-BE49-F238E27FC236}">
                <a16:creationId xmlns:a16="http://schemas.microsoft.com/office/drawing/2014/main" id="{1E6710EE-940D-8F4D-B978-CD21551941AC}"/>
              </a:ext>
            </a:extLst>
          </p:cNvPr>
          <p:cNvSpPr/>
          <p:nvPr/>
        </p:nvSpPr>
        <p:spPr>
          <a:xfrm rot="5400000">
            <a:off x="-3063630" y="3251312"/>
            <a:ext cx="6870843" cy="24993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16" name="Прямоугольник 15">
            <a:extLst>
              <a:ext uri="{FF2B5EF4-FFF2-40B4-BE49-F238E27FC236}">
                <a16:creationId xmlns:a16="http://schemas.microsoft.com/office/drawing/2014/main" id="{CD336E63-40D6-A54F-8C27-8FD8345959A8}"/>
              </a:ext>
            </a:extLst>
          </p:cNvPr>
          <p:cNvSpPr/>
          <p:nvPr/>
        </p:nvSpPr>
        <p:spPr>
          <a:xfrm rot="10800000">
            <a:off x="743581" y="4269856"/>
            <a:ext cx="5647067" cy="10674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5" name="Прямоугольник 4">
            <a:extLst>
              <a:ext uri="{FF2B5EF4-FFF2-40B4-BE49-F238E27FC236}">
                <a16:creationId xmlns:a16="http://schemas.microsoft.com/office/drawing/2014/main" id="{1E08015D-8CE9-4B4A-9924-213855C0F3D1}"/>
              </a:ext>
            </a:extLst>
          </p:cNvPr>
          <p:cNvSpPr/>
          <p:nvPr/>
        </p:nvSpPr>
        <p:spPr>
          <a:xfrm flipH="1">
            <a:off x="666712" y="5072074"/>
            <a:ext cx="5000660" cy="1323439"/>
          </a:xfrm>
          <a:prstGeom prst="rect">
            <a:avLst/>
          </a:prstGeom>
        </p:spPr>
        <p:txBody>
          <a:bodyPr wrap="square">
            <a:spAutoFit/>
          </a:bodyPr>
          <a:lstStyle/>
          <a:p>
            <a:pPr defTabSz="685800">
              <a:defRPr/>
            </a:pPr>
            <a:r>
              <a:rPr lang="ru-RU" sz="1600" b="1" dirty="0" err="1">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rPr>
              <a:t>Дайындаған</a:t>
            </a:r>
            <a:r>
              <a:rPr lang="ru-RU" sz="1600" b="1" dirty="0">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rPr>
              <a:t> ҚБ «ҚБЖҚ» </a:t>
            </a:r>
          </a:p>
          <a:p>
            <a:pPr defTabSz="685800">
              <a:defRPr/>
            </a:pPr>
            <a:r>
              <a:rPr lang="ru-RU" sz="1600" b="1" dirty="0">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rPr>
              <a:t>«ҚР </a:t>
            </a:r>
            <a:r>
              <a:rPr lang="ru-RU" sz="1600" b="1" dirty="0" err="1">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rPr>
              <a:t>Қаржы</a:t>
            </a:r>
            <a:r>
              <a:rPr lang="ru-RU" sz="1600" b="1" dirty="0">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rPr>
              <a:t> </a:t>
            </a:r>
            <a:r>
              <a:rPr lang="ru-RU" sz="1600" b="1" dirty="0" err="1">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rPr>
              <a:t>нарығын</a:t>
            </a:r>
            <a:r>
              <a:rPr lang="ru-RU" sz="1600" b="1" dirty="0">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rPr>
              <a:t> </a:t>
            </a:r>
            <a:r>
              <a:rPr lang="ru-RU" sz="1600" b="1" dirty="0" err="1">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rPr>
              <a:t>реттеу</a:t>
            </a:r>
            <a:r>
              <a:rPr lang="ru-RU" sz="1600" b="1" dirty="0">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rPr>
              <a:t> </a:t>
            </a:r>
            <a:r>
              <a:rPr lang="ru-RU" sz="1600" b="1" dirty="0" err="1">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rPr>
              <a:t>және</a:t>
            </a:r>
            <a:r>
              <a:rPr lang="ru-RU" sz="1600" b="1" dirty="0">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rPr>
              <a:t> </a:t>
            </a:r>
            <a:r>
              <a:rPr lang="ru-RU" sz="1600" b="1" dirty="0" err="1">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rPr>
              <a:t>дамыту</a:t>
            </a:r>
            <a:r>
              <a:rPr lang="ru-RU" sz="1600" b="1" dirty="0">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rPr>
              <a:t> </a:t>
            </a:r>
            <a:r>
              <a:rPr lang="ru-RU" sz="1600" b="1" dirty="0" err="1">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rPr>
              <a:t>агенттігі</a:t>
            </a:r>
            <a:r>
              <a:rPr lang="ru-RU" sz="1600" b="1" dirty="0">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rPr>
              <a:t>» РММ </a:t>
            </a:r>
            <a:r>
              <a:rPr lang="ru-RU" sz="1600" b="1" dirty="0" err="1">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rPr>
              <a:t>үшін</a:t>
            </a:r>
            <a:r>
              <a:rPr lang="ru-RU" sz="1600" b="1" dirty="0">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rPr>
              <a:t> </a:t>
            </a:r>
            <a:r>
              <a:rPr lang="ru-RU" sz="1600" b="1" dirty="0" err="1">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rPr>
              <a:t>әлеуметтік</a:t>
            </a:r>
            <a:r>
              <a:rPr lang="ru-RU" sz="1600" b="1" dirty="0">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rPr>
              <a:t> </a:t>
            </a:r>
            <a:r>
              <a:rPr lang="ru-RU" sz="1600" b="1" dirty="0" err="1">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rPr>
              <a:t>зерттеу</a:t>
            </a:r>
            <a:r>
              <a:rPr lang="ru-RU" sz="1600" b="1" dirty="0">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rPr>
              <a:t> </a:t>
            </a:r>
            <a:r>
              <a:rPr lang="ru-RU" sz="1600" b="1" dirty="0" err="1">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rPr>
              <a:t>материалдары</a:t>
            </a:r>
            <a:r>
              <a:rPr lang="ru-RU" sz="1600" b="1" dirty="0">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rPr>
              <a:t> </a:t>
            </a:r>
            <a:r>
              <a:rPr lang="ru-RU" sz="1600" b="1" dirty="0" err="1">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rPr>
              <a:t>бойынша</a:t>
            </a:r>
            <a:r>
              <a:rPr lang="ru-RU" sz="1600" b="1" dirty="0">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rPr>
              <a:t>, 2021 ж.</a:t>
            </a:r>
          </a:p>
          <a:p>
            <a:pPr defTabSz="685800">
              <a:defRPr/>
            </a:pPr>
            <a:endParaRPr lang="en-US" sz="1600" b="1" dirty="0">
              <a:ln w="0"/>
              <a:solidFill>
                <a:schemeClr val="tx1">
                  <a:lumMod val="75000"/>
                  <a:lumOff val="25000"/>
                </a:schemeClr>
              </a:solidFill>
              <a:effectLst>
                <a:outerShdw blurRad="38100" dist="19050" dir="2700000" algn="tl" rotWithShape="0">
                  <a:prstClr val="black">
                    <a:alpha val="40000"/>
                  </a:prstClr>
                </a:outerShdw>
              </a:effectLst>
              <a:cs typeface="Arial" panose="020B0604020202020204" pitchFamily="34" charset="0"/>
            </a:endParaRPr>
          </a:p>
        </p:txBody>
      </p:sp>
      <p:pic>
        <p:nvPicPr>
          <p:cNvPr id="21" name="Рисунок 20">
            <a:extLst>
              <a:ext uri="{FF2B5EF4-FFF2-40B4-BE49-F238E27FC236}">
                <a16:creationId xmlns:a16="http://schemas.microsoft.com/office/drawing/2014/main" id="{2D7E9AC3-CB40-CD49-BF1A-DADF4B42B9BD}"/>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070227" y="-59144"/>
            <a:ext cx="1121772" cy="1071413"/>
          </a:xfrm>
          <a:prstGeom prst="rect">
            <a:avLst/>
          </a:prstGeom>
        </p:spPr>
      </p:pic>
      <p:sp>
        <p:nvSpPr>
          <p:cNvPr id="34" name="Стрелка: вправо 4">
            <a:extLst>
              <a:ext uri="{FF2B5EF4-FFF2-40B4-BE49-F238E27FC236}">
                <a16:creationId xmlns:a16="http://schemas.microsoft.com/office/drawing/2014/main" id="{2248944A-FA49-0F49-AC45-35015EC3F7BC}"/>
              </a:ext>
            </a:extLst>
          </p:cNvPr>
          <p:cNvSpPr/>
          <p:nvPr/>
        </p:nvSpPr>
        <p:spPr>
          <a:xfrm>
            <a:off x="5214608" y="4591176"/>
            <a:ext cx="1178817" cy="266321"/>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Прямоугольник 34">
            <a:extLst>
              <a:ext uri="{FF2B5EF4-FFF2-40B4-BE49-F238E27FC236}">
                <a16:creationId xmlns:a16="http://schemas.microsoft.com/office/drawing/2014/main" id="{EBADCCE6-A56F-6B4F-9667-4C052C8C8A90}"/>
              </a:ext>
            </a:extLst>
          </p:cNvPr>
          <p:cNvSpPr/>
          <p:nvPr/>
        </p:nvSpPr>
        <p:spPr>
          <a:xfrm>
            <a:off x="4015919" y="4644533"/>
            <a:ext cx="775967" cy="1596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36" name="Прямоугольник 35">
            <a:extLst>
              <a:ext uri="{FF2B5EF4-FFF2-40B4-BE49-F238E27FC236}">
                <a16:creationId xmlns:a16="http://schemas.microsoft.com/office/drawing/2014/main" id="{E4B49BCE-E485-B946-B310-FE53D4651084}"/>
              </a:ext>
            </a:extLst>
          </p:cNvPr>
          <p:cNvSpPr/>
          <p:nvPr/>
        </p:nvSpPr>
        <p:spPr>
          <a:xfrm>
            <a:off x="2916115" y="4644532"/>
            <a:ext cx="775967" cy="15960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37" name="Прямоугольник 36">
            <a:extLst>
              <a:ext uri="{FF2B5EF4-FFF2-40B4-BE49-F238E27FC236}">
                <a16:creationId xmlns:a16="http://schemas.microsoft.com/office/drawing/2014/main" id="{5344C564-DF1F-A647-AD87-F385FA90548D}"/>
              </a:ext>
            </a:extLst>
          </p:cNvPr>
          <p:cNvSpPr/>
          <p:nvPr/>
        </p:nvSpPr>
        <p:spPr>
          <a:xfrm>
            <a:off x="1841254" y="4657963"/>
            <a:ext cx="775967" cy="15960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38" name="Прямоугольник 37">
            <a:extLst>
              <a:ext uri="{FF2B5EF4-FFF2-40B4-BE49-F238E27FC236}">
                <a16:creationId xmlns:a16="http://schemas.microsoft.com/office/drawing/2014/main" id="{C91800C7-DD72-5041-8C30-AB80BF862307}"/>
              </a:ext>
            </a:extLst>
          </p:cNvPr>
          <p:cNvSpPr/>
          <p:nvPr/>
        </p:nvSpPr>
        <p:spPr>
          <a:xfrm>
            <a:off x="751439" y="4652901"/>
            <a:ext cx="775967" cy="1596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pic>
        <p:nvPicPr>
          <p:cNvPr id="41" name="Рисунок 40">
            <a:extLst>
              <a:ext uri="{FF2B5EF4-FFF2-40B4-BE49-F238E27FC236}">
                <a16:creationId xmlns:a16="http://schemas.microsoft.com/office/drawing/2014/main" id="{4651AB21-1CE7-8040-8F8A-D732F07A44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24694" y="1000108"/>
            <a:ext cx="3286148" cy="1143008"/>
          </a:xfrm>
          <a:prstGeom prst="rect">
            <a:avLst/>
          </a:prstGeom>
        </p:spPr>
      </p:pic>
      <p:sp>
        <p:nvSpPr>
          <p:cNvPr id="2" name="Прямоугольник 1">
            <a:extLst>
              <a:ext uri="{FF2B5EF4-FFF2-40B4-BE49-F238E27FC236}">
                <a16:creationId xmlns:a16="http://schemas.microsoft.com/office/drawing/2014/main" id="{BA897137-60EE-D549-856C-9A2DFAFCB1A7}"/>
              </a:ext>
            </a:extLst>
          </p:cNvPr>
          <p:cNvSpPr/>
          <p:nvPr/>
        </p:nvSpPr>
        <p:spPr>
          <a:xfrm>
            <a:off x="6513517" y="2598252"/>
            <a:ext cx="5286412" cy="3446777"/>
          </a:xfrm>
          <a:prstGeom prst="rect">
            <a:avLst/>
          </a:prstGeom>
        </p:spPr>
        <p:txBody>
          <a:bodyPr wrap="square">
            <a:spAutoFit/>
          </a:bodyPr>
          <a:lstStyle/>
          <a:p>
            <a:pPr lvl="0" algn="ctr" defTabSz="685800">
              <a:defRPr/>
            </a:pPr>
            <a:r>
              <a:rPr lang="ru-RU" sz="3200" b="1" dirty="0" err="1">
                <a:ln w="0"/>
                <a:solidFill>
                  <a:srgbClr val="00B05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Ақпараттық-талдамалық</a:t>
            </a:r>
            <a:r>
              <a:rPr lang="ru-RU" sz="3200" b="1" dirty="0">
                <a:ln w="0"/>
                <a:solidFill>
                  <a:srgbClr val="00B05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ru-RU" sz="3200" b="1" dirty="0" err="1">
                <a:ln w="0"/>
                <a:solidFill>
                  <a:srgbClr val="00B05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есеп</a:t>
            </a:r>
            <a:r>
              <a:rPr lang="ru-RU" sz="3200" b="1" dirty="0">
                <a:ln w="0"/>
                <a:solidFill>
                  <a:srgbClr val="00B05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a:p>
            <a:pPr lvl="0" algn="ctr" defTabSz="685800">
              <a:defRPr/>
            </a:pPr>
            <a:r>
              <a:rPr lang="ru-RU" sz="3200" b="1" dirty="0">
                <a:ln w="0"/>
                <a:solidFill>
                  <a:srgbClr val="00B05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r>
              <a:rPr lang="ru-RU" sz="3200" b="1" dirty="0" err="1">
                <a:ln w="0"/>
                <a:solidFill>
                  <a:srgbClr val="00B05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Қазақстан</a:t>
            </a:r>
            <a:r>
              <a:rPr lang="ru-RU" sz="3200" b="1" dirty="0">
                <a:ln w="0"/>
                <a:solidFill>
                  <a:srgbClr val="00B05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ru-RU" sz="3200" b="1" dirty="0" err="1">
                <a:ln w="0"/>
                <a:solidFill>
                  <a:srgbClr val="00B05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Республикасы</a:t>
            </a:r>
            <a:r>
              <a:rPr lang="ru-RU" sz="3200" b="1" dirty="0">
                <a:ln w="0"/>
                <a:solidFill>
                  <a:srgbClr val="00B05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ru-RU" sz="3200" b="1" dirty="0" err="1">
                <a:ln w="0"/>
                <a:solidFill>
                  <a:srgbClr val="00B05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халқының</a:t>
            </a:r>
            <a:r>
              <a:rPr lang="ru-RU" sz="3200" b="1" dirty="0">
                <a:ln w="0"/>
                <a:solidFill>
                  <a:srgbClr val="00B05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ru-RU" sz="3200" b="1" dirty="0" err="1">
                <a:ln w="0"/>
                <a:solidFill>
                  <a:srgbClr val="00B05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қаржылық</a:t>
            </a:r>
            <a:r>
              <a:rPr lang="ru-RU" sz="3200" b="1" dirty="0">
                <a:ln w="0"/>
                <a:solidFill>
                  <a:srgbClr val="00B05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ru-RU" sz="3200" b="1" dirty="0" err="1">
                <a:ln w="0"/>
                <a:solidFill>
                  <a:srgbClr val="00B05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сауаттылық</a:t>
            </a:r>
            <a:r>
              <a:rPr lang="ru-RU" sz="3200" b="1" dirty="0">
                <a:ln w="0"/>
                <a:solidFill>
                  <a:srgbClr val="00B05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ru-RU" sz="3200" b="1" dirty="0" err="1">
                <a:ln w="0"/>
                <a:solidFill>
                  <a:srgbClr val="00B05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деңгейін</a:t>
            </a:r>
            <a:r>
              <a:rPr lang="ru-RU" sz="3200" b="1" dirty="0">
                <a:ln w="0"/>
                <a:solidFill>
                  <a:srgbClr val="00B05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ru-RU" sz="3200" b="1" dirty="0" err="1">
                <a:ln w="0"/>
                <a:solidFill>
                  <a:srgbClr val="00B05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анықтау</a:t>
            </a:r>
            <a:r>
              <a:rPr lang="ru-RU" sz="3200" b="1" dirty="0">
                <a:ln w="0"/>
                <a:solidFill>
                  <a:srgbClr val="00B05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lang="ru-RU" sz="2400" b="1" dirty="0">
              <a:ln w="0"/>
              <a:solidFill>
                <a:srgbClr val="00B050"/>
              </a:solidFill>
              <a:effectLst>
                <a:outerShdw blurRad="38100" dist="19050" dir="2700000" algn="tl" rotWithShape="0">
                  <a:prstClr val="black">
                    <a:alpha val="40000"/>
                  </a:prstClr>
                </a:outerShdw>
              </a:effectLst>
              <a:latin typeface="Times New Roman" panose="02020603050405020304" pitchFamily="18" charset="0"/>
              <a:cs typeface="Times New Roman" pitchFamily="18" charset="0"/>
            </a:endParaRPr>
          </a:p>
          <a:p>
            <a:pPr algn="ctr">
              <a:lnSpc>
                <a:spcPct val="115000"/>
              </a:lnSpc>
              <a:spcAft>
                <a:spcPts val="1000"/>
              </a:spcAft>
            </a:pPr>
            <a:endParaRPr lang="ru-RU" sz="2400" b="1" dirty="0">
              <a:solidFill>
                <a:srgbClr val="407742"/>
              </a:solidFill>
              <a:ea typeface="Apple Symbols" panose="02000000000000000000" pitchFamily="2" charset="-79"/>
              <a:cs typeface="Apple Symbols" panose="02000000000000000000" pitchFamily="2" charset="-79"/>
            </a:endParaRPr>
          </a:p>
        </p:txBody>
      </p:sp>
      <p:pic>
        <p:nvPicPr>
          <p:cNvPr id="17" name="Объект 4">
            <a:extLst>
              <a:ext uri="{FF2B5EF4-FFF2-40B4-BE49-F238E27FC236}">
                <a16:creationId xmlns:a16="http://schemas.microsoft.com/office/drawing/2014/main" id="{01F31ECC-B9C7-4F0A-A914-76A879FCD8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932" y="1305413"/>
            <a:ext cx="5951124" cy="2677393"/>
          </a:xfrm>
          <a:prstGeom prst="rect">
            <a:avLst/>
          </a:prstGeom>
        </p:spPr>
      </p:pic>
    </p:spTree>
    <p:extLst>
      <p:ext uri="{BB962C8B-B14F-4D97-AF65-F5344CB8AC3E}">
        <p14:creationId xmlns:p14="http://schemas.microsoft.com/office/powerpoint/2010/main" val="326568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36AE403C-4EB7-40BC-9395-955F62C492F5}" type="slidenum">
              <a:rPr lang="ru-RU" smtClean="0"/>
              <a:pPr/>
              <a:t>10</a:t>
            </a:fld>
            <a:endParaRPr lang="ru-RU" dirty="0"/>
          </a:p>
        </p:txBody>
      </p:sp>
      <p:sp>
        <p:nvSpPr>
          <p:cNvPr id="7" name="Заголовок 6">
            <a:extLst>
              <a:ext uri="{FF2B5EF4-FFF2-40B4-BE49-F238E27FC236}">
                <a16:creationId xmlns:a16="http://schemas.microsoft.com/office/drawing/2014/main" id="{C156FD27-5B08-FD4F-BAC2-A9A561808EAB}"/>
              </a:ext>
            </a:extLst>
          </p:cNvPr>
          <p:cNvSpPr txBox="1">
            <a:spLocks noGrp="1"/>
          </p:cNvSpPr>
          <p:nvPr>
            <p:ph type="title"/>
          </p:nvPr>
        </p:nvSpPr>
        <p:spPr bwMode="gray">
          <a:xfrm>
            <a:off x="838200" y="523021"/>
            <a:ext cx="10515600" cy="775597"/>
          </a:xfrm>
          <a:prstGeom prst="rect">
            <a:avLst/>
          </a:prstGeom>
          <a:noFill/>
        </p:spPr>
        <p:txBody>
          <a:bodyPr wrap="square" lIns="0" tIns="0" rIns="0" bIns="0" rtlCol="0">
            <a:spAutoFit/>
          </a:bodyPr>
          <a:lstStyle/>
          <a:p>
            <a:pPr algn="ctr">
              <a:spcBef>
                <a:spcPts val="400"/>
              </a:spcBef>
            </a:pPr>
            <a:r>
              <a:rPr lang="ru-RU" sz="2800" b="1" dirty="0" err="1">
                <a:solidFill>
                  <a:srgbClr val="FF0000"/>
                </a:solidFill>
                <a:latin typeface="+mn-lt"/>
                <a:cs typeface="Arial" pitchFamily="34" charset="0"/>
              </a:rPr>
              <a:t>Қаржылық</a:t>
            </a:r>
            <a:r>
              <a:rPr lang="ru-RU" sz="2800" b="1" dirty="0">
                <a:solidFill>
                  <a:srgbClr val="FF0000"/>
                </a:solidFill>
                <a:latin typeface="+mn-lt"/>
                <a:cs typeface="Arial" pitchFamily="34" charset="0"/>
              </a:rPr>
              <a:t> </a:t>
            </a:r>
            <a:r>
              <a:rPr lang="ru-RU" sz="2800" b="1" dirty="0" err="1">
                <a:solidFill>
                  <a:srgbClr val="FF0000"/>
                </a:solidFill>
                <a:latin typeface="+mn-lt"/>
                <a:cs typeface="Arial" pitchFamily="34" charset="0"/>
              </a:rPr>
              <a:t>сауаттылықты</a:t>
            </a:r>
            <a:r>
              <a:rPr lang="ru-RU" sz="2800" b="1" dirty="0">
                <a:solidFill>
                  <a:srgbClr val="FF0000"/>
                </a:solidFill>
                <a:latin typeface="+mn-lt"/>
                <a:cs typeface="Arial" pitchFamily="34" charset="0"/>
              </a:rPr>
              <a:t> </a:t>
            </a:r>
            <a:r>
              <a:rPr lang="ru-RU" sz="2800" b="1" dirty="0" err="1">
                <a:solidFill>
                  <a:srgbClr val="FF0000"/>
                </a:solidFill>
                <a:latin typeface="+mn-lt"/>
                <a:cs typeface="Arial" pitchFamily="34" charset="0"/>
              </a:rPr>
              <a:t>жақсарту</a:t>
            </a:r>
            <a:r>
              <a:rPr lang="ru-RU" sz="2800" b="1" dirty="0">
                <a:solidFill>
                  <a:srgbClr val="FF0000"/>
                </a:solidFill>
                <a:latin typeface="+mn-lt"/>
                <a:cs typeface="Arial" pitchFamily="34" charset="0"/>
              </a:rPr>
              <a:t> </a:t>
            </a:r>
            <a:r>
              <a:rPr lang="ru-RU" sz="2800" b="1" dirty="0" err="1">
                <a:solidFill>
                  <a:srgbClr val="FF0000"/>
                </a:solidFill>
                <a:latin typeface="+mn-lt"/>
                <a:cs typeface="Arial" pitchFamily="34" charset="0"/>
              </a:rPr>
              <a:t>бағдарламаларына</a:t>
            </a:r>
            <a:r>
              <a:rPr lang="ru-RU" sz="2800" b="1" dirty="0">
                <a:solidFill>
                  <a:srgbClr val="FF0000"/>
                </a:solidFill>
                <a:latin typeface="+mn-lt"/>
                <a:cs typeface="Arial" pitchFamily="34" charset="0"/>
              </a:rPr>
              <a:t> </a:t>
            </a:r>
            <a:r>
              <a:rPr lang="ru-RU" sz="2800" b="1" dirty="0" err="1">
                <a:solidFill>
                  <a:srgbClr val="FF0000"/>
                </a:solidFill>
                <a:latin typeface="+mn-lt"/>
                <a:cs typeface="Arial" pitchFamily="34" charset="0"/>
              </a:rPr>
              <a:t>қатысатын</a:t>
            </a:r>
            <a:r>
              <a:rPr lang="ru-RU" sz="2800" b="1" dirty="0">
                <a:solidFill>
                  <a:srgbClr val="FF0000"/>
                </a:solidFill>
                <a:latin typeface="+mn-lt"/>
                <a:cs typeface="Arial" pitchFamily="34" charset="0"/>
              </a:rPr>
              <a:t> </a:t>
            </a:r>
            <a:r>
              <a:rPr lang="ru-RU" sz="2800" b="1" dirty="0" err="1">
                <a:solidFill>
                  <a:srgbClr val="FF0000"/>
                </a:solidFill>
                <a:latin typeface="+mn-lt"/>
                <a:cs typeface="Arial" pitchFamily="34" charset="0"/>
              </a:rPr>
              <a:t>қаржы</a:t>
            </a:r>
            <a:r>
              <a:rPr lang="ru-RU" sz="2800" b="1" dirty="0">
                <a:solidFill>
                  <a:srgbClr val="FF0000"/>
                </a:solidFill>
                <a:latin typeface="+mn-lt"/>
                <a:cs typeface="Arial" pitchFamily="34" charset="0"/>
              </a:rPr>
              <a:t> </a:t>
            </a:r>
            <a:r>
              <a:rPr lang="ru-RU" sz="2800" b="1" dirty="0" err="1">
                <a:solidFill>
                  <a:srgbClr val="FF0000"/>
                </a:solidFill>
                <a:latin typeface="+mn-lt"/>
                <a:cs typeface="Arial" pitchFamily="34" charset="0"/>
              </a:rPr>
              <a:t>компаниялары</a:t>
            </a:r>
            <a:r>
              <a:rPr lang="ru-RU" sz="2800" b="1" dirty="0">
                <a:solidFill>
                  <a:srgbClr val="FF0000"/>
                </a:solidFill>
                <a:latin typeface="+mn-lt"/>
                <a:cs typeface="Arial" pitchFamily="34" charset="0"/>
              </a:rPr>
              <a:t> мен </a:t>
            </a:r>
            <a:r>
              <a:rPr lang="ru-RU" sz="2800" b="1" dirty="0" err="1">
                <a:solidFill>
                  <a:srgbClr val="FF0000"/>
                </a:solidFill>
                <a:latin typeface="+mn-lt"/>
                <a:cs typeface="Arial" pitchFamily="34" charset="0"/>
              </a:rPr>
              <a:t>банктер</a:t>
            </a:r>
            <a:endParaRPr lang="ru-RU" sz="2800" b="1" dirty="0">
              <a:solidFill>
                <a:srgbClr val="FF0000"/>
              </a:solidFill>
              <a:latin typeface="+mn-lt"/>
              <a:cs typeface="Arial" pitchFamily="34" charset="0"/>
            </a:endParaRPr>
          </a:p>
        </p:txBody>
      </p:sp>
      <p:pic>
        <p:nvPicPr>
          <p:cNvPr id="8" name="Содержимое 7" descr="logo-hsbc.png">
            <a:extLst>
              <a:ext uri="{FF2B5EF4-FFF2-40B4-BE49-F238E27FC236}">
                <a16:creationId xmlns:a16="http://schemas.microsoft.com/office/drawing/2014/main" id="{26BC4265-B767-E641-964E-57C639DA2EE9}"/>
              </a:ext>
            </a:extLst>
          </p:cNvPr>
          <p:cNvPicPr>
            <a:picLocks noGrp="1" noChangeAspect="1"/>
          </p:cNvPicPr>
          <p:nvPr>
            <p:ph idx="1"/>
          </p:nvPr>
        </p:nvPicPr>
        <p:blipFill>
          <a:blip r:embed="rId2"/>
          <a:stretch>
            <a:fillRect/>
          </a:stretch>
        </p:blipFill>
        <p:spPr>
          <a:xfrm>
            <a:off x="1271464" y="3877291"/>
            <a:ext cx="4233858" cy="988176"/>
          </a:xfrm>
          <a:prstGeom prst="rect">
            <a:avLst/>
          </a:prstGeom>
        </p:spPr>
      </p:pic>
      <p:pic>
        <p:nvPicPr>
          <p:cNvPr id="9" name="Рисунок 8" descr="1200px-Citi.svg.png">
            <a:extLst>
              <a:ext uri="{FF2B5EF4-FFF2-40B4-BE49-F238E27FC236}">
                <a16:creationId xmlns:a16="http://schemas.microsoft.com/office/drawing/2014/main" id="{C1733F1F-52C8-5C42-A5F1-0BCDD6EA035B}"/>
              </a:ext>
            </a:extLst>
          </p:cNvPr>
          <p:cNvPicPr>
            <a:picLocks noChangeAspect="1"/>
          </p:cNvPicPr>
          <p:nvPr/>
        </p:nvPicPr>
        <p:blipFill>
          <a:blip r:embed="rId3" cstate="print"/>
          <a:stretch>
            <a:fillRect/>
          </a:stretch>
        </p:blipFill>
        <p:spPr>
          <a:xfrm>
            <a:off x="1415480" y="1996123"/>
            <a:ext cx="3500461" cy="980994"/>
          </a:xfrm>
          <a:prstGeom prst="rect">
            <a:avLst/>
          </a:prstGeom>
        </p:spPr>
      </p:pic>
      <p:pic>
        <p:nvPicPr>
          <p:cNvPr id="10" name="Рисунок 9" descr="Bank_of_America_Merrill_Lynch.png">
            <a:extLst>
              <a:ext uri="{FF2B5EF4-FFF2-40B4-BE49-F238E27FC236}">
                <a16:creationId xmlns:a16="http://schemas.microsoft.com/office/drawing/2014/main" id="{9E57E497-14F6-DC42-B859-31D7AA29431D}"/>
              </a:ext>
            </a:extLst>
          </p:cNvPr>
          <p:cNvPicPr>
            <a:picLocks noChangeAspect="1"/>
          </p:cNvPicPr>
          <p:nvPr/>
        </p:nvPicPr>
        <p:blipFill rotWithShape="1">
          <a:blip r:embed="rId4"/>
          <a:srcRect b="26035"/>
          <a:stretch/>
        </p:blipFill>
        <p:spPr>
          <a:xfrm>
            <a:off x="6265511" y="1800755"/>
            <a:ext cx="4143404" cy="1371729"/>
          </a:xfrm>
          <a:prstGeom prst="rect">
            <a:avLst/>
          </a:prstGeom>
        </p:spPr>
      </p:pic>
      <p:pic>
        <p:nvPicPr>
          <p:cNvPr id="11" name="Рисунок 10" descr="logo-visa.png">
            <a:extLst>
              <a:ext uri="{FF2B5EF4-FFF2-40B4-BE49-F238E27FC236}">
                <a16:creationId xmlns:a16="http://schemas.microsoft.com/office/drawing/2014/main" id="{D807903E-C950-234D-9903-0F59C8183B3A}"/>
              </a:ext>
            </a:extLst>
          </p:cNvPr>
          <p:cNvPicPr>
            <a:picLocks noChangeAspect="1"/>
          </p:cNvPicPr>
          <p:nvPr/>
        </p:nvPicPr>
        <p:blipFill>
          <a:blip r:embed="rId5"/>
          <a:stretch>
            <a:fillRect/>
          </a:stretch>
        </p:blipFill>
        <p:spPr>
          <a:xfrm>
            <a:off x="7104112" y="4480517"/>
            <a:ext cx="3596630" cy="11766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100</a:t>
            </a:fld>
            <a:endParaRPr lang="ru-RU" dirty="0"/>
          </a:p>
        </p:txBody>
      </p:sp>
      <p:sp>
        <p:nvSpPr>
          <p:cNvPr id="4" name="Равнобедренный треугольник 24">
            <a:extLst>
              <a:ext uri="{FF2B5EF4-FFF2-40B4-BE49-F238E27FC236}">
                <a16:creationId xmlns:a16="http://schemas.microsoft.com/office/drawing/2014/main" id="{6B17F957-83F4-604F-8269-50654250624F}"/>
              </a:ext>
            </a:extLst>
          </p:cNvPr>
          <p:cNvSpPr/>
          <p:nvPr/>
        </p:nvSpPr>
        <p:spPr>
          <a:xfrm rot="5400000">
            <a:off x="206798" y="249880"/>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a:extLst>
              <a:ext uri="{FF2B5EF4-FFF2-40B4-BE49-F238E27FC236}">
                <a16:creationId xmlns:a16="http://schemas.microsoft.com/office/drawing/2014/main" id="{B2CE4276-58A6-144D-B717-9DA7EF9DE219}"/>
              </a:ext>
            </a:extLst>
          </p:cNvPr>
          <p:cNvSpPr/>
          <p:nvPr/>
        </p:nvSpPr>
        <p:spPr>
          <a:xfrm>
            <a:off x="707792" y="208962"/>
            <a:ext cx="9663208" cy="954107"/>
          </a:xfrm>
          <a:prstGeom prst="rect">
            <a:avLst/>
          </a:prstGeom>
        </p:spPr>
        <p:txBody>
          <a:bodyPr wrap="square">
            <a:spAutoFit/>
          </a:bodyPr>
          <a:lstStyle/>
          <a:p>
            <a:pPr fontAlgn="ctr">
              <a:defRPr/>
            </a:pPr>
            <a:r>
              <a:rPr lang="ru-RU" sz="2800" b="1" dirty="0" err="1">
                <a:solidFill>
                  <a:srgbClr val="7A4300"/>
                </a:solidFill>
              </a:rPr>
              <a:t>Қазақстан</a:t>
            </a:r>
            <a:r>
              <a:rPr lang="ru-RU" sz="2800" b="1" dirty="0">
                <a:solidFill>
                  <a:srgbClr val="7A4300"/>
                </a:solidFill>
              </a:rPr>
              <a:t> </a:t>
            </a:r>
            <a:r>
              <a:rPr lang="ru-RU" sz="2800" b="1" dirty="0" err="1">
                <a:solidFill>
                  <a:srgbClr val="7A4300"/>
                </a:solidFill>
              </a:rPr>
              <a:t>Республикасы</a:t>
            </a:r>
            <a:r>
              <a:rPr lang="ru-RU" sz="2800" b="1" dirty="0">
                <a:solidFill>
                  <a:srgbClr val="7A4300"/>
                </a:solidFill>
              </a:rPr>
              <a:t> </a:t>
            </a:r>
            <a:r>
              <a:rPr lang="ru-RU" sz="2800" b="1" dirty="0" err="1">
                <a:solidFill>
                  <a:srgbClr val="7A4300"/>
                </a:solidFill>
              </a:rPr>
              <a:t>Ақпарат</a:t>
            </a:r>
            <a:r>
              <a:rPr lang="ru-RU" sz="2800" b="1" dirty="0">
                <a:solidFill>
                  <a:srgbClr val="7A4300"/>
                </a:solidFill>
              </a:rPr>
              <a:t> </a:t>
            </a:r>
            <a:r>
              <a:rPr lang="ru-RU" sz="2800" b="1" dirty="0" err="1">
                <a:solidFill>
                  <a:srgbClr val="7A4300"/>
                </a:solidFill>
              </a:rPr>
              <a:t>және</a:t>
            </a:r>
            <a:r>
              <a:rPr lang="ru-RU" sz="2800" b="1" dirty="0">
                <a:solidFill>
                  <a:srgbClr val="7A4300"/>
                </a:solidFill>
              </a:rPr>
              <a:t> </a:t>
            </a:r>
            <a:r>
              <a:rPr lang="ru-RU" sz="2800" b="1" dirty="0" err="1">
                <a:solidFill>
                  <a:srgbClr val="7A4300"/>
                </a:solidFill>
              </a:rPr>
              <a:t>қоғамдық</a:t>
            </a:r>
            <a:r>
              <a:rPr lang="ru-RU" sz="2800" b="1" dirty="0">
                <a:solidFill>
                  <a:srgbClr val="7A4300"/>
                </a:solidFill>
              </a:rPr>
              <a:t> даму </a:t>
            </a:r>
            <a:r>
              <a:rPr lang="ru-RU" sz="2800" b="1" dirty="0" err="1">
                <a:solidFill>
                  <a:srgbClr val="7A4300"/>
                </a:solidFill>
              </a:rPr>
              <a:t>министрлігіне</a:t>
            </a:r>
            <a:endParaRPr lang="ru-RU" sz="2800" b="1" dirty="0">
              <a:solidFill>
                <a:srgbClr val="7A4300"/>
              </a:solidFill>
            </a:endParaRPr>
          </a:p>
        </p:txBody>
      </p:sp>
      <p:sp>
        <p:nvSpPr>
          <p:cNvPr id="6" name="Прямоугольник 5">
            <a:extLst>
              <a:ext uri="{FF2B5EF4-FFF2-40B4-BE49-F238E27FC236}">
                <a16:creationId xmlns:a16="http://schemas.microsoft.com/office/drawing/2014/main" id="{3A23E01A-2066-8A4D-85CE-71F20233DD8C}"/>
              </a:ext>
            </a:extLst>
          </p:cNvPr>
          <p:cNvSpPr/>
          <p:nvPr/>
        </p:nvSpPr>
        <p:spPr>
          <a:xfrm>
            <a:off x="493500" y="1343192"/>
            <a:ext cx="11205000" cy="2308324"/>
          </a:xfrm>
          <a:prstGeom prst="rect">
            <a:avLst/>
          </a:prstGeom>
          <a:solidFill>
            <a:schemeClr val="bg1">
              <a:lumMod val="85000"/>
            </a:schemeClr>
          </a:solidFill>
        </p:spPr>
        <p:txBody>
          <a:bodyPr wrap="square">
            <a:spAutoFit/>
          </a:bodyPr>
          <a:lstStyle/>
          <a:p>
            <a:pPr marL="342900" lvl="0" indent="-342900" algn="just">
              <a:buFont typeface="+mj-lt"/>
              <a:buAutoNum type="arabicPeriod"/>
            </a:pPr>
            <a:r>
              <a:rPr lang="ru-RU" sz="1600" dirty="0" err="1"/>
              <a:t>Барлық</a:t>
            </a:r>
            <a:r>
              <a:rPr lang="ru-RU" sz="1600" dirty="0"/>
              <a:t> </a:t>
            </a:r>
            <a:r>
              <a:rPr lang="ru-RU" sz="1600" dirty="0" err="1"/>
              <a:t>мемлекеттік</a:t>
            </a:r>
            <a:r>
              <a:rPr lang="ru-RU" sz="1600" dirty="0"/>
              <a:t> </a:t>
            </a:r>
            <a:r>
              <a:rPr lang="ru-RU" sz="1600" dirty="0" err="1"/>
              <a:t>органдар</a:t>
            </a:r>
            <a:r>
              <a:rPr lang="ru-RU" sz="1600" dirty="0"/>
              <a:t> мен БАҚ-</a:t>
            </a:r>
            <a:r>
              <a:rPr lang="ru-RU" sz="1600" dirty="0" err="1"/>
              <a:t>тарды</a:t>
            </a:r>
            <a:r>
              <a:rPr lang="ru-RU" sz="1600" dirty="0"/>
              <a:t> </a:t>
            </a:r>
            <a:r>
              <a:rPr lang="ru-RU" sz="1600" dirty="0" err="1"/>
              <a:t>ескере</a:t>
            </a:r>
            <a:r>
              <a:rPr lang="ru-RU" sz="1600" dirty="0"/>
              <a:t> </a:t>
            </a:r>
            <a:r>
              <a:rPr lang="ru-RU" sz="1600" dirty="0" err="1"/>
              <a:t>отырып</a:t>
            </a:r>
            <a:r>
              <a:rPr lang="ru-RU" sz="1600" dirty="0"/>
              <a:t>, </a:t>
            </a:r>
            <a:r>
              <a:rPr lang="ru-RU" sz="1600" dirty="0" err="1"/>
              <a:t>халықтың</a:t>
            </a:r>
            <a:r>
              <a:rPr lang="ru-RU" sz="1600" dirty="0"/>
              <a:t> </a:t>
            </a:r>
            <a:r>
              <a:rPr lang="ru-RU" sz="1600" dirty="0" err="1"/>
              <a:t>қаржылық</a:t>
            </a:r>
            <a:r>
              <a:rPr lang="ru-RU" sz="1600" dirty="0"/>
              <a:t> </a:t>
            </a:r>
            <a:r>
              <a:rPr lang="ru-RU" sz="1600" dirty="0" err="1"/>
              <a:t>сауаттылығын</a:t>
            </a:r>
            <a:r>
              <a:rPr lang="ru-RU" sz="1600" dirty="0"/>
              <a:t> </a:t>
            </a:r>
            <a:r>
              <a:rPr lang="ru-RU" sz="1600" dirty="0" err="1"/>
              <a:t>арттыру</a:t>
            </a:r>
            <a:r>
              <a:rPr lang="ru-RU" sz="1600" dirty="0"/>
              <a:t> </a:t>
            </a:r>
            <a:r>
              <a:rPr lang="ru-RU" sz="1600" dirty="0" err="1"/>
              <a:t>жөніндегі</a:t>
            </a:r>
            <a:r>
              <a:rPr lang="ru-RU" sz="1600" dirty="0"/>
              <a:t> </a:t>
            </a:r>
            <a:r>
              <a:rPr lang="ru-RU" sz="1600" dirty="0" err="1"/>
              <a:t>жыл</a:t>
            </a:r>
            <a:r>
              <a:rPr lang="ru-RU" sz="1600" dirty="0"/>
              <a:t> </a:t>
            </a:r>
            <a:r>
              <a:rPr lang="ru-RU" sz="1600" dirty="0" err="1"/>
              <a:t>сайынғы</a:t>
            </a:r>
            <a:r>
              <a:rPr lang="ru-RU" sz="1600" dirty="0"/>
              <a:t> </a:t>
            </a:r>
            <a:r>
              <a:rPr lang="ru-RU" sz="1600" dirty="0" err="1"/>
              <a:t>бірыңғай</a:t>
            </a:r>
            <a:r>
              <a:rPr lang="ru-RU" sz="1600" dirty="0"/>
              <a:t> </a:t>
            </a:r>
            <a:r>
              <a:rPr lang="ru-RU" sz="1600" dirty="0" err="1"/>
              <a:t>іс-шаралар</a:t>
            </a:r>
            <a:r>
              <a:rPr lang="ru-RU" sz="1600" dirty="0"/>
              <a:t> </a:t>
            </a:r>
            <a:r>
              <a:rPr lang="ru-RU" sz="1600" dirty="0" err="1"/>
              <a:t>жоспарын</a:t>
            </a:r>
            <a:r>
              <a:rPr lang="ru-RU" sz="1600" dirty="0"/>
              <a:t> </a:t>
            </a:r>
            <a:r>
              <a:rPr lang="ru-RU" sz="1600" dirty="0" err="1"/>
              <a:t>әзірлеу</a:t>
            </a:r>
            <a:r>
              <a:rPr lang="ru-RU" sz="1600" dirty="0"/>
              <a:t> </a:t>
            </a:r>
            <a:r>
              <a:rPr lang="ru-RU" sz="1600" dirty="0" err="1"/>
              <a:t>немесе</a:t>
            </a:r>
            <a:r>
              <a:rPr lang="ru-RU" sz="1600" dirty="0"/>
              <a:t> </a:t>
            </a:r>
            <a:r>
              <a:rPr lang="ru-RU" sz="1600" dirty="0" err="1"/>
              <a:t>жоғарыда</a:t>
            </a:r>
            <a:r>
              <a:rPr lang="ru-RU" sz="1600" dirty="0"/>
              <a:t> </a:t>
            </a:r>
            <a:r>
              <a:rPr lang="ru-RU" sz="1600" dirty="0" err="1"/>
              <a:t>көрсетілген</a:t>
            </a:r>
            <a:r>
              <a:rPr lang="ru-RU" sz="1600" dirty="0"/>
              <a:t> </a:t>
            </a:r>
            <a:r>
              <a:rPr lang="ru-RU" sz="1600" dirty="0" err="1"/>
              <a:t>іс-шараларды</a:t>
            </a:r>
            <a:r>
              <a:rPr lang="ru-RU" sz="1600" dirty="0"/>
              <a:t> </a:t>
            </a:r>
            <a:r>
              <a:rPr lang="ru-RU" sz="1600" dirty="0" err="1"/>
              <a:t>жыл</a:t>
            </a:r>
            <a:r>
              <a:rPr lang="ru-RU" sz="1600" dirty="0"/>
              <a:t> </a:t>
            </a:r>
            <a:r>
              <a:rPr lang="ru-RU" sz="1600" dirty="0" err="1"/>
              <a:t>сайынғы</a:t>
            </a:r>
            <a:r>
              <a:rPr lang="ru-RU" sz="1600" dirty="0"/>
              <a:t> </a:t>
            </a:r>
            <a:r>
              <a:rPr lang="ru-RU" sz="1600" dirty="0" err="1"/>
              <a:t>негізде</a:t>
            </a:r>
            <a:r>
              <a:rPr lang="ru-RU" sz="1600" dirty="0"/>
              <a:t> </a:t>
            </a:r>
            <a:r>
              <a:rPr lang="ru-RU" sz="1600" dirty="0" err="1"/>
              <a:t>қолданыстағы</a:t>
            </a:r>
            <a:r>
              <a:rPr lang="ru-RU" sz="1600" dirty="0"/>
              <a:t> медиа </a:t>
            </a:r>
            <a:r>
              <a:rPr lang="ru-RU" sz="1600" dirty="0" err="1"/>
              <a:t>жоспарға</a:t>
            </a:r>
            <a:r>
              <a:rPr lang="ru-RU" sz="1600" dirty="0"/>
              <a:t> </a:t>
            </a:r>
            <a:r>
              <a:rPr lang="ru-RU" sz="1600" dirty="0" err="1"/>
              <a:t>енгізу</a:t>
            </a:r>
            <a:r>
              <a:rPr lang="ru-RU" sz="1600" dirty="0"/>
              <a:t>;</a:t>
            </a:r>
          </a:p>
          <a:p>
            <a:pPr marL="342900" indent="-342900" algn="just">
              <a:buFont typeface="+mj-lt"/>
              <a:buAutoNum type="arabicPeriod"/>
            </a:pPr>
            <a:r>
              <a:rPr lang="ru-RU" sz="1600" dirty="0" err="1"/>
              <a:t>Республикалық</a:t>
            </a:r>
            <a:r>
              <a:rPr lang="ru-RU" sz="1600" dirty="0"/>
              <a:t> </a:t>
            </a:r>
            <a:r>
              <a:rPr lang="ru-RU" sz="1600" dirty="0" err="1"/>
              <a:t>телевизияда</a:t>
            </a:r>
            <a:r>
              <a:rPr lang="ru-RU" sz="1600" dirty="0"/>
              <a:t> </a:t>
            </a:r>
            <a:r>
              <a:rPr lang="ru-RU" sz="1600" dirty="0" err="1"/>
              <a:t>міндетті</a:t>
            </a:r>
            <a:r>
              <a:rPr lang="ru-RU" sz="1600" dirty="0"/>
              <a:t> </a:t>
            </a:r>
            <a:r>
              <a:rPr lang="ru-RU" sz="1600" dirty="0" err="1"/>
              <a:t>түрде</a:t>
            </a:r>
            <a:r>
              <a:rPr lang="ru-RU" sz="1600" dirty="0"/>
              <a:t> </a:t>
            </a:r>
            <a:r>
              <a:rPr lang="ru-RU" sz="1600" dirty="0" err="1"/>
              <a:t>трансляциялай</a:t>
            </a:r>
            <a:r>
              <a:rPr lang="ru-RU" sz="1600" dirty="0"/>
              <a:t> </a:t>
            </a:r>
            <a:r>
              <a:rPr lang="ru-RU" sz="1600" dirty="0" err="1"/>
              <a:t>отырып</a:t>
            </a:r>
            <a:r>
              <a:rPr lang="ru-RU" sz="1600" dirty="0"/>
              <a:t>, </a:t>
            </a:r>
            <a:r>
              <a:rPr lang="ru-RU" sz="1600" dirty="0" err="1"/>
              <a:t>әртүрлі</a:t>
            </a:r>
            <a:r>
              <a:rPr lang="ru-RU" sz="1600" dirty="0"/>
              <a:t> </a:t>
            </a:r>
            <a:r>
              <a:rPr lang="ru-RU" sz="1600" dirty="0" err="1"/>
              <a:t>нысаналы</a:t>
            </a:r>
            <a:r>
              <a:rPr lang="ru-RU" sz="1600" dirty="0"/>
              <a:t> </a:t>
            </a:r>
            <a:r>
              <a:rPr lang="ru-RU" sz="1600" dirty="0" err="1"/>
              <a:t>аудиториялар</a:t>
            </a:r>
            <a:r>
              <a:rPr lang="ru-RU" sz="1600" dirty="0"/>
              <a:t> </a:t>
            </a:r>
            <a:r>
              <a:rPr lang="ru-RU" sz="1600" dirty="0" err="1"/>
              <a:t>үшін</a:t>
            </a:r>
            <a:r>
              <a:rPr lang="ru-RU" sz="1600" dirty="0"/>
              <a:t> </a:t>
            </a:r>
            <a:r>
              <a:rPr lang="ru-RU" sz="1600" dirty="0" err="1"/>
              <a:t>қаржылық</a:t>
            </a:r>
            <a:r>
              <a:rPr lang="ru-RU" sz="1600" dirty="0"/>
              <a:t> </a:t>
            </a:r>
            <a:r>
              <a:rPr lang="ru-RU" sz="1600" dirty="0" err="1"/>
              <a:t>сауаттылық</a:t>
            </a:r>
            <a:r>
              <a:rPr lang="ru-RU" sz="1600" dirty="0"/>
              <a:t> </a:t>
            </a:r>
            <a:r>
              <a:rPr lang="ru-RU" sz="1600" dirty="0" err="1"/>
              <a:t>бойынша</a:t>
            </a:r>
            <a:r>
              <a:rPr lang="ru-RU" sz="1600" dirty="0"/>
              <a:t> (</a:t>
            </a:r>
            <a:r>
              <a:rPr lang="ru-RU" sz="1600" dirty="0" err="1"/>
              <a:t>медициналық</a:t>
            </a:r>
            <a:r>
              <a:rPr lang="ru-RU" sz="1600" dirty="0"/>
              <a:t> </a:t>
            </a:r>
            <a:r>
              <a:rPr lang="ru-RU" sz="1600" dirty="0" err="1"/>
              <a:t>білім</a:t>
            </a:r>
            <a:r>
              <a:rPr lang="ru-RU" sz="1600" dirty="0"/>
              <a:t> беру </a:t>
            </a:r>
            <a:r>
              <a:rPr lang="ru-RU" sz="1600" dirty="0" err="1"/>
              <a:t>бағдарламаларының</a:t>
            </a:r>
            <a:r>
              <a:rPr lang="ru-RU" sz="1600" dirty="0"/>
              <a:t> </a:t>
            </a:r>
            <a:r>
              <a:rPr lang="ru-RU" sz="1600" dirty="0" err="1"/>
              <a:t>үлгісі</a:t>
            </a:r>
            <a:r>
              <a:rPr lang="ru-RU" sz="1600" dirty="0"/>
              <a:t> </a:t>
            </a:r>
            <a:r>
              <a:rPr lang="ru-RU" sz="1600" dirty="0" err="1"/>
              <a:t>бойынша</a:t>
            </a:r>
            <a:r>
              <a:rPr lang="ru-RU" sz="1600" dirty="0"/>
              <a:t>) </a:t>
            </a:r>
            <a:r>
              <a:rPr lang="ru-RU" sz="1600" dirty="0" err="1"/>
              <a:t>телехабарлар</a:t>
            </a:r>
            <a:r>
              <a:rPr lang="ru-RU" sz="1600" dirty="0"/>
              <a:t> </a:t>
            </a:r>
            <a:r>
              <a:rPr lang="ru-RU" sz="1600" dirty="0" err="1"/>
              <a:t>эфирге</a:t>
            </a:r>
            <a:r>
              <a:rPr lang="ru-RU" sz="1600" dirty="0"/>
              <a:t> </a:t>
            </a:r>
            <a:r>
              <a:rPr lang="ru-RU" sz="1600" dirty="0" err="1"/>
              <a:t>шығару</a:t>
            </a:r>
            <a:r>
              <a:rPr lang="ru-RU" sz="1600" dirty="0"/>
              <a:t>̆;</a:t>
            </a:r>
          </a:p>
          <a:p>
            <a:pPr marL="342900" indent="-342900" algn="just">
              <a:buFont typeface="+mj-lt"/>
              <a:buAutoNum type="arabicPeriod"/>
            </a:pPr>
            <a:r>
              <a:rPr lang="ru-RU" sz="1600" dirty="0" err="1"/>
              <a:t>Қаржылық</a:t>
            </a:r>
            <a:r>
              <a:rPr lang="ru-RU" sz="1600" dirty="0"/>
              <a:t> </a:t>
            </a:r>
            <a:r>
              <a:rPr lang="ru-RU" sz="1600" dirty="0" err="1"/>
              <a:t>сауаттылық</a:t>
            </a:r>
            <a:r>
              <a:rPr lang="ru-RU" sz="1600" dirty="0"/>
              <a:t> </a:t>
            </a:r>
            <a:r>
              <a:rPr lang="ru-RU" sz="1600" dirty="0" err="1"/>
              <a:t>тақырыбы</a:t>
            </a:r>
            <a:r>
              <a:rPr lang="ru-RU" sz="1600" dirty="0"/>
              <a:t> </a:t>
            </a:r>
            <a:r>
              <a:rPr lang="ru-RU" sz="1600" dirty="0" err="1"/>
              <a:t>бойынша</a:t>
            </a:r>
            <a:r>
              <a:rPr lang="ru-RU" sz="1600" dirty="0"/>
              <a:t> </a:t>
            </a:r>
            <a:r>
              <a:rPr lang="ru-RU" sz="1600" dirty="0" err="1"/>
              <a:t>әлеуметтік</a:t>
            </a:r>
            <a:r>
              <a:rPr lang="ru-RU" sz="1600" dirty="0"/>
              <a:t> </a:t>
            </a:r>
            <a:r>
              <a:rPr lang="ru-RU" sz="1600" dirty="0" err="1"/>
              <a:t>роликтерді</a:t>
            </a:r>
            <a:r>
              <a:rPr lang="ru-RU" sz="1600" dirty="0"/>
              <a:t> </a:t>
            </a:r>
            <a:r>
              <a:rPr lang="ru-RU" sz="1600" dirty="0" err="1"/>
              <a:t>көпшілік</a:t>
            </a:r>
            <a:r>
              <a:rPr lang="ru-RU" sz="1600" dirty="0"/>
              <a:t> </a:t>
            </a:r>
            <a:r>
              <a:rPr lang="ru-RU" sz="1600" dirty="0" err="1"/>
              <a:t>орындарда</a:t>
            </a:r>
            <a:r>
              <a:rPr lang="ru-RU" sz="1600" dirty="0"/>
              <a:t>, </a:t>
            </a:r>
            <a:r>
              <a:rPr lang="ru-RU" sz="1600" dirty="0" err="1"/>
              <a:t>сондай</a:t>
            </a:r>
            <a:r>
              <a:rPr lang="ru-RU" sz="1600" dirty="0"/>
              <a:t> - </a:t>
            </a:r>
            <a:r>
              <a:rPr lang="ru-RU" sz="1600" dirty="0" err="1"/>
              <a:t>ақ</a:t>
            </a:r>
            <a:r>
              <a:rPr lang="ru-RU" sz="1600" dirty="0"/>
              <a:t> </a:t>
            </a:r>
            <a:r>
              <a:rPr lang="ru-RU" sz="1600" dirty="0" err="1"/>
              <a:t>мемлекеттік</a:t>
            </a:r>
            <a:r>
              <a:rPr lang="ru-RU" sz="1600" dirty="0"/>
              <a:t> БАҚ интернет-</a:t>
            </a:r>
            <a:r>
              <a:rPr lang="ru-RU" sz="1600" dirty="0" err="1"/>
              <a:t>ресурстарында</a:t>
            </a:r>
            <a:r>
              <a:rPr lang="ru-RU" sz="1600" dirty="0"/>
              <a:t> </a:t>
            </a:r>
            <a:r>
              <a:rPr lang="ru-RU" sz="1600" dirty="0" err="1"/>
              <a:t>көрсету</a:t>
            </a:r>
            <a:r>
              <a:rPr lang="ru-RU" sz="1600" dirty="0"/>
              <a:t>;</a:t>
            </a:r>
          </a:p>
          <a:p>
            <a:pPr marL="342900" indent="-342900" algn="just">
              <a:buFont typeface="+mj-lt"/>
              <a:buAutoNum type="arabicPeriod"/>
            </a:pPr>
            <a:r>
              <a:rPr lang="ru-RU" sz="1600" dirty="0" err="1"/>
              <a:t>Халықтың</a:t>
            </a:r>
            <a:r>
              <a:rPr lang="ru-RU" sz="1600" dirty="0"/>
              <a:t> </a:t>
            </a:r>
            <a:r>
              <a:rPr lang="ru-RU" sz="1600" dirty="0" err="1"/>
              <a:t>қаржылық</a:t>
            </a:r>
            <a:r>
              <a:rPr lang="ru-RU" sz="1600" dirty="0"/>
              <a:t> </a:t>
            </a:r>
            <a:r>
              <a:rPr lang="ru-RU" sz="1600" dirty="0" err="1"/>
              <a:t>сауаттылығын</a:t>
            </a:r>
            <a:r>
              <a:rPr lang="ru-RU" sz="1600" dirty="0"/>
              <a:t> </a:t>
            </a:r>
            <a:r>
              <a:rPr lang="ru-RU" sz="1600" dirty="0" err="1"/>
              <a:t>арттыру</a:t>
            </a:r>
            <a:r>
              <a:rPr lang="ru-RU" sz="1600" dirty="0"/>
              <a:t> </a:t>
            </a:r>
            <a:r>
              <a:rPr lang="ru-RU" sz="1600" dirty="0" err="1"/>
              <a:t>шеңберінде</a:t>
            </a:r>
            <a:r>
              <a:rPr lang="ru-RU" sz="1600" dirty="0"/>
              <a:t> </a:t>
            </a:r>
            <a:r>
              <a:rPr lang="ru-RU" sz="1600" dirty="0" err="1"/>
              <a:t>өткізілетін</a:t>
            </a:r>
            <a:r>
              <a:rPr lang="ru-RU" sz="1600" dirty="0"/>
              <a:t> </a:t>
            </a:r>
            <a:r>
              <a:rPr lang="ru-RU" sz="1600" dirty="0" err="1"/>
              <a:t>іс-шараларды</a:t>
            </a:r>
            <a:r>
              <a:rPr lang="ru-RU" sz="1600" dirty="0"/>
              <a:t>, </a:t>
            </a:r>
            <a:r>
              <a:rPr lang="ru-RU" sz="1600" dirty="0" err="1"/>
              <a:t>сондай-ақ</a:t>
            </a:r>
            <a:r>
              <a:rPr lang="ru-RU" sz="1600" dirty="0"/>
              <a:t> </a:t>
            </a:r>
            <a:r>
              <a:rPr lang="ru-RU" sz="1600" dirty="0" err="1"/>
              <a:t>оқыту</a:t>
            </a:r>
            <a:r>
              <a:rPr lang="ru-RU" sz="1600" dirty="0"/>
              <a:t> </a:t>
            </a:r>
            <a:r>
              <a:rPr lang="ru-RU" sz="1600" dirty="0" err="1"/>
              <a:t>сайтында</a:t>
            </a:r>
            <a:r>
              <a:rPr lang="ru-RU" sz="1600" dirty="0"/>
              <a:t> </a:t>
            </a:r>
            <a:r>
              <a:rPr lang="ru-RU" sz="1600" dirty="0" err="1"/>
              <a:t>орналастырылатын</a:t>
            </a:r>
            <a:r>
              <a:rPr lang="ru-RU" sz="1600" dirty="0"/>
              <a:t> </a:t>
            </a:r>
            <a:r>
              <a:rPr lang="ru-RU" sz="1600" dirty="0" err="1"/>
              <a:t>материалдарды</a:t>
            </a:r>
            <a:r>
              <a:rPr lang="ru-RU" sz="1600" dirty="0"/>
              <a:t> </a:t>
            </a:r>
            <a:r>
              <a:rPr lang="ru-RU" sz="1600" dirty="0" err="1"/>
              <a:t>ақпараттық</a:t>
            </a:r>
            <a:r>
              <a:rPr lang="ru-RU" sz="1600" dirty="0"/>
              <a:t> </a:t>
            </a:r>
            <a:r>
              <a:rPr lang="ru-RU" sz="1600" dirty="0" err="1"/>
              <a:t>қолдау</a:t>
            </a:r>
            <a:r>
              <a:rPr lang="ru-RU" sz="1600" dirty="0"/>
              <a:t> </a:t>
            </a:r>
            <a:r>
              <a:rPr lang="ru-RU" sz="1600" dirty="0" err="1"/>
              <a:t>және</a:t>
            </a:r>
            <a:r>
              <a:rPr lang="ru-RU" sz="1600" dirty="0"/>
              <a:t> БАҚ-та,  </a:t>
            </a:r>
            <a:r>
              <a:rPr lang="ru-RU" sz="1600" dirty="0" err="1"/>
              <a:t>әлеуметтік</a:t>
            </a:r>
            <a:r>
              <a:rPr lang="ru-RU" sz="1600" dirty="0"/>
              <a:t> </a:t>
            </a:r>
            <a:r>
              <a:rPr lang="ru-RU" sz="1600" dirty="0" err="1"/>
              <a:t>желілерде</a:t>
            </a:r>
            <a:r>
              <a:rPr lang="ru-RU" sz="1600" dirty="0"/>
              <a:t> </a:t>
            </a:r>
            <a:r>
              <a:rPr lang="ru-RU" sz="1600" dirty="0" err="1"/>
              <a:t>жариялау</a:t>
            </a:r>
            <a:r>
              <a:rPr lang="ru-RU" sz="1600" dirty="0"/>
              <a:t> </a:t>
            </a:r>
            <a:r>
              <a:rPr lang="en-US" sz="1600" dirty="0"/>
              <a:t>www.fingramota.kz</a:t>
            </a:r>
            <a:r>
              <a:rPr lang="ru-RU" sz="1600" dirty="0"/>
              <a:t>.</a:t>
            </a:r>
          </a:p>
        </p:txBody>
      </p:sp>
      <p:pic>
        <p:nvPicPr>
          <p:cNvPr id="1025" name="Picture 1" descr="page3image3761744">
            <a:extLst>
              <a:ext uri="{FF2B5EF4-FFF2-40B4-BE49-F238E27FC236}">
                <a16:creationId xmlns:a16="http://schemas.microsoft.com/office/drawing/2014/main" id="{203DB1FD-38CE-0A48-B2EC-C38DE01A1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id="{AA1C6E44-F842-4BBC-85FE-C9DDB151DEA1}"/>
              </a:ext>
            </a:extLst>
          </p:cNvPr>
          <p:cNvPicPr>
            <a:picLocks noChangeAspect="1"/>
          </p:cNvPicPr>
          <p:nvPr/>
        </p:nvPicPr>
        <p:blipFill>
          <a:blip r:embed="rId3"/>
          <a:stretch>
            <a:fillRect/>
          </a:stretch>
        </p:blipFill>
        <p:spPr>
          <a:xfrm>
            <a:off x="4680012" y="3717032"/>
            <a:ext cx="2831976" cy="2821880"/>
          </a:xfrm>
          <a:prstGeom prst="rect">
            <a:avLst/>
          </a:prstGeom>
        </p:spPr>
      </p:pic>
    </p:spTree>
    <p:extLst>
      <p:ext uri="{BB962C8B-B14F-4D97-AF65-F5344CB8AC3E}">
        <p14:creationId xmlns:p14="http://schemas.microsoft.com/office/powerpoint/2010/main" val="261252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Прямоугольник 23">
            <a:extLst>
              <a:ext uri="{FF2B5EF4-FFF2-40B4-BE49-F238E27FC236}">
                <a16:creationId xmlns:a16="http://schemas.microsoft.com/office/drawing/2014/main" id="{3FD74B20-6AA7-4546-998D-2FB6F0EE55F8}"/>
              </a:ext>
            </a:extLst>
          </p:cNvPr>
          <p:cNvSpPr/>
          <p:nvPr/>
        </p:nvSpPr>
        <p:spPr>
          <a:xfrm>
            <a:off x="4243929" y="1827048"/>
            <a:ext cx="682633" cy="7060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101</a:t>
            </a:fld>
            <a:endParaRPr lang="ru-RU" dirty="0"/>
          </a:p>
        </p:txBody>
      </p:sp>
      <p:sp>
        <p:nvSpPr>
          <p:cNvPr id="6" name="TextBox 5">
            <a:extLst>
              <a:ext uri="{FF2B5EF4-FFF2-40B4-BE49-F238E27FC236}">
                <a16:creationId xmlns:a16="http://schemas.microsoft.com/office/drawing/2014/main" id="{A40A12C6-282F-D74A-ABC3-E138183E7B4B}"/>
              </a:ext>
            </a:extLst>
          </p:cNvPr>
          <p:cNvSpPr txBox="1"/>
          <p:nvPr/>
        </p:nvSpPr>
        <p:spPr>
          <a:xfrm>
            <a:off x="4915909" y="5492772"/>
            <a:ext cx="6859544" cy="92333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80000" algn="just" fontAlgn="ctr">
              <a:spcAft>
                <a:spcPts val="600"/>
              </a:spcAft>
              <a:buClr>
                <a:srgbClr val="000000"/>
              </a:buClr>
              <a:buSzPct val="100000"/>
              <a:defRPr/>
            </a:pPr>
            <a:r>
              <a:rPr lang="ru-RU" dirty="0" err="1">
                <a:solidFill>
                  <a:srgbClr val="7A4300"/>
                </a:solidFill>
                <a:cs typeface="Arial" panose="020B0604020202020204" pitchFamily="34" charset="0"/>
              </a:rPr>
              <a:t>Респонденттердің</a:t>
            </a:r>
            <a:r>
              <a:rPr lang="ru-RU" dirty="0">
                <a:solidFill>
                  <a:srgbClr val="7A4300"/>
                </a:solidFill>
                <a:cs typeface="Arial" panose="020B0604020202020204" pitchFamily="34" charset="0"/>
              </a:rPr>
              <a:t> </a:t>
            </a:r>
            <a:r>
              <a:rPr lang="ru-RU" b="1" dirty="0" err="1">
                <a:solidFill>
                  <a:srgbClr val="7A4300"/>
                </a:solidFill>
                <a:cs typeface="Arial" panose="020B0604020202020204" pitchFamily="34" charset="0"/>
              </a:rPr>
              <a:t>сауалнамалық</a:t>
            </a:r>
            <a:r>
              <a:rPr lang="ru-RU" b="1" dirty="0">
                <a:solidFill>
                  <a:srgbClr val="7A4300"/>
                </a:solidFill>
                <a:cs typeface="Arial" panose="020B0604020202020204" pitchFamily="34" charset="0"/>
              </a:rPr>
              <a:t> </a:t>
            </a:r>
            <a:r>
              <a:rPr lang="ru-RU" b="1" dirty="0" err="1">
                <a:solidFill>
                  <a:srgbClr val="7A4300"/>
                </a:solidFill>
                <a:cs typeface="Arial" panose="020B0604020202020204" pitchFamily="34" charset="0"/>
              </a:rPr>
              <a:t>деректер</a:t>
            </a:r>
            <a:r>
              <a:rPr lang="ru-RU" b="1" dirty="0">
                <a:solidFill>
                  <a:srgbClr val="7A4300"/>
                </a:solidFill>
                <a:cs typeface="Arial" panose="020B0604020202020204" pitchFamily="34" charset="0"/>
              </a:rPr>
              <a:t> </a:t>
            </a:r>
            <a:r>
              <a:rPr lang="ru-RU" b="1" dirty="0" err="1">
                <a:solidFill>
                  <a:srgbClr val="7A4300"/>
                </a:solidFill>
                <a:cs typeface="Arial" panose="020B0604020202020204" pitchFamily="34" charset="0"/>
              </a:rPr>
              <a:t>базасы</a:t>
            </a:r>
            <a:r>
              <a:rPr lang="ru-RU" b="1" dirty="0">
                <a:solidFill>
                  <a:srgbClr val="7A4300"/>
                </a:solidFill>
                <a:cs typeface="Arial" panose="020B0604020202020204" pitchFamily="34" charset="0"/>
              </a:rPr>
              <a:t> </a:t>
            </a:r>
            <a:r>
              <a:rPr lang="ru-RU" dirty="0" err="1">
                <a:solidFill>
                  <a:srgbClr val="7A4300"/>
                </a:solidFill>
                <a:cs typeface="Arial" panose="020B0604020202020204" pitchFamily="34" charset="0"/>
              </a:rPr>
              <a:t>және</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статистиканы</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одан</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әрі</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талдау</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және</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жүргізу</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үшін</a:t>
            </a:r>
            <a:r>
              <a:rPr lang="ru-RU" dirty="0">
                <a:solidFill>
                  <a:srgbClr val="7A4300"/>
                </a:solidFill>
                <a:cs typeface="Arial" panose="020B0604020202020204" pitchFamily="34" charset="0"/>
              </a:rPr>
              <a:t> </a:t>
            </a:r>
            <a:r>
              <a:rPr lang="ru-RU" b="1" dirty="0" err="1">
                <a:solidFill>
                  <a:srgbClr val="7A4300"/>
                </a:solidFill>
                <a:cs typeface="Arial" panose="020B0604020202020204" pitchFamily="34" charset="0"/>
              </a:rPr>
              <a:t>сауалнамалар</a:t>
            </a:r>
            <a:r>
              <a:rPr lang="ru-RU" b="1" dirty="0">
                <a:solidFill>
                  <a:srgbClr val="7A4300"/>
                </a:solidFill>
                <a:cs typeface="Arial" panose="020B0604020202020204" pitchFamily="34" charset="0"/>
              </a:rPr>
              <a:t> </a:t>
            </a:r>
            <a:r>
              <a:rPr lang="ru-RU" b="1" dirty="0" err="1">
                <a:solidFill>
                  <a:srgbClr val="7A4300"/>
                </a:solidFill>
                <a:cs typeface="Arial" panose="020B0604020202020204" pitchFamily="34" charset="0"/>
              </a:rPr>
              <a:t>базасы</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қалыптастырылды</a:t>
            </a:r>
            <a:r>
              <a:rPr lang="ru-RU" dirty="0">
                <a:solidFill>
                  <a:srgbClr val="7A4300"/>
                </a:solidFill>
                <a:cs typeface="Arial" panose="020B0604020202020204" pitchFamily="34" charset="0"/>
              </a:rPr>
              <a:t>.</a:t>
            </a:r>
          </a:p>
        </p:txBody>
      </p:sp>
      <p:sp>
        <p:nvSpPr>
          <p:cNvPr id="7" name="Прямоугольник 6">
            <a:extLst>
              <a:ext uri="{FF2B5EF4-FFF2-40B4-BE49-F238E27FC236}">
                <a16:creationId xmlns:a16="http://schemas.microsoft.com/office/drawing/2014/main" id="{ADC2F6DA-5E75-3D4F-BD61-1C4398FB9FAB}"/>
              </a:ext>
            </a:extLst>
          </p:cNvPr>
          <p:cNvSpPr/>
          <p:nvPr/>
        </p:nvSpPr>
        <p:spPr>
          <a:xfrm>
            <a:off x="4243931" y="796916"/>
            <a:ext cx="671978" cy="7060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TextBox 7">
            <a:extLst>
              <a:ext uri="{FF2B5EF4-FFF2-40B4-BE49-F238E27FC236}">
                <a16:creationId xmlns:a16="http://schemas.microsoft.com/office/drawing/2014/main" id="{123547AE-542E-7B46-89E0-1ACF92BE7B82}"/>
              </a:ext>
            </a:extLst>
          </p:cNvPr>
          <p:cNvSpPr txBox="1"/>
          <p:nvPr/>
        </p:nvSpPr>
        <p:spPr>
          <a:xfrm>
            <a:off x="4296248" y="857569"/>
            <a:ext cx="549865"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ru-RU" sz="3200" b="1" dirty="0">
                <a:solidFill>
                  <a:schemeClr val="bg1"/>
                </a:solidFill>
              </a:rPr>
              <a:t>1</a:t>
            </a:r>
          </a:p>
        </p:txBody>
      </p:sp>
      <p:sp>
        <p:nvSpPr>
          <p:cNvPr id="9" name="Прямоугольник 8">
            <a:extLst>
              <a:ext uri="{FF2B5EF4-FFF2-40B4-BE49-F238E27FC236}">
                <a16:creationId xmlns:a16="http://schemas.microsoft.com/office/drawing/2014/main" id="{E96AD5F6-337E-844D-8B7B-288C9BF48935}"/>
              </a:ext>
            </a:extLst>
          </p:cNvPr>
          <p:cNvSpPr/>
          <p:nvPr/>
        </p:nvSpPr>
        <p:spPr>
          <a:xfrm>
            <a:off x="4308054" y="1883480"/>
            <a:ext cx="538059" cy="598271"/>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ru-RU" dirty="0"/>
          </a:p>
        </p:txBody>
      </p:sp>
      <p:sp>
        <p:nvSpPr>
          <p:cNvPr id="10" name="TextBox 9">
            <a:extLst>
              <a:ext uri="{FF2B5EF4-FFF2-40B4-BE49-F238E27FC236}">
                <a16:creationId xmlns:a16="http://schemas.microsoft.com/office/drawing/2014/main" id="{8A5F4FC6-BA52-D84F-86E5-F56506639339}"/>
              </a:ext>
            </a:extLst>
          </p:cNvPr>
          <p:cNvSpPr txBox="1"/>
          <p:nvPr/>
        </p:nvSpPr>
        <p:spPr>
          <a:xfrm>
            <a:off x="4380555" y="1887701"/>
            <a:ext cx="393056" cy="584775"/>
          </a:xfrm>
          <a:prstGeom prst="rect">
            <a:avLst/>
          </a:prstGeom>
          <a:noFill/>
        </p:spPr>
        <p:txBody>
          <a:bodyPr wrap="none" rtlCol="0">
            <a:spAutoFit/>
          </a:bodyPr>
          <a:lstStyle/>
          <a:p>
            <a:r>
              <a:rPr lang="ru-RU" sz="3200" b="1" dirty="0">
                <a:solidFill>
                  <a:schemeClr val="bg1"/>
                </a:solidFill>
              </a:rPr>
              <a:t>2</a:t>
            </a:r>
          </a:p>
        </p:txBody>
      </p:sp>
      <p:sp>
        <p:nvSpPr>
          <p:cNvPr id="11" name="Прямоугольник 10">
            <a:extLst>
              <a:ext uri="{FF2B5EF4-FFF2-40B4-BE49-F238E27FC236}">
                <a16:creationId xmlns:a16="http://schemas.microsoft.com/office/drawing/2014/main" id="{93E81A5A-E14E-034D-95FD-CFD8326A5F1C}"/>
              </a:ext>
            </a:extLst>
          </p:cNvPr>
          <p:cNvSpPr/>
          <p:nvPr/>
        </p:nvSpPr>
        <p:spPr>
          <a:xfrm>
            <a:off x="4224043" y="2886624"/>
            <a:ext cx="706083" cy="7060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TextBox 11">
            <a:extLst>
              <a:ext uri="{FF2B5EF4-FFF2-40B4-BE49-F238E27FC236}">
                <a16:creationId xmlns:a16="http://schemas.microsoft.com/office/drawing/2014/main" id="{22806D27-B7B8-4544-A7ED-3279C209C3C1}"/>
              </a:ext>
            </a:extLst>
          </p:cNvPr>
          <p:cNvSpPr txBox="1"/>
          <p:nvPr/>
        </p:nvSpPr>
        <p:spPr>
          <a:xfrm>
            <a:off x="4288192" y="2953092"/>
            <a:ext cx="569753" cy="58477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ru-RU" sz="3200" b="1" dirty="0">
                <a:solidFill>
                  <a:schemeClr val="bg1"/>
                </a:solidFill>
              </a:rPr>
              <a:t> 3</a:t>
            </a:r>
          </a:p>
        </p:txBody>
      </p:sp>
      <p:sp>
        <p:nvSpPr>
          <p:cNvPr id="13" name="Прямоугольник 12">
            <a:extLst>
              <a:ext uri="{FF2B5EF4-FFF2-40B4-BE49-F238E27FC236}">
                <a16:creationId xmlns:a16="http://schemas.microsoft.com/office/drawing/2014/main" id="{800163C8-1887-FC45-9D64-375FAE5874AA}"/>
              </a:ext>
            </a:extLst>
          </p:cNvPr>
          <p:cNvSpPr/>
          <p:nvPr/>
        </p:nvSpPr>
        <p:spPr>
          <a:xfrm>
            <a:off x="4224043" y="4532940"/>
            <a:ext cx="706083" cy="7060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TextBox 13">
            <a:extLst>
              <a:ext uri="{FF2B5EF4-FFF2-40B4-BE49-F238E27FC236}">
                <a16:creationId xmlns:a16="http://schemas.microsoft.com/office/drawing/2014/main" id="{47671E7A-85D6-534E-8E7C-AA46EE95FB96}"/>
              </a:ext>
            </a:extLst>
          </p:cNvPr>
          <p:cNvSpPr txBox="1"/>
          <p:nvPr/>
        </p:nvSpPr>
        <p:spPr>
          <a:xfrm>
            <a:off x="4276360" y="4593593"/>
            <a:ext cx="581585"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ru-RU" sz="3200" b="1" dirty="0">
                <a:solidFill>
                  <a:schemeClr val="bg1"/>
                </a:solidFill>
              </a:rPr>
              <a:t> 4</a:t>
            </a:r>
          </a:p>
        </p:txBody>
      </p:sp>
      <p:sp>
        <p:nvSpPr>
          <p:cNvPr id="15" name="Прямоугольник 14">
            <a:extLst>
              <a:ext uri="{FF2B5EF4-FFF2-40B4-BE49-F238E27FC236}">
                <a16:creationId xmlns:a16="http://schemas.microsoft.com/office/drawing/2014/main" id="{57FEB07F-4AD1-9944-ACCC-02E0BDE62CD6}"/>
              </a:ext>
            </a:extLst>
          </p:cNvPr>
          <p:cNvSpPr/>
          <p:nvPr/>
        </p:nvSpPr>
        <p:spPr>
          <a:xfrm>
            <a:off x="389050" y="285728"/>
            <a:ext cx="2991000" cy="5897272"/>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ru-RU" sz="3600" b="1" dirty="0" err="1">
                <a:solidFill>
                  <a:schemeClr val="bg1"/>
                </a:solidFill>
              </a:rPr>
              <a:t>Зерттеу</a:t>
            </a:r>
            <a:r>
              <a:rPr lang="ru-RU" sz="3600" b="1" dirty="0">
                <a:solidFill>
                  <a:schemeClr val="bg1"/>
                </a:solidFill>
              </a:rPr>
              <a:t> </a:t>
            </a:r>
            <a:r>
              <a:rPr lang="ru-RU" sz="3600" b="1" dirty="0" err="1">
                <a:solidFill>
                  <a:schemeClr val="bg1"/>
                </a:solidFill>
              </a:rPr>
              <a:t>нәтижелері</a:t>
            </a:r>
            <a:endParaRPr lang="ru-RU" dirty="0"/>
          </a:p>
        </p:txBody>
      </p:sp>
      <p:sp>
        <p:nvSpPr>
          <p:cNvPr id="16" name="Прямоугольник 15">
            <a:extLst>
              <a:ext uri="{FF2B5EF4-FFF2-40B4-BE49-F238E27FC236}">
                <a16:creationId xmlns:a16="http://schemas.microsoft.com/office/drawing/2014/main" id="{5F06D92D-EA28-C74E-B9DA-75CBFDFADD0F}"/>
              </a:ext>
            </a:extLst>
          </p:cNvPr>
          <p:cNvSpPr/>
          <p:nvPr/>
        </p:nvSpPr>
        <p:spPr>
          <a:xfrm>
            <a:off x="5028237" y="671701"/>
            <a:ext cx="6627069" cy="923330"/>
          </a:xfrm>
          <a:prstGeom prst="rect">
            <a:avLst/>
          </a:prstGeom>
        </p:spPr>
        <p:txBody>
          <a:bodyPr wrap="square">
            <a:spAutoFit/>
          </a:bodyPr>
          <a:lstStyle/>
          <a:p>
            <a:pPr marL="180000" algn="just" fontAlgn="ctr">
              <a:spcAft>
                <a:spcPts val="600"/>
              </a:spcAft>
              <a:buClr>
                <a:srgbClr val="000000"/>
              </a:buClr>
              <a:buSzPct val="100000"/>
              <a:defRPr/>
            </a:pPr>
            <a:r>
              <a:rPr lang="ru-RU" dirty="0" err="1">
                <a:solidFill>
                  <a:srgbClr val="7A4300"/>
                </a:solidFill>
                <a:cs typeface="Arial" panose="020B0604020202020204" pitchFamily="34" charset="0"/>
              </a:rPr>
              <a:t>Қаржы</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өнімдерін</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пайдалану</a:t>
            </a:r>
            <a:r>
              <a:rPr lang="ru-RU" dirty="0">
                <a:solidFill>
                  <a:srgbClr val="7A4300"/>
                </a:solidFill>
                <a:cs typeface="Arial" panose="020B0604020202020204" pitchFamily="34" charset="0"/>
              </a:rPr>
              <a:t> </a:t>
            </a:r>
            <a:r>
              <a:rPr lang="ru-RU" b="1" dirty="0" err="1">
                <a:solidFill>
                  <a:srgbClr val="7A4300"/>
                </a:solidFill>
                <a:cs typeface="Arial" panose="020B0604020202020204" pitchFamily="34" charset="0"/>
              </a:rPr>
              <a:t>дағдыларына</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қаржылық</a:t>
            </a:r>
            <a:r>
              <a:rPr lang="ru-RU" dirty="0">
                <a:solidFill>
                  <a:srgbClr val="7A4300"/>
                </a:solidFill>
                <a:cs typeface="Arial" panose="020B0604020202020204" pitchFamily="34" charset="0"/>
              </a:rPr>
              <a:t> </a:t>
            </a:r>
            <a:r>
              <a:rPr lang="ru-RU" b="1" dirty="0" err="1">
                <a:solidFill>
                  <a:srgbClr val="7A4300"/>
                </a:solidFill>
                <a:cs typeface="Arial" panose="020B0604020202020204" pitchFamily="34" charset="0"/>
              </a:rPr>
              <a:t>мінез-құлыққа</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сондай-ақ</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халықтың</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қаржы</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жүйесі</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туралы</a:t>
            </a:r>
            <a:r>
              <a:rPr lang="ru-RU" dirty="0">
                <a:solidFill>
                  <a:srgbClr val="7A4300"/>
                </a:solidFill>
                <a:cs typeface="Arial" panose="020B0604020202020204" pitchFamily="34" charset="0"/>
              </a:rPr>
              <a:t> </a:t>
            </a:r>
            <a:r>
              <a:rPr lang="ru-RU" b="1" dirty="0" err="1">
                <a:solidFill>
                  <a:srgbClr val="7A4300"/>
                </a:solidFill>
                <a:cs typeface="Arial" panose="020B0604020202020204" pitchFamily="34" charset="0"/>
              </a:rPr>
              <a:t>хабардар</a:t>
            </a:r>
            <a:r>
              <a:rPr lang="ru-RU" b="1" dirty="0">
                <a:solidFill>
                  <a:srgbClr val="7A4300"/>
                </a:solidFill>
                <a:cs typeface="Arial" panose="020B0604020202020204" pitchFamily="34" charset="0"/>
              </a:rPr>
              <a:t> </a:t>
            </a:r>
            <a:r>
              <a:rPr lang="ru-RU" b="1" dirty="0" err="1">
                <a:solidFill>
                  <a:srgbClr val="7A4300"/>
                </a:solidFill>
                <a:cs typeface="Arial" panose="020B0604020202020204" pitchFamily="34" charset="0"/>
              </a:rPr>
              <a:t>болуына</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талдау</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жүргізілді</a:t>
            </a:r>
            <a:r>
              <a:rPr lang="ru-RU" dirty="0">
                <a:solidFill>
                  <a:srgbClr val="7A4300"/>
                </a:solidFill>
                <a:cs typeface="Arial" panose="020B0604020202020204" pitchFamily="34" charset="0"/>
              </a:rPr>
              <a:t>.</a:t>
            </a:r>
          </a:p>
        </p:txBody>
      </p:sp>
      <p:sp>
        <p:nvSpPr>
          <p:cNvPr id="17" name="Прямоугольник 16">
            <a:extLst>
              <a:ext uri="{FF2B5EF4-FFF2-40B4-BE49-F238E27FC236}">
                <a16:creationId xmlns:a16="http://schemas.microsoft.com/office/drawing/2014/main" id="{12BB8631-0598-4845-A686-0B2ED04D27B7}"/>
              </a:ext>
            </a:extLst>
          </p:cNvPr>
          <p:cNvSpPr/>
          <p:nvPr/>
        </p:nvSpPr>
        <p:spPr>
          <a:xfrm>
            <a:off x="4990687" y="1835420"/>
            <a:ext cx="6621069" cy="646331"/>
          </a:xfrm>
          <a:prstGeom prst="rect">
            <a:avLst/>
          </a:prstGeom>
        </p:spPr>
        <p:txBody>
          <a:bodyPr wrap="square">
            <a:spAutoFit/>
          </a:bodyPr>
          <a:lstStyle/>
          <a:p>
            <a:pPr marL="180000" algn="just" fontAlgn="ctr">
              <a:spcAft>
                <a:spcPts val="600"/>
              </a:spcAft>
              <a:buClr>
                <a:srgbClr val="000000"/>
              </a:buClr>
              <a:buSzPct val="100000"/>
              <a:defRPr/>
            </a:pPr>
            <a:r>
              <a:rPr lang="ru-RU" dirty="0" err="1">
                <a:solidFill>
                  <a:srgbClr val="7A4300"/>
                </a:solidFill>
                <a:cs typeface="Arial" panose="020B0604020202020204" pitchFamily="34" charset="0"/>
              </a:rPr>
              <a:t>Қаржылық</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сауаттылыққа</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халықтың</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тартылуы</a:t>
            </a:r>
            <a:r>
              <a:rPr lang="ru-RU" dirty="0">
                <a:solidFill>
                  <a:srgbClr val="7A4300"/>
                </a:solidFill>
                <a:cs typeface="Arial" panose="020B0604020202020204" pitchFamily="34" charset="0"/>
              </a:rPr>
              <a:t> мен </a:t>
            </a:r>
            <a:r>
              <a:rPr lang="ru-RU" dirty="0" err="1">
                <a:solidFill>
                  <a:srgbClr val="7A4300"/>
                </a:solidFill>
                <a:cs typeface="Arial" panose="020B0604020202020204" pitchFamily="34" charset="0"/>
              </a:rPr>
              <a:t>қаржылық</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белсенділігіне</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ықпал</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ететін</a:t>
            </a:r>
            <a:r>
              <a:rPr lang="ru-RU" dirty="0">
                <a:solidFill>
                  <a:srgbClr val="7A4300"/>
                </a:solidFill>
                <a:cs typeface="Arial" panose="020B0604020202020204" pitchFamily="34" charset="0"/>
              </a:rPr>
              <a:t> </a:t>
            </a:r>
            <a:r>
              <a:rPr lang="ru-RU" b="1" dirty="0" err="1">
                <a:solidFill>
                  <a:srgbClr val="7A4300"/>
                </a:solidFill>
                <a:cs typeface="Arial" panose="020B0604020202020204" pitchFamily="34" charset="0"/>
              </a:rPr>
              <a:t>негізгі</a:t>
            </a:r>
            <a:r>
              <a:rPr lang="ru-RU" b="1" dirty="0">
                <a:solidFill>
                  <a:srgbClr val="7A4300"/>
                </a:solidFill>
                <a:cs typeface="Arial" panose="020B0604020202020204" pitchFamily="34" charset="0"/>
              </a:rPr>
              <a:t> </a:t>
            </a:r>
            <a:r>
              <a:rPr lang="ru-RU" b="1" dirty="0" err="1">
                <a:solidFill>
                  <a:srgbClr val="7A4300"/>
                </a:solidFill>
                <a:cs typeface="Arial" panose="020B0604020202020204" pitchFamily="34" charset="0"/>
              </a:rPr>
              <a:t>факторлар</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айқындалды</a:t>
            </a:r>
            <a:r>
              <a:rPr lang="ru-RU" dirty="0">
                <a:solidFill>
                  <a:srgbClr val="7A4300"/>
                </a:solidFill>
                <a:cs typeface="Arial" panose="020B0604020202020204" pitchFamily="34" charset="0"/>
              </a:rPr>
              <a:t>. </a:t>
            </a:r>
            <a:endParaRPr lang="kk-KZ" dirty="0">
              <a:solidFill>
                <a:srgbClr val="7A4300"/>
              </a:solidFill>
              <a:cs typeface="Arial" panose="020B0604020202020204" pitchFamily="34" charset="0"/>
            </a:endParaRPr>
          </a:p>
        </p:txBody>
      </p:sp>
      <p:sp>
        <p:nvSpPr>
          <p:cNvPr id="18" name="Прямоугольник 17">
            <a:extLst>
              <a:ext uri="{FF2B5EF4-FFF2-40B4-BE49-F238E27FC236}">
                <a16:creationId xmlns:a16="http://schemas.microsoft.com/office/drawing/2014/main" id="{27674C6F-40CB-CE4A-BFDA-5996DD28DD89}"/>
              </a:ext>
            </a:extLst>
          </p:cNvPr>
          <p:cNvSpPr/>
          <p:nvPr/>
        </p:nvSpPr>
        <p:spPr>
          <a:xfrm>
            <a:off x="5106000" y="2713837"/>
            <a:ext cx="6615000" cy="1754326"/>
          </a:xfrm>
          <a:prstGeom prst="rect">
            <a:avLst/>
          </a:prstGeom>
        </p:spPr>
        <p:txBody>
          <a:bodyPr wrap="square">
            <a:spAutoFit/>
          </a:bodyPr>
          <a:lstStyle/>
          <a:p>
            <a:pPr algn="just"/>
            <a:r>
              <a:rPr lang="kk-KZ" dirty="0">
                <a:solidFill>
                  <a:srgbClr val="7A4300"/>
                </a:solidFill>
                <a:cs typeface="Arial" panose="020B0604020202020204" pitchFamily="34" charset="0"/>
              </a:rPr>
              <a:t>Қаржылық қызметтерді </a:t>
            </a:r>
            <a:r>
              <a:rPr lang="kk-KZ" b="1" dirty="0">
                <a:solidFill>
                  <a:srgbClr val="7A4300"/>
                </a:solidFill>
                <a:cs typeface="Arial" panose="020B0604020202020204" pitchFamily="34" charset="0"/>
              </a:rPr>
              <a:t>тұтынушылардың бейнелері қалыптастырылды</a:t>
            </a:r>
            <a:r>
              <a:rPr lang="kk-KZ" dirty="0">
                <a:solidFill>
                  <a:srgbClr val="7A4300"/>
                </a:solidFill>
                <a:cs typeface="Arial" panose="020B0604020202020204" pitchFamily="34" charset="0"/>
              </a:rPr>
              <a:t>, халықтың қаржылық сауаттылығы мен инвестициялық белсенділігін қалыптастыру мен қолдаудың оңтайлы арналарын, құралдарын айқындау, қаржылық қолжетімділік пен инклюзияны дамыту арқылы олармен өзара іс-қимыл жасау бойынша </a:t>
            </a:r>
            <a:r>
              <a:rPr lang="kk-KZ" b="1" dirty="0">
                <a:solidFill>
                  <a:srgbClr val="7A4300"/>
                </a:solidFill>
                <a:cs typeface="Arial" panose="020B0604020202020204" pitchFamily="34" charset="0"/>
              </a:rPr>
              <a:t>ұсынымдар</a:t>
            </a:r>
            <a:r>
              <a:rPr lang="kk-KZ" dirty="0">
                <a:solidFill>
                  <a:srgbClr val="7A4300"/>
                </a:solidFill>
                <a:cs typeface="Arial" panose="020B0604020202020204" pitchFamily="34" charset="0"/>
              </a:rPr>
              <a:t> әзірленді.</a:t>
            </a:r>
            <a:endParaRPr lang="ru-RU" dirty="0"/>
          </a:p>
        </p:txBody>
      </p:sp>
      <p:sp>
        <p:nvSpPr>
          <p:cNvPr id="19" name="Прямоугольник 18">
            <a:extLst>
              <a:ext uri="{FF2B5EF4-FFF2-40B4-BE49-F238E27FC236}">
                <a16:creationId xmlns:a16="http://schemas.microsoft.com/office/drawing/2014/main" id="{11B97AA0-548E-A346-B932-5F56AA629758}"/>
              </a:ext>
            </a:extLst>
          </p:cNvPr>
          <p:cNvSpPr/>
          <p:nvPr/>
        </p:nvSpPr>
        <p:spPr>
          <a:xfrm>
            <a:off x="4962544" y="4532940"/>
            <a:ext cx="6758456" cy="646331"/>
          </a:xfrm>
          <a:prstGeom prst="rect">
            <a:avLst/>
          </a:prstGeom>
        </p:spPr>
        <p:txBody>
          <a:bodyPr wrap="square">
            <a:spAutoFit/>
          </a:bodyPr>
          <a:lstStyle/>
          <a:p>
            <a:pPr marL="180000" algn="just" fontAlgn="ctr">
              <a:spcAft>
                <a:spcPts val="600"/>
              </a:spcAft>
              <a:buClr>
                <a:srgbClr val="000000"/>
              </a:buClr>
              <a:buSzPct val="100000"/>
              <a:defRPr/>
            </a:pPr>
            <a:r>
              <a:rPr lang="ru-RU" dirty="0" err="1">
                <a:solidFill>
                  <a:srgbClr val="7A4300"/>
                </a:solidFill>
                <a:cs typeface="Arial" panose="020B0604020202020204" pitchFamily="34" charset="0"/>
              </a:rPr>
              <a:t>Қаржылық</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сауаттылықты</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арттыру</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бойынша</a:t>
            </a:r>
            <a:r>
              <a:rPr lang="ru-RU" dirty="0">
                <a:solidFill>
                  <a:srgbClr val="7A4300"/>
                </a:solidFill>
                <a:cs typeface="Arial" panose="020B0604020202020204" pitchFamily="34" charset="0"/>
              </a:rPr>
              <a:t> </a:t>
            </a:r>
            <a:r>
              <a:rPr lang="ru-RU" b="1" dirty="0" err="1">
                <a:solidFill>
                  <a:srgbClr val="7A4300"/>
                </a:solidFill>
                <a:cs typeface="Arial" panose="020B0604020202020204" pitchFamily="34" charset="0"/>
              </a:rPr>
              <a:t>шетелдік</a:t>
            </a:r>
            <a:r>
              <a:rPr lang="ru-RU" b="1" dirty="0">
                <a:solidFill>
                  <a:srgbClr val="7A4300"/>
                </a:solidFill>
                <a:cs typeface="Arial" panose="020B0604020202020204" pitchFamily="34" charset="0"/>
              </a:rPr>
              <a:t> </a:t>
            </a:r>
            <a:r>
              <a:rPr lang="ru-RU" b="1" dirty="0" err="1">
                <a:solidFill>
                  <a:srgbClr val="7A4300"/>
                </a:solidFill>
                <a:cs typeface="Arial" panose="020B0604020202020204" pitchFamily="34" charset="0"/>
              </a:rPr>
              <a:t>тәжірибеге</a:t>
            </a:r>
            <a:r>
              <a:rPr lang="ru-RU" b="1" dirty="0">
                <a:solidFill>
                  <a:srgbClr val="7A4300"/>
                </a:solidFill>
                <a:cs typeface="Arial" panose="020B0604020202020204" pitchFamily="34" charset="0"/>
              </a:rPr>
              <a:t> </a:t>
            </a:r>
            <a:r>
              <a:rPr lang="ru-RU" b="1" dirty="0" err="1">
                <a:solidFill>
                  <a:srgbClr val="7A4300"/>
                </a:solidFill>
                <a:cs typeface="Arial" panose="020B0604020202020204" pitchFamily="34" charset="0"/>
              </a:rPr>
              <a:t>талдау</a:t>
            </a:r>
            <a:r>
              <a:rPr lang="ru-RU" dirty="0">
                <a:solidFill>
                  <a:srgbClr val="7A4300"/>
                </a:solidFill>
                <a:cs typeface="Arial" panose="020B0604020202020204" pitchFamily="34" charset="0"/>
              </a:rPr>
              <a:t> </a:t>
            </a:r>
            <a:r>
              <a:rPr lang="ru-RU" dirty="0" err="1">
                <a:solidFill>
                  <a:srgbClr val="7A4300"/>
                </a:solidFill>
                <a:cs typeface="Arial" panose="020B0604020202020204" pitchFamily="34" charset="0"/>
              </a:rPr>
              <a:t>жүргізілді</a:t>
            </a:r>
            <a:r>
              <a:rPr lang="ru-RU" dirty="0">
                <a:solidFill>
                  <a:srgbClr val="7A4300"/>
                </a:solidFill>
                <a:cs typeface="Arial" panose="020B0604020202020204" pitchFamily="34" charset="0"/>
              </a:rPr>
              <a:t>.</a:t>
            </a:r>
            <a:endParaRPr lang="ru-RU" i="1" dirty="0">
              <a:solidFill>
                <a:srgbClr val="7A4300"/>
              </a:solidFill>
              <a:cs typeface="Arial" panose="020B0604020202020204" pitchFamily="34" charset="0"/>
            </a:endParaRPr>
          </a:p>
        </p:txBody>
      </p:sp>
      <p:sp>
        <p:nvSpPr>
          <p:cNvPr id="21" name="Прямоугольник 20">
            <a:extLst>
              <a:ext uri="{FF2B5EF4-FFF2-40B4-BE49-F238E27FC236}">
                <a16:creationId xmlns:a16="http://schemas.microsoft.com/office/drawing/2014/main" id="{55C34BB6-446D-A54D-B07F-799D599EC0F2}"/>
              </a:ext>
            </a:extLst>
          </p:cNvPr>
          <p:cNvSpPr/>
          <p:nvPr/>
        </p:nvSpPr>
        <p:spPr>
          <a:xfrm>
            <a:off x="4224043" y="5573639"/>
            <a:ext cx="706083" cy="7060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TextBox 21">
            <a:extLst>
              <a:ext uri="{FF2B5EF4-FFF2-40B4-BE49-F238E27FC236}">
                <a16:creationId xmlns:a16="http://schemas.microsoft.com/office/drawing/2014/main" id="{1E06A270-B5CA-4744-A0FA-934E49BC3C19}"/>
              </a:ext>
            </a:extLst>
          </p:cNvPr>
          <p:cNvSpPr txBox="1"/>
          <p:nvPr/>
        </p:nvSpPr>
        <p:spPr>
          <a:xfrm>
            <a:off x="4276361" y="5634292"/>
            <a:ext cx="605194"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ru-RU" sz="3200" b="1" dirty="0">
                <a:solidFill>
                  <a:schemeClr val="bg1"/>
                </a:solidFill>
              </a:rPr>
              <a:t> 5</a:t>
            </a:r>
          </a:p>
        </p:txBody>
      </p:sp>
    </p:spTree>
    <p:extLst>
      <p:ext uri="{BB962C8B-B14F-4D97-AF65-F5344CB8AC3E}">
        <p14:creationId xmlns:p14="http://schemas.microsoft.com/office/powerpoint/2010/main" val="326625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102</a:t>
            </a:fld>
            <a:endParaRPr lang="ru-RU" dirty="0"/>
          </a:p>
        </p:txBody>
      </p:sp>
      <p:sp>
        <p:nvSpPr>
          <p:cNvPr id="4" name="Равнобедренный треугольник 24">
            <a:extLst>
              <a:ext uri="{FF2B5EF4-FFF2-40B4-BE49-F238E27FC236}">
                <a16:creationId xmlns:a16="http://schemas.microsoft.com/office/drawing/2014/main" id="{6B17F957-83F4-604F-8269-50654250624F}"/>
              </a:ext>
            </a:extLst>
          </p:cNvPr>
          <p:cNvSpPr/>
          <p:nvPr/>
        </p:nvSpPr>
        <p:spPr>
          <a:xfrm rot="5400000">
            <a:off x="230888" y="225789"/>
            <a:ext cx="450687"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a:extLst>
              <a:ext uri="{FF2B5EF4-FFF2-40B4-BE49-F238E27FC236}">
                <a16:creationId xmlns:a16="http://schemas.microsoft.com/office/drawing/2014/main" id="{B2CE4276-58A6-144D-B717-9DA7EF9DE219}"/>
              </a:ext>
            </a:extLst>
          </p:cNvPr>
          <p:cNvSpPr/>
          <p:nvPr/>
        </p:nvSpPr>
        <p:spPr>
          <a:xfrm>
            <a:off x="711500" y="118782"/>
            <a:ext cx="7241888" cy="523220"/>
          </a:xfrm>
          <a:prstGeom prst="rect">
            <a:avLst/>
          </a:prstGeom>
        </p:spPr>
        <p:txBody>
          <a:bodyPr wrap="square">
            <a:spAutoFit/>
          </a:bodyPr>
          <a:lstStyle/>
          <a:p>
            <a:pPr fontAlgn="ctr">
              <a:defRPr/>
            </a:pPr>
            <a:r>
              <a:rPr lang="ru-RU" sz="2800" b="1" dirty="0" err="1">
                <a:solidFill>
                  <a:srgbClr val="7A4300"/>
                </a:solidFill>
              </a:rPr>
              <a:t>Қолданылған</a:t>
            </a:r>
            <a:r>
              <a:rPr lang="ru-RU" sz="2800" b="1" dirty="0">
                <a:solidFill>
                  <a:srgbClr val="7A4300"/>
                </a:solidFill>
              </a:rPr>
              <a:t> </a:t>
            </a:r>
            <a:r>
              <a:rPr lang="ru-RU" sz="2800" b="1" dirty="0" err="1">
                <a:solidFill>
                  <a:srgbClr val="7A4300"/>
                </a:solidFill>
              </a:rPr>
              <a:t>әдебиет</a:t>
            </a:r>
            <a:r>
              <a:rPr lang="ru-RU" sz="2800" b="1" dirty="0">
                <a:solidFill>
                  <a:srgbClr val="7A4300"/>
                </a:solidFill>
              </a:rPr>
              <a:t>: </a:t>
            </a:r>
          </a:p>
        </p:txBody>
      </p:sp>
      <p:sp>
        <p:nvSpPr>
          <p:cNvPr id="6" name="Прямоугольник 5">
            <a:extLst>
              <a:ext uri="{FF2B5EF4-FFF2-40B4-BE49-F238E27FC236}">
                <a16:creationId xmlns:a16="http://schemas.microsoft.com/office/drawing/2014/main" id="{D835EF08-27F0-6943-B393-D084630C35F5}"/>
              </a:ext>
            </a:extLst>
          </p:cNvPr>
          <p:cNvSpPr/>
          <p:nvPr/>
        </p:nvSpPr>
        <p:spPr>
          <a:xfrm>
            <a:off x="711500" y="714356"/>
            <a:ext cx="10956664" cy="5324535"/>
          </a:xfrm>
          <a:prstGeom prst="rect">
            <a:avLst/>
          </a:prstGeom>
        </p:spPr>
        <p:txBody>
          <a:bodyPr wrap="square">
            <a:spAutoFit/>
          </a:bodyPr>
          <a:lstStyle/>
          <a:p>
            <a:pPr marL="228600" indent="-228600">
              <a:spcAft>
                <a:spcPts val="0"/>
              </a:spcAft>
              <a:buFont typeface="+mj-lt"/>
              <a:buAutoNum type="arabicPeriod"/>
            </a:pPr>
            <a:r>
              <a:rPr lang="ru-RU" sz="2000" b="1" dirty="0" err="1"/>
              <a:t>Қаржылық</a:t>
            </a:r>
            <a:r>
              <a:rPr lang="ru-RU" sz="2000" b="1" dirty="0"/>
              <a:t> </a:t>
            </a:r>
            <a:r>
              <a:rPr lang="ru-RU" sz="2000" b="1" dirty="0" err="1"/>
              <a:t>сауаттылықты</a:t>
            </a:r>
            <a:r>
              <a:rPr lang="ru-RU" sz="2000" b="1" dirty="0"/>
              <a:t> </a:t>
            </a:r>
            <a:r>
              <a:rPr lang="ru-RU" sz="2000" b="1" dirty="0" err="1"/>
              <a:t>арттырудың</a:t>
            </a:r>
            <a:r>
              <a:rPr lang="ru-RU" sz="2000" b="1" dirty="0"/>
              <a:t> 2020 – 2024 </a:t>
            </a:r>
            <a:r>
              <a:rPr lang="ru-RU" sz="2000" b="1" dirty="0" err="1"/>
              <a:t>жылдарға</a:t>
            </a:r>
            <a:r>
              <a:rPr lang="ru-RU" sz="2000" b="1" dirty="0"/>
              <a:t> </a:t>
            </a:r>
            <a:r>
              <a:rPr lang="ru-RU" sz="2000" b="1" dirty="0" err="1"/>
              <a:t>арналған</a:t>
            </a:r>
            <a:r>
              <a:rPr lang="ru-RU" sz="2000" b="1" dirty="0"/>
              <a:t> </a:t>
            </a:r>
            <a:r>
              <a:rPr lang="ru-RU" sz="2000" b="1" dirty="0" err="1"/>
              <a:t>тұжырымдамасы</a:t>
            </a:r>
            <a:r>
              <a:rPr lang="ru-RU" sz="2000" b="1" dirty="0"/>
              <a:t> (//</a:t>
            </a:r>
            <a:r>
              <a:rPr lang="ru-RU" sz="2000" b="1" dirty="0">
                <a:solidFill>
                  <a:srgbClr val="7A4300"/>
                </a:solidFill>
                <a:ea typeface="Calibri" panose="020F0502020204030204" pitchFamily="34" charset="0"/>
                <a:cs typeface="Times New Roman" panose="02020603050405020304" pitchFamily="18" charset="0"/>
              </a:rPr>
              <a:t> </a:t>
            </a:r>
            <a:r>
              <a:rPr lang="en-US" sz="2000" dirty="0">
                <a:solidFill>
                  <a:srgbClr val="7A4300"/>
                </a:solidFill>
                <a:ea typeface="Calibri" panose="020F0502020204030204" pitchFamily="34" charset="0"/>
                <a:cs typeface="Times New Roman" panose="02020603050405020304" pitchFamily="18" charset="0"/>
                <a:hlinkClick r:id="rId2"/>
              </a:rPr>
              <a:t>https://adilet.zan.kz/kaz/docs/P2000000338</a:t>
            </a:r>
            <a:r>
              <a:rPr lang="ru-RU" sz="2000" dirty="0">
                <a:solidFill>
                  <a:srgbClr val="7A4300"/>
                </a:solidFill>
                <a:ea typeface="Calibri" panose="020F0502020204030204" pitchFamily="34" charset="0"/>
                <a:cs typeface="Times New Roman" panose="02020603050405020304" pitchFamily="18" charset="0"/>
              </a:rPr>
              <a:t>.</a:t>
            </a:r>
          </a:p>
          <a:p>
            <a:pPr marL="228600" indent="-228600">
              <a:spcAft>
                <a:spcPts val="0"/>
              </a:spcAft>
              <a:buFont typeface="+mj-lt"/>
              <a:buAutoNum type="arabicPeriod"/>
            </a:pPr>
            <a:r>
              <a:rPr lang="ru-RU" sz="2000" b="1" dirty="0" err="1"/>
              <a:t>Орысша</a:t>
            </a:r>
            <a:r>
              <a:rPr lang="ru-RU" sz="2000" b="1" dirty="0"/>
              <a:t> </a:t>
            </a:r>
            <a:r>
              <a:rPr lang="ru-RU" sz="2000" b="1" dirty="0" err="1"/>
              <a:t>әдебиет</a:t>
            </a:r>
            <a:r>
              <a:rPr lang="ru-RU" sz="2000" b="1" dirty="0"/>
              <a:t>: </a:t>
            </a:r>
            <a:r>
              <a:rPr lang="ru-RU" sz="2000" dirty="0"/>
              <a:t>Зеленцова А. В., Повышение финансовой грамотности населения: международный опыт и российская практика. — Москва : КНОРУС : ЦИПСиР, 2012.</a:t>
            </a:r>
          </a:p>
          <a:p>
            <a:pPr marL="228600" indent="-228600">
              <a:spcAft>
                <a:spcPts val="0"/>
              </a:spcAft>
              <a:buFont typeface="+mj-lt"/>
              <a:buAutoNum type="arabicPeriod"/>
            </a:pPr>
            <a:r>
              <a:rPr lang="ru-RU" sz="2000" b="1" dirty="0" err="1"/>
              <a:t>Орысша</a:t>
            </a:r>
            <a:r>
              <a:rPr lang="ru-RU" sz="2000" b="1" dirty="0"/>
              <a:t> </a:t>
            </a:r>
            <a:r>
              <a:rPr lang="ru-RU" sz="2000" b="1" dirty="0" err="1"/>
              <a:t>әдебиет</a:t>
            </a:r>
            <a:r>
              <a:rPr lang="ru-RU" sz="2000" b="1" dirty="0"/>
              <a:t>: </a:t>
            </a:r>
            <a:r>
              <a:rPr lang="ru-RU" sz="2000" dirty="0" err="1"/>
              <a:t>Бонгартц</a:t>
            </a:r>
            <a:r>
              <a:rPr lang="ru-RU" sz="2000" dirty="0"/>
              <a:t> Й., Финансовый ликбез // Экономические стратегии. — 2010. — N 4. </a:t>
            </a:r>
          </a:p>
          <a:p>
            <a:pPr marL="228600" indent="-228600">
              <a:spcAft>
                <a:spcPts val="0"/>
              </a:spcAft>
              <a:buFont typeface="+mj-lt"/>
              <a:buAutoNum type="arabicPeriod"/>
            </a:pPr>
            <a:r>
              <a:rPr lang="ru-RU" sz="2000" b="1" dirty="0" err="1"/>
              <a:t>Орысша</a:t>
            </a:r>
            <a:r>
              <a:rPr lang="ru-RU" sz="2000" b="1" dirty="0"/>
              <a:t> </a:t>
            </a:r>
            <a:r>
              <a:rPr lang="ru-RU" sz="2000" b="1" dirty="0" err="1"/>
              <a:t>әдебиет</a:t>
            </a:r>
            <a:r>
              <a:rPr lang="ru-RU" sz="2000" b="1" dirty="0"/>
              <a:t>: </a:t>
            </a:r>
            <a:r>
              <a:rPr lang="ru-RU" sz="2000" dirty="0"/>
              <a:t>Стахович Л. В., Возможности использования в России зарубежного опыта разработки и внедрения программ и продуктов в области финансового образования населения // Финансы и кредит. — 2010. — N 28. — С. 63-69. </a:t>
            </a:r>
          </a:p>
          <a:p>
            <a:pPr marL="228600" indent="-228600">
              <a:spcAft>
                <a:spcPts val="0"/>
              </a:spcAft>
              <a:buFont typeface="+mj-lt"/>
              <a:buAutoNum type="arabicPeriod"/>
            </a:pPr>
            <a:r>
              <a:rPr lang="ru-RU" sz="2000" b="1" dirty="0" err="1"/>
              <a:t>Орысша</a:t>
            </a:r>
            <a:r>
              <a:rPr lang="ru-RU" sz="2000" b="1" dirty="0"/>
              <a:t> </a:t>
            </a:r>
            <a:r>
              <a:rPr lang="ru-RU" sz="2000" b="1" dirty="0" err="1"/>
              <a:t>әдебиет</a:t>
            </a:r>
            <a:r>
              <a:rPr lang="ru-RU" sz="2000" b="1" dirty="0"/>
              <a:t>: </a:t>
            </a:r>
            <a:r>
              <a:rPr lang="ru-RU" sz="2000" dirty="0" err="1"/>
              <a:t>Шахназарян</a:t>
            </a:r>
            <a:r>
              <a:rPr lang="ru-RU" sz="2000" dirty="0"/>
              <a:t> Г. Э., Повышение финансовой грамотности населения - важнейший приоритет государственной политики // Финансы. — 2010. — N 5.</a:t>
            </a:r>
          </a:p>
          <a:p>
            <a:pPr marL="228600" indent="-228600">
              <a:spcAft>
                <a:spcPts val="0"/>
              </a:spcAft>
              <a:buFont typeface="+mj-lt"/>
              <a:buAutoNum type="arabicPeriod"/>
            </a:pPr>
            <a:r>
              <a:rPr lang="ru-RU" sz="2000" b="1" dirty="0" err="1"/>
              <a:t>Орысша</a:t>
            </a:r>
            <a:r>
              <a:rPr lang="ru-RU" sz="2000" b="1" dirty="0"/>
              <a:t> </a:t>
            </a:r>
            <a:r>
              <a:rPr lang="ru-RU" sz="2000" b="1" dirty="0" err="1"/>
              <a:t>әдебиет</a:t>
            </a:r>
            <a:r>
              <a:rPr lang="ru-RU" sz="2000" b="1" dirty="0"/>
              <a:t>: </a:t>
            </a:r>
            <a:r>
              <a:rPr lang="ru-RU" sz="2000" dirty="0"/>
              <a:t>Стахович Л. В., Информационные ресурсы и продукты для взрослых потребителей финансовых продуктов и услуг // Финансовый вестник: финансы, налоги, страхование, бухгалтерский учет. — 2010. — N 6. </a:t>
            </a:r>
          </a:p>
          <a:p>
            <a:pPr marL="228600" indent="-228600">
              <a:spcAft>
                <a:spcPts val="0"/>
              </a:spcAft>
              <a:buFont typeface="+mj-lt"/>
              <a:buAutoNum type="arabicPeriod"/>
            </a:pPr>
            <a:r>
              <a:rPr lang="ru-RU" sz="2000" b="1" dirty="0" err="1"/>
              <a:t>Орысша</a:t>
            </a:r>
            <a:r>
              <a:rPr lang="ru-RU" sz="2000" b="1" dirty="0"/>
              <a:t> </a:t>
            </a:r>
            <a:r>
              <a:rPr lang="ru-RU" sz="2000" b="1" dirty="0" err="1"/>
              <a:t>әдебиет</a:t>
            </a:r>
            <a:r>
              <a:rPr lang="ru-RU" sz="2000" b="1" dirty="0"/>
              <a:t>: </a:t>
            </a:r>
            <a:r>
              <a:rPr lang="ru-RU" sz="2000" dirty="0" err="1"/>
              <a:t>Забоенко</a:t>
            </a:r>
            <a:r>
              <a:rPr lang="ru-RU" sz="2000" dirty="0"/>
              <a:t> А. С., Повышение финансовой грамотности населения: важен комплексный подход // Деньги и кредит. — 2012. — № 10. </a:t>
            </a:r>
          </a:p>
          <a:p>
            <a:pPr marL="228600" indent="-228600">
              <a:spcAft>
                <a:spcPts val="0"/>
              </a:spcAft>
              <a:buFont typeface="+mj-lt"/>
              <a:buAutoNum type="arabicPeriod"/>
            </a:pPr>
            <a:r>
              <a:rPr lang="ru-RU" sz="2000" b="1" dirty="0" err="1"/>
              <a:t>Орысша</a:t>
            </a:r>
            <a:r>
              <a:rPr lang="ru-RU" sz="2000" b="1" dirty="0"/>
              <a:t> </a:t>
            </a:r>
            <a:r>
              <a:rPr lang="ru-RU" sz="2000" b="1" dirty="0" err="1"/>
              <a:t>әдебиет</a:t>
            </a:r>
            <a:r>
              <a:rPr lang="ru-RU" sz="2000" b="1" dirty="0"/>
              <a:t>: </a:t>
            </a:r>
            <a:r>
              <a:rPr lang="ru-RU" sz="2000" dirty="0"/>
              <a:t>Алифанова Е. Н., Анализ методических подходов к разработке индикаторов финансовой грамотности населения // Финансы и кредит. — 2013. — № 12.</a:t>
            </a:r>
            <a:endParaRPr lang="ru-RU" sz="2000" dirty="0">
              <a:solidFill>
                <a:srgbClr val="7A43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639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E3C9821-5591-4CF4-89A7-31405354F565}"/>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Заголовок 5">
            <a:extLst>
              <a:ext uri="{FF2B5EF4-FFF2-40B4-BE49-F238E27FC236}">
                <a16:creationId xmlns:a16="http://schemas.microsoft.com/office/drawing/2014/main" id="{AEC55727-BA37-4438-8ACD-551E0CC2D3B6}"/>
              </a:ext>
            </a:extLst>
          </p:cNvPr>
          <p:cNvSpPr>
            <a:spLocks noGrp="1"/>
          </p:cNvSpPr>
          <p:nvPr>
            <p:ph type="title" idx="4294967295"/>
          </p:nvPr>
        </p:nvSpPr>
        <p:spPr>
          <a:xfrm>
            <a:off x="2238348" y="2889000"/>
            <a:ext cx="8358246" cy="1611570"/>
          </a:xfrm>
        </p:spPr>
        <p:txBody>
          <a:bodyPr>
            <a:normAutofit/>
          </a:bodyPr>
          <a:lstStyle/>
          <a:p>
            <a:pPr algn="ctr"/>
            <a:r>
              <a:rPr lang="ru-RU" sz="4800" b="1" dirty="0" err="1">
                <a:solidFill>
                  <a:schemeClr val="bg1"/>
                </a:solidFill>
                <a:latin typeface="+mn-lt"/>
              </a:rPr>
              <a:t>Назарларыңызға</a:t>
            </a:r>
            <a:r>
              <a:rPr lang="ru-RU" sz="4800" b="1" dirty="0">
                <a:solidFill>
                  <a:schemeClr val="bg1"/>
                </a:solidFill>
                <a:latin typeface="+mn-lt"/>
              </a:rPr>
              <a:t> </a:t>
            </a:r>
            <a:r>
              <a:rPr lang="ru-RU" sz="4800" b="1" dirty="0" err="1">
                <a:solidFill>
                  <a:schemeClr val="bg1"/>
                </a:solidFill>
                <a:latin typeface="+mn-lt"/>
              </a:rPr>
              <a:t>рахмет</a:t>
            </a:r>
            <a:r>
              <a:rPr lang="ru-RU" sz="4800" b="1" dirty="0">
                <a:solidFill>
                  <a:schemeClr val="bg1"/>
                </a:solidFill>
                <a:latin typeface="+mn-lt"/>
              </a:rPr>
              <a:t>!</a:t>
            </a:r>
          </a:p>
        </p:txBody>
      </p:sp>
    </p:spTree>
    <p:extLst>
      <p:ext uri="{BB962C8B-B14F-4D97-AF65-F5344CB8AC3E}">
        <p14:creationId xmlns:p14="http://schemas.microsoft.com/office/powerpoint/2010/main" val="257525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11</a:t>
            </a:fld>
            <a:endParaRPr lang="ru-RU" dirty="0"/>
          </a:p>
        </p:txBody>
      </p:sp>
      <p:sp>
        <p:nvSpPr>
          <p:cNvPr id="2" name="Прямоугольник 1">
            <a:extLst>
              <a:ext uri="{FF2B5EF4-FFF2-40B4-BE49-F238E27FC236}">
                <a16:creationId xmlns:a16="http://schemas.microsoft.com/office/drawing/2014/main" id="{079210BC-9144-9B4D-A1F2-6237F42FA0F9}"/>
              </a:ext>
            </a:extLst>
          </p:cNvPr>
          <p:cNvSpPr/>
          <p:nvPr/>
        </p:nvSpPr>
        <p:spPr>
          <a:xfrm>
            <a:off x="1101000" y="247553"/>
            <a:ext cx="8451384" cy="492443"/>
          </a:xfrm>
          <a:prstGeom prst="rect">
            <a:avLst/>
          </a:prstGeom>
        </p:spPr>
        <p:txBody>
          <a:bodyPr wrap="square">
            <a:spAutoFit/>
          </a:bodyPr>
          <a:lstStyle/>
          <a:p>
            <a:pPr algn="just"/>
            <a:r>
              <a:rPr lang="ru-RU" sz="2600" b="1" dirty="0" err="1">
                <a:solidFill>
                  <a:srgbClr val="7A4300"/>
                </a:solidFill>
              </a:rPr>
              <a:t>Төмен</a:t>
            </a:r>
            <a:r>
              <a:rPr lang="ru-RU" sz="2600" b="1" dirty="0">
                <a:solidFill>
                  <a:srgbClr val="7A4300"/>
                </a:solidFill>
              </a:rPr>
              <a:t> ҚС </a:t>
            </a:r>
            <a:r>
              <a:rPr lang="ru-RU" sz="2600" b="1" dirty="0" err="1">
                <a:solidFill>
                  <a:srgbClr val="7A4300"/>
                </a:solidFill>
              </a:rPr>
              <a:t>деңгейінің</a:t>
            </a:r>
            <a:r>
              <a:rPr lang="ru-RU" sz="2600" b="1" dirty="0">
                <a:solidFill>
                  <a:srgbClr val="7A4300"/>
                </a:solidFill>
              </a:rPr>
              <a:t> </a:t>
            </a:r>
            <a:r>
              <a:rPr lang="ru-RU" sz="2600" b="1" dirty="0" err="1">
                <a:solidFill>
                  <a:srgbClr val="7A4300"/>
                </a:solidFill>
              </a:rPr>
              <a:t>теріс</a:t>
            </a:r>
            <a:r>
              <a:rPr lang="ru-RU" sz="2600" b="1" dirty="0">
                <a:solidFill>
                  <a:srgbClr val="7A4300"/>
                </a:solidFill>
              </a:rPr>
              <a:t> </a:t>
            </a:r>
            <a:r>
              <a:rPr lang="ru-RU" sz="2600" b="1" dirty="0" err="1">
                <a:solidFill>
                  <a:srgbClr val="7A4300"/>
                </a:solidFill>
              </a:rPr>
              <a:t>салдары</a:t>
            </a:r>
            <a:endParaRPr lang="ru-RU" sz="2800" b="1" dirty="0">
              <a:solidFill>
                <a:srgbClr val="7A4300"/>
              </a:solidFill>
            </a:endParaRPr>
          </a:p>
        </p:txBody>
      </p:sp>
      <p:sp>
        <p:nvSpPr>
          <p:cNvPr id="4" name="Равнобедренный треугольник 24">
            <a:extLst>
              <a:ext uri="{FF2B5EF4-FFF2-40B4-BE49-F238E27FC236}">
                <a16:creationId xmlns:a16="http://schemas.microsoft.com/office/drawing/2014/main" id="{F1EA340C-CAA7-8E40-BC25-6760818EA4E2}"/>
              </a:ext>
            </a:extLst>
          </p:cNvPr>
          <p:cNvSpPr/>
          <p:nvPr/>
        </p:nvSpPr>
        <p:spPr>
          <a:xfrm rot="5400000">
            <a:off x="618698" y="321087"/>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5" name="Группа 4">
            <a:extLst>
              <a:ext uri="{FF2B5EF4-FFF2-40B4-BE49-F238E27FC236}">
                <a16:creationId xmlns:a16="http://schemas.microsoft.com/office/drawing/2014/main" id="{86843CCF-E7C8-F64D-9D81-836CD971F94C}"/>
              </a:ext>
            </a:extLst>
          </p:cNvPr>
          <p:cNvGrpSpPr/>
          <p:nvPr/>
        </p:nvGrpSpPr>
        <p:grpSpPr>
          <a:xfrm>
            <a:off x="1100999" y="1539000"/>
            <a:ext cx="2250001" cy="4565593"/>
            <a:chOff x="425999" y="1989000"/>
            <a:chExt cx="2250001" cy="4252268"/>
          </a:xfrm>
        </p:grpSpPr>
        <p:sp>
          <p:nvSpPr>
            <p:cNvPr id="6" name="Прямоугольник 5">
              <a:extLst>
                <a:ext uri="{FF2B5EF4-FFF2-40B4-BE49-F238E27FC236}">
                  <a16:creationId xmlns:a16="http://schemas.microsoft.com/office/drawing/2014/main" id="{4A42B054-B700-E245-A5C5-11A9FE430658}"/>
                </a:ext>
              </a:extLst>
            </p:cNvPr>
            <p:cNvSpPr/>
            <p:nvPr/>
          </p:nvSpPr>
          <p:spPr>
            <a:xfrm>
              <a:off x="425999" y="3091268"/>
              <a:ext cx="2249999" cy="31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Овал 6">
              <a:extLst>
                <a:ext uri="{FF2B5EF4-FFF2-40B4-BE49-F238E27FC236}">
                  <a16:creationId xmlns:a16="http://schemas.microsoft.com/office/drawing/2014/main" id="{1CD5267D-DCA2-D543-AE4A-912EBC04E661}"/>
                </a:ext>
              </a:extLst>
            </p:cNvPr>
            <p:cNvSpPr/>
            <p:nvPr/>
          </p:nvSpPr>
          <p:spPr>
            <a:xfrm>
              <a:off x="426000" y="1989000"/>
              <a:ext cx="2250000" cy="225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Овал 7">
              <a:extLst>
                <a:ext uri="{FF2B5EF4-FFF2-40B4-BE49-F238E27FC236}">
                  <a16:creationId xmlns:a16="http://schemas.microsoft.com/office/drawing/2014/main" id="{EB718E74-8A40-7D47-A9D0-0B96785EAD68}"/>
                </a:ext>
              </a:extLst>
            </p:cNvPr>
            <p:cNvSpPr/>
            <p:nvPr/>
          </p:nvSpPr>
          <p:spPr>
            <a:xfrm>
              <a:off x="807007" y="2237295"/>
              <a:ext cx="1522690" cy="13737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Прямоугольник 8">
              <a:extLst>
                <a:ext uri="{FF2B5EF4-FFF2-40B4-BE49-F238E27FC236}">
                  <a16:creationId xmlns:a16="http://schemas.microsoft.com/office/drawing/2014/main" id="{7EEAC011-5D57-5D4C-A379-74D72DA207D8}"/>
                </a:ext>
              </a:extLst>
            </p:cNvPr>
            <p:cNvSpPr/>
            <p:nvPr/>
          </p:nvSpPr>
          <p:spPr>
            <a:xfrm>
              <a:off x="750153" y="2744967"/>
              <a:ext cx="1501247" cy="343986"/>
            </a:xfrm>
            <a:prstGeom prst="rect">
              <a:avLst/>
            </a:prstGeom>
          </p:spPr>
          <p:txBody>
            <a:bodyPr wrap="square">
              <a:spAutoFit/>
            </a:bodyPr>
            <a:lstStyle/>
            <a:p>
              <a:pPr algn="ctr"/>
              <a:r>
                <a:rPr lang="ru-RU" b="1" dirty="0" err="1">
                  <a:solidFill>
                    <a:srgbClr val="7A4300"/>
                  </a:solidFill>
                </a:rPr>
                <a:t>Қоғам</a:t>
              </a:r>
              <a:r>
                <a:rPr lang="ru-RU" b="1" dirty="0">
                  <a:solidFill>
                    <a:srgbClr val="7A4300"/>
                  </a:solidFill>
                </a:rPr>
                <a:t> </a:t>
              </a:r>
            </a:p>
          </p:txBody>
        </p:sp>
        <p:sp>
          <p:nvSpPr>
            <p:cNvPr id="11" name="Прямоугольник 10">
              <a:extLst>
                <a:ext uri="{FF2B5EF4-FFF2-40B4-BE49-F238E27FC236}">
                  <a16:creationId xmlns:a16="http://schemas.microsoft.com/office/drawing/2014/main" id="{8675A9DA-FD9D-424F-AE71-685FD523DC79}"/>
                </a:ext>
              </a:extLst>
            </p:cNvPr>
            <p:cNvSpPr/>
            <p:nvPr/>
          </p:nvSpPr>
          <p:spPr>
            <a:xfrm>
              <a:off x="607534" y="3687483"/>
              <a:ext cx="2029877" cy="1891920"/>
            </a:xfrm>
            <a:prstGeom prst="rect">
              <a:avLst/>
            </a:prstGeom>
          </p:spPr>
          <p:txBody>
            <a:bodyPr wrap="square">
              <a:spAutoFit/>
            </a:bodyPr>
            <a:lstStyle/>
            <a:p>
              <a:pPr algn="ctr"/>
              <a:r>
                <a:rPr lang="ru-RU" sz="1400" b="1" dirty="0" err="1">
                  <a:solidFill>
                    <a:schemeClr val="bg1"/>
                  </a:solidFill>
                </a:rPr>
                <a:t>Қаржылық</a:t>
              </a:r>
              <a:r>
                <a:rPr lang="ru-RU" sz="1400" b="1" dirty="0">
                  <a:solidFill>
                    <a:schemeClr val="bg1"/>
                  </a:solidFill>
                </a:rPr>
                <a:t> </a:t>
              </a:r>
              <a:r>
                <a:rPr lang="ru-RU" sz="1400" b="1" dirty="0" err="1">
                  <a:solidFill>
                    <a:schemeClr val="bg1"/>
                  </a:solidFill>
                </a:rPr>
                <a:t>қызметтерді</a:t>
              </a:r>
              <a:r>
                <a:rPr lang="ru-RU" sz="1400" b="1" dirty="0">
                  <a:solidFill>
                    <a:schemeClr val="bg1"/>
                  </a:solidFill>
                </a:rPr>
                <a:t> </a:t>
              </a:r>
              <a:r>
                <a:rPr lang="ru-RU" sz="1400" b="1" dirty="0" err="1">
                  <a:solidFill>
                    <a:schemeClr val="bg1"/>
                  </a:solidFill>
                </a:rPr>
                <a:t>тұтынуға</a:t>
              </a:r>
              <a:r>
                <a:rPr lang="ru-RU" sz="1400" b="1" dirty="0">
                  <a:solidFill>
                    <a:schemeClr val="bg1"/>
                  </a:solidFill>
                </a:rPr>
                <a:t> </a:t>
              </a:r>
              <a:r>
                <a:rPr lang="ru-RU" sz="1400" b="1" dirty="0" err="1">
                  <a:solidFill>
                    <a:schemeClr val="bg1"/>
                  </a:solidFill>
                </a:rPr>
                <a:t>тартудың</a:t>
              </a:r>
              <a:r>
                <a:rPr lang="ru-RU" sz="1400" b="1" dirty="0">
                  <a:solidFill>
                    <a:schemeClr val="bg1"/>
                  </a:solidFill>
                </a:rPr>
                <a:t> </a:t>
              </a:r>
              <a:r>
                <a:rPr lang="ru-RU" sz="1400" b="1" dirty="0" err="1">
                  <a:solidFill>
                    <a:schemeClr val="bg1"/>
                  </a:solidFill>
                </a:rPr>
                <a:t>төмен</a:t>
              </a:r>
              <a:r>
                <a:rPr lang="ru-RU" sz="1400" b="1" dirty="0">
                  <a:solidFill>
                    <a:schemeClr val="bg1"/>
                  </a:solidFill>
                </a:rPr>
                <a:t> </a:t>
              </a:r>
              <a:r>
                <a:rPr lang="ru-RU" sz="1400" b="1" dirty="0" err="1">
                  <a:solidFill>
                    <a:schemeClr val="bg1"/>
                  </a:solidFill>
                </a:rPr>
                <a:t>дәрежесі</a:t>
              </a:r>
              <a:r>
                <a:rPr lang="ru-RU" sz="1400" b="1" dirty="0">
                  <a:solidFill>
                    <a:schemeClr val="bg1"/>
                  </a:solidFill>
                </a:rPr>
                <a:t> </a:t>
              </a:r>
              <a:r>
                <a:rPr lang="ru-RU" sz="1400" b="1" dirty="0" err="1">
                  <a:solidFill>
                    <a:schemeClr val="bg1"/>
                  </a:solidFill>
                </a:rPr>
                <a:t>экономикалық</a:t>
              </a:r>
              <a:r>
                <a:rPr lang="ru-RU" sz="1400" b="1" dirty="0">
                  <a:solidFill>
                    <a:schemeClr val="bg1"/>
                  </a:solidFill>
                </a:rPr>
                <a:t> </a:t>
              </a:r>
              <a:r>
                <a:rPr lang="ru-RU" sz="1400" b="1" dirty="0" err="1">
                  <a:solidFill>
                    <a:schemeClr val="bg1"/>
                  </a:solidFill>
                </a:rPr>
                <a:t>өсу</a:t>
              </a:r>
              <a:r>
                <a:rPr lang="ru-RU" sz="1400" b="1" dirty="0">
                  <a:solidFill>
                    <a:schemeClr val="bg1"/>
                  </a:solidFill>
                </a:rPr>
                <a:t> </a:t>
              </a:r>
              <a:r>
                <a:rPr lang="ru-RU" sz="1400" b="1" dirty="0" err="1">
                  <a:solidFill>
                    <a:schemeClr val="bg1"/>
                  </a:solidFill>
                </a:rPr>
                <a:t>әлеуетін</a:t>
              </a:r>
              <a:r>
                <a:rPr lang="ru-RU" sz="1400" b="1" dirty="0">
                  <a:solidFill>
                    <a:schemeClr val="bg1"/>
                  </a:solidFill>
                </a:rPr>
                <a:t> </a:t>
              </a:r>
              <a:r>
                <a:rPr lang="ru-RU" sz="1400" b="1" dirty="0" err="1">
                  <a:solidFill>
                    <a:schemeClr val="bg1"/>
                  </a:solidFill>
                </a:rPr>
                <a:t>айқындайтын</a:t>
              </a:r>
              <a:r>
                <a:rPr lang="ru-RU" sz="1400" b="1" dirty="0">
                  <a:solidFill>
                    <a:schemeClr val="bg1"/>
                  </a:solidFill>
                </a:rPr>
                <a:t> </a:t>
              </a:r>
              <a:r>
                <a:rPr lang="ru-RU" sz="1400" b="1" dirty="0" err="1">
                  <a:solidFill>
                    <a:schemeClr val="bg1"/>
                  </a:solidFill>
                </a:rPr>
                <a:t>жинақтар</a:t>
              </a:r>
              <a:r>
                <a:rPr lang="ru-RU" sz="1400" b="1" dirty="0">
                  <a:solidFill>
                    <a:schemeClr val="bg1"/>
                  </a:solidFill>
                </a:rPr>
                <a:t> мен </a:t>
              </a:r>
              <a:r>
                <a:rPr lang="ru-RU" sz="1400" b="1" dirty="0" err="1">
                  <a:solidFill>
                    <a:schemeClr val="bg1"/>
                  </a:solidFill>
                </a:rPr>
                <a:t>инвестициялардың</a:t>
              </a:r>
              <a:r>
                <a:rPr lang="ru-RU" sz="1400" b="1" dirty="0">
                  <a:solidFill>
                    <a:schemeClr val="bg1"/>
                  </a:solidFill>
                </a:rPr>
                <a:t> </a:t>
              </a:r>
              <a:r>
                <a:rPr lang="ru-RU" sz="1400" b="1" dirty="0" err="1">
                  <a:solidFill>
                    <a:schemeClr val="bg1"/>
                  </a:solidFill>
                </a:rPr>
                <a:t>шектелуіне</a:t>
              </a:r>
              <a:r>
                <a:rPr lang="ru-RU" sz="1400" b="1" dirty="0">
                  <a:solidFill>
                    <a:schemeClr val="bg1"/>
                  </a:solidFill>
                </a:rPr>
                <a:t> </a:t>
              </a:r>
              <a:r>
                <a:rPr lang="ru-RU" sz="1400" b="1" dirty="0" err="1">
                  <a:solidFill>
                    <a:schemeClr val="bg1"/>
                  </a:solidFill>
                </a:rPr>
                <a:t>әкеледі</a:t>
              </a:r>
              <a:r>
                <a:rPr lang="ru-RU" sz="1400" b="1" dirty="0">
                  <a:solidFill>
                    <a:schemeClr val="bg1"/>
                  </a:solidFill>
                </a:rPr>
                <a:t>.</a:t>
              </a:r>
            </a:p>
          </p:txBody>
        </p:sp>
      </p:grpSp>
      <p:grpSp>
        <p:nvGrpSpPr>
          <p:cNvPr id="13" name="Группа 12">
            <a:extLst>
              <a:ext uri="{FF2B5EF4-FFF2-40B4-BE49-F238E27FC236}">
                <a16:creationId xmlns:a16="http://schemas.microsoft.com/office/drawing/2014/main" id="{19A069C8-9554-0248-B82D-77D6AE0810C0}"/>
              </a:ext>
            </a:extLst>
          </p:cNvPr>
          <p:cNvGrpSpPr/>
          <p:nvPr/>
        </p:nvGrpSpPr>
        <p:grpSpPr>
          <a:xfrm>
            <a:off x="3356377" y="1497832"/>
            <a:ext cx="2252882" cy="4597595"/>
            <a:chOff x="368126" y="1972605"/>
            <a:chExt cx="2252882" cy="4282073"/>
          </a:xfrm>
        </p:grpSpPr>
        <p:sp>
          <p:nvSpPr>
            <p:cNvPr id="14" name="Прямоугольник 13">
              <a:extLst>
                <a:ext uri="{FF2B5EF4-FFF2-40B4-BE49-F238E27FC236}">
                  <a16:creationId xmlns:a16="http://schemas.microsoft.com/office/drawing/2014/main" id="{A5C94D59-23CF-4F49-A716-2F3959CDCDE4}"/>
                </a:ext>
              </a:extLst>
            </p:cNvPr>
            <p:cNvSpPr/>
            <p:nvPr/>
          </p:nvSpPr>
          <p:spPr>
            <a:xfrm>
              <a:off x="368126" y="3104678"/>
              <a:ext cx="2249999" cy="315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Овал 14">
              <a:extLst>
                <a:ext uri="{FF2B5EF4-FFF2-40B4-BE49-F238E27FC236}">
                  <a16:creationId xmlns:a16="http://schemas.microsoft.com/office/drawing/2014/main" id="{C5F5FFF6-BA2A-424F-9402-AA839DA08913}"/>
                </a:ext>
              </a:extLst>
            </p:cNvPr>
            <p:cNvSpPr/>
            <p:nvPr/>
          </p:nvSpPr>
          <p:spPr>
            <a:xfrm>
              <a:off x="371008" y="1972605"/>
              <a:ext cx="2250000" cy="225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Овал 15">
              <a:extLst>
                <a:ext uri="{FF2B5EF4-FFF2-40B4-BE49-F238E27FC236}">
                  <a16:creationId xmlns:a16="http://schemas.microsoft.com/office/drawing/2014/main" id="{E7AF00E9-38C3-444F-A958-D0FD391FD17E}"/>
                </a:ext>
              </a:extLst>
            </p:cNvPr>
            <p:cNvSpPr/>
            <p:nvPr/>
          </p:nvSpPr>
          <p:spPr>
            <a:xfrm>
              <a:off x="751753" y="2266032"/>
              <a:ext cx="1587989" cy="13661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Прямоугольник 18">
              <a:extLst>
                <a:ext uri="{FF2B5EF4-FFF2-40B4-BE49-F238E27FC236}">
                  <a16:creationId xmlns:a16="http://schemas.microsoft.com/office/drawing/2014/main" id="{BFB898E9-D1F2-CB43-BE88-D5F54FADD9C1}"/>
                </a:ext>
              </a:extLst>
            </p:cNvPr>
            <p:cNvSpPr/>
            <p:nvPr/>
          </p:nvSpPr>
          <p:spPr>
            <a:xfrm>
              <a:off x="495118" y="3550149"/>
              <a:ext cx="2029877" cy="2493895"/>
            </a:xfrm>
            <a:prstGeom prst="rect">
              <a:avLst/>
            </a:prstGeom>
          </p:spPr>
          <p:txBody>
            <a:bodyPr wrap="square">
              <a:spAutoFit/>
            </a:bodyPr>
            <a:lstStyle/>
            <a:p>
              <a:pPr algn="ctr"/>
              <a:r>
                <a:rPr lang="ru-RU" sz="1400" b="1" dirty="0" err="1">
                  <a:solidFill>
                    <a:srgbClr val="7A4300"/>
                  </a:solidFill>
                </a:rPr>
                <a:t>Қаржы</a:t>
              </a:r>
              <a:r>
                <a:rPr lang="ru-RU" sz="1400" b="1" dirty="0">
                  <a:solidFill>
                    <a:srgbClr val="7A4300"/>
                  </a:solidFill>
                </a:rPr>
                <a:t> </a:t>
              </a:r>
              <a:r>
                <a:rPr lang="ru-RU" sz="1400" b="1" dirty="0" err="1">
                  <a:solidFill>
                    <a:srgbClr val="7A4300"/>
                  </a:solidFill>
                </a:rPr>
                <a:t>нарықтарын</a:t>
              </a:r>
              <a:r>
                <a:rPr lang="ru-RU" sz="1400" b="1" dirty="0">
                  <a:solidFill>
                    <a:srgbClr val="7A4300"/>
                  </a:solidFill>
                </a:rPr>
                <a:t>, </a:t>
              </a:r>
              <a:r>
                <a:rPr lang="ru-RU" sz="1400" b="1" dirty="0" err="1">
                  <a:solidFill>
                    <a:srgbClr val="7A4300"/>
                  </a:solidFill>
                </a:rPr>
                <a:t>тұтынушылардың</a:t>
              </a:r>
              <a:r>
                <a:rPr lang="ru-RU" sz="1400" b="1" dirty="0">
                  <a:solidFill>
                    <a:srgbClr val="7A4300"/>
                  </a:solidFill>
                </a:rPr>
                <a:t> </a:t>
              </a:r>
              <a:r>
                <a:rPr lang="ru-RU" sz="1400" b="1" dirty="0" err="1">
                  <a:solidFill>
                    <a:srgbClr val="7A4300"/>
                  </a:solidFill>
                </a:rPr>
                <a:t>құқықтарын</a:t>
              </a:r>
              <a:r>
                <a:rPr lang="ru-RU" sz="1400" b="1" dirty="0">
                  <a:solidFill>
                    <a:srgbClr val="7A4300"/>
                  </a:solidFill>
                </a:rPr>
                <a:t> </a:t>
              </a:r>
              <a:r>
                <a:rPr lang="ru-RU" sz="1400" b="1" dirty="0" err="1">
                  <a:solidFill>
                    <a:srgbClr val="7A4300"/>
                  </a:solidFill>
                </a:rPr>
                <a:t>қорғау</a:t>
              </a:r>
              <a:r>
                <a:rPr lang="ru-RU" sz="1400" b="1" dirty="0">
                  <a:solidFill>
                    <a:srgbClr val="7A4300"/>
                  </a:solidFill>
                </a:rPr>
                <a:t> </a:t>
              </a:r>
              <a:r>
                <a:rPr lang="ru-RU" sz="1400" b="1" dirty="0" err="1">
                  <a:solidFill>
                    <a:srgbClr val="7A4300"/>
                  </a:solidFill>
                </a:rPr>
                <a:t>жүйесін</a:t>
              </a:r>
              <a:r>
                <a:rPr lang="ru-RU" sz="1400" b="1" dirty="0">
                  <a:solidFill>
                    <a:srgbClr val="7A4300"/>
                  </a:solidFill>
                </a:rPr>
                <a:t> </a:t>
              </a:r>
              <a:r>
                <a:rPr lang="ru-RU" sz="1400" b="1" dirty="0" err="1">
                  <a:solidFill>
                    <a:srgbClr val="7A4300"/>
                  </a:solidFill>
                </a:rPr>
                <a:t>реттеу</a:t>
              </a:r>
              <a:r>
                <a:rPr lang="ru-RU" sz="1400" b="1" dirty="0">
                  <a:solidFill>
                    <a:srgbClr val="7A4300"/>
                  </a:solidFill>
                </a:rPr>
                <a:t> </a:t>
              </a:r>
              <a:r>
                <a:rPr lang="ru-RU" sz="1400" b="1" dirty="0" err="1">
                  <a:solidFill>
                    <a:srgbClr val="7A4300"/>
                  </a:solidFill>
                </a:rPr>
                <a:t>тиімділігі</a:t>
              </a:r>
              <a:r>
                <a:rPr lang="ru-RU" sz="1400" b="1" dirty="0">
                  <a:solidFill>
                    <a:srgbClr val="7A4300"/>
                  </a:solidFill>
                </a:rPr>
                <a:t> </a:t>
              </a:r>
              <a:r>
                <a:rPr lang="ru-RU" sz="1400" b="1" dirty="0" err="1">
                  <a:solidFill>
                    <a:srgbClr val="7A4300"/>
                  </a:solidFill>
                </a:rPr>
                <a:t>төмендейді</a:t>
              </a:r>
              <a:r>
                <a:rPr lang="ru-RU" sz="1400" b="1" dirty="0">
                  <a:solidFill>
                    <a:srgbClr val="7A4300"/>
                  </a:solidFill>
                </a:rPr>
                <a:t>; </a:t>
              </a:r>
              <a:r>
                <a:rPr lang="ru-RU" sz="1400" b="1" dirty="0" err="1">
                  <a:solidFill>
                    <a:srgbClr val="7A4300"/>
                  </a:solidFill>
                </a:rPr>
                <a:t>Экономикалық</a:t>
              </a:r>
              <a:r>
                <a:rPr lang="ru-RU" sz="1400" b="1" dirty="0">
                  <a:solidFill>
                    <a:srgbClr val="7A4300"/>
                  </a:solidFill>
                </a:rPr>
                <a:t> даму </a:t>
              </a:r>
              <a:r>
                <a:rPr lang="ru-RU" sz="1400" b="1" dirty="0" err="1">
                  <a:solidFill>
                    <a:srgbClr val="7A4300"/>
                  </a:solidFill>
                </a:rPr>
                <a:t>қарқыны</a:t>
              </a:r>
              <a:r>
                <a:rPr lang="ru-RU" sz="1400" b="1" dirty="0">
                  <a:solidFill>
                    <a:srgbClr val="7A4300"/>
                  </a:solidFill>
                </a:rPr>
                <a:t>, </a:t>
              </a:r>
              <a:r>
                <a:rPr lang="ru-RU" sz="1400" b="1" dirty="0" err="1">
                  <a:solidFill>
                    <a:srgbClr val="7A4300"/>
                  </a:solidFill>
                </a:rPr>
                <a:t>экономикадағы</a:t>
              </a:r>
              <a:r>
                <a:rPr lang="ru-RU" sz="1400" b="1" dirty="0">
                  <a:solidFill>
                    <a:srgbClr val="7A4300"/>
                  </a:solidFill>
                </a:rPr>
                <a:t> </a:t>
              </a:r>
              <a:r>
                <a:rPr lang="ru-RU" sz="1400" b="1" dirty="0" err="1">
                  <a:solidFill>
                    <a:srgbClr val="7A4300"/>
                  </a:solidFill>
                </a:rPr>
                <a:t>инвестициялық</a:t>
              </a:r>
              <a:r>
                <a:rPr lang="ru-RU" sz="1400" b="1" dirty="0">
                  <a:solidFill>
                    <a:srgbClr val="7A4300"/>
                  </a:solidFill>
                </a:rPr>
                <a:t> </a:t>
              </a:r>
              <a:r>
                <a:rPr lang="ru-RU" sz="1400" b="1" dirty="0" err="1">
                  <a:solidFill>
                    <a:srgbClr val="7A4300"/>
                  </a:solidFill>
                </a:rPr>
                <a:t>процестер</a:t>
              </a:r>
              <a:r>
                <a:rPr lang="ru-RU" sz="1400" b="1" dirty="0">
                  <a:solidFill>
                    <a:srgbClr val="7A4300"/>
                  </a:solidFill>
                </a:rPr>
                <a:t> </a:t>
              </a:r>
              <a:r>
                <a:rPr lang="ru-RU" sz="1400" b="1" dirty="0" err="1">
                  <a:solidFill>
                    <a:srgbClr val="7A4300"/>
                  </a:solidFill>
                </a:rPr>
                <a:t>баяулайды</a:t>
              </a:r>
              <a:r>
                <a:rPr lang="ru-RU" sz="1400" b="1" dirty="0">
                  <a:solidFill>
                    <a:srgbClr val="7A4300"/>
                  </a:solidFill>
                </a:rPr>
                <a:t>; </a:t>
              </a:r>
              <a:r>
                <a:rPr lang="ru-RU" sz="1400" b="1" dirty="0" err="1">
                  <a:solidFill>
                    <a:srgbClr val="7A4300"/>
                  </a:solidFill>
                </a:rPr>
                <a:t>елдегі</a:t>
              </a:r>
              <a:r>
                <a:rPr lang="ru-RU" sz="1400" b="1" dirty="0">
                  <a:solidFill>
                    <a:srgbClr val="7A4300"/>
                  </a:solidFill>
                </a:rPr>
                <a:t> </a:t>
              </a:r>
              <a:r>
                <a:rPr lang="ru-RU" sz="1400" b="1" dirty="0" err="1">
                  <a:solidFill>
                    <a:srgbClr val="7A4300"/>
                  </a:solidFill>
                </a:rPr>
                <a:t>әлеуметтік</a:t>
              </a:r>
              <a:r>
                <a:rPr lang="ru-RU" sz="1400" b="1" dirty="0">
                  <a:solidFill>
                    <a:srgbClr val="7A4300"/>
                  </a:solidFill>
                </a:rPr>
                <a:t> </a:t>
              </a:r>
              <a:r>
                <a:rPr lang="ru-RU" sz="1400" b="1" dirty="0" err="1">
                  <a:solidFill>
                    <a:srgbClr val="7A4300"/>
                  </a:solidFill>
                </a:rPr>
                <a:t>жағдай</a:t>
              </a:r>
              <a:r>
                <a:rPr lang="ru-RU" sz="1400" b="1" dirty="0">
                  <a:solidFill>
                    <a:srgbClr val="7A4300"/>
                  </a:solidFill>
                </a:rPr>
                <a:t> </a:t>
              </a:r>
              <a:r>
                <a:rPr lang="ru-RU" sz="1400" b="1" dirty="0" err="1">
                  <a:solidFill>
                    <a:srgbClr val="7A4300"/>
                  </a:solidFill>
                </a:rPr>
                <a:t>нашарлайды</a:t>
              </a:r>
              <a:r>
                <a:rPr lang="ru-RU" sz="1400" b="1" dirty="0">
                  <a:solidFill>
                    <a:srgbClr val="7A4300"/>
                  </a:solidFill>
                </a:rPr>
                <a:t> </a:t>
              </a:r>
            </a:p>
          </p:txBody>
        </p:sp>
      </p:grpSp>
      <p:grpSp>
        <p:nvGrpSpPr>
          <p:cNvPr id="20" name="Группа 19">
            <a:extLst>
              <a:ext uri="{FF2B5EF4-FFF2-40B4-BE49-F238E27FC236}">
                <a16:creationId xmlns:a16="http://schemas.microsoft.com/office/drawing/2014/main" id="{50524080-39C1-924B-8123-A19E16F59AC0}"/>
              </a:ext>
            </a:extLst>
          </p:cNvPr>
          <p:cNvGrpSpPr/>
          <p:nvPr/>
        </p:nvGrpSpPr>
        <p:grpSpPr>
          <a:xfrm>
            <a:off x="5583431" y="1539001"/>
            <a:ext cx="2481642" cy="4593508"/>
            <a:chOff x="426000" y="1989000"/>
            <a:chExt cx="2250000" cy="4458254"/>
          </a:xfrm>
          <a:solidFill>
            <a:schemeClr val="accent1">
              <a:lumMod val="60000"/>
              <a:lumOff val="40000"/>
            </a:schemeClr>
          </a:solidFill>
        </p:grpSpPr>
        <p:sp>
          <p:nvSpPr>
            <p:cNvPr id="21" name="Прямоугольник 20">
              <a:extLst>
                <a:ext uri="{FF2B5EF4-FFF2-40B4-BE49-F238E27FC236}">
                  <a16:creationId xmlns:a16="http://schemas.microsoft.com/office/drawing/2014/main" id="{94B37838-6F3D-C449-AE9E-3C6D403DE25B}"/>
                </a:ext>
              </a:extLst>
            </p:cNvPr>
            <p:cNvSpPr/>
            <p:nvPr/>
          </p:nvSpPr>
          <p:spPr>
            <a:xfrm>
              <a:off x="441452" y="3113999"/>
              <a:ext cx="2234547" cy="33150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Овал 21">
              <a:extLst>
                <a:ext uri="{FF2B5EF4-FFF2-40B4-BE49-F238E27FC236}">
                  <a16:creationId xmlns:a16="http://schemas.microsoft.com/office/drawing/2014/main" id="{22D22EC8-773F-464A-81A8-3B992C8A5B4D}"/>
                </a:ext>
              </a:extLst>
            </p:cNvPr>
            <p:cNvSpPr/>
            <p:nvPr/>
          </p:nvSpPr>
          <p:spPr>
            <a:xfrm>
              <a:off x="426000" y="1989000"/>
              <a:ext cx="2250000" cy="225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Овал 22">
              <a:extLst>
                <a:ext uri="{FF2B5EF4-FFF2-40B4-BE49-F238E27FC236}">
                  <a16:creationId xmlns:a16="http://schemas.microsoft.com/office/drawing/2014/main" id="{C36B7474-6761-BB4A-AE2E-7C00D029278F}"/>
                </a:ext>
              </a:extLst>
            </p:cNvPr>
            <p:cNvSpPr/>
            <p:nvPr/>
          </p:nvSpPr>
          <p:spPr>
            <a:xfrm>
              <a:off x="750855" y="2207965"/>
              <a:ext cx="1663642" cy="1424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Прямоугольник 25">
              <a:extLst>
                <a:ext uri="{FF2B5EF4-FFF2-40B4-BE49-F238E27FC236}">
                  <a16:creationId xmlns:a16="http://schemas.microsoft.com/office/drawing/2014/main" id="{B88A6811-0481-F64C-98AC-890EA7DA786F}"/>
                </a:ext>
              </a:extLst>
            </p:cNvPr>
            <p:cNvSpPr/>
            <p:nvPr/>
          </p:nvSpPr>
          <p:spPr>
            <a:xfrm>
              <a:off x="671687" y="3639340"/>
              <a:ext cx="1838097" cy="2807914"/>
            </a:xfrm>
            <a:prstGeom prst="rect">
              <a:avLst/>
            </a:prstGeom>
            <a:grpFill/>
          </p:spPr>
          <p:txBody>
            <a:bodyPr wrap="square">
              <a:spAutoFit/>
            </a:bodyPr>
            <a:lstStyle/>
            <a:p>
              <a:pPr algn="ctr"/>
              <a:r>
                <a:rPr lang="ru-RU" sz="1400" b="1" dirty="0" err="1">
                  <a:solidFill>
                    <a:schemeClr val="bg1"/>
                  </a:solidFill>
                </a:rPr>
                <a:t>Қаржылық</a:t>
              </a:r>
              <a:r>
                <a:rPr lang="ru-RU" sz="1400" b="1" dirty="0">
                  <a:solidFill>
                    <a:schemeClr val="bg1"/>
                  </a:solidFill>
                </a:rPr>
                <a:t> </a:t>
              </a:r>
              <a:r>
                <a:rPr lang="ru-RU" sz="1400" b="1" dirty="0" err="1">
                  <a:solidFill>
                    <a:schemeClr val="bg1"/>
                  </a:solidFill>
                </a:rPr>
                <a:t>қызметтерді</a:t>
              </a:r>
              <a:r>
                <a:rPr lang="ru-RU" sz="1400" b="1" dirty="0">
                  <a:solidFill>
                    <a:schemeClr val="bg1"/>
                  </a:solidFill>
                </a:rPr>
                <a:t> </a:t>
              </a:r>
              <a:r>
                <a:rPr lang="ru-RU" sz="1400" b="1" dirty="0" err="1">
                  <a:solidFill>
                    <a:schemeClr val="bg1"/>
                  </a:solidFill>
                </a:rPr>
                <a:t>жосықсыз</a:t>
              </a:r>
              <a:r>
                <a:rPr lang="ru-RU" sz="1400" b="1" dirty="0">
                  <a:solidFill>
                    <a:schemeClr val="bg1"/>
                  </a:solidFill>
                </a:rPr>
                <a:t> </a:t>
              </a:r>
              <a:r>
                <a:rPr lang="ru-RU" sz="1400" b="1" dirty="0" err="1">
                  <a:solidFill>
                    <a:schemeClr val="bg1"/>
                  </a:solidFill>
                </a:rPr>
                <a:t>жеткізушілер</a:t>
              </a:r>
              <a:r>
                <a:rPr lang="ru-RU" sz="1400" b="1" dirty="0">
                  <a:solidFill>
                    <a:schemeClr val="bg1"/>
                  </a:solidFill>
                </a:rPr>
                <a:t> </a:t>
              </a:r>
              <a:r>
                <a:rPr lang="ru-RU" sz="1400" b="1" dirty="0" err="1">
                  <a:solidFill>
                    <a:schemeClr val="bg1"/>
                  </a:solidFill>
                </a:rPr>
                <a:t>шығаратын</a:t>
              </a:r>
              <a:r>
                <a:rPr lang="ru-RU" sz="1400" b="1" dirty="0">
                  <a:solidFill>
                    <a:schemeClr val="bg1"/>
                  </a:solidFill>
                </a:rPr>
                <a:t> </a:t>
              </a:r>
              <a:r>
                <a:rPr lang="ru-RU" sz="1400" b="1" dirty="0" err="1">
                  <a:solidFill>
                    <a:schemeClr val="bg1"/>
                  </a:solidFill>
                </a:rPr>
                <a:t>теріс</a:t>
              </a:r>
              <a:r>
                <a:rPr lang="ru-RU" sz="1400" b="1" dirty="0">
                  <a:solidFill>
                    <a:schemeClr val="bg1"/>
                  </a:solidFill>
                </a:rPr>
                <a:t> </a:t>
              </a:r>
              <a:r>
                <a:rPr lang="ru-RU" sz="1400" b="1" dirty="0" err="1">
                  <a:solidFill>
                    <a:schemeClr val="bg1"/>
                  </a:solidFill>
                </a:rPr>
                <a:t>сыртқы</a:t>
              </a:r>
              <a:r>
                <a:rPr lang="ru-RU" sz="1400" b="1" dirty="0">
                  <a:solidFill>
                    <a:schemeClr val="bg1"/>
                  </a:solidFill>
                </a:rPr>
                <a:t> </a:t>
              </a:r>
              <a:r>
                <a:rPr lang="ru-RU" sz="1400" b="1" dirty="0" err="1">
                  <a:solidFill>
                    <a:schemeClr val="bg1"/>
                  </a:solidFill>
                </a:rPr>
                <a:t>әсерлердің</a:t>
              </a:r>
              <a:r>
                <a:rPr lang="ru-RU" sz="1400" b="1" dirty="0">
                  <a:solidFill>
                    <a:schemeClr val="bg1"/>
                  </a:solidFill>
                </a:rPr>
                <a:t> </a:t>
              </a:r>
              <a:r>
                <a:rPr lang="ru-RU" sz="1400" b="1" dirty="0" err="1">
                  <a:solidFill>
                    <a:schemeClr val="bg1"/>
                  </a:solidFill>
                </a:rPr>
                <a:t>өсуі</a:t>
              </a:r>
              <a:r>
                <a:rPr lang="ru-RU" sz="1400" b="1" dirty="0">
                  <a:solidFill>
                    <a:schemeClr val="bg1"/>
                  </a:solidFill>
                </a:rPr>
                <a:t>, </a:t>
              </a:r>
              <a:r>
                <a:rPr lang="ru-RU" sz="1400" b="1" dirty="0" err="1">
                  <a:solidFill>
                    <a:schemeClr val="bg1"/>
                  </a:solidFill>
                </a:rPr>
                <a:t>жалпы</a:t>
              </a:r>
              <a:r>
                <a:rPr lang="ru-RU" sz="1400" b="1" dirty="0">
                  <a:solidFill>
                    <a:schemeClr val="bg1"/>
                  </a:solidFill>
                </a:rPr>
                <a:t> </a:t>
              </a:r>
              <a:r>
                <a:rPr lang="ru-RU" sz="1400" b="1" dirty="0" err="1">
                  <a:solidFill>
                    <a:schemeClr val="bg1"/>
                  </a:solidFill>
                </a:rPr>
                <a:t>бизнеске</a:t>
              </a:r>
              <a:r>
                <a:rPr lang="ru-RU" sz="1400" b="1" dirty="0">
                  <a:solidFill>
                    <a:schemeClr val="bg1"/>
                  </a:solidFill>
                </a:rPr>
                <a:t> </a:t>
              </a:r>
              <a:r>
                <a:rPr lang="ru-RU" sz="1400" b="1" dirty="0" err="1">
                  <a:solidFill>
                    <a:schemeClr val="bg1"/>
                  </a:solidFill>
                </a:rPr>
                <a:t>сенімнің</a:t>
              </a:r>
              <a:r>
                <a:rPr lang="ru-RU" sz="1400" b="1" dirty="0">
                  <a:solidFill>
                    <a:schemeClr val="bg1"/>
                  </a:solidFill>
                </a:rPr>
                <a:t> </a:t>
              </a:r>
              <a:r>
                <a:rPr lang="ru-RU" sz="1400" b="1" dirty="0" err="1">
                  <a:solidFill>
                    <a:schemeClr val="bg1"/>
                  </a:solidFill>
                </a:rPr>
                <a:t>төмендеуі</a:t>
              </a:r>
              <a:r>
                <a:rPr lang="ru-RU" sz="1400" b="1" dirty="0">
                  <a:solidFill>
                    <a:schemeClr val="bg1"/>
                  </a:solidFill>
                </a:rPr>
                <a:t>, </a:t>
              </a:r>
              <a:r>
                <a:rPr lang="ru-RU" sz="1400" b="1" dirty="0" err="1">
                  <a:solidFill>
                    <a:schemeClr val="bg1"/>
                  </a:solidFill>
                </a:rPr>
                <a:t>ұсынылатын</a:t>
              </a:r>
              <a:r>
                <a:rPr lang="ru-RU" sz="1400" b="1" dirty="0">
                  <a:solidFill>
                    <a:schemeClr val="bg1"/>
                  </a:solidFill>
                </a:rPr>
                <a:t> </a:t>
              </a:r>
              <a:r>
                <a:rPr lang="ru-RU" sz="1400" b="1" dirty="0" err="1">
                  <a:solidFill>
                    <a:schemeClr val="bg1"/>
                  </a:solidFill>
                </a:rPr>
                <a:t>қаржылық</a:t>
              </a:r>
              <a:r>
                <a:rPr lang="ru-RU" sz="1400" b="1" dirty="0">
                  <a:solidFill>
                    <a:schemeClr val="bg1"/>
                  </a:solidFill>
                </a:rPr>
                <a:t> </a:t>
              </a:r>
              <a:r>
                <a:rPr lang="ru-RU" sz="1400" b="1" dirty="0" err="1">
                  <a:solidFill>
                    <a:schemeClr val="bg1"/>
                  </a:solidFill>
                </a:rPr>
                <a:t>қызметтерге</a:t>
              </a:r>
              <a:r>
                <a:rPr lang="ru-RU" sz="1400" b="1" dirty="0">
                  <a:solidFill>
                    <a:schemeClr val="bg1"/>
                  </a:solidFill>
                </a:rPr>
                <a:t> </a:t>
              </a:r>
              <a:r>
                <a:rPr lang="ru-RU" sz="1400" b="1" dirty="0" err="1">
                  <a:solidFill>
                    <a:schemeClr val="bg1"/>
                  </a:solidFill>
                </a:rPr>
                <a:t>қолжетімділік</a:t>
              </a:r>
              <a:r>
                <a:rPr lang="ru-RU" sz="1400" b="1" dirty="0">
                  <a:solidFill>
                    <a:schemeClr val="bg1"/>
                  </a:solidFill>
                </a:rPr>
                <a:t> </a:t>
              </a:r>
              <a:r>
                <a:rPr lang="ru-RU" sz="1400" b="1" dirty="0" err="1">
                  <a:solidFill>
                    <a:schemeClr val="bg1"/>
                  </a:solidFill>
                </a:rPr>
                <a:t>деңгейінің</a:t>
              </a:r>
              <a:r>
                <a:rPr lang="ru-RU" sz="1400" b="1" dirty="0">
                  <a:solidFill>
                    <a:schemeClr val="bg1"/>
                  </a:solidFill>
                </a:rPr>
                <a:t> </a:t>
              </a:r>
              <a:r>
                <a:rPr lang="ru-RU" sz="1400" b="1" dirty="0" err="1">
                  <a:solidFill>
                    <a:schemeClr val="bg1"/>
                  </a:solidFill>
                </a:rPr>
                <a:t>төмендеуі</a:t>
              </a:r>
              <a:r>
                <a:rPr lang="ru-RU" sz="1400" b="1" dirty="0">
                  <a:solidFill>
                    <a:schemeClr val="bg1"/>
                  </a:solidFill>
                </a:rPr>
                <a:t> </a:t>
              </a:r>
              <a:r>
                <a:rPr lang="ru-RU" sz="1400" b="1" dirty="0" err="1">
                  <a:solidFill>
                    <a:schemeClr val="bg1"/>
                  </a:solidFill>
                </a:rPr>
                <a:t>байқалады</a:t>
              </a:r>
              <a:endParaRPr lang="ru-RU" sz="1400" b="1" dirty="0">
                <a:solidFill>
                  <a:schemeClr val="bg1"/>
                </a:solidFill>
              </a:endParaRPr>
            </a:p>
          </p:txBody>
        </p:sp>
      </p:grpSp>
      <p:grpSp>
        <p:nvGrpSpPr>
          <p:cNvPr id="27" name="Группа 26">
            <a:extLst>
              <a:ext uri="{FF2B5EF4-FFF2-40B4-BE49-F238E27FC236}">
                <a16:creationId xmlns:a16="http://schemas.microsoft.com/office/drawing/2014/main" id="{4DAAF851-DE34-164C-80E6-DDB143237856}"/>
              </a:ext>
            </a:extLst>
          </p:cNvPr>
          <p:cNvGrpSpPr/>
          <p:nvPr/>
        </p:nvGrpSpPr>
        <p:grpSpPr>
          <a:xfrm>
            <a:off x="8065072" y="1601910"/>
            <a:ext cx="2481641" cy="4510701"/>
            <a:chOff x="426000" y="1989000"/>
            <a:chExt cx="2250000" cy="4275000"/>
          </a:xfrm>
          <a:solidFill>
            <a:srgbClr val="78A779"/>
          </a:solidFill>
        </p:grpSpPr>
        <p:sp>
          <p:nvSpPr>
            <p:cNvPr id="28" name="Прямоугольник 27">
              <a:extLst>
                <a:ext uri="{FF2B5EF4-FFF2-40B4-BE49-F238E27FC236}">
                  <a16:creationId xmlns:a16="http://schemas.microsoft.com/office/drawing/2014/main" id="{6F32E3E3-5CC6-ED4B-95BA-E67FBEBD3520}"/>
                </a:ext>
              </a:extLst>
            </p:cNvPr>
            <p:cNvSpPr/>
            <p:nvPr/>
          </p:nvSpPr>
          <p:spPr>
            <a:xfrm>
              <a:off x="426000" y="3114000"/>
              <a:ext cx="2249999" cy="315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9" name="Овал 28">
              <a:extLst>
                <a:ext uri="{FF2B5EF4-FFF2-40B4-BE49-F238E27FC236}">
                  <a16:creationId xmlns:a16="http://schemas.microsoft.com/office/drawing/2014/main" id="{D63A034A-28F1-DB48-AD81-33D4894C4BFF}"/>
                </a:ext>
              </a:extLst>
            </p:cNvPr>
            <p:cNvSpPr/>
            <p:nvPr/>
          </p:nvSpPr>
          <p:spPr>
            <a:xfrm>
              <a:off x="426000" y="1989000"/>
              <a:ext cx="2250000" cy="225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Овал 29">
              <a:extLst>
                <a:ext uri="{FF2B5EF4-FFF2-40B4-BE49-F238E27FC236}">
                  <a16:creationId xmlns:a16="http://schemas.microsoft.com/office/drawing/2014/main" id="{0247AC71-C766-E646-8B50-BCB0D4D405A1}"/>
                </a:ext>
              </a:extLst>
            </p:cNvPr>
            <p:cNvSpPr/>
            <p:nvPr/>
          </p:nvSpPr>
          <p:spPr>
            <a:xfrm>
              <a:off x="663411" y="2226412"/>
              <a:ext cx="1775175" cy="17751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3" name="Прямоугольник 32">
              <a:extLst>
                <a:ext uri="{FF2B5EF4-FFF2-40B4-BE49-F238E27FC236}">
                  <a16:creationId xmlns:a16="http://schemas.microsoft.com/office/drawing/2014/main" id="{4D153969-F715-5B46-871E-505FF05BC76F}"/>
                </a:ext>
              </a:extLst>
            </p:cNvPr>
            <p:cNvSpPr/>
            <p:nvPr/>
          </p:nvSpPr>
          <p:spPr>
            <a:xfrm>
              <a:off x="620149" y="3736234"/>
              <a:ext cx="1931337" cy="2333553"/>
            </a:xfrm>
            <a:prstGeom prst="rect">
              <a:avLst/>
            </a:prstGeom>
            <a:grpFill/>
          </p:spPr>
          <p:txBody>
            <a:bodyPr wrap="square">
              <a:spAutoFit/>
            </a:bodyPr>
            <a:lstStyle/>
            <a:p>
              <a:pPr algn="ctr"/>
              <a:r>
                <a:rPr lang="ru-RU" sz="1400" b="1" dirty="0" err="1">
                  <a:solidFill>
                    <a:srgbClr val="7A4300"/>
                  </a:solidFill>
                </a:rPr>
                <a:t>Қарыз</a:t>
              </a:r>
              <a:r>
                <a:rPr lang="ru-RU" sz="1400" b="1" dirty="0">
                  <a:solidFill>
                    <a:srgbClr val="7A4300"/>
                  </a:solidFill>
                </a:rPr>
                <a:t> </a:t>
              </a:r>
              <a:r>
                <a:rPr lang="ru-RU" sz="1400" b="1" dirty="0" err="1">
                  <a:solidFill>
                    <a:srgbClr val="7A4300"/>
                  </a:solidFill>
                </a:rPr>
                <a:t>міндеттемелерінің</a:t>
              </a:r>
              <a:r>
                <a:rPr lang="ru-RU" sz="1400" b="1" dirty="0">
                  <a:solidFill>
                    <a:srgbClr val="7A4300"/>
                  </a:solidFill>
                </a:rPr>
                <a:t> </a:t>
              </a:r>
              <a:r>
                <a:rPr lang="ru-RU" sz="1400" b="1" dirty="0" err="1">
                  <a:solidFill>
                    <a:srgbClr val="7A4300"/>
                  </a:solidFill>
                </a:rPr>
                <a:t>деңгейінің</a:t>
              </a:r>
              <a:r>
                <a:rPr lang="ru-RU" sz="1400" b="1" dirty="0">
                  <a:solidFill>
                    <a:srgbClr val="7A4300"/>
                  </a:solidFill>
                </a:rPr>
                <a:t> </a:t>
              </a:r>
              <a:r>
                <a:rPr lang="ru-RU" sz="1400" b="1" dirty="0" err="1">
                  <a:solidFill>
                    <a:srgbClr val="7A4300"/>
                  </a:solidFill>
                </a:rPr>
                <a:t>өсуі</a:t>
              </a:r>
              <a:r>
                <a:rPr lang="ru-RU" sz="1400" b="1" dirty="0">
                  <a:solidFill>
                    <a:srgbClr val="7A4300"/>
                  </a:solidFill>
                </a:rPr>
                <a:t>, </a:t>
              </a:r>
              <a:r>
                <a:rPr lang="ru-RU" sz="1400" b="1" dirty="0" err="1">
                  <a:solidFill>
                    <a:srgbClr val="7A4300"/>
                  </a:solidFill>
                </a:rPr>
                <a:t>бұл</a:t>
              </a:r>
              <a:r>
                <a:rPr lang="ru-RU" sz="1400" b="1" dirty="0">
                  <a:solidFill>
                    <a:srgbClr val="7A4300"/>
                  </a:solidFill>
                </a:rPr>
                <a:t> </a:t>
              </a:r>
              <a:r>
                <a:rPr lang="ru-RU" sz="1400" b="1" dirty="0" err="1">
                  <a:solidFill>
                    <a:srgbClr val="7A4300"/>
                  </a:solidFill>
                </a:rPr>
                <a:t>банкроттыққа</a:t>
              </a:r>
              <a:r>
                <a:rPr lang="ru-RU" sz="1400" b="1" dirty="0">
                  <a:solidFill>
                    <a:srgbClr val="7A4300"/>
                  </a:solidFill>
                </a:rPr>
                <a:t>, </a:t>
              </a:r>
              <a:r>
                <a:rPr lang="ru-RU" sz="1400" b="1" dirty="0" err="1">
                  <a:solidFill>
                    <a:srgbClr val="7A4300"/>
                  </a:solidFill>
                </a:rPr>
                <a:t>сауатсыз</a:t>
              </a:r>
              <a:r>
                <a:rPr lang="ru-RU" sz="1400" b="1" dirty="0">
                  <a:solidFill>
                    <a:srgbClr val="7A4300"/>
                  </a:solidFill>
                </a:rPr>
                <a:t> </a:t>
              </a:r>
              <a:r>
                <a:rPr lang="ru-RU" sz="1400" b="1" dirty="0" err="1">
                  <a:solidFill>
                    <a:srgbClr val="7A4300"/>
                  </a:solidFill>
                </a:rPr>
                <a:t>зейнетке</a:t>
              </a:r>
              <a:r>
                <a:rPr lang="ru-RU" sz="1400" b="1" dirty="0">
                  <a:solidFill>
                    <a:srgbClr val="7A4300"/>
                  </a:solidFill>
                </a:rPr>
                <a:t> </a:t>
              </a:r>
              <a:r>
                <a:rPr lang="ru-RU" sz="1400" b="1" dirty="0" err="1">
                  <a:solidFill>
                    <a:srgbClr val="7A4300"/>
                  </a:solidFill>
                </a:rPr>
                <a:t>шығуды</a:t>
              </a:r>
              <a:r>
                <a:rPr lang="ru-RU" sz="1400" b="1" dirty="0">
                  <a:solidFill>
                    <a:srgbClr val="7A4300"/>
                  </a:solidFill>
                </a:rPr>
                <a:t> </a:t>
              </a:r>
              <a:r>
                <a:rPr lang="ru-RU" sz="1400" b="1" dirty="0" err="1">
                  <a:solidFill>
                    <a:srgbClr val="7A4300"/>
                  </a:solidFill>
                </a:rPr>
                <a:t>жоспарлауға</a:t>
              </a:r>
              <a:r>
                <a:rPr lang="ru-RU" sz="1400" b="1" dirty="0">
                  <a:solidFill>
                    <a:srgbClr val="7A4300"/>
                  </a:solidFill>
                </a:rPr>
                <a:t> </a:t>
              </a:r>
              <a:r>
                <a:rPr lang="ru-RU" sz="1400" b="1" dirty="0" err="1">
                  <a:solidFill>
                    <a:srgbClr val="7A4300"/>
                  </a:solidFill>
                </a:rPr>
                <a:t>әкелуі</a:t>
              </a:r>
              <a:r>
                <a:rPr lang="ru-RU" sz="1400" b="1" dirty="0">
                  <a:solidFill>
                    <a:srgbClr val="7A4300"/>
                  </a:solidFill>
                </a:rPr>
                <a:t> </a:t>
              </a:r>
              <a:r>
                <a:rPr lang="ru-RU" sz="1400" b="1" dirty="0" err="1">
                  <a:solidFill>
                    <a:srgbClr val="7A4300"/>
                  </a:solidFill>
                </a:rPr>
                <a:t>мүмкін</a:t>
              </a:r>
              <a:r>
                <a:rPr lang="ru-RU" sz="1400" b="1" dirty="0">
                  <a:solidFill>
                    <a:srgbClr val="7A4300"/>
                  </a:solidFill>
                </a:rPr>
                <a:t>, </a:t>
              </a:r>
            </a:p>
            <a:p>
              <a:pPr algn="ctr"/>
              <a:r>
                <a:rPr lang="ru-RU" sz="1400" b="1" dirty="0" err="1">
                  <a:solidFill>
                    <a:srgbClr val="7A4300"/>
                  </a:solidFill>
                </a:rPr>
                <a:t>жеке</a:t>
              </a:r>
              <a:r>
                <a:rPr lang="ru-RU" sz="1400" b="1" dirty="0">
                  <a:solidFill>
                    <a:srgbClr val="7A4300"/>
                  </a:solidFill>
                </a:rPr>
                <a:t> </a:t>
              </a:r>
              <a:r>
                <a:rPr lang="ru-RU" sz="1400" b="1" dirty="0" err="1">
                  <a:solidFill>
                    <a:srgbClr val="7A4300"/>
                  </a:solidFill>
                </a:rPr>
                <a:t>әл-ауқаты</a:t>
              </a:r>
              <a:r>
                <a:rPr lang="ru-RU" sz="1400" b="1" dirty="0">
                  <a:solidFill>
                    <a:srgbClr val="7A4300"/>
                  </a:solidFill>
                </a:rPr>
                <a:t> </a:t>
              </a:r>
              <a:r>
                <a:rPr lang="ru-RU" sz="1400" b="1" dirty="0" err="1">
                  <a:solidFill>
                    <a:srgbClr val="7A4300"/>
                  </a:solidFill>
                </a:rPr>
                <a:t>нашарлайды</a:t>
              </a:r>
              <a:r>
                <a:rPr lang="ru-RU" sz="1400" b="1" dirty="0">
                  <a:solidFill>
                    <a:srgbClr val="7A4300"/>
                  </a:solidFill>
                </a:rPr>
                <a:t>, </a:t>
              </a:r>
              <a:r>
                <a:rPr lang="ru-RU" sz="1400" b="1" dirty="0" err="1">
                  <a:solidFill>
                    <a:srgbClr val="7A4300"/>
                  </a:solidFill>
                </a:rPr>
                <a:t>қаржылық</a:t>
              </a:r>
              <a:r>
                <a:rPr lang="ru-RU" sz="1400" b="1" dirty="0">
                  <a:solidFill>
                    <a:srgbClr val="7A4300"/>
                  </a:solidFill>
                </a:rPr>
                <a:t> </a:t>
              </a:r>
              <a:r>
                <a:rPr lang="ru-RU" sz="1400" b="1" dirty="0" err="1">
                  <a:solidFill>
                    <a:srgbClr val="7A4300"/>
                  </a:solidFill>
                </a:rPr>
                <a:t>алаяқтыққа</a:t>
              </a:r>
              <a:r>
                <a:rPr lang="ru-RU" sz="1400" b="1" dirty="0">
                  <a:solidFill>
                    <a:srgbClr val="7A4300"/>
                  </a:solidFill>
                </a:rPr>
                <a:t> </a:t>
              </a:r>
              <a:r>
                <a:rPr lang="ru-RU" sz="1400" b="1" dirty="0" err="1">
                  <a:solidFill>
                    <a:srgbClr val="7A4300"/>
                  </a:solidFill>
                </a:rPr>
                <a:t>осалдығы</a:t>
              </a:r>
              <a:r>
                <a:rPr lang="ru-RU" sz="1400" b="1" dirty="0">
                  <a:solidFill>
                    <a:srgbClr val="7A4300"/>
                  </a:solidFill>
                </a:rPr>
                <a:t> </a:t>
              </a:r>
              <a:r>
                <a:rPr lang="ru-RU" sz="1400" b="1" dirty="0" err="1">
                  <a:solidFill>
                    <a:srgbClr val="7A4300"/>
                  </a:solidFill>
                </a:rPr>
                <a:t>артады</a:t>
              </a:r>
              <a:endParaRPr lang="ru-RU" sz="1400" b="1" dirty="0">
                <a:solidFill>
                  <a:srgbClr val="7A4300"/>
                </a:solidFill>
              </a:endParaRPr>
            </a:p>
          </p:txBody>
        </p:sp>
      </p:grpSp>
      <p:sp>
        <p:nvSpPr>
          <p:cNvPr id="34" name="Прямоугольник 33">
            <a:extLst>
              <a:ext uri="{FF2B5EF4-FFF2-40B4-BE49-F238E27FC236}">
                <a16:creationId xmlns:a16="http://schemas.microsoft.com/office/drawing/2014/main" id="{41D91E70-7562-0C4E-B9C4-E0B67049B3D6}"/>
              </a:ext>
            </a:extLst>
          </p:cNvPr>
          <p:cNvSpPr/>
          <p:nvPr/>
        </p:nvSpPr>
        <p:spPr>
          <a:xfrm>
            <a:off x="3766756" y="2361637"/>
            <a:ext cx="1501247" cy="369332"/>
          </a:xfrm>
          <a:prstGeom prst="rect">
            <a:avLst/>
          </a:prstGeom>
        </p:spPr>
        <p:txBody>
          <a:bodyPr wrap="square">
            <a:spAutoFit/>
          </a:bodyPr>
          <a:lstStyle/>
          <a:p>
            <a:pPr algn="ctr"/>
            <a:r>
              <a:rPr lang="ru-RU" b="1" dirty="0" err="1">
                <a:solidFill>
                  <a:srgbClr val="7A4300"/>
                </a:solidFill>
              </a:rPr>
              <a:t>Мемлекет</a:t>
            </a:r>
            <a:r>
              <a:rPr lang="ru-RU" b="1" dirty="0">
                <a:solidFill>
                  <a:srgbClr val="7A4300"/>
                </a:solidFill>
              </a:rPr>
              <a:t> </a:t>
            </a:r>
          </a:p>
        </p:txBody>
      </p:sp>
      <p:sp>
        <p:nvSpPr>
          <p:cNvPr id="37" name="Овал 36">
            <a:extLst>
              <a:ext uri="{FF2B5EF4-FFF2-40B4-BE49-F238E27FC236}">
                <a16:creationId xmlns:a16="http://schemas.microsoft.com/office/drawing/2014/main" id="{89BC9425-183D-4D43-9ABE-EC3CD77F8D9E}"/>
              </a:ext>
            </a:extLst>
          </p:cNvPr>
          <p:cNvSpPr/>
          <p:nvPr/>
        </p:nvSpPr>
        <p:spPr>
          <a:xfrm>
            <a:off x="8503742" y="1805386"/>
            <a:ext cx="1645508" cy="15572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8" name="Прямоугольник 37">
            <a:extLst>
              <a:ext uri="{FF2B5EF4-FFF2-40B4-BE49-F238E27FC236}">
                <a16:creationId xmlns:a16="http://schemas.microsoft.com/office/drawing/2014/main" id="{8A28E0CD-AF8E-934E-A8A2-ECDB06868698}"/>
              </a:ext>
            </a:extLst>
          </p:cNvPr>
          <p:cNvSpPr/>
          <p:nvPr/>
        </p:nvSpPr>
        <p:spPr>
          <a:xfrm>
            <a:off x="8509120" y="2363292"/>
            <a:ext cx="1501247" cy="369332"/>
          </a:xfrm>
          <a:prstGeom prst="rect">
            <a:avLst/>
          </a:prstGeom>
        </p:spPr>
        <p:txBody>
          <a:bodyPr wrap="square">
            <a:spAutoFit/>
          </a:bodyPr>
          <a:lstStyle/>
          <a:p>
            <a:pPr algn="ctr"/>
            <a:r>
              <a:rPr lang="ru-RU" b="1" dirty="0" err="1">
                <a:solidFill>
                  <a:srgbClr val="7A4300"/>
                </a:solidFill>
              </a:rPr>
              <a:t>Тұтынушы</a:t>
            </a:r>
            <a:r>
              <a:rPr lang="ru-RU" b="1" dirty="0">
                <a:solidFill>
                  <a:srgbClr val="7A4300"/>
                </a:solidFill>
              </a:rPr>
              <a:t> </a:t>
            </a:r>
          </a:p>
        </p:txBody>
      </p:sp>
      <p:sp>
        <p:nvSpPr>
          <p:cNvPr id="39" name="Овал 38">
            <a:extLst>
              <a:ext uri="{FF2B5EF4-FFF2-40B4-BE49-F238E27FC236}">
                <a16:creationId xmlns:a16="http://schemas.microsoft.com/office/drawing/2014/main" id="{B9305FC8-AC9D-DA41-99D4-C0A7D10D2E7B}"/>
              </a:ext>
            </a:extLst>
          </p:cNvPr>
          <p:cNvSpPr/>
          <p:nvPr/>
        </p:nvSpPr>
        <p:spPr>
          <a:xfrm>
            <a:off x="5892693" y="1760071"/>
            <a:ext cx="1645508" cy="15572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0" name="Прямоугольник 39">
            <a:extLst>
              <a:ext uri="{FF2B5EF4-FFF2-40B4-BE49-F238E27FC236}">
                <a16:creationId xmlns:a16="http://schemas.microsoft.com/office/drawing/2014/main" id="{05807CBE-7DFE-5C4E-9470-B8D108568A7B}"/>
              </a:ext>
            </a:extLst>
          </p:cNvPr>
          <p:cNvSpPr/>
          <p:nvPr/>
        </p:nvSpPr>
        <p:spPr>
          <a:xfrm>
            <a:off x="5964823" y="2354029"/>
            <a:ext cx="1501247" cy="369332"/>
          </a:xfrm>
          <a:prstGeom prst="rect">
            <a:avLst/>
          </a:prstGeom>
        </p:spPr>
        <p:txBody>
          <a:bodyPr wrap="square">
            <a:spAutoFit/>
          </a:bodyPr>
          <a:lstStyle/>
          <a:p>
            <a:pPr algn="ctr"/>
            <a:r>
              <a:rPr lang="ru-RU" b="1" dirty="0">
                <a:solidFill>
                  <a:srgbClr val="7A4300"/>
                </a:solidFill>
              </a:rPr>
              <a:t>Бизнес </a:t>
            </a:r>
          </a:p>
        </p:txBody>
      </p:sp>
    </p:spTree>
    <p:extLst>
      <p:ext uri="{BB962C8B-B14F-4D97-AF65-F5344CB8AC3E}">
        <p14:creationId xmlns:p14="http://schemas.microsoft.com/office/powerpoint/2010/main" val="8323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12</a:t>
            </a:fld>
            <a:endParaRPr lang="ru-RU" dirty="0"/>
          </a:p>
        </p:txBody>
      </p:sp>
      <p:sp>
        <p:nvSpPr>
          <p:cNvPr id="4" name="Прямоугольник 3">
            <a:extLst>
              <a:ext uri="{FF2B5EF4-FFF2-40B4-BE49-F238E27FC236}">
                <a16:creationId xmlns:a16="http://schemas.microsoft.com/office/drawing/2014/main" id="{F0FB7FC2-BBDE-8D44-913F-0E7D1FDAAFE5}"/>
              </a:ext>
            </a:extLst>
          </p:cNvPr>
          <p:cNvSpPr/>
          <p:nvPr/>
        </p:nvSpPr>
        <p:spPr>
          <a:xfrm>
            <a:off x="1119482" y="348643"/>
            <a:ext cx="8448071" cy="523220"/>
          </a:xfrm>
          <a:prstGeom prst="rect">
            <a:avLst/>
          </a:prstGeom>
        </p:spPr>
        <p:txBody>
          <a:bodyPr wrap="square">
            <a:spAutoFit/>
          </a:bodyPr>
          <a:lstStyle/>
          <a:p>
            <a:pPr algn="just"/>
            <a:r>
              <a:rPr lang="ru-RU" sz="2800" b="1" dirty="0" err="1">
                <a:solidFill>
                  <a:srgbClr val="7A4300"/>
                </a:solidFill>
              </a:rPr>
              <a:t>Қаржы</a:t>
            </a:r>
            <a:r>
              <a:rPr lang="ru-RU" sz="2800" b="1" dirty="0">
                <a:solidFill>
                  <a:srgbClr val="7A4300"/>
                </a:solidFill>
              </a:rPr>
              <a:t> </a:t>
            </a:r>
            <a:r>
              <a:rPr lang="ru-RU" sz="2800" b="1" dirty="0" err="1">
                <a:solidFill>
                  <a:srgbClr val="7A4300"/>
                </a:solidFill>
              </a:rPr>
              <a:t>жүйесінің</a:t>
            </a:r>
            <a:r>
              <a:rPr lang="ru-RU" sz="2800" b="1" dirty="0">
                <a:solidFill>
                  <a:srgbClr val="7A4300"/>
                </a:solidFill>
              </a:rPr>
              <a:t> </a:t>
            </a:r>
            <a:r>
              <a:rPr lang="ru-RU" sz="2800" b="1" dirty="0" err="1">
                <a:solidFill>
                  <a:srgbClr val="7A4300"/>
                </a:solidFill>
              </a:rPr>
              <a:t>тұрақтылық</a:t>
            </a:r>
            <a:r>
              <a:rPr lang="ru-RU" sz="2800" b="1" dirty="0">
                <a:solidFill>
                  <a:srgbClr val="7A4300"/>
                </a:solidFill>
              </a:rPr>
              <a:t> </a:t>
            </a:r>
            <a:r>
              <a:rPr lang="ru-RU" sz="2800" b="1" dirty="0" err="1">
                <a:solidFill>
                  <a:srgbClr val="7A4300"/>
                </a:solidFill>
              </a:rPr>
              <a:t>формуласы</a:t>
            </a:r>
            <a:endParaRPr lang="ru-RU" sz="2800" b="1" dirty="0">
              <a:solidFill>
                <a:srgbClr val="7A4300"/>
              </a:solidFill>
            </a:endParaRPr>
          </a:p>
        </p:txBody>
      </p:sp>
      <p:sp>
        <p:nvSpPr>
          <p:cNvPr id="5" name="Равнобедренный треугольник 24">
            <a:extLst>
              <a:ext uri="{FF2B5EF4-FFF2-40B4-BE49-F238E27FC236}">
                <a16:creationId xmlns:a16="http://schemas.microsoft.com/office/drawing/2014/main" id="{2DB3850C-613B-164D-AFEC-7229DB9AECBB}"/>
              </a:ext>
            </a:extLst>
          </p:cNvPr>
          <p:cNvSpPr/>
          <p:nvPr/>
        </p:nvSpPr>
        <p:spPr>
          <a:xfrm rot="5400000">
            <a:off x="606825" y="389561"/>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2" name="Овал 81">
            <a:extLst>
              <a:ext uri="{FF2B5EF4-FFF2-40B4-BE49-F238E27FC236}">
                <a16:creationId xmlns:a16="http://schemas.microsoft.com/office/drawing/2014/main" id="{30BC0160-4E0B-3F4E-929A-511A22A4CE4D}"/>
              </a:ext>
            </a:extLst>
          </p:cNvPr>
          <p:cNvSpPr/>
          <p:nvPr/>
        </p:nvSpPr>
        <p:spPr>
          <a:xfrm>
            <a:off x="3847884" y="899925"/>
            <a:ext cx="3771042" cy="3394200"/>
          </a:xfrm>
          <a:prstGeom prst="ellipse">
            <a:avLst/>
          </a:prstGeom>
          <a:solidFill>
            <a:srgbClr val="78A7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err="1">
                <a:solidFill>
                  <a:srgbClr val="FFFF00"/>
                </a:solidFill>
              </a:rPr>
              <a:t>Қаржылық</a:t>
            </a:r>
            <a:r>
              <a:rPr lang="ru-RU" sz="2800" b="1" dirty="0">
                <a:solidFill>
                  <a:srgbClr val="FFFF00"/>
                </a:solidFill>
              </a:rPr>
              <a:t> </a:t>
            </a:r>
            <a:r>
              <a:rPr lang="ru-RU" sz="2800" b="1" dirty="0" err="1">
                <a:solidFill>
                  <a:srgbClr val="FFFF00"/>
                </a:solidFill>
              </a:rPr>
              <a:t>сауаттылық</a:t>
            </a:r>
            <a:endParaRPr lang="ru-RU" sz="2800" b="1" dirty="0">
              <a:solidFill>
                <a:srgbClr val="FFFF00"/>
              </a:solidFill>
            </a:endParaRPr>
          </a:p>
          <a:p>
            <a:pPr algn="ctr"/>
            <a:endParaRPr lang="ru-RU" sz="2800" b="1" dirty="0">
              <a:solidFill>
                <a:srgbClr val="FFFF00"/>
              </a:solidFill>
            </a:endParaRPr>
          </a:p>
          <a:p>
            <a:pPr algn="ctr"/>
            <a:r>
              <a:rPr lang="ru-RU" sz="2800" b="1" u="sng" dirty="0">
                <a:solidFill>
                  <a:srgbClr val="FFFF00"/>
                </a:solidFill>
              </a:rPr>
              <a:t>ҮЙРЕТ</a:t>
            </a:r>
          </a:p>
        </p:txBody>
      </p:sp>
      <p:sp>
        <p:nvSpPr>
          <p:cNvPr id="83" name="Овал 82">
            <a:extLst>
              <a:ext uri="{FF2B5EF4-FFF2-40B4-BE49-F238E27FC236}">
                <a16:creationId xmlns:a16="http://schemas.microsoft.com/office/drawing/2014/main" id="{9686BB01-4583-5949-B779-DC3C740623F9}"/>
              </a:ext>
            </a:extLst>
          </p:cNvPr>
          <p:cNvSpPr/>
          <p:nvPr/>
        </p:nvSpPr>
        <p:spPr>
          <a:xfrm>
            <a:off x="1199456" y="2962150"/>
            <a:ext cx="4413854" cy="3394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err="1">
                <a:solidFill>
                  <a:srgbClr val="FFFF00"/>
                </a:solidFill>
              </a:rPr>
              <a:t>Қаржылық</a:t>
            </a:r>
            <a:r>
              <a:rPr lang="ru-RU" sz="2800" b="1" dirty="0">
                <a:solidFill>
                  <a:srgbClr val="FFFF00"/>
                </a:solidFill>
              </a:rPr>
              <a:t> </a:t>
            </a:r>
            <a:r>
              <a:rPr lang="ru-RU" sz="2800" b="1" dirty="0" err="1">
                <a:solidFill>
                  <a:srgbClr val="FFFF00"/>
                </a:solidFill>
              </a:rPr>
              <a:t>қызметтерді</a:t>
            </a:r>
            <a:r>
              <a:rPr lang="ru-RU" sz="2800" b="1" dirty="0">
                <a:solidFill>
                  <a:srgbClr val="FFFF00"/>
                </a:solidFill>
              </a:rPr>
              <a:t> </a:t>
            </a:r>
            <a:r>
              <a:rPr lang="ru-RU" sz="2800" b="1" dirty="0" err="1">
                <a:solidFill>
                  <a:srgbClr val="FFFF00"/>
                </a:solidFill>
              </a:rPr>
              <a:t>тұтынушылардың</a:t>
            </a:r>
            <a:r>
              <a:rPr lang="ru-RU" sz="2800" b="1" dirty="0">
                <a:solidFill>
                  <a:srgbClr val="FFFF00"/>
                </a:solidFill>
              </a:rPr>
              <a:t> </a:t>
            </a:r>
            <a:r>
              <a:rPr lang="ru-RU" sz="2800" b="1" dirty="0" err="1">
                <a:solidFill>
                  <a:srgbClr val="FFFF00"/>
                </a:solidFill>
              </a:rPr>
              <a:t>құқықтарын</a:t>
            </a:r>
            <a:r>
              <a:rPr lang="ru-RU" sz="2800" b="1" dirty="0">
                <a:solidFill>
                  <a:srgbClr val="FFFF00"/>
                </a:solidFill>
              </a:rPr>
              <a:t> </a:t>
            </a:r>
            <a:r>
              <a:rPr lang="ru-RU" sz="2800" b="1" dirty="0" err="1">
                <a:solidFill>
                  <a:srgbClr val="FFFF00"/>
                </a:solidFill>
              </a:rPr>
              <a:t>қорғау</a:t>
            </a:r>
            <a:endParaRPr lang="ru-RU" sz="2800" b="1" dirty="0">
              <a:solidFill>
                <a:srgbClr val="FFFF00"/>
              </a:solidFill>
            </a:endParaRPr>
          </a:p>
          <a:p>
            <a:pPr algn="ctr"/>
            <a:endParaRPr lang="ru-RU" sz="2800" b="1" dirty="0">
              <a:solidFill>
                <a:srgbClr val="FFFF00"/>
              </a:solidFill>
            </a:endParaRPr>
          </a:p>
          <a:p>
            <a:pPr algn="ctr"/>
            <a:r>
              <a:rPr lang="ru-RU" sz="2800" b="1" u="sng" dirty="0">
                <a:solidFill>
                  <a:srgbClr val="FFFF00"/>
                </a:solidFill>
              </a:rPr>
              <a:t>ҚОРҒА</a:t>
            </a:r>
          </a:p>
        </p:txBody>
      </p:sp>
      <p:sp>
        <p:nvSpPr>
          <p:cNvPr id="84" name="Овал 83">
            <a:extLst>
              <a:ext uri="{FF2B5EF4-FFF2-40B4-BE49-F238E27FC236}">
                <a16:creationId xmlns:a16="http://schemas.microsoft.com/office/drawing/2014/main" id="{4BB2B3CE-698D-1E4E-9359-62E4F4AC330C}"/>
              </a:ext>
            </a:extLst>
          </p:cNvPr>
          <p:cNvSpPr/>
          <p:nvPr/>
        </p:nvSpPr>
        <p:spPr>
          <a:xfrm>
            <a:off x="5853500" y="2962150"/>
            <a:ext cx="3667500" cy="3394200"/>
          </a:xfrm>
          <a:prstGeom prst="ellipse">
            <a:avLst/>
          </a:prstGeom>
          <a:solidFill>
            <a:srgbClr val="FF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rgbClr val="407742"/>
                </a:solidFill>
              </a:rPr>
              <a:t> </a:t>
            </a:r>
            <a:r>
              <a:rPr lang="ru-RU" sz="2800" b="1" dirty="0" err="1">
                <a:solidFill>
                  <a:srgbClr val="407742"/>
                </a:solidFill>
              </a:rPr>
              <a:t>Қаржылық</a:t>
            </a:r>
            <a:r>
              <a:rPr lang="ru-RU" sz="2800" b="1" dirty="0">
                <a:solidFill>
                  <a:srgbClr val="407742"/>
                </a:solidFill>
              </a:rPr>
              <a:t> </a:t>
            </a:r>
            <a:r>
              <a:rPr lang="ru-RU" sz="2800" b="1" dirty="0" err="1">
                <a:solidFill>
                  <a:srgbClr val="407742"/>
                </a:solidFill>
              </a:rPr>
              <a:t>қол</a:t>
            </a:r>
            <a:r>
              <a:rPr lang="ru-RU" sz="2800" b="1" dirty="0">
                <a:solidFill>
                  <a:srgbClr val="407742"/>
                </a:solidFill>
              </a:rPr>
              <a:t> </a:t>
            </a:r>
            <a:r>
              <a:rPr lang="ru-RU" sz="2800" b="1" dirty="0" err="1">
                <a:solidFill>
                  <a:srgbClr val="407742"/>
                </a:solidFill>
              </a:rPr>
              <a:t>жетімділік</a:t>
            </a:r>
            <a:endParaRPr lang="ru-RU" sz="2800" b="1" dirty="0">
              <a:solidFill>
                <a:srgbClr val="407742"/>
              </a:solidFill>
            </a:endParaRPr>
          </a:p>
          <a:p>
            <a:pPr algn="ctr"/>
            <a:endParaRPr lang="ru-RU" sz="2800" b="1" dirty="0">
              <a:solidFill>
                <a:srgbClr val="407742"/>
              </a:solidFill>
            </a:endParaRPr>
          </a:p>
          <a:p>
            <a:pPr algn="ctr"/>
            <a:r>
              <a:rPr lang="ru-RU" sz="2800" b="1" u="sng" dirty="0">
                <a:solidFill>
                  <a:srgbClr val="407742"/>
                </a:solidFill>
              </a:rPr>
              <a:t>ЖЕҢІЛДЕТ</a:t>
            </a:r>
          </a:p>
        </p:txBody>
      </p:sp>
    </p:spTree>
    <p:extLst>
      <p:ext uri="{BB962C8B-B14F-4D97-AF65-F5344CB8AC3E}">
        <p14:creationId xmlns:p14="http://schemas.microsoft.com/office/powerpoint/2010/main" val="88873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13</a:t>
            </a:fld>
            <a:endParaRPr lang="ru-RU" dirty="0"/>
          </a:p>
        </p:txBody>
      </p:sp>
      <p:sp>
        <p:nvSpPr>
          <p:cNvPr id="4" name="Rectangle 7">
            <a:extLst>
              <a:ext uri="{FF2B5EF4-FFF2-40B4-BE49-F238E27FC236}">
                <a16:creationId xmlns:a16="http://schemas.microsoft.com/office/drawing/2014/main" id="{551D7AAF-E41B-C84C-81EA-6C54B1648497}"/>
              </a:ext>
            </a:extLst>
          </p:cNvPr>
          <p:cNvSpPr/>
          <p:nvPr/>
        </p:nvSpPr>
        <p:spPr bwMode="gray">
          <a:xfrm>
            <a:off x="359650" y="1340768"/>
            <a:ext cx="6024866" cy="4115190"/>
          </a:xfrm>
          <a:prstGeom prst="rect">
            <a:avLst/>
          </a:prstGeom>
          <a:gradFill flip="none" rotWithShape="1">
            <a:gsLst>
              <a:gs pos="32800">
                <a:srgbClr val="ACCCBD"/>
              </a:gs>
              <a:gs pos="0">
                <a:schemeClr val="bg1"/>
              </a:gs>
              <a:gs pos="100000">
                <a:srgbClr val="036237"/>
              </a:gs>
            </a:gsLst>
            <a:lin ang="0" scaled="1"/>
            <a:tileRect/>
          </a:gradFill>
          <a:ln w="9525" cap="flat" cmpd="sng" algn="ctr">
            <a:noFill/>
            <a:prstDash val="solid"/>
          </a:ln>
          <a:effectLst/>
        </p:spPr>
        <p:txBody>
          <a:bodyPr anchor="ctr"/>
          <a:lstStyle/>
          <a:p>
            <a:pPr algn="just" fontAlgn="ctr"/>
            <a:r>
              <a:rPr lang="ru-RU" sz="4400" b="1" i="1" dirty="0">
                <a:solidFill>
                  <a:schemeClr val="accent1"/>
                </a:solidFill>
              </a:rPr>
              <a:t>1 </a:t>
            </a:r>
            <a:r>
              <a:rPr lang="ru-RU" sz="4400" b="1" i="1" dirty="0" err="1">
                <a:solidFill>
                  <a:schemeClr val="accent1"/>
                </a:solidFill>
              </a:rPr>
              <a:t>Тарау</a:t>
            </a:r>
            <a:r>
              <a:rPr lang="ru-RU" sz="4400" b="1" i="1" dirty="0">
                <a:solidFill>
                  <a:schemeClr val="accent1"/>
                </a:solidFill>
              </a:rPr>
              <a:t>. </a:t>
            </a:r>
            <a:r>
              <a:rPr lang="ru-RU" sz="4400" b="1" i="1" dirty="0" err="1">
                <a:solidFill>
                  <a:schemeClr val="accent1"/>
                </a:solidFill>
              </a:rPr>
              <a:t>Қаржылық</a:t>
            </a:r>
            <a:r>
              <a:rPr lang="ru-RU" sz="4400" b="1" i="1" dirty="0">
                <a:solidFill>
                  <a:schemeClr val="accent1"/>
                </a:solidFill>
              </a:rPr>
              <a:t> </a:t>
            </a:r>
            <a:r>
              <a:rPr lang="ru-RU" sz="4400" b="1" i="1" dirty="0" err="1">
                <a:solidFill>
                  <a:schemeClr val="accent1"/>
                </a:solidFill>
              </a:rPr>
              <a:t>сауаттылық</a:t>
            </a:r>
            <a:r>
              <a:rPr lang="ru-RU" sz="4400" b="1" i="1" dirty="0">
                <a:solidFill>
                  <a:schemeClr val="accent1"/>
                </a:solidFill>
              </a:rPr>
              <a:t>: </a:t>
            </a:r>
            <a:r>
              <a:rPr lang="ru-RU" sz="4400" b="1" i="1" dirty="0" err="1">
                <a:solidFill>
                  <a:schemeClr val="accent1"/>
                </a:solidFill>
              </a:rPr>
              <a:t>халықаралық</a:t>
            </a:r>
            <a:r>
              <a:rPr lang="ru-RU" sz="4400" b="1" i="1" dirty="0">
                <a:solidFill>
                  <a:schemeClr val="accent1"/>
                </a:solidFill>
              </a:rPr>
              <a:t> </a:t>
            </a:r>
            <a:r>
              <a:rPr lang="ru-RU" sz="4400" b="1" i="1" dirty="0" err="1">
                <a:solidFill>
                  <a:schemeClr val="accent1"/>
                </a:solidFill>
              </a:rPr>
              <a:t>тәжірибе</a:t>
            </a:r>
            <a:r>
              <a:rPr lang="ru-RU" sz="4400" b="1" i="1" dirty="0">
                <a:solidFill>
                  <a:schemeClr val="accent1"/>
                </a:solidFill>
              </a:rPr>
              <a:t> </a:t>
            </a:r>
          </a:p>
        </p:txBody>
      </p:sp>
      <p:pic>
        <p:nvPicPr>
          <p:cNvPr id="65538" name="Picture 2" descr="Финансы мира стоковое изображение. изображение насчитывающей дело - 26459863">
            <a:extLst>
              <a:ext uri="{FF2B5EF4-FFF2-40B4-BE49-F238E27FC236}">
                <a16:creationId xmlns:a16="http://schemas.microsoft.com/office/drawing/2014/main" id="{8A037ABB-D18D-4C09-A583-14A93D687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4516" y="1402041"/>
            <a:ext cx="5785253" cy="4053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81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14</a:t>
            </a:fld>
            <a:endParaRPr lang="ru-RU" dirty="0"/>
          </a:p>
        </p:txBody>
      </p:sp>
      <p:sp>
        <p:nvSpPr>
          <p:cNvPr id="2" name="Прямоугольник 1">
            <a:extLst>
              <a:ext uri="{FF2B5EF4-FFF2-40B4-BE49-F238E27FC236}">
                <a16:creationId xmlns:a16="http://schemas.microsoft.com/office/drawing/2014/main" id="{E6906A50-2096-7C4B-A6F7-260807B46C8D}"/>
              </a:ext>
            </a:extLst>
          </p:cNvPr>
          <p:cNvSpPr/>
          <p:nvPr/>
        </p:nvSpPr>
        <p:spPr>
          <a:xfrm>
            <a:off x="493840" y="1700808"/>
            <a:ext cx="11218784" cy="4039824"/>
          </a:xfrm>
          <a:prstGeom prst="rect">
            <a:avLst/>
          </a:prstGeom>
        </p:spPr>
        <p:txBody>
          <a:bodyPr wrap="square">
            <a:spAutoFit/>
          </a:bodyPr>
          <a:lstStyle/>
          <a:p>
            <a:pPr indent="450215" algn="just">
              <a:lnSpc>
                <a:spcPct val="115000"/>
              </a:lnSpc>
              <a:spcAft>
                <a:spcPts val="0"/>
              </a:spcAft>
            </a:pPr>
            <a:r>
              <a:rPr lang="ru-RU" sz="1600" dirty="0" err="1">
                <a:cs typeface="Times New Roman" pitchFamily="18" charset="0"/>
              </a:rPr>
              <a:t>Әлемдік</a:t>
            </a:r>
            <a:r>
              <a:rPr lang="ru-RU" sz="1600" dirty="0">
                <a:cs typeface="Times New Roman" pitchFamily="18" charset="0"/>
              </a:rPr>
              <a:t> </a:t>
            </a:r>
            <a:r>
              <a:rPr lang="ru-RU" sz="1600" dirty="0" err="1">
                <a:cs typeface="Times New Roman" pitchFamily="18" charset="0"/>
              </a:rPr>
              <a:t>тәжірибені</a:t>
            </a:r>
            <a:r>
              <a:rPr lang="ru-RU" sz="1600" dirty="0">
                <a:cs typeface="Times New Roman" pitchFamily="18" charset="0"/>
              </a:rPr>
              <a:t> </a:t>
            </a:r>
            <a:r>
              <a:rPr lang="ru-RU" sz="1600" dirty="0" err="1">
                <a:cs typeface="Times New Roman" pitchFamily="18" charset="0"/>
              </a:rPr>
              <a:t>талдау</a:t>
            </a:r>
            <a:r>
              <a:rPr lang="ru-RU" sz="1600" dirty="0">
                <a:cs typeface="Times New Roman" pitchFamily="18" charset="0"/>
              </a:rPr>
              <a:t> </a:t>
            </a:r>
            <a:r>
              <a:rPr lang="ru-RU" sz="1600" dirty="0" err="1">
                <a:cs typeface="Times New Roman" pitchFamily="18" charset="0"/>
              </a:rPr>
              <a:t>кезінде</a:t>
            </a:r>
            <a:r>
              <a:rPr lang="ru-RU" sz="1600" dirty="0">
                <a:cs typeface="Times New Roman" pitchFamily="18" charset="0"/>
              </a:rPr>
              <a:t> АҚШ пен Канада </a:t>
            </a:r>
            <a:r>
              <a:rPr lang="ru-RU" sz="1600" dirty="0" err="1">
                <a:cs typeface="Times New Roman" pitchFamily="18" charset="0"/>
              </a:rPr>
              <a:t>халқының</a:t>
            </a:r>
            <a:r>
              <a:rPr lang="ru-RU" sz="1600" dirty="0">
                <a:cs typeface="Times New Roman" pitchFamily="18" charset="0"/>
              </a:rPr>
              <a:t> ҚС </a:t>
            </a:r>
            <a:r>
              <a:rPr lang="ru-RU" sz="1600" dirty="0" err="1">
                <a:cs typeface="Times New Roman" pitchFamily="18" charset="0"/>
              </a:rPr>
              <a:t>қалыптастыру</a:t>
            </a:r>
            <a:r>
              <a:rPr lang="ru-RU" sz="1600" dirty="0">
                <a:cs typeface="Times New Roman" pitchFamily="18" charset="0"/>
              </a:rPr>
              <a:t> </a:t>
            </a:r>
            <a:r>
              <a:rPr lang="ru-RU" sz="1600" dirty="0" err="1">
                <a:cs typeface="Times New Roman" pitchFamily="18" charset="0"/>
              </a:rPr>
              <a:t>саласындағы</a:t>
            </a:r>
            <a:r>
              <a:rPr lang="ru-RU" sz="1600" dirty="0">
                <a:cs typeface="Times New Roman" pitchFamily="18" charset="0"/>
              </a:rPr>
              <a:t> </a:t>
            </a:r>
            <a:r>
              <a:rPr lang="ru-RU" sz="1600" dirty="0" err="1">
                <a:cs typeface="Times New Roman" pitchFamily="18" charset="0"/>
              </a:rPr>
              <a:t>жетістіктер</a:t>
            </a:r>
            <a:r>
              <a:rPr lang="ru-RU" sz="1600" dirty="0">
                <a:cs typeface="Times New Roman" pitchFamily="18" charset="0"/>
              </a:rPr>
              <a:t> </a:t>
            </a:r>
            <a:r>
              <a:rPr lang="ru-RU" sz="1600" dirty="0" err="1">
                <a:cs typeface="Times New Roman" pitchFamily="18" charset="0"/>
              </a:rPr>
              <a:t>айтарлықтай</a:t>
            </a:r>
            <a:r>
              <a:rPr lang="ru-RU" sz="1600" dirty="0">
                <a:cs typeface="Times New Roman" pitchFamily="18" charset="0"/>
              </a:rPr>
              <a:t> </a:t>
            </a:r>
            <a:r>
              <a:rPr lang="ru-RU" sz="1600" dirty="0" err="1">
                <a:cs typeface="Times New Roman" pitchFamily="18" charset="0"/>
              </a:rPr>
              <a:t>ерекшеленеді</a:t>
            </a:r>
            <a:r>
              <a:rPr lang="ru-RU" sz="1600" dirty="0">
                <a:cs typeface="Times New Roman" pitchFamily="18" charset="0"/>
              </a:rPr>
              <a:t>, </a:t>
            </a:r>
            <a:r>
              <a:rPr lang="ru-RU" sz="1600" dirty="0" err="1">
                <a:cs typeface="Times New Roman" pitchFamily="18" charset="0"/>
              </a:rPr>
              <a:t>онда</a:t>
            </a:r>
            <a:r>
              <a:rPr lang="ru-RU" sz="1600" dirty="0">
                <a:cs typeface="Times New Roman" pitchFamily="18" charset="0"/>
              </a:rPr>
              <a:t> </a:t>
            </a:r>
            <a:r>
              <a:rPr lang="ru-RU" sz="1600" dirty="0" err="1">
                <a:cs typeface="Times New Roman" pitchFamily="18" charset="0"/>
              </a:rPr>
              <a:t>азаматтардың</a:t>
            </a:r>
            <a:r>
              <a:rPr lang="ru-RU" sz="1600" dirty="0">
                <a:cs typeface="Times New Roman" pitchFamily="18" charset="0"/>
              </a:rPr>
              <a:t> ҚС-ты </a:t>
            </a:r>
            <a:r>
              <a:rPr lang="ru-RU" sz="1600" dirty="0" err="1">
                <a:cs typeface="Times New Roman" pitchFamily="18" charset="0"/>
              </a:rPr>
              <a:t>арттырудың</a:t>
            </a:r>
            <a:r>
              <a:rPr lang="ru-RU" sz="1600" dirty="0">
                <a:cs typeface="Times New Roman" pitchFamily="18" charset="0"/>
              </a:rPr>
              <a:t> </a:t>
            </a:r>
            <a:r>
              <a:rPr lang="ru-RU" sz="1600" dirty="0" err="1">
                <a:cs typeface="Times New Roman" pitchFamily="18" charset="0"/>
              </a:rPr>
              <a:t>әртүрлі</a:t>
            </a:r>
            <a:r>
              <a:rPr lang="ru-RU" sz="1600" dirty="0">
                <a:cs typeface="Times New Roman" pitchFamily="18" charset="0"/>
              </a:rPr>
              <a:t> </a:t>
            </a:r>
            <a:r>
              <a:rPr lang="ru-RU" sz="1600" dirty="0" err="1">
                <a:cs typeface="Times New Roman" pitchFamily="18" charset="0"/>
              </a:rPr>
              <a:t>формалары</a:t>
            </a:r>
            <a:r>
              <a:rPr lang="ru-RU" sz="1600" dirty="0">
                <a:cs typeface="Times New Roman" pitchFamily="18" charset="0"/>
              </a:rPr>
              <a:t> мен </a:t>
            </a:r>
            <a:r>
              <a:rPr lang="ru-RU" sz="1600" dirty="0" err="1">
                <a:cs typeface="Times New Roman" pitchFamily="18" charset="0"/>
              </a:rPr>
              <a:t>әдістері</a:t>
            </a:r>
            <a:r>
              <a:rPr lang="ru-RU" sz="1600" dirty="0">
                <a:cs typeface="Times New Roman" pitchFamily="18" charset="0"/>
              </a:rPr>
              <a:t> </a:t>
            </a:r>
            <a:r>
              <a:rPr lang="ru-RU" sz="1600" dirty="0" err="1">
                <a:cs typeface="Times New Roman" pitchFamily="18" charset="0"/>
              </a:rPr>
              <a:t>қолданылады</a:t>
            </a:r>
            <a:r>
              <a:rPr lang="ru-RU" sz="1600" dirty="0">
                <a:cs typeface="Times New Roman" pitchFamily="18" charset="0"/>
              </a:rPr>
              <a:t>. </a:t>
            </a:r>
            <a:r>
              <a:rPr lang="ru-RU" sz="1600" dirty="0" err="1">
                <a:cs typeface="Times New Roman" pitchFamily="18" charset="0"/>
              </a:rPr>
              <a:t>Оларды</a:t>
            </a:r>
            <a:r>
              <a:rPr lang="ru-RU" sz="1600" dirty="0">
                <a:cs typeface="Times New Roman" pitchFamily="18" charset="0"/>
              </a:rPr>
              <a:t> </a:t>
            </a:r>
            <a:r>
              <a:rPr lang="ru-RU" sz="1600" dirty="0" err="1">
                <a:cs typeface="Times New Roman" pitchFamily="18" charset="0"/>
              </a:rPr>
              <a:t>толығырақ</a:t>
            </a:r>
            <a:r>
              <a:rPr lang="ru-RU" sz="1600" dirty="0">
                <a:cs typeface="Times New Roman" pitchFamily="18" charset="0"/>
              </a:rPr>
              <a:t> </a:t>
            </a:r>
            <a:r>
              <a:rPr lang="ru-RU" sz="1600" dirty="0" err="1">
                <a:cs typeface="Times New Roman" pitchFamily="18" charset="0"/>
              </a:rPr>
              <a:t>қарастырайық</a:t>
            </a:r>
            <a:r>
              <a:rPr lang="ru-RU" sz="1600" dirty="0">
                <a:cs typeface="Times New Roman" pitchFamily="18" charset="0"/>
              </a:rPr>
              <a:t>.</a:t>
            </a:r>
          </a:p>
          <a:p>
            <a:pPr indent="450215" algn="just">
              <a:lnSpc>
                <a:spcPct val="115000"/>
              </a:lnSpc>
              <a:spcAft>
                <a:spcPts val="0"/>
              </a:spcAft>
            </a:pPr>
            <a:r>
              <a:rPr lang="ru-RU" sz="1600" dirty="0">
                <a:cs typeface="Times New Roman" pitchFamily="18" charset="0"/>
              </a:rPr>
              <a:t>АҚШ </a:t>
            </a:r>
            <a:r>
              <a:rPr lang="ru-RU" sz="1600" dirty="0" err="1">
                <a:cs typeface="Times New Roman" pitchFamily="18" charset="0"/>
              </a:rPr>
              <a:t>үкіметінің</a:t>
            </a:r>
            <a:r>
              <a:rPr lang="ru-RU" sz="1600" dirty="0">
                <a:cs typeface="Times New Roman" pitchFamily="18" charset="0"/>
              </a:rPr>
              <a:t> </a:t>
            </a:r>
            <a:r>
              <a:rPr lang="ru-RU" sz="1600" dirty="0" err="1">
                <a:cs typeface="Times New Roman" pitchFamily="18" charset="0"/>
              </a:rPr>
              <a:t>халық</a:t>
            </a:r>
            <a:r>
              <a:rPr lang="ru-RU" sz="1600" dirty="0">
                <a:cs typeface="Times New Roman" pitchFamily="18" charset="0"/>
              </a:rPr>
              <a:t> пен </a:t>
            </a:r>
            <a:r>
              <a:rPr lang="ru-RU" sz="1600" dirty="0" err="1">
                <a:cs typeface="Times New Roman" pitchFamily="18" charset="0"/>
              </a:rPr>
              <a:t>жас</a:t>
            </a:r>
            <a:r>
              <a:rPr lang="ru-RU" sz="1600" dirty="0">
                <a:cs typeface="Times New Roman" pitchFamily="18" charset="0"/>
              </a:rPr>
              <a:t> </a:t>
            </a:r>
            <a:r>
              <a:rPr lang="ru-RU" sz="1600" dirty="0" err="1">
                <a:cs typeface="Times New Roman" pitchFamily="18" charset="0"/>
              </a:rPr>
              <a:t>ұрпақтың</a:t>
            </a:r>
            <a:r>
              <a:rPr lang="ru-RU" sz="1600" dirty="0">
                <a:cs typeface="Times New Roman" pitchFamily="18" charset="0"/>
              </a:rPr>
              <a:t> </a:t>
            </a:r>
            <a:r>
              <a:rPr lang="ru-RU" sz="1600" dirty="0" err="1">
                <a:cs typeface="Times New Roman" pitchFamily="18" charset="0"/>
              </a:rPr>
              <a:t>қаржылық</a:t>
            </a:r>
            <a:r>
              <a:rPr lang="ru-RU" sz="1600" dirty="0">
                <a:cs typeface="Times New Roman" pitchFamily="18" charset="0"/>
              </a:rPr>
              <a:t> </a:t>
            </a:r>
            <a:r>
              <a:rPr lang="ru-RU" sz="1600" dirty="0" err="1">
                <a:cs typeface="Times New Roman" pitchFamily="18" charset="0"/>
              </a:rPr>
              <a:t>сауаттылығы</a:t>
            </a:r>
            <a:r>
              <a:rPr lang="ru-RU" sz="1600" dirty="0">
                <a:cs typeface="Times New Roman" pitchFamily="18" charset="0"/>
              </a:rPr>
              <a:t> </a:t>
            </a:r>
            <a:r>
              <a:rPr lang="ru-RU" sz="1600" dirty="0" err="1">
                <a:cs typeface="Times New Roman" pitchFamily="18" charset="0"/>
              </a:rPr>
              <a:t>деңгейіне</a:t>
            </a:r>
            <a:r>
              <a:rPr lang="ru-RU" sz="1600" dirty="0">
                <a:cs typeface="Times New Roman" pitchFamily="18" charset="0"/>
              </a:rPr>
              <a:t> </a:t>
            </a:r>
            <a:r>
              <a:rPr lang="ru-RU" sz="1600" dirty="0" err="1">
                <a:cs typeface="Times New Roman" pitchFamily="18" charset="0"/>
              </a:rPr>
              <a:t>деген</a:t>
            </a:r>
            <a:r>
              <a:rPr lang="ru-RU" sz="1600" dirty="0">
                <a:cs typeface="Times New Roman" pitchFamily="18" charset="0"/>
              </a:rPr>
              <a:t> </a:t>
            </a:r>
            <a:r>
              <a:rPr lang="ru-RU" sz="1600" dirty="0" err="1">
                <a:cs typeface="Times New Roman" pitchFamily="18" charset="0"/>
              </a:rPr>
              <a:t>қызығушылығы</a:t>
            </a:r>
            <a:r>
              <a:rPr lang="ru-RU" sz="1600" dirty="0">
                <a:cs typeface="Times New Roman" pitchFamily="18" charset="0"/>
              </a:rPr>
              <a:t> ХХІ </a:t>
            </a:r>
            <a:r>
              <a:rPr lang="ru-RU" sz="1600" dirty="0" err="1">
                <a:cs typeface="Times New Roman" pitchFamily="18" charset="0"/>
              </a:rPr>
              <a:t>ғасырдың</a:t>
            </a:r>
            <a:r>
              <a:rPr lang="ru-RU" sz="1600" dirty="0">
                <a:cs typeface="Times New Roman" pitchFamily="18" charset="0"/>
              </a:rPr>
              <a:t> </a:t>
            </a:r>
            <a:r>
              <a:rPr lang="ru-RU" sz="1600" dirty="0" err="1">
                <a:cs typeface="Times New Roman" pitchFamily="18" charset="0"/>
              </a:rPr>
              <a:t>басында</a:t>
            </a:r>
            <a:r>
              <a:rPr lang="ru-RU" sz="1600" dirty="0">
                <a:cs typeface="Times New Roman" pitchFamily="18" charset="0"/>
              </a:rPr>
              <a:t> </a:t>
            </a:r>
            <a:r>
              <a:rPr lang="ru-RU" sz="1600" dirty="0" err="1">
                <a:cs typeface="Times New Roman" pitchFamily="18" charset="0"/>
              </a:rPr>
              <a:t>пайда</a:t>
            </a:r>
            <a:r>
              <a:rPr lang="ru-RU" sz="1600" dirty="0">
                <a:cs typeface="Times New Roman" pitchFamily="18" charset="0"/>
              </a:rPr>
              <a:t> </a:t>
            </a:r>
            <a:r>
              <a:rPr lang="ru-RU" sz="1600" dirty="0" err="1">
                <a:cs typeface="Times New Roman" pitchFamily="18" charset="0"/>
              </a:rPr>
              <a:t>болды</a:t>
            </a:r>
            <a:r>
              <a:rPr lang="ru-RU" sz="1600" dirty="0">
                <a:cs typeface="Times New Roman" pitchFamily="18" charset="0"/>
              </a:rPr>
              <a:t>. </a:t>
            </a:r>
            <a:r>
              <a:rPr lang="ru-RU" sz="1600" dirty="0" err="1">
                <a:cs typeface="Times New Roman" pitchFamily="18" charset="0"/>
              </a:rPr>
              <a:t>Осыған</a:t>
            </a:r>
            <a:r>
              <a:rPr lang="ru-RU" sz="1600" dirty="0">
                <a:cs typeface="Times New Roman" pitchFamily="18" charset="0"/>
              </a:rPr>
              <a:t> </a:t>
            </a:r>
            <a:r>
              <a:rPr lang="ru-RU" sz="1600" dirty="0" err="1">
                <a:cs typeface="Times New Roman" pitchFamily="18" charset="0"/>
              </a:rPr>
              <a:t>байланысты</a:t>
            </a:r>
            <a:r>
              <a:rPr lang="ru-RU" sz="1600" dirty="0">
                <a:cs typeface="Times New Roman" pitchFamily="18" charset="0"/>
              </a:rPr>
              <a:t>, 2002 </a:t>
            </a:r>
            <a:r>
              <a:rPr lang="ru-RU" sz="1600" dirty="0" err="1">
                <a:cs typeface="Times New Roman" pitchFamily="18" charset="0"/>
              </a:rPr>
              <a:t>жылы</a:t>
            </a:r>
            <a:r>
              <a:rPr lang="ru-RU" sz="1600" dirty="0">
                <a:cs typeface="Times New Roman" pitchFamily="18" charset="0"/>
              </a:rPr>
              <a:t> АҚШ </a:t>
            </a:r>
            <a:r>
              <a:rPr lang="ru-RU" sz="1600" dirty="0" err="1">
                <a:cs typeface="Times New Roman" pitchFamily="18" charset="0"/>
              </a:rPr>
              <a:t>үкіметі</a:t>
            </a:r>
            <a:r>
              <a:rPr lang="ru-RU" sz="1600" dirty="0">
                <a:cs typeface="Times New Roman" pitchFamily="18" charset="0"/>
              </a:rPr>
              <a:t> </a:t>
            </a:r>
            <a:r>
              <a:rPr lang="ru-RU" sz="1600" dirty="0" err="1">
                <a:cs typeface="Times New Roman" pitchFamily="18" charset="0"/>
              </a:rPr>
              <a:t>қаржылық</a:t>
            </a:r>
            <a:r>
              <a:rPr lang="ru-RU" sz="1600" dirty="0">
                <a:cs typeface="Times New Roman" pitchFamily="18" charset="0"/>
              </a:rPr>
              <a:t> </a:t>
            </a:r>
            <a:r>
              <a:rPr lang="ru-RU" sz="1600" dirty="0" err="1">
                <a:cs typeface="Times New Roman" pitchFamily="18" charset="0"/>
              </a:rPr>
              <a:t>сауаттылық</a:t>
            </a:r>
            <a:r>
              <a:rPr lang="ru-RU" sz="1600" dirty="0">
                <a:cs typeface="Times New Roman" pitchFamily="18" charset="0"/>
              </a:rPr>
              <a:t> </a:t>
            </a:r>
            <a:r>
              <a:rPr lang="ru-RU" sz="1600" dirty="0" err="1">
                <a:cs typeface="Times New Roman" pitchFamily="18" charset="0"/>
              </a:rPr>
              <a:t>және</a:t>
            </a:r>
            <a:r>
              <a:rPr lang="ru-RU" sz="1600" dirty="0">
                <a:cs typeface="Times New Roman" pitchFamily="18" charset="0"/>
              </a:rPr>
              <a:t> </a:t>
            </a:r>
            <a:r>
              <a:rPr lang="ru-RU" sz="1600" dirty="0" err="1">
                <a:cs typeface="Times New Roman" pitchFamily="18" charset="0"/>
              </a:rPr>
              <a:t>білім</a:t>
            </a:r>
            <a:r>
              <a:rPr lang="ru-RU" sz="1600" dirty="0">
                <a:cs typeface="Times New Roman" pitchFamily="18" charset="0"/>
              </a:rPr>
              <a:t> беру </a:t>
            </a:r>
            <a:r>
              <a:rPr lang="ru-RU" sz="1600" dirty="0" err="1">
                <a:cs typeface="Times New Roman" pitchFamily="18" charset="0"/>
              </a:rPr>
              <a:t>комиссиясын</a:t>
            </a:r>
            <a:r>
              <a:rPr lang="ru-RU" sz="1600" dirty="0">
                <a:cs typeface="Times New Roman" pitchFamily="18" charset="0"/>
              </a:rPr>
              <a:t> </a:t>
            </a:r>
            <a:r>
              <a:rPr lang="ru-RU" sz="1600" dirty="0" err="1">
                <a:cs typeface="Times New Roman" pitchFamily="18" charset="0"/>
              </a:rPr>
              <a:t>құрды</a:t>
            </a:r>
            <a:r>
              <a:rPr lang="ru-RU" sz="1600" dirty="0">
                <a:cs typeface="Times New Roman" pitchFamily="18" charset="0"/>
              </a:rPr>
              <a:t>, </a:t>
            </a:r>
            <a:r>
              <a:rPr lang="ru-RU" sz="1600" dirty="0" err="1">
                <a:cs typeface="Times New Roman" pitchFamily="18" charset="0"/>
              </a:rPr>
              <a:t>оның</a:t>
            </a:r>
            <a:r>
              <a:rPr lang="ru-RU" sz="1600" dirty="0">
                <a:cs typeface="Times New Roman" pitchFamily="18" charset="0"/>
              </a:rPr>
              <a:t> </a:t>
            </a:r>
            <a:r>
              <a:rPr lang="ru-RU" sz="1600" dirty="0" err="1">
                <a:cs typeface="Times New Roman" pitchFamily="18" charset="0"/>
              </a:rPr>
              <a:t>нәтижесі</a:t>
            </a:r>
            <a:r>
              <a:rPr lang="ru-RU" sz="1600" dirty="0">
                <a:cs typeface="Times New Roman" pitchFamily="18" charset="0"/>
              </a:rPr>
              <a:t> 2006 </a:t>
            </a:r>
            <a:r>
              <a:rPr lang="ru-RU" sz="1600" dirty="0" err="1">
                <a:cs typeface="Times New Roman" pitchFamily="18" charset="0"/>
              </a:rPr>
              <a:t>жылы</a:t>
            </a:r>
            <a:r>
              <a:rPr lang="ru-RU" sz="1600" dirty="0">
                <a:cs typeface="Times New Roman" pitchFamily="18" charset="0"/>
              </a:rPr>
              <a:t> </a:t>
            </a:r>
            <a:r>
              <a:rPr lang="ru-RU" sz="1600" dirty="0" err="1">
                <a:cs typeface="Times New Roman" pitchFamily="18" charset="0"/>
              </a:rPr>
              <a:t>ұлттық</a:t>
            </a:r>
            <a:r>
              <a:rPr lang="ru-RU" sz="1600" dirty="0">
                <a:cs typeface="Times New Roman" pitchFamily="18" charset="0"/>
              </a:rPr>
              <a:t> </a:t>
            </a:r>
            <a:r>
              <a:rPr lang="ru-RU" sz="1600" dirty="0" err="1">
                <a:cs typeface="Times New Roman" pitchFamily="18" charset="0"/>
              </a:rPr>
              <a:t>қаржылық</a:t>
            </a:r>
            <a:r>
              <a:rPr lang="ru-RU" sz="1600" dirty="0">
                <a:cs typeface="Times New Roman" pitchFamily="18" charset="0"/>
              </a:rPr>
              <a:t> </a:t>
            </a:r>
            <a:r>
              <a:rPr lang="ru-RU" sz="1600" dirty="0" err="1">
                <a:cs typeface="Times New Roman" pitchFamily="18" charset="0"/>
              </a:rPr>
              <a:t>сауаттылық</a:t>
            </a:r>
            <a:r>
              <a:rPr lang="ru-RU" sz="1600" dirty="0">
                <a:cs typeface="Times New Roman" pitchFamily="18" charset="0"/>
              </a:rPr>
              <a:t> </a:t>
            </a:r>
            <a:r>
              <a:rPr lang="ru-RU" sz="1600" dirty="0" err="1">
                <a:cs typeface="Times New Roman" pitchFamily="18" charset="0"/>
              </a:rPr>
              <a:t>Стратегиясының</a:t>
            </a:r>
            <a:r>
              <a:rPr lang="ru-RU" sz="1600" dirty="0">
                <a:cs typeface="Times New Roman" pitchFamily="18" charset="0"/>
              </a:rPr>
              <a:t> </a:t>
            </a:r>
            <a:r>
              <a:rPr lang="ru-RU" sz="1600" dirty="0" err="1">
                <a:cs typeface="Times New Roman" pitchFamily="18" charset="0"/>
              </a:rPr>
              <a:t>жариялануы</a:t>
            </a:r>
            <a:r>
              <a:rPr lang="ru-RU" sz="1600" dirty="0">
                <a:cs typeface="Times New Roman" pitchFamily="18" charset="0"/>
              </a:rPr>
              <a:t> </a:t>
            </a:r>
            <a:r>
              <a:rPr lang="ru-RU" sz="1600" dirty="0" err="1">
                <a:cs typeface="Times New Roman" pitchFamily="18" charset="0"/>
              </a:rPr>
              <a:t>болды</a:t>
            </a:r>
            <a:r>
              <a:rPr lang="ru-RU" sz="1600" dirty="0">
                <a:cs typeface="Times New Roman" pitchFamily="18" charset="0"/>
              </a:rPr>
              <a:t>. </a:t>
            </a:r>
            <a:r>
              <a:rPr lang="ru-RU" sz="1600" dirty="0" err="1">
                <a:cs typeface="Times New Roman" pitchFamily="18" charset="0"/>
              </a:rPr>
              <a:t>Қазіргі</a:t>
            </a:r>
            <a:r>
              <a:rPr lang="ru-RU" sz="1600" dirty="0">
                <a:cs typeface="Times New Roman" pitchFamily="18" charset="0"/>
              </a:rPr>
              <a:t> </a:t>
            </a:r>
            <a:r>
              <a:rPr lang="ru-RU" sz="1600" dirty="0" err="1">
                <a:cs typeface="Times New Roman" pitchFamily="18" charset="0"/>
              </a:rPr>
              <a:t>уақытта</a:t>
            </a:r>
            <a:r>
              <a:rPr lang="ru-RU" sz="1600" dirty="0">
                <a:cs typeface="Times New Roman" pitchFamily="18" charset="0"/>
              </a:rPr>
              <a:t> </a:t>
            </a:r>
            <a:r>
              <a:rPr lang="ru-RU" sz="1600" dirty="0" err="1">
                <a:cs typeface="Times New Roman" pitchFamily="18" charset="0"/>
              </a:rPr>
              <a:t>қаржылық</a:t>
            </a:r>
            <a:r>
              <a:rPr lang="ru-RU" sz="1600" dirty="0">
                <a:cs typeface="Times New Roman" pitchFamily="18" charset="0"/>
              </a:rPr>
              <a:t> </a:t>
            </a:r>
            <a:r>
              <a:rPr lang="ru-RU" sz="1600" dirty="0" err="1">
                <a:cs typeface="Times New Roman" pitchFamily="18" charset="0"/>
              </a:rPr>
              <a:t>сауаттылық</a:t>
            </a:r>
            <a:r>
              <a:rPr lang="ru-RU" sz="1600" dirty="0">
                <a:cs typeface="Times New Roman" pitchFamily="18" charset="0"/>
              </a:rPr>
              <a:t> </a:t>
            </a:r>
            <a:r>
              <a:rPr lang="ru-RU" sz="1600" dirty="0" err="1">
                <a:cs typeface="Times New Roman" pitchFamily="18" charset="0"/>
              </a:rPr>
              <a:t>және</a:t>
            </a:r>
            <a:r>
              <a:rPr lang="ru-RU" sz="1600" dirty="0">
                <a:cs typeface="Times New Roman" pitchFamily="18" charset="0"/>
              </a:rPr>
              <a:t> </a:t>
            </a:r>
            <a:r>
              <a:rPr lang="ru-RU" sz="1600" dirty="0" err="1">
                <a:cs typeface="Times New Roman" pitchFamily="18" charset="0"/>
              </a:rPr>
              <a:t>білім</a:t>
            </a:r>
            <a:r>
              <a:rPr lang="ru-RU" sz="1600" dirty="0">
                <a:cs typeface="Times New Roman" pitchFamily="18" charset="0"/>
              </a:rPr>
              <a:t> беру </a:t>
            </a:r>
            <a:r>
              <a:rPr lang="ru-RU" sz="1600" dirty="0" err="1">
                <a:cs typeface="Times New Roman" pitchFamily="18" charset="0"/>
              </a:rPr>
              <a:t>комиссиясы</a:t>
            </a:r>
            <a:r>
              <a:rPr lang="ru-RU" sz="1600" dirty="0">
                <a:cs typeface="Times New Roman" pitchFamily="18" charset="0"/>
              </a:rPr>
              <a:t> </a:t>
            </a:r>
            <a:r>
              <a:rPr lang="ru-RU" sz="1600" dirty="0" err="1">
                <a:cs typeface="Times New Roman" pitchFamily="18" charset="0"/>
              </a:rPr>
              <a:t>жиырма</a:t>
            </a:r>
            <a:r>
              <a:rPr lang="ru-RU" sz="1600" dirty="0">
                <a:cs typeface="Times New Roman" pitchFamily="18" charset="0"/>
              </a:rPr>
              <a:t> </a:t>
            </a:r>
            <a:r>
              <a:rPr lang="ru-RU" sz="1600" dirty="0" err="1">
                <a:cs typeface="Times New Roman" pitchFamily="18" charset="0"/>
              </a:rPr>
              <a:t>бөлімнің</a:t>
            </a:r>
            <a:r>
              <a:rPr lang="ru-RU" sz="1600" dirty="0">
                <a:cs typeface="Times New Roman" pitchFamily="18" charset="0"/>
              </a:rPr>
              <a:t> </a:t>
            </a:r>
            <a:r>
              <a:rPr lang="ru-RU" sz="1600" dirty="0" err="1">
                <a:cs typeface="Times New Roman" pitchFamily="18" charset="0"/>
              </a:rPr>
              <a:t>жұмысын</a:t>
            </a:r>
            <a:r>
              <a:rPr lang="ru-RU" sz="1600" dirty="0">
                <a:cs typeface="Times New Roman" pitchFamily="18" charset="0"/>
              </a:rPr>
              <a:t> </a:t>
            </a:r>
            <a:r>
              <a:rPr lang="ru-RU" sz="1600" dirty="0" err="1">
                <a:cs typeface="Times New Roman" pitchFamily="18" charset="0"/>
              </a:rPr>
              <a:t>үйлестіреді</a:t>
            </a:r>
            <a:r>
              <a:rPr lang="ru-RU" sz="1600" dirty="0">
                <a:cs typeface="Times New Roman" pitchFamily="18" charset="0"/>
              </a:rPr>
              <a:t>, </a:t>
            </a:r>
            <a:r>
              <a:rPr lang="ru-RU" sz="1600" dirty="0" err="1">
                <a:cs typeface="Times New Roman" pitchFamily="18" charset="0"/>
              </a:rPr>
              <a:t>олардың</a:t>
            </a:r>
            <a:r>
              <a:rPr lang="ru-RU" sz="1600" dirty="0">
                <a:cs typeface="Times New Roman" pitchFamily="18" charset="0"/>
              </a:rPr>
              <a:t> </a:t>
            </a:r>
            <a:r>
              <a:rPr lang="ru-RU" sz="1600" dirty="0" err="1">
                <a:cs typeface="Times New Roman" pitchFamily="18" charset="0"/>
              </a:rPr>
              <a:t>өзара</a:t>
            </a:r>
            <a:r>
              <a:rPr lang="ru-RU" sz="1600" dirty="0">
                <a:cs typeface="Times New Roman" pitchFamily="18" charset="0"/>
              </a:rPr>
              <a:t> </a:t>
            </a:r>
            <a:r>
              <a:rPr lang="ru-RU" sz="1600" dirty="0" err="1">
                <a:cs typeface="Times New Roman" pitchFamily="18" charset="0"/>
              </a:rPr>
              <a:t>әрекеттесуі</a:t>
            </a:r>
            <a:r>
              <a:rPr lang="ru-RU" sz="1600" dirty="0">
                <a:cs typeface="Times New Roman" pitchFamily="18" charset="0"/>
              </a:rPr>
              <a:t> </a:t>
            </a:r>
            <a:r>
              <a:rPr lang="ru-RU" sz="1600" dirty="0" err="1">
                <a:cs typeface="Times New Roman" pitchFamily="18" charset="0"/>
              </a:rPr>
              <a:t>американдықтардың</a:t>
            </a:r>
            <a:r>
              <a:rPr lang="ru-RU" sz="1600" dirty="0">
                <a:cs typeface="Times New Roman" pitchFamily="18" charset="0"/>
              </a:rPr>
              <a:t> </a:t>
            </a:r>
            <a:r>
              <a:rPr lang="ru-RU" sz="1600" dirty="0" err="1">
                <a:cs typeface="Times New Roman" pitchFamily="18" charset="0"/>
              </a:rPr>
              <a:t>қаржылық</a:t>
            </a:r>
            <a:r>
              <a:rPr lang="ru-RU" sz="1600" dirty="0">
                <a:cs typeface="Times New Roman" pitchFamily="18" charset="0"/>
              </a:rPr>
              <a:t> </a:t>
            </a:r>
            <a:r>
              <a:rPr lang="ru-RU" sz="1600" dirty="0" err="1">
                <a:cs typeface="Times New Roman" pitchFamily="18" charset="0"/>
              </a:rPr>
              <a:t>білімінің</a:t>
            </a:r>
            <a:r>
              <a:rPr lang="ru-RU" sz="1600" dirty="0">
                <a:cs typeface="Times New Roman" pitchFamily="18" charset="0"/>
              </a:rPr>
              <a:t> </a:t>
            </a:r>
            <a:r>
              <a:rPr lang="ru-RU" sz="1600" dirty="0" err="1">
                <a:cs typeface="Times New Roman" pitchFamily="18" charset="0"/>
              </a:rPr>
              <a:t>негізін</a:t>
            </a:r>
            <a:r>
              <a:rPr lang="ru-RU" sz="1600" dirty="0">
                <a:cs typeface="Times New Roman" pitchFamily="18" charset="0"/>
              </a:rPr>
              <a:t> </a:t>
            </a:r>
            <a:r>
              <a:rPr lang="ru-RU" sz="1600" dirty="0" err="1">
                <a:cs typeface="Times New Roman" pitchFamily="18" charset="0"/>
              </a:rPr>
              <a:t>құрайды</a:t>
            </a:r>
            <a:r>
              <a:rPr lang="ru-RU" sz="1600" dirty="0">
                <a:cs typeface="Times New Roman" pitchFamily="18" charset="0"/>
              </a:rPr>
              <a:t>.</a:t>
            </a:r>
          </a:p>
          <a:p>
            <a:pPr indent="450215" algn="just">
              <a:lnSpc>
                <a:spcPct val="115000"/>
              </a:lnSpc>
              <a:spcAft>
                <a:spcPts val="0"/>
              </a:spcAft>
            </a:pPr>
            <a:r>
              <a:rPr lang="ru-RU" sz="1600" dirty="0">
                <a:cs typeface="Times New Roman" pitchFamily="18" charset="0"/>
              </a:rPr>
              <a:t>2008 </a:t>
            </a:r>
            <a:r>
              <a:rPr lang="ru-RU" sz="1600" dirty="0" err="1">
                <a:cs typeface="Times New Roman" pitchFamily="18" charset="0"/>
              </a:rPr>
              <a:t>жылы</a:t>
            </a:r>
            <a:r>
              <a:rPr lang="ru-RU" sz="1600" dirty="0">
                <a:cs typeface="Times New Roman" pitchFamily="18" charset="0"/>
              </a:rPr>
              <a:t> Америка </a:t>
            </a:r>
            <a:r>
              <a:rPr lang="ru-RU" sz="1600" dirty="0" err="1">
                <a:cs typeface="Times New Roman" pitchFamily="18" charset="0"/>
              </a:rPr>
              <a:t>Құрама</a:t>
            </a:r>
            <a:r>
              <a:rPr lang="ru-RU" sz="1600" dirty="0">
                <a:cs typeface="Times New Roman" pitchFamily="18" charset="0"/>
              </a:rPr>
              <a:t> </a:t>
            </a:r>
            <a:r>
              <a:rPr lang="ru-RU" sz="1600" dirty="0" err="1">
                <a:cs typeface="Times New Roman" pitchFamily="18" charset="0"/>
              </a:rPr>
              <a:t>Штаттарының</a:t>
            </a:r>
            <a:r>
              <a:rPr lang="ru-RU" sz="1600" dirty="0">
                <a:cs typeface="Times New Roman" pitchFamily="18" charset="0"/>
              </a:rPr>
              <a:t> </a:t>
            </a:r>
            <a:r>
              <a:rPr lang="ru-RU" sz="1600" dirty="0" err="1">
                <a:cs typeface="Times New Roman" pitchFamily="18" charset="0"/>
              </a:rPr>
              <a:t>Қазынашылығы</a:t>
            </a:r>
            <a:r>
              <a:rPr lang="ru-RU" sz="1600" dirty="0">
                <a:cs typeface="Times New Roman" pitchFamily="18" charset="0"/>
              </a:rPr>
              <a:t> АҚШ </a:t>
            </a:r>
            <a:r>
              <a:rPr lang="ru-RU" sz="1600" dirty="0" err="1">
                <a:cs typeface="Times New Roman" pitchFamily="18" charset="0"/>
              </a:rPr>
              <a:t>Президентінің</a:t>
            </a:r>
            <a:r>
              <a:rPr lang="ru-RU" sz="1600" dirty="0">
                <a:cs typeface="Times New Roman" pitchFamily="18" charset="0"/>
              </a:rPr>
              <a:t> </a:t>
            </a:r>
            <a:r>
              <a:rPr lang="ru-RU" sz="1600" dirty="0" err="1">
                <a:cs typeface="Times New Roman" pitchFamily="18" charset="0"/>
              </a:rPr>
              <a:t>қолдауымен</a:t>
            </a:r>
            <a:r>
              <a:rPr lang="ru-RU" sz="1600" dirty="0">
                <a:cs typeface="Times New Roman" pitchFamily="18" charset="0"/>
              </a:rPr>
              <a:t> </a:t>
            </a:r>
            <a:r>
              <a:rPr lang="ru-RU" sz="1600" dirty="0" err="1">
                <a:cs typeface="Times New Roman" pitchFamily="18" charset="0"/>
              </a:rPr>
              <a:t>Қаржылық</a:t>
            </a:r>
            <a:r>
              <a:rPr lang="ru-RU" sz="1600" dirty="0">
                <a:cs typeface="Times New Roman" pitchFamily="18" charset="0"/>
              </a:rPr>
              <a:t> </a:t>
            </a:r>
            <a:r>
              <a:rPr lang="ru-RU" sz="1600" dirty="0" err="1">
                <a:cs typeface="Times New Roman" pitchFamily="18" charset="0"/>
              </a:rPr>
              <a:t>сауаттылық</a:t>
            </a:r>
            <a:r>
              <a:rPr lang="ru-RU" sz="1600" dirty="0">
                <a:cs typeface="Times New Roman" pitchFamily="18" charset="0"/>
              </a:rPr>
              <a:t> </a:t>
            </a:r>
            <a:r>
              <a:rPr lang="ru-RU" sz="1600" dirty="0" err="1">
                <a:cs typeface="Times New Roman" pitchFamily="18" charset="0"/>
              </a:rPr>
              <a:t>бойынша</a:t>
            </a:r>
            <a:r>
              <a:rPr lang="ru-RU" sz="1600" dirty="0">
                <a:cs typeface="Times New Roman" pitchFamily="18" charset="0"/>
              </a:rPr>
              <a:t> </a:t>
            </a:r>
            <a:r>
              <a:rPr lang="ru-RU" sz="1600" dirty="0" err="1">
                <a:cs typeface="Times New Roman" pitchFamily="18" charset="0"/>
              </a:rPr>
              <a:t>консультативтік</a:t>
            </a:r>
            <a:r>
              <a:rPr lang="ru-RU" sz="1600" dirty="0">
                <a:cs typeface="Times New Roman" pitchFamily="18" charset="0"/>
              </a:rPr>
              <a:t> </a:t>
            </a:r>
            <a:r>
              <a:rPr lang="ru-RU" sz="1600" dirty="0" err="1">
                <a:cs typeface="Times New Roman" pitchFamily="18" charset="0"/>
              </a:rPr>
              <a:t>кеңес</a:t>
            </a:r>
            <a:r>
              <a:rPr lang="ru-RU" sz="1600" dirty="0">
                <a:cs typeface="Times New Roman" pitchFamily="18" charset="0"/>
              </a:rPr>
              <a:t> </a:t>
            </a:r>
            <a:r>
              <a:rPr lang="ru-RU" sz="1600" dirty="0" err="1">
                <a:cs typeface="Times New Roman" pitchFamily="18" charset="0"/>
              </a:rPr>
              <a:t>құрды</a:t>
            </a:r>
            <a:r>
              <a:rPr lang="ru-RU" sz="1600" dirty="0">
                <a:cs typeface="Times New Roman" pitchFamily="18" charset="0"/>
              </a:rPr>
              <a:t>, </a:t>
            </a:r>
            <a:r>
              <a:rPr lang="ru-RU" sz="1600" dirty="0" err="1">
                <a:cs typeface="Times New Roman" pitchFamily="18" charset="0"/>
              </a:rPr>
              <a:t>оның</a:t>
            </a:r>
            <a:r>
              <a:rPr lang="ru-RU" sz="1600" dirty="0">
                <a:cs typeface="Times New Roman" pitchFamily="18" charset="0"/>
              </a:rPr>
              <a:t> </a:t>
            </a:r>
            <a:r>
              <a:rPr lang="ru-RU" sz="1600" dirty="0" err="1">
                <a:cs typeface="Times New Roman" pitchFamily="18" charset="0"/>
              </a:rPr>
              <a:t>мақсаты</a:t>
            </a:r>
            <a:r>
              <a:rPr lang="ru-RU" sz="1600" dirty="0">
                <a:cs typeface="Times New Roman" pitchFamily="18" charset="0"/>
              </a:rPr>
              <a:t> </a:t>
            </a:r>
            <a:r>
              <a:rPr lang="ru-RU" sz="1600" dirty="0" err="1">
                <a:cs typeface="Times New Roman" pitchFamily="18" charset="0"/>
              </a:rPr>
              <a:t>халықтың</a:t>
            </a:r>
            <a:r>
              <a:rPr lang="ru-RU" sz="1600" dirty="0">
                <a:cs typeface="Times New Roman" pitchFamily="18" charset="0"/>
              </a:rPr>
              <a:t> </a:t>
            </a:r>
            <a:r>
              <a:rPr lang="ru-RU" sz="1600" dirty="0" err="1">
                <a:cs typeface="Times New Roman" pitchFamily="18" charset="0"/>
              </a:rPr>
              <a:t>барлық</a:t>
            </a:r>
            <a:r>
              <a:rPr lang="ru-RU" sz="1600" dirty="0">
                <a:cs typeface="Times New Roman" pitchFamily="18" charset="0"/>
              </a:rPr>
              <a:t> </a:t>
            </a:r>
            <a:r>
              <a:rPr lang="ru-RU" sz="1600" dirty="0" err="1">
                <a:cs typeface="Times New Roman" pitchFamily="18" charset="0"/>
              </a:rPr>
              <a:t>топтарын</a:t>
            </a:r>
            <a:r>
              <a:rPr lang="ru-RU" sz="1600" dirty="0">
                <a:cs typeface="Times New Roman" pitchFamily="18" charset="0"/>
              </a:rPr>
              <a:t> </a:t>
            </a:r>
            <a:r>
              <a:rPr lang="ru-RU" sz="1600" dirty="0" err="1">
                <a:cs typeface="Times New Roman" pitchFamily="18" charset="0"/>
              </a:rPr>
              <a:t>қаржылық</a:t>
            </a:r>
            <a:r>
              <a:rPr lang="ru-RU" sz="1600" dirty="0">
                <a:cs typeface="Times New Roman" pitchFamily="18" charset="0"/>
              </a:rPr>
              <a:t> </a:t>
            </a:r>
            <a:r>
              <a:rPr lang="ru-RU" sz="1600" dirty="0" err="1">
                <a:cs typeface="Times New Roman" pitchFamily="18" charset="0"/>
              </a:rPr>
              <a:t>мәселелермен</a:t>
            </a:r>
            <a:r>
              <a:rPr lang="ru-RU" sz="1600" dirty="0">
                <a:cs typeface="Times New Roman" pitchFamily="18" charset="0"/>
              </a:rPr>
              <a:t> </a:t>
            </a:r>
            <a:r>
              <a:rPr lang="ru-RU" sz="1600" dirty="0" err="1">
                <a:cs typeface="Times New Roman" pitchFamily="18" charset="0"/>
              </a:rPr>
              <a:t>таныстыру</a:t>
            </a:r>
            <a:r>
              <a:rPr lang="ru-RU" sz="1600" dirty="0">
                <a:cs typeface="Times New Roman" pitchFamily="18" charset="0"/>
              </a:rPr>
              <a:t> </a:t>
            </a:r>
            <a:r>
              <a:rPr lang="ru-RU" sz="1600" dirty="0" err="1">
                <a:cs typeface="Times New Roman" pitchFamily="18" charset="0"/>
              </a:rPr>
              <a:t>және</a:t>
            </a:r>
            <a:r>
              <a:rPr lang="ru-RU" sz="1600" dirty="0">
                <a:cs typeface="Times New Roman" pitchFamily="18" charset="0"/>
              </a:rPr>
              <a:t> </a:t>
            </a:r>
            <a:r>
              <a:rPr lang="ru-RU" sz="1600" dirty="0" err="1">
                <a:cs typeface="Times New Roman" pitchFamily="18" charset="0"/>
              </a:rPr>
              <a:t>ақпараттандыру</a:t>
            </a:r>
            <a:r>
              <a:rPr lang="ru-RU" sz="1600" dirty="0">
                <a:cs typeface="Times New Roman" pitchFamily="18" charset="0"/>
              </a:rPr>
              <a:t>, </a:t>
            </a:r>
            <a:r>
              <a:rPr lang="ru-RU" sz="1600" dirty="0" err="1">
                <a:cs typeface="Times New Roman" pitchFamily="18" charset="0"/>
              </a:rPr>
              <a:t>қаржылық</a:t>
            </a:r>
            <a:r>
              <a:rPr lang="ru-RU" sz="1600" dirty="0">
                <a:cs typeface="Times New Roman" pitchFamily="18" charset="0"/>
              </a:rPr>
              <a:t> </a:t>
            </a:r>
            <a:r>
              <a:rPr lang="ru-RU" sz="1600" dirty="0" err="1">
                <a:cs typeface="Times New Roman" pitchFamily="18" charset="0"/>
              </a:rPr>
              <a:t>сауаттылық</a:t>
            </a:r>
            <a:r>
              <a:rPr lang="ru-RU" sz="1600" dirty="0">
                <a:cs typeface="Times New Roman" pitchFamily="18" charset="0"/>
              </a:rPr>
              <a:t> </a:t>
            </a:r>
            <a:r>
              <a:rPr lang="ru-RU" sz="1600" dirty="0" err="1">
                <a:cs typeface="Times New Roman" pitchFamily="18" charset="0"/>
              </a:rPr>
              <a:t>бойынша</a:t>
            </a:r>
            <a:r>
              <a:rPr lang="ru-RU" sz="1600" dirty="0">
                <a:cs typeface="Times New Roman" pitchFamily="18" charset="0"/>
              </a:rPr>
              <a:t> </a:t>
            </a:r>
            <a:r>
              <a:rPr lang="ru-RU" sz="1600" dirty="0" err="1">
                <a:cs typeface="Times New Roman" pitchFamily="18" charset="0"/>
              </a:rPr>
              <a:t>сауалнамалар</a:t>
            </a:r>
            <a:r>
              <a:rPr lang="ru-RU" sz="1600" dirty="0">
                <a:cs typeface="Times New Roman" pitchFamily="18" charset="0"/>
              </a:rPr>
              <a:t> мен </a:t>
            </a:r>
            <a:r>
              <a:rPr lang="ru-RU" sz="1600" dirty="0" err="1">
                <a:cs typeface="Times New Roman" pitchFamily="18" charset="0"/>
              </a:rPr>
              <a:t>зерттеулер</a:t>
            </a:r>
            <a:r>
              <a:rPr lang="ru-RU" sz="1600" dirty="0">
                <a:cs typeface="Times New Roman" pitchFamily="18" charset="0"/>
              </a:rPr>
              <a:t> </a:t>
            </a:r>
            <a:r>
              <a:rPr lang="ru-RU" sz="1600" dirty="0" err="1">
                <a:cs typeface="Times New Roman" pitchFamily="18" charset="0"/>
              </a:rPr>
              <a:t>жүргізу</a:t>
            </a:r>
            <a:r>
              <a:rPr lang="ru-RU" sz="1600" dirty="0">
                <a:cs typeface="Times New Roman" pitchFamily="18" charset="0"/>
              </a:rPr>
              <a:t>, </a:t>
            </a:r>
            <a:r>
              <a:rPr lang="ru-RU" sz="1600" dirty="0" err="1">
                <a:cs typeface="Times New Roman" pitchFamily="18" charset="0"/>
              </a:rPr>
              <a:t>қоғамдық</a:t>
            </a:r>
            <a:r>
              <a:rPr lang="ru-RU" sz="1600" dirty="0">
                <a:cs typeface="Times New Roman" pitchFamily="18" charset="0"/>
              </a:rPr>
              <a:t> </a:t>
            </a:r>
            <a:r>
              <a:rPr lang="ru-RU" sz="1600" dirty="0" err="1">
                <a:cs typeface="Times New Roman" pitchFamily="18" charset="0"/>
              </a:rPr>
              <a:t>ұйымдар</a:t>
            </a:r>
            <a:r>
              <a:rPr lang="ru-RU" sz="1600" dirty="0">
                <a:cs typeface="Times New Roman" pitchFamily="18" charset="0"/>
              </a:rPr>
              <a:t> мен </a:t>
            </a:r>
            <a:r>
              <a:rPr lang="ru-RU" sz="1600" dirty="0" err="1">
                <a:cs typeface="Times New Roman" pitchFamily="18" charset="0"/>
              </a:rPr>
              <a:t>бизнесті</a:t>
            </a:r>
            <a:r>
              <a:rPr lang="ru-RU" sz="1600" dirty="0">
                <a:cs typeface="Times New Roman" pitchFamily="18" charset="0"/>
              </a:rPr>
              <a:t> </a:t>
            </a:r>
            <a:r>
              <a:rPr lang="ru-RU" sz="1600" dirty="0" err="1">
                <a:cs typeface="Times New Roman" pitchFamily="18" charset="0"/>
              </a:rPr>
              <a:t>қаржылық</a:t>
            </a:r>
            <a:r>
              <a:rPr lang="ru-RU" sz="1600" dirty="0">
                <a:cs typeface="Times New Roman" pitchFamily="18" charset="0"/>
              </a:rPr>
              <a:t> </a:t>
            </a:r>
            <a:r>
              <a:rPr lang="ru-RU" sz="1600" dirty="0" err="1">
                <a:cs typeface="Times New Roman" pitchFamily="18" charset="0"/>
              </a:rPr>
              <a:t>ағарту</a:t>
            </a:r>
            <a:r>
              <a:rPr lang="ru-RU" sz="1600" dirty="0">
                <a:cs typeface="Times New Roman" pitchFamily="18" charset="0"/>
              </a:rPr>
              <a:t> </a:t>
            </a:r>
            <a:r>
              <a:rPr lang="ru-RU" sz="1600" dirty="0" err="1">
                <a:cs typeface="Times New Roman" pitchFamily="18" charset="0"/>
              </a:rPr>
              <a:t>бойынша</a:t>
            </a:r>
            <a:r>
              <a:rPr lang="ru-RU" sz="1600" dirty="0">
                <a:cs typeface="Times New Roman" pitchFamily="18" charset="0"/>
              </a:rPr>
              <a:t> </a:t>
            </a:r>
            <a:r>
              <a:rPr lang="ru-RU" sz="1600" dirty="0" err="1">
                <a:cs typeface="Times New Roman" pitchFamily="18" charset="0"/>
              </a:rPr>
              <a:t>білім</a:t>
            </a:r>
            <a:r>
              <a:rPr lang="ru-RU" sz="1600" dirty="0">
                <a:cs typeface="Times New Roman" pitchFamily="18" charset="0"/>
              </a:rPr>
              <a:t> беру </a:t>
            </a:r>
            <a:r>
              <a:rPr lang="ru-RU" sz="1600" dirty="0" err="1">
                <a:cs typeface="Times New Roman" pitchFamily="18" charset="0"/>
              </a:rPr>
              <a:t>бағдарламаларын</a:t>
            </a:r>
            <a:r>
              <a:rPr lang="ru-RU" sz="1600" dirty="0">
                <a:cs typeface="Times New Roman" pitchFamily="18" charset="0"/>
              </a:rPr>
              <a:t> </a:t>
            </a:r>
            <a:r>
              <a:rPr lang="ru-RU" sz="1600" dirty="0" err="1">
                <a:cs typeface="Times New Roman" pitchFamily="18" charset="0"/>
              </a:rPr>
              <a:t>әзірлеуге</a:t>
            </a:r>
            <a:r>
              <a:rPr lang="ru-RU" sz="1600" dirty="0">
                <a:cs typeface="Times New Roman" pitchFamily="18" charset="0"/>
              </a:rPr>
              <a:t> </a:t>
            </a:r>
            <a:r>
              <a:rPr lang="ru-RU" sz="1600" dirty="0" err="1">
                <a:cs typeface="Times New Roman" pitchFamily="18" charset="0"/>
              </a:rPr>
              <a:t>тарту</a:t>
            </a:r>
            <a:r>
              <a:rPr lang="ru-RU" sz="1600" dirty="0">
                <a:cs typeface="Times New Roman" pitchFamily="18" charset="0"/>
              </a:rPr>
              <a:t> </a:t>
            </a:r>
            <a:r>
              <a:rPr lang="ru-RU" sz="1600" dirty="0" err="1">
                <a:cs typeface="Times New Roman" pitchFamily="18" charset="0"/>
              </a:rPr>
              <a:t>болды</a:t>
            </a:r>
            <a:r>
              <a:rPr lang="ru-RU" sz="1600" dirty="0">
                <a:cs typeface="Times New Roman" pitchFamily="18" charset="0"/>
              </a:rPr>
              <a:t>. АҚШ-та </a:t>
            </a:r>
            <a:r>
              <a:rPr lang="ru-RU" sz="1600" dirty="0" err="1">
                <a:cs typeface="Times New Roman" pitchFamily="18" charset="0"/>
              </a:rPr>
              <a:t>қаржылық</a:t>
            </a:r>
            <a:r>
              <a:rPr lang="ru-RU" sz="1600" dirty="0">
                <a:cs typeface="Times New Roman" pitchFamily="18" charset="0"/>
              </a:rPr>
              <a:t> </a:t>
            </a:r>
            <a:r>
              <a:rPr lang="ru-RU" sz="1600" dirty="0" err="1">
                <a:cs typeface="Times New Roman" pitchFamily="18" charset="0"/>
              </a:rPr>
              <a:t>сауаттылықты</a:t>
            </a:r>
            <a:r>
              <a:rPr lang="ru-RU" sz="1600" dirty="0">
                <a:cs typeface="Times New Roman" pitchFamily="18" charset="0"/>
              </a:rPr>
              <a:t> </a:t>
            </a:r>
            <a:r>
              <a:rPr lang="ru-RU" sz="1600" dirty="0" err="1">
                <a:cs typeface="Times New Roman" pitchFamily="18" charset="0"/>
              </a:rPr>
              <a:t>қалыптастыру</a:t>
            </a:r>
            <a:r>
              <a:rPr lang="ru-RU" sz="1600" dirty="0">
                <a:cs typeface="Times New Roman" pitchFamily="18" charset="0"/>
              </a:rPr>
              <a:t> бес </a:t>
            </a:r>
            <a:r>
              <a:rPr lang="ru-RU" sz="1600" dirty="0" err="1">
                <a:cs typeface="Times New Roman" pitchFamily="18" charset="0"/>
              </a:rPr>
              <a:t>жастан</a:t>
            </a:r>
            <a:r>
              <a:rPr lang="ru-RU" sz="1600" dirty="0">
                <a:cs typeface="Times New Roman" pitchFamily="18" charset="0"/>
              </a:rPr>
              <a:t> </a:t>
            </a:r>
            <a:r>
              <a:rPr lang="ru-RU" sz="1600" dirty="0" err="1">
                <a:cs typeface="Times New Roman" pitchFamily="18" charset="0"/>
              </a:rPr>
              <a:t>басталып</a:t>
            </a:r>
            <a:r>
              <a:rPr lang="ru-RU" sz="1600" dirty="0">
                <a:cs typeface="Times New Roman" pitchFamily="18" charset="0"/>
              </a:rPr>
              <a:t>, </a:t>
            </a:r>
            <a:r>
              <a:rPr lang="ru-RU" sz="1600" dirty="0" err="1">
                <a:cs typeface="Times New Roman" pitchFamily="18" charset="0"/>
              </a:rPr>
              <a:t>жалпы</a:t>
            </a:r>
            <a:r>
              <a:rPr lang="ru-RU" sz="1600" dirty="0">
                <a:cs typeface="Times New Roman" pitchFamily="18" charset="0"/>
              </a:rPr>
              <a:t> </a:t>
            </a:r>
            <a:r>
              <a:rPr lang="ru-RU" sz="1600" dirty="0" err="1">
                <a:cs typeface="Times New Roman" pitchFamily="18" charset="0"/>
              </a:rPr>
              <a:t>білім</a:t>
            </a:r>
            <a:r>
              <a:rPr lang="ru-RU" sz="1600" dirty="0">
                <a:cs typeface="Times New Roman" pitchFamily="18" charset="0"/>
              </a:rPr>
              <a:t> </a:t>
            </a:r>
            <a:r>
              <a:rPr lang="ru-RU" sz="1600" dirty="0" err="1">
                <a:cs typeface="Times New Roman" pitchFamily="18" charset="0"/>
              </a:rPr>
              <a:t>беретін</a:t>
            </a:r>
            <a:r>
              <a:rPr lang="ru-RU" sz="1600" dirty="0">
                <a:cs typeface="Times New Roman" pitchFamily="18" charset="0"/>
              </a:rPr>
              <a:t> </a:t>
            </a:r>
            <a:r>
              <a:rPr lang="ru-RU" sz="1600" dirty="0" err="1">
                <a:cs typeface="Times New Roman" pitchFamily="18" charset="0"/>
              </a:rPr>
              <a:t>мектепті</a:t>
            </a:r>
            <a:r>
              <a:rPr lang="ru-RU" sz="1600" dirty="0">
                <a:cs typeface="Times New Roman" pitchFamily="18" charset="0"/>
              </a:rPr>
              <a:t> </a:t>
            </a:r>
            <a:r>
              <a:rPr lang="ru-RU" sz="1600" dirty="0" err="1">
                <a:cs typeface="Times New Roman" pitchFamily="18" charset="0"/>
              </a:rPr>
              <a:t>бітіргенге</a:t>
            </a:r>
            <a:r>
              <a:rPr lang="ru-RU" sz="1600" dirty="0">
                <a:cs typeface="Times New Roman" pitchFamily="18" charset="0"/>
              </a:rPr>
              <a:t> </a:t>
            </a:r>
            <a:r>
              <a:rPr lang="ru-RU" sz="1600" dirty="0" err="1">
                <a:cs typeface="Times New Roman" pitchFamily="18" charset="0"/>
              </a:rPr>
              <a:t>дейін</a:t>
            </a:r>
            <a:r>
              <a:rPr lang="ru-RU" sz="1600" dirty="0">
                <a:cs typeface="Times New Roman" pitchFamily="18" charset="0"/>
              </a:rPr>
              <a:t> </a:t>
            </a:r>
            <a:r>
              <a:rPr lang="ru-RU" sz="1600" dirty="0" err="1">
                <a:cs typeface="Times New Roman" pitchFamily="18" charset="0"/>
              </a:rPr>
              <a:t>жалғасады</a:t>
            </a:r>
            <a:r>
              <a:rPr lang="ru-RU" sz="1600" dirty="0">
                <a:cs typeface="Times New Roman" pitchFamily="18" charset="0"/>
              </a:rPr>
              <a:t>, </a:t>
            </a:r>
            <a:r>
              <a:rPr lang="ru-RU" sz="1600" dirty="0" err="1">
                <a:cs typeface="Times New Roman" pitchFamily="18" charset="0"/>
              </a:rPr>
              <a:t>бұл</a:t>
            </a:r>
            <a:r>
              <a:rPr lang="ru-RU" sz="1600" dirty="0">
                <a:cs typeface="Times New Roman" pitchFamily="18" charset="0"/>
              </a:rPr>
              <a:t> </a:t>
            </a:r>
            <a:r>
              <a:rPr lang="ru-RU" sz="1600" dirty="0" err="1">
                <a:cs typeface="Times New Roman" pitchFamily="18" charset="0"/>
              </a:rPr>
              <a:t>жас</a:t>
            </a:r>
            <a:r>
              <a:rPr lang="ru-RU" sz="1600" dirty="0">
                <a:cs typeface="Times New Roman" pitchFamily="18" charset="0"/>
              </a:rPr>
              <a:t> </a:t>
            </a:r>
            <a:r>
              <a:rPr lang="ru-RU" sz="1600" dirty="0" err="1">
                <a:cs typeface="Times New Roman" pitchFamily="18" charset="0"/>
              </a:rPr>
              <a:t>азаматтарға</a:t>
            </a:r>
            <a:r>
              <a:rPr lang="ru-RU" sz="1600" dirty="0">
                <a:cs typeface="Times New Roman" pitchFamily="18" charset="0"/>
              </a:rPr>
              <a:t> </a:t>
            </a:r>
            <a:r>
              <a:rPr lang="ru-RU" sz="1600" dirty="0" err="1">
                <a:cs typeface="Times New Roman" pitchFamily="18" charset="0"/>
              </a:rPr>
              <a:t>барлық</a:t>
            </a:r>
            <a:r>
              <a:rPr lang="ru-RU" sz="1600" dirty="0">
                <a:cs typeface="Times New Roman" pitchFamily="18" charset="0"/>
              </a:rPr>
              <a:t> </a:t>
            </a:r>
            <a:r>
              <a:rPr lang="ru-RU" sz="1600" dirty="0" err="1">
                <a:cs typeface="Times New Roman" pitchFamily="18" charset="0"/>
              </a:rPr>
              <a:t>қажетті</a:t>
            </a:r>
            <a:r>
              <a:rPr lang="ru-RU" sz="1600" dirty="0">
                <a:cs typeface="Times New Roman" pitchFamily="18" charset="0"/>
              </a:rPr>
              <a:t> </a:t>
            </a:r>
            <a:r>
              <a:rPr lang="ru-RU" sz="1600" dirty="0" err="1">
                <a:cs typeface="Times New Roman" pitchFamily="18" charset="0"/>
              </a:rPr>
              <a:t>базалық</a:t>
            </a:r>
            <a:r>
              <a:rPr lang="ru-RU" sz="1600" dirty="0">
                <a:cs typeface="Times New Roman" pitchFamily="18" charset="0"/>
              </a:rPr>
              <a:t> </a:t>
            </a:r>
            <a:r>
              <a:rPr lang="ru-RU" sz="1600" dirty="0" err="1">
                <a:cs typeface="Times New Roman" pitchFamily="18" charset="0"/>
              </a:rPr>
              <a:t>дағдыларды</a:t>
            </a:r>
            <a:r>
              <a:rPr lang="ru-RU" sz="1600" dirty="0">
                <a:cs typeface="Times New Roman" pitchFamily="18" charset="0"/>
              </a:rPr>
              <a:t> </a:t>
            </a:r>
            <a:r>
              <a:rPr lang="ru-RU" sz="1600" dirty="0" err="1">
                <a:cs typeface="Times New Roman" pitchFamily="18" charset="0"/>
              </a:rPr>
              <a:t>қалыптастыруға</a:t>
            </a:r>
            <a:r>
              <a:rPr lang="ru-RU" sz="1600" dirty="0">
                <a:cs typeface="Times New Roman" pitchFamily="18" charset="0"/>
              </a:rPr>
              <a:t> </a:t>
            </a:r>
            <a:r>
              <a:rPr lang="ru-RU" sz="1600" dirty="0" err="1">
                <a:cs typeface="Times New Roman" pitchFamily="18" charset="0"/>
              </a:rPr>
              <a:t>мүмкіндік</a:t>
            </a:r>
            <a:r>
              <a:rPr lang="ru-RU" sz="1600" dirty="0">
                <a:cs typeface="Times New Roman" pitchFamily="18" charset="0"/>
              </a:rPr>
              <a:t> </a:t>
            </a:r>
            <a:r>
              <a:rPr lang="ru-RU" sz="1600" dirty="0" err="1">
                <a:cs typeface="Times New Roman" pitchFamily="18" charset="0"/>
              </a:rPr>
              <a:t>береді</a:t>
            </a:r>
            <a:r>
              <a:rPr lang="ru-RU" sz="1600" dirty="0">
                <a:cs typeface="Times New Roman" pitchFamily="18" charset="0"/>
              </a:rPr>
              <a:t>.</a:t>
            </a:r>
          </a:p>
        </p:txBody>
      </p:sp>
      <p:sp>
        <p:nvSpPr>
          <p:cNvPr id="7" name="Прямоугольник 6">
            <a:extLst>
              <a:ext uri="{FF2B5EF4-FFF2-40B4-BE49-F238E27FC236}">
                <a16:creationId xmlns:a16="http://schemas.microsoft.com/office/drawing/2014/main" id="{6377350D-318B-1840-96EC-BB79EF7D684A}"/>
              </a:ext>
            </a:extLst>
          </p:cNvPr>
          <p:cNvSpPr/>
          <p:nvPr/>
        </p:nvSpPr>
        <p:spPr>
          <a:xfrm>
            <a:off x="911424" y="335877"/>
            <a:ext cx="9887278" cy="954107"/>
          </a:xfrm>
          <a:prstGeom prst="rect">
            <a:avLst/>
          </a:prstGeom>
        </p:spPr>
        <p:txBody>
          <a:bodyPr wrap="square">
            <a:spAutoFit/>
          </a:bodyPr>
          <a:lstStyle/>
          <a:p>
            <a:pPr algn="just" fontAlgn="ctr">
              <a:buClr>
                <a:srgbClr val="000000"/>
              </a:buClr>
              <a:buSzPts val="1400"/>
            </a:pPr>
            <a:r>
              <a:rPr lang="ru-RU" sz="2800" b="1" dirty="0">
                <a:solidFill>
                  <a:srgbClr val="00B050"/>
                </a:solidFill>
              </a:rPr>
              <a:t>1.1. </a:t>
            </a:r>
            <a:r>
              <a:rPr lang="ru-RU" sz="2800" b="1" dirty="0" err="1">
                <a:solidFill>
                  <a:srgbClr val="00B050"/>
                </a:solidFill>
              </a:rPr>
              <a:t>Қаржылық</a:t>
            </a:r>
            <a:r>
              <a:rPr lang="ru-RU" sz="2800" b="1" dirty="0">
                <a:solidFill>
                  <a:srgbClr val="00B050"/>
                </a:solidFill>
              </a:rPr>
              <a:t> </a:t>
            </a:r>
            <a:r>
              <a:rPr lang="ru-RU" sz="2800" b="1" dirty="0" err="1">
                <a:solidFill>
                  <a:srgbClr val="00B050"/>
                </a:solidFill>
              </a:rPr>
              <a:t>сауаттылық</a:t>
            </a:r>
            <a:r>
              <a:rPr lang="ru-RU" sz="2800" b="1" dirty="0">
                <a:solidFill>
                  <a:srgbClr val="00B050"/>
                </a:solidFill>
              </a:rPr>
              <a:t> </a:t>
            </a:r>
            <a:r>
              <a:rPr lang="ru-RU" sz="2800" b="1" dirty="0" err="1">
                <a:solidFill>
                  <a:srgbClr val="00B050"/>
                </a:solidFill>
              </a:rPr>
              <a:t>және</a:t>
            </a:r>
            <a:r>
              <a:rPr lang="ru-RU" sz="2800" b="1" dirty="0">
                <a:solidFill>
                  <a:srgbClr val="00B050"/>
                </a:solidFill>
              </a:rPr>
              <a:t> </a:t>
            </a:r>
            <a:r>
              <a:rPr lang="ru-RU" sz="2800" b="1" dirty="0" err="1">
                <a:solidFill>
                  <a:srgbClr val="00B050"/>
                </a:solidFill>
              </a:rPr>
              <a:t>қаржылық</a:t>
            </a:r>
            <a:r>
              <a:rPr lang="ru-RU" sz="2800" b="1" dirty="0">
                <a:solidFill>
                  <a:srgbClr val="00B050"/>
                </a:solidFill>
              </a:rPr>
              <a:t> </a:t>
            </a:r>
            <a:r>
              <a:rPr lang="ru-RU" sz="2800" b="1" dirty="0" err="1">
                <a:solidFill>
                  <a:srgbClr val="00B050"/>
                </a:solidFill>
              </a:rPr>
              <a:t>ағарту</a:t>
            </a:r>
            <a:r>
              <a:rPr lang="ru-RU" sz="2800" b="1" dirty="0">
                <a:solidFill>
                  <a:srgbClr val="00B050"/>
                </a:solidFill>
              </a:rPr>
              <a:t> </a:t>
            </a:r>
            <a:r>
              <a:rPr lang="ru-RU" sz="2800" b="1" dirty="0" err="1">
                <a:solidFill>
                  <a:srgbClr val="00B050"/>
                </a:solidFill>
              </a:rPr>
              <a:t>саласындағы</a:t>
            </a:r>
            <a:r>
              <a:rPr lang="ru-RU" sz="2800" b="1" dirty="0">
                <a:solidFill>
                  <a:srgbClr val="00B050"/>
                </a:solidFill>
              </a:rPr>
              <a:t> </a:t>
            </a:r>
            <a:r>
              <a:rPr lang="ru-RU" sz="2800" b="1" dirty="0" err="1">
                <a:solidFill>
                  <a:srgbClr val="00B050"/>
                </a:solidFill>
              </a:rPr>
              <a:t>халықаралық</a:t>
            </a:r>
            <a:r>
              <a:rPr lang="ru-RU" sz="2800" b="1" dirty="0">
                <a:solidFill>
                  <a:srgbClr val="00B050"/>
                </a:solidFill>
              </a:rPr>
              <a:t> </a:t>
            </a:r>
            <a:r>
              <a:rPr lang="ru-RU" sz="2800" b="1" dirty="0" err="1">
                <a:solidFill>
                  <a:srgbClr val="00B050"/>
                </a:solidFill>
              </a:rPr>
              <a:t>тәжірибе</a:t>
            </a:r>
            <a:r>
              <a:rPr lang="ru-RU" sz="2800" b="1" dirty="0">
                <a:solidFill>
                  <a:srgbClr val="00B050"/>
                </a:solidFill>
              </a:rPr>
              <a:t>: АҚШ </a:t>
            </a:r>
            <a:r>
              <a:rPr lang="ru-RU" sz="2800" b="1" dirty="0" err="1">
                <a:solidFill>
                  <a:srgbClr val="00B050"/>
                </a:solidFill>
              </a:rPr>
              <a:t>және</a:t>
            </a:r>
            <a:r>
              <a:rPr lang="ru-RU" sz="2800" b="1" dirty="0">
                <a:solidFill>
                  <a:srgbClr val="00B050"/>
                </a:solidFill>
              </a:rPr>
              <a:t> Канада </a:t>
            </a:r>
          </a:p>
        </p:txBody>
      </p:sp>
      <p:sp>
        <p:nvSpPr>
          <p:cNvPr id="5" name="Равнобедренный треугольник 24">
            <a:extLst>
              <a:ext uri="{FF2B5EF4-FFF2-40B4-BE49-F238E27FC236}">
                <a16:creationId xmlns:a16="http://schemas.microsoft.com/office/drawing/2014/main" id="{AAF3B0E2-4D1A-45E5-85D0-DB817ADA6B74}"/>
              </a:ext>
            </a:extLst>
          </p:cNvPr>
          <p:cNvSpPr/>
          <p:nvPr/>
        </p:nvSpPr>
        <p:spPr>
          <a:xfrm rot="5400000">
            <a:off x="429122" y="325712"/>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11598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15</a:t>
            </a:fld>
            <a:endParaRPr lang="ru-RU" dirty="0"/>
          </a:p>
        </p:txBody>
      </p:sp>
      <p:sp>
        <p:nvSpPr>
          <p:cNvPr id="4" name="Объект 2">
            <a:extLst>
              <a:ext uri="{FF2B5EF4-FFF2-40B4-BE49-F238E27FC236}">
                <a16:creationId xmlns:a16="http://schemas.microsoft.com/office/drawing/2014/main" id="{D6393D84-C058-7E40-98D1-4408EEAA0C09}"/>
              </a:ext>
            </a:extLst>
          </p:cNvPr>
          <p:cNvSpPr txBox="1">
            <a:spLocks/>
          </p:cNvSpPr>
          <p:nvPr/>
        </p:nvSpPr>
        <p:spPr>
          <a:xfrm>
            <a:off x="496439" y="476672"/>
            <a:ext cx="11437264" cy="852510"/>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fontAlgn="ctr">
              <a:buClr>
                <a:srgbClr val="000000"/>
              </a:buClr>
              <a:buSzPts val="1400"/>
              <a:buNone/>
            </a:pPr>
            <a:r>
              <a:rPr sz="2800" dirty="0">
                <a:solidFill>
                  <a:srgbClr val="00B050"/>
                </a:solidFill>
              </a:rPr>
              <a:t> </a:t>
            </a:r>
            <a:r>
              <a:rPr lang="ru-RU" sz="2800" dirty="0">
                <a:solidFill>
                  <a:srgbClr val="00B050"/>
                </a:solidFill>
              </a:rPr>
              <a:t>    </a:t>
            </a:r>
            <a:r>
              <a:rPr sz="2800" b="1" dirty="0">
                <a:solidFill>
                  <a:srgbClr val="00B050"/>
                </a:solidFill>
              </a:rPr>
              <a:t>1.1. </a:t>
            </a:r>
            <a:r>
              <a:rPr lang="ru-RU" sz="2800" b="1" dirty="0" err="1">
                <a:solidFill>
                  <a:srgbClr val="00B050"/>
                </a:solidFill>
              </a:rPr>
              <a:t>Қаржылық</a:t>
            </a:r>
            <a:r>
              <a:rPr lang="ru-RU" sz="2800" b="1" dirty="0">
                <a:solidFill>
                  <a:srgbClr val="00B050"/>
                </a:solidFill>
              </a:rPr>
              <a:t> </a:t>
            </a:r>
            <a:r>
              <a:rPr lang="ru-RU" sz="2800" b="1" dirty="0" err="1">
                <a:solidFill>
                  <a:srgbClr val="00B050"/>
                </a:solidFill>
              </a:rPr>
              <a:t>сауаттылық</a:t>
            </a:r>
            <a:r>
              <a:rPr lang="ru-RU" sz="2800" b="1" dirty="0">
                <a:solidFill>
                  <a:srgbClr val="00B050"/>
                </a:solidFill>
              </a:rPr>
              <a:t> </a:t>
            </a:r>
            <a:r>
              <a:rPr lang="ru-RU" sz="2800" b="1" dirty="0" err="1">
                <a:solidFill>
                  <a:srgbClr val="00B050"/>
                </a:solidFill>
              </a:rPr>
              <a:t>және</a:t>
            </a:r>
            <a:r>
              <a:rPr lang="ru-RU" sz="2800" b="1" dirty="0">
                <a:solidFill>
                  <a:srgbClr val="00B050"/>
                </a:solidFill>
              </a:rPr>
              <a:t> </a:t>
            </a:r>
            <a:r>
              <a:rPr lang="ru-RU" sz="2800" b="1" dirty="0" err="1">
                <a:solidFill>
                  <a:srgbClr val="00B050"/>
                </a:solidFill>
              </a:rPr>
              <a:t>қаржылық</a:t>
            </a:r>
            <a:r>
              <a:rPr lang="ru-RU" sz="2800" b="1" dirty="0">
                <a:solidFill>
                  <a:srgbClr val="00B050"/>
                </a:solidFill>
              </a:rPr>
              <a:t> </a:t>
            </a:r>
            <a:r>
              <a:rPr lang="ru-RU" sz="2800" b="1" dirty="0" err="1">
                <a:solidFill>
                  <a:srgbClr val="00B050"/>
                </a:solidFill>
              </a:rPr>
              <a:t>ағарту</a:t>
            </a:r>
            <a:r>
              <a:rPr lang="ru-RU" sz="2800" b="1" dirty="0">
                <a:solidFill>
                  <a:srgbClr val="00B050"/>
                </a:solidFill>
              </a:rPr>
              <a:t> </a:t>
            </a:r>
            <a:r>
              <a:rPr lang="ru-RU" sz="2800" b="1" dirty="0" err="1">
                <a:solidFill>
                  <a:srgbClr val="00B050"/>
                </a:solidFill>
              </a:rPr>
              <a:t>саласындағы</a:t>
            </a:r>
            <a:r>
              <a:rPr lang="ru-RU" sz="2800" b="1" dirty="0">
                <a:solidFill>
                  <a:srgbClr val="00B050"/>
                </a:solidFill>
              </a:rPr>
              <a:t> </a:t>
            </a:r>
            <a:r>
              <a:rPr lang="ru-RU" sz="2800" b="1" dirty="0" err="1">
                <a:solidFill>
                  <a:srgbClr val="00B050"/>
                </a:solidFill>
              </a:rPr>
              <a:t>халықаралық</a:t>
            </a:r>
            <a:r>
              <a:rPr lang="ru-RU" sz="2800" b="1" dirty="0">
                <a:solidFill>
                  <a:srgbClr val="00B050"/>
                </a:solidFill>
              </a:rPr>
              <a:t> </a:t>
            </a:r>
            <a:r>
              <a:rPr lang="ru-RU" sz="2800" b="1" dirty="0" err="1">
                <a:solidFill>
                  <a:srgbClr val="00B050"/>
                </a:solidFill>
              </a:rPr>
              <a:t>тәжірибе</a:t>
            </a:r>
            <a:r>
              <a:rPr lang="ru-RU" sz="2800" b="1" dirty="0">
                <a:solidFill>
                  <a:srgbClr val="00B050"/>
                </a:solidFill>
              </a:rPr>
              <a:t>: АҚШ </a:t>
            </a:r>
            <a:r>
              <a:rPr lang="ru-RU" sz="2800" b="1" dirty="0" err="1">
                <a:solidFill>
                  <a:srgbClr val="00B050"/>
                </a:solidFill>
              </a:rPr>
              <a:t>және</a:t>
            </a:r>
            <a:r>
              <a:rPr lang="ru-RU" sz="2800" b="1" dirty="0">
                <a:solidFill>
                  <a:srgbClr val="00B050"/>
                </a:solidFill>
              </a:rPr>
              <a:t> Канада</a:t>
            </a:r>
          </a:p>
          <a:p>
            <a:pPr marL="0" fontAlgn="ctr">
              <a:spcBef>
                <a:spcPts val="0"/>
              </a:spcBef>
              <a:buClr>
                <a:srgbClr val="000000"/>
              </a:buClr>
              <a:buSzPts val="1400"/>
              <a:buNone/>
            </a:pPr>
            <a:endParaRPr lang="ru-RU" sz="3200" dirty="0">
              <a:solidFill>
                <a:srgbClr val="7A4300"/>
              </a:solidFill>
            </a:endParaRPr>
          </a:p>
          <a:p>
            <a:pPr marL="0" fontAlgn="ctr">
              <a:spcBef>
                <a:spcPts val="0"/>
              </a:spcBef>
              <a:buClr>
                <a:srgbClr val="000000"/>
              </a:buClr>
              <a:buSzPts val="1400"/>
              <a:buNone/>
            </a:pPr>
            <a:r>
              <a:rPr lang="ru-RU" sz="1600" dirty="0"/>
              <a:t>9-12 </a:t>
            </a:r>
            <a:r>
              <a:rPr lang="ru-RU" sz="1600" dirty="0" err="1"/>
              <a:t>сыныптардың</a:t>
            </a:r>
            <a:r>
              <a:rPr lang="ru-RU" sz="1600" dirty="0"/>
              <a:t> </a:t>
            </a:r>
            <a:r>
              <a:rPr lang="ru-RU" sz="1600" dirty="0" err="1"/>
              <a:t>оқу</a:t>
            </a:r>
            <a:r>
              <a:rPr lang="ru-RU" sz="1600" dirty="0"/>
              <a:t> </a:t>
            </a:r>
            <a:r>
              <a:rPr lang="ru-RU" sz="1600" dirty="0" err="1"/>
              <a:t>жоспарына</a:t>
            </a:r>
            <a:r>
              <a:rPr lang="ru-RU" sz="1600" dirty="0"/>
              <a:t> </a:t>
            </a:r>
            <a:r>
              <a:rPr lang="ru-RU" sz="1600" dirty="0" err="1"/>
              <a:t>өте</a:t>
            </a:r>
            <a:r>
              <a:rPr lang="ru-RU" sz="1600" dirty="0"/>
              <a:t> </a:t>
            </a:r>
            <a:r>
              <a:rPr lang="ru-RU" sz="1600" dirty="0" err="1"/>
              <a:t>қызықты</a:t>
            </a:r>
            <a:r>
              <a:rPr lang="ru-RU" sz="1600" dirty="0"/>
              <a:t> </a:t>
            </a:r>
            <a:r>
              <a:rPr lang="ru-RU" sz="1600" dirty="0" err="1"/>
              <a:t>және</a:t>
            </a:r>
            <a:r>
              <a:rPr lang="ru-RU" sz="1600" dirty="0"/>
              <a:t> </a:t>
            </a:r>
            <a:r>
              <a:rPr lang="ru-RU" sz="1600" dirty="0" err="1"/>
              <a:t>күрделі</a:t>
            </a:r>
            <a:r>
              <a:rPr lang="ru-RU" sz="1600" dirty="0"/>
              <a:t> </a:t>
            </a:r>
            <a:r>
              <a:rPr lang="ru-RU" sz="1600" dirty="0" err="1"/>
              <a:t>тақырыптар</a:t>
            </a:r>
            <a:r>
              <a:rPr lang="ru-RU" sz="1600" dirty="0"/>
              <a:t> </a:t>
            </a:r>
            <a:r>
              <a:rPr lang="ru-RU" sz="1600" dirty="0" err="1"/>
              <a:t>енгізілген</a:t>
            </a:r>
            <a:r>
              <a:rPr lang="ru-RU" sz="1600" dirty="0"/>
              <a:t>, </a:t>
            </a:r>
            <a:r>
              <a:rPr lang="ru-RU" sz="1600" dirty="0" err="1"/>
              <a:t>оларды</a:t>
            </a:r>
            <a:r>
              <a:rPr lang="ru-RU" sz="1600" dirty="0"/>
              <a:t> </a:t>
            </a:r>
            <a:r>
              <a:rPr lang="ru-RU" sz="1600" dirty="0" err="1"/>
              <a:t>талқылауға</a:t>
            </a:r>
            <a:r>
              <a:rPr lang="ru-RU" sz="1600" dirty="0"/>
              <a:t> </a:t>
            </a:r>
            <a:r>
              <a:rPr lang="ru-RU" sz="1600" dirty="0" err="1"/>
              <a:t>Жоғары</a:t>
            </a:r>
            <a:r>
              <a:rPr lang="ru-RU" sz="1600" dirty="0"/>
              <a:t> </a:t>
            </a:r>
            <a:r>
              <a:rPr lang="ru-RU" sz="1600" dirty="0" err="1"/>
              <a:t>сынып</a:t>
            </a:r>
            <a:r>
              <a:rPr lang="ru-RU" sz="1600" dirty="0"/>
              <a:t> </a:t>
            </a:r>
            <a:r>
              <a:rPr lang="ru-RU" sz="1600" dirty="0" err="1"/>
              <a:t>оқушылары</a:t>
            </a:r>
            <a:r>
              <a:rPr lang="ru-RU" sz="1600" dirty="0"/>
              <a:t> </a:t>
            </a:r>
            <a:r>
              <a:rPr lang="ru-RU" sz="1600" dirty="0" err="1"/>
              <a:t>қатысады</a:t>
            </a:r>
            <a:r>
              <a:rPr lang="ru-RU" sz="1600" dirty="0"/>
              <a:t>. </a:t>
            </a:r>
            <a:r>
              <a:rPr lang="ru-RU" sz="1600" dirty="0" err="1"/>
              <a:t>Мысалы</a:t>
            </a:r>
            <a:r>
              <a:rPr lang="ru-RU" sz="1600" dirty="0"/>
              <a:t>: «Неге </a:t>
            </a:r>
            <a:r>
              <a:rPr lang="ru-RU" sz="1600" dirty="0" err="1"/>
              <a:t>қаржылық</a:t>
            </a:r>
            <a:r>
              <a:rPr lang="ru-RU" sz="1600" dirty="0"/>
              <a:t> </a:t>
            </a:r>
            <a:r>
              <a:rPr lang="ru-RU" sz="1600" dirty="0" err="1"/>
              <a:t>жауапты</a:t>
            </a:r>
            <a:r>
              <a:rPr lang="ru-RU" sz="1600" dirty="0"/>
              <a:t> болу </a:t>
            </a:r>
            <a:r>
              <a:rPr lang="ru-RU" sz="1600" dirty="0" err="1"/>
              <a:t>керек</a:t>
            </a:r>
            <a:r>
              <a:rPr lang="ru-RU" sz="1600" dirty="0"/>
              <a:t>», «</a:t>
            </a:r>
            <a:r>
              <a:rPr lang="ru-RU" sz="1600" dirty="0" err="1"/>
              <a:t>Үлкен</a:t>
            </a:r>
            <a:r>
              <a:rPr lang="ru-RU" sz="1600" dirty="0"/>
              <a:t> </a:t>
            </a:r>
            <a:r>
              <a:rPr lang="ru-RU" sz="1600" dirty="0" err="1"/>
              <a:t>арман</a:t>
            </a:r>
            <a:r>
              <a:rPr lang="ru-RU" sz="1600" dirty="0"/>
              <a:t> </a:t>
            </a:r>
            <a:r>
              <a:rPr lang="ru-RU" sz="1600" dirty="0" err="1"/>
              <a:t>және</a:t>
            </a:r>
            <a:r>
              <a:rPr lang="ru-RU" sz="1600" dirty="0"/>
              <a:t> </a:t>
            </a:r>
            <a:r>
              <a:rPr lang="ru-RU" sz="1600" dirty="0" err="1"/>
              <a:t>бағыт</a:t>
            </a:r>
            <a:r>
              <a:rPr lang="ru-RU" sz="1600" dirty="0"/>
              <a:t> </a:t>
            </a:r>
            <a:r>
              <a:rPr lang="ru-RU" sz="1600" dirty="0" err="1"/>
              <a:t>мақсатының</a:t>
            </a:r>
            <a:r>
              <a:rPr lang="ru-RU" sz="1600" dirty="0"/>
              <a:t> </a:t>
            </a:r>
            <a:r>
              <a:rPr lang="ru-RU" sz="1600" dirty="0" err="1"/>
              <a:t>ережелері</a:t>
            </a:r>
            <a:r>
              <a:rPr lang="ru-RU" sz="1600" dirty="0"/>
              <a:t>»,                 «</a:t>
            </a:r>
            <a:r>
              <a:rPr lang="ru-RU" sz="1600" dirty="0" err="1"/>
              <a:t>Зерттеу</a:t>
            </a:r>
            <a:r>
              <a:rPr lang="ru-RU" sz="1600" dirty="0"/>
              <a:t> </a:t>
            </a:r>
            <a:r>
              <a:rPr lang="ru-RU" sz="1600" dirty="0" err="1"/>
              <a:t>және</a:t>
            </a:r>
            <a:r>
              <a:rPr lang="ru-RU" sz="1600" dirty="0"/>
              <a:t> </a:t>
            </a:r>
            <a:r>
              <a:rPr lang="ru-RU" sz="1600" dirty="0" err="1"/>
              <a:t>автокөлік</a:t>
            </a:r>
            <a:r>
              <a:rPr lang="ru-RU" sz="1600" dirty="0"/>
              <a:t> </a:t>
            </a:r>
            <a:r>
              <a:rPr lang="ru-RU" sz="1600" dirty="0" err="1"/>
              <a:t>сатып</a:t>
            </a:r>
            <a:r>
              <a:rPr lang="ru-RU" sz="1600" dirty="0"/>
              <a:t> </a:t>
            </a:r>
            <a:r>
              <a:rPr lang="ru-RU" sz="1600" dirty="0" err="1"/>
              <a:t>алу</a:t>
            </a:r>
            <a:r>
              <a:rPr lang="ru-RU" sz="1600" dirty="0"/>
              <a:t>»,«</a:t>
            </a:r>
            <a:r>
              <a:rPr lang="ru-RU" sz="1600" dirty="0" err="1"/>
              <a:t>Колледжде</a:t>
            </a:r>
            <a:r>
              <a:rPr lang="ru-RU" sz="1600" dirty="0"/>
              <a:t> </a:t>
            </a:r>
            <a:r>
              <a:rPr lang="ru-RU" sz="1600" dirty="0" err="1"/>
              <a:t>оқу</a:t>
            </a:r>
            <a:r>
              <a:rPr lang="ru-RU" sz="1600" dirty="0"/>
              <a:t> </a:t>
            </a:r>
            <a:r>
              <a:rPr lang="ru-RU" sz="1600" dirty="0" err="1"/>
              <a:t>құны</a:t>
            </a:r>
            <a:r>
              <a:rPr lang="ru-RU" sz="1600" dirty="0"/>
              <a:t>: </a:t>
            </a:r>
            <a:r>
              <a:rPr lang="ru-RU" sz="1600" dirty="0" err="1"/>
              <a:t>сіздің</a:t>
            </a:r>
            <a:r>
              <a:rPr lang="ru-RU" sz="1600" dirty="0"/>
              <a:t> </a:t>
            </a:r>
            <a:r>
              <a:rPr lang="ru-RU" sz="1600" dirty="0" err="1"/>
              <a:t>біліміңізді</a:t>
            </a:r>
            <a:r>
              <a:rPr lang="ru-RU" sz="1600" dirty="0"/>
              <a:t> </a:t>
            </a:r>
            <a:r>
              <a:rPr lang="ru-RU" sz="1600" dirty="0" err="1"/>
              <a:t>қаржыландыру</a:t>
            </a:r>
            <a:r>
              <a:rPr lang="ru-RU" sz="1600" dirty="0"/>
              <a:t>, </a:t>
            </a:r>
            <a:r>
              <a:rPr lang="ru-RU" sz="1600" dirty="0" err="1"/>
              <a:t>ақшаның</a:t>
            </a:r>
            <a:r>
              <a:rPr lang="ru-RU" sz="1600" dirty="0"/>
              <a:t> </a:t>
            </a:r>
            <a:r>
              <a:rPr lang="ru-RU" sz="1600" dirty="0" err="1"/>
              <a:t>рөлі</a:t>
            </a:r>
            <a:r>
              <a:rPr lang="ru-RU" sz="1600" dirty="0"/>
              <a:t>»,«</a:t>
            </a:r>
            <a:r>
              <a:rPr lang="ru-RU" sz="1600" dirty="0" err="1"/>
              <a:t>Болашаққа</a:t>
            </a:r>
            <a:r>
              <a:rPr lang="ru-RU" sz="1600" dirty="0"/>
              <a:t> </a:t>
            </a:r>
            <a:r>
              <a:rPr lang="ru-RU" sz="1600" dirty="0" err="1"/>
              <a:t>жоспар</a:t>
            </a:r>
            <a:r>
              <a:rPr lang="ru-RU" sz="1600" dirty="0"/>
              <a:t>: бюджет </a:t>
            </a:r>
            <a:r>
              <a:rPr lang="ru-RU" sz="1600" dirty="0" err="1"/>
              <a:t>жасау</a:t>
            </a:r>
            <a:r>
              <a:rPr lang="ru-RU" sz="1600" dirty="0"/>
              <a:t>» </a:t>
            </a:r>
            <a:r>
              <a:rPr lang="ru-RU" sz="1600" dirty="0" err="1"/>
              <a:t>және</a:t>
            </a:r>
            <a:r>
              <a:rPr lang="ru-RU" sz="1600" dirty="0"/>
              <a:t> </a:t>
            </a:r>
            <a:r>
              <a:rPr lang="ru-RU" sz="1600" dirty="0" err="1"/>
              <a:t>т.б</a:t>
            </a:r>
            <a:r>
              <a:rPr lang="ru-RU" sz="1600" dirty="0"/>
              <a:t>.</a:t>
            </a:r>
          </a:p>
          <a:p>
            <a:pPr marL="0" fontAlgn="ctr">
              <a:spcBef>
                <a:spcPts val="0"/>
              </a:spcBef>
              <a:buClr>
                <a:srgbClr val="000000"/>
              </a:buClr>
              <a:buSzPts val="1400"/>
              <a:buNone/>
            </a:pPr>
            <a:endParaRPr lang="ru-RU" sz="1600" dirty="0"/>
          </a:p>
          <a:p>
            <a:pPr marL="0" fontAlgn="ctr">
              <a:spcBef>
                <a:spcPts val="0"/>
              </a:spcBef>
              <a:buClr>
                <a:srgbClr val="000000"/>
              </a:buClr>
              <a:buSzPts val="1400"/>
              <a:buNone/>
            </a:pPr>
            <a:r>
              <a:rPr lang="ru-RU" sz="1600" dirty="0" err="1"/>
              <a:t>Әр</a:t>
            </a:r>
            <a:r>
              <a:rPr lang="ru-RU" sz="1600" dirty="0"/>
              <a:t> </a:t>
            </a:r>
            <a:r>
              <a:rPr lang="ru-RU" sz="1600" dirty="0" err="1"/>
              <a:t>тақырыпты</a:t>
            </a:r>
            <a:r>
              <a:rPr lang="ru-RU" sz="1600" dirty="0"/>
              <a:t> </a:t>
            </a:r>
            <a:r>
              <a:rPr lang="ru-RU" sz="1600" dirty="0" err="1"/>
              <a:t>ашуға</a:t>
            </a:r>
            <a:r>
              <a:rPr lang="ru-RU" sz="1600" dirty="0"/>
              <a:t> </a:t>
            </a:r>
            <a:r>
              <a:rPr lang="ru-RU" sz="1600" dirty="0" err="1"/>
              <a:t>бағытталған</a:t>
            </a:r>
            <a:r>
              <a:rPr lang="ru-RU" sz="1600" dirty="0"/>
              <a:t> </a:t>
            </a:r>
            <a:r>
              <a:rPr lang="ru-RU" sz="1600" dirty="0" err="1"/>
              <a:t>оқу</a:t>
            </a:r>
            <a:r>
              <a:rPr lang="ru-RU" sz="1600" dirty="0"/>
              <a:t> </a:t>
            </a:r>
            <a:r>
              <a:rPr lang="ru-RU" sz="1600" dirty="0" err="1"/>
              <a:t>материалдарын</a:t>
            </a:r>
            <a:r>
              <a:rPr lang="ru-RU" sz="1600" dirty="0"/>
              <a:t> </a:t>
            </a:r>
            <a:r>
              <a:rPr lang="ru-RU" sz="1600" dirty="0" err="1"/>
              <a:t>әзірлеу</a:t>
            </a:r>
            <a:r>
              <a:rPr lang="ru-RU" sz="1600" dirty="0"/>
              <a:t> </a:t>
            </a:r>
            <a:r>
              <a:rPr lang="ru-RU" sz="1600" dirty="0" err="1"/>
              <a:t>кезінде</a:t>
            </a:r>
            <a:r>
              <a:rPr lang="ru-RU" sz="1600" dirty="0"/>
              <a:t> </a:t>
            </a:r>
            <a:r>
              <a:rPr lang="ru-RU" sz="1600" dirty="0" err="1"/>
              <a:t>жоғары</a:t>
            </a:r>
            <a:r>
              <a:rPr lang="ru-RU" sz="1600" dirty="0"/>
              <a:t> </a:t>
            </a:r>
            <a:r>
              <a:rPr lang="ru-RU" sz="1600" dirty="0" err="1"/>
              <a:t>сынып</a:t>
            </a:r>
            <a:r>
              <a:rPr lang="ru-RU" sz="1600" dirty="0"/>
              <a:t> </a:t>
            </a:r>
            <a:r>
              <a:rPr lang="ru-RU" sz="1600" dirty="0" err="1"/>
              <a:t>оқушылары</a:t>
            </a:r>
            <a:r>
              <a:rPr lang="ru-RU" sz="1600" dirty="0"/>
              <a:t> </a:t>
            </a:r>
            <a:r>
              <a:rPr lang="ru-RU" sz="1600" dirty="0" err="1"/>
              <a:t>нақты</a:t>
            </a:r>
            <a:r>
              <a:rPr lang="ru-RU" sz="1600" dirty="0"/>
              <a:t> </a:t>
            </a:r>
            <a:r>
              <a:rPr lang="ru-RU" sz="1600" dirty="0" err="1"/>
              <a:t>жағдайларды</a:t>
            </a:r>
            <a:r>
              <a:rPr lang="ru-RU" sz="1600" dirty="0"/>
              <a:t> </a:t>
            </a:r>
            <a:r>
              <a:rPr lang="ru-RU" sz="1600" dirty="0" err="1"/>
              <a:t>талдайды</a:t>
            </a:r>
            <a:r>
              <a:rPr lang="ru-RU" sz="1600" dirty="0"/>
              <a:t>. </a:t>
            </a:r>
            <a:r>
              <a:rPr lang="ru-RU" sz="1600" dirty="0" err="1"/>
              <a:t>Бұл</a:t>
            </a:r>
            <a:r>
              <a:rPr lang="ru-RU" sz="1600" dirty="0"/>
              <a:t> </a:t>
            </a:r>
            <a:r>
              <a:rPr lang="ru-RU" sz="1600" dirty="0" err="1"/>
              <a:t>тәсіл</a:t>
            </a:r>
            <a:r>
              <a:rPr lang="ru-RU" sz="1600" dirty="0"/>
              <a:t> </a:t>
            </a:r>
            <a:r>
              <a:rPr lang="ru-RU" sz="1600" dirty="0" err="1"/>
              <a:t>мектеп</a:t>
            </a:r>
            <a:r>
              <a:rPr lang="ru-RU" sz="1600" dirty="0"/>
              <a:t> </a:t>
            </a:r>
            <a:r>
              <a:rPr lang="ru-RU" sz="1600" dirty="0" err="1"/>
              <a:t>оқушыларының</a:t>
            </a:r>
            <a:r>
              <a:rPr lang="ru-RU" sz="1600" dirty="0"/>
              <a:t> </a:t>
            </a:r>
            <a:r>
              <a:rPr lang="ru-RU" sz="1600" dirty="0" err="1"/>
              <a:t>қаржылық</a:t>
            </a:r>
            <a:r>
              <a:rPr lang="ru-RU" sz="1600" dirty="0"/>
              <a:t> </a:t>
            </a:r>
            <a:r>
              <a:rPr lang="ru-RU" sz="1600" dirty="0" err="1"/>
              <a:t>сауаттылығын</a:t>
            </a:r>
            <a:r>
              <a:rPr lang="ru-RU" sz="1600" dirty="0"/>
              <a:t> </a:t>
            </a:r>
            <a:r>
              <a:rPr lang="ru-RU" sz="1600" dirty="0" err="1"/>
              <a:t>арттыруға</a:t>
            </a:r>
            <a:r>
              <a:rPr lang="ru-RU" sz="1600" dirty="0"/>
              <a:t>, </a:t>
            </a:r>
            <a:r>
              <a:rPr lang="ru-RU" sz="1600" dirty="0" err="1"/>
              <a:t>оларға</a:t>
            </a:r>
            <a:r>
              <a:rPr lang="ru-RU" sz="1600" dirty="0"/>
              <a:t> </a:t>
            </a:r>
            <a:r>
              <a:rPr lang="ru-RU" sz="1600" dirty="0" err="1"/>
              <a:t>ересек</a:t>
            </a:r>
            <a:r>
              <a:rPr lang="ru-RU" sz="1600" dirty="0"/>
              <a:t> </a:t>
            </a:r>
            <a:r>
              <a:rPr lang="ru-RU" sz="1600" dirty="0" err="1"/>
              <a:t>өмірде</a:t>
            </a:r>
            <a:r>
              <a:rPr lang="ru-RU" sz="1600" dirty="0"/>
              <a:t> </a:t>
            </a:r>
            <a:r>
              <a:rPr lang="ru-RU" sz="1600" dirty="0" err="1"/>
              <a:t>қателіктер</a:t>
            </a:r>
            <a:r>
              <a:rPr lang="ru-RU" sz="1600" dirty="0"/>
              <a:t> </a:t>
            </a:r>
            <a:r>
              <a:rPr lang="ru-RU" sz="1600" dirty="0" err="1"/>
              <a:t>жібермеуге</a:t>
            </a:r>
            <a:r>
              <a:rPr lang="ru-RU" sz="1600" dirty="0"/>
              <a:t> </a:t>
            </a:r>
            <a:r>
              <a:rPr lang="ru-RU" sz="1600" dirty="0" err="1"/>
              <a:t>және</a:t>
            </a:r>
            <a:r>
              <a:rPr lang="ru-RU" sz="1600" dirty="0"/>
              <a:t> </a:t>
            </a:r>
            <a:r>
              <a:rPr lang="ru-RU" sz="1600" dirty="0" err="1"/>
              <a:t>ерте</a:t>
            </a:r>
            <a:r>
              <a:rPr lang="ru-RU" sz="1600" dirty="0"/>
              <a:t> </a:t>
            </a:r>
            <a:r>
              <a:rPr lang="ru-RU" sz="1600" dirty="0" err="1"/>
              <a:t>жастан</a:t>
            </a:r>
            <a:r>
              <a:rPr lang="ru-RU" sz="1600" dirty="0"/>
              <a:t> </a:t>
            </a:r>
            <a:r>
              <a:rPr lang="ru-RU" sz="1600" dirty="0" err="1"/>
              <a:t>ақшаны</a:t>
            </a:r>
            <a:r>
              <a:rPr lang="ru-RU" sz="1600" dirty="0"/>
              <a:t> </a:t>
            </a:r>
            <a:r>
              <a:rPr lang="ru-RU" sz="1600" dirty="0" err="1"/>
              <a:t>дұрыс</a:t>
            </a:r>
            <a:r>
              <a:rPr lang="ru-RU" sz="1600" dirty="0"/>
              <a:t> </a:t>
            </a:r>
            <a:r>
              <a:rPr lang="ru-RU" sz="1600" dirty="0" err="1"/>
              <a:t>басқаруға</a:t>
            </a:r>
            <a:r>
              <a:rPr lang="ru-RU" sz="1600" dirty="0"/>
              <a:t> </a:t>
            </a:r>
            <a:r>
              <a:rPr lang="ru-RU" sz="1600" dirty="0" err="1"/>
              <a:t>мүмкіндік</a:t>
            </a:r>
            <a:r>
              <a:rPr lang="ru-RU" sz="1600" dirty="0"/>
              <a:t> </a:t>
            </a:r>
            <a:r>
              <a:rPr lang="ru-RU" sz="1600" dirty="0" err="1"/>
              <a:t>береді</a:t>
            </a:r>
            <a:r>
              <a:rPr lang="ru-RU" sz="1600" dirty="0"/>
              <a:t>.</a:t>
            </a:r>
          </a:p>
        </p:txBody>
      </p:sp>
      <p:pic>
        <p:nvPicPr>
          <p:cNvPr id="7170" name="Picture 2" descr="C:\Users\Пользователь\Desktop\финграмотность\9ef4be9fca923e85222b862ec61d7710.jpg"/>
          <p:cNvPicPr>
            <a:picLocks noChangeAspect="1" noChangeArrowheads="1"/>
          </p:cNvPicPr>
          <p:nvPr/>
        </p:nvPicPr>
        <p:blipFill>
          <a:blip r:embed="rId2"/>
          <a:srcRect/>
          <a:stretch>
            <a:fillRect/>
          </a:stretch>
        </p:blipFill>
        <p:spPr bwMode="auto">
          <a:xfrm>
            <a:off x="3819542" y="3861048"/>
            <a:ext cx="4791058" cy="2214578"/>
          </a:xfrm>
          <a:prstGeom prst="rect">
            <a:avLst/>
          </a:prstGeom>
          <a:noFill/>
        </p:spPr>
      </p:pic>
      <p:sp>
        <p:nvSpPr>
          <p:cNvPr id="5" name="Равнобедренный треугольник 24">
            <a:extLst>
              <a:ext uri="{FF2B5EF4-FFF2-40B4-BE49-F238E27FC236}">
                <a16:creationId xmlns:a16="http://schemas.microsoft.com/office/drawing/2014/main" id="{CE693AC0-BE0F-4388-B224-03EB1BCE279D}"/>
              </a:ext>
            </a:extLst>
          </p:cNvPr>
          <p:cNvSpPr/>
          <p:nvPr/>
        </p:nvSpPr>
        <p:spPr>
          <a:xfrm rot="5400000">
            <a:off x="390801" y="451840"/>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66220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16</a:t>
            </a:fld>
            <a:endParaRPr lang="ru-RU" dirty="0"/>
          </a:p>
        </p:txBody>
      </p:sp>
      <p:sp>
        <p:nvSpPr>
          <p:cNvPr id="6" name="Объект 2">
            <a:extLst>
              <a:ext uri="{FF2B5EF4-FFF2-40B4-BE49-F238E27FC236}">
                <a16:creationId xmlns:a16="http://schemas.microsoft.com/office/drawing/2014/main" id="{5E6EFD33-8CB9-964C-9E73-DE23E0305DE7}"/>
              </a:ext>
            </a:extLst>
          </p:cNvPr>
          <p:cNvSpPr txBox="1">
            <a:spLocks/>
          </p:cNvSpPr>
          <p:nvPr/>
        </p:nvSpPr>
        <p:spPr>
          <a:xfrm>
            <a:off x="1127448" y="350366"/>
            <a:ext cx="11233248" cy="864055"/>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fontAlgn="ctr">
              <a:buClr>
                <a:srgbClr val="000000"/>
              </a:buClr>
              <a:buSzPts val="1400"/>
              <a:buNone/>
            </a:pPr>
            <a:r>
              <a:rPr sz="2800" b="1" dirty="0">
                <a:solidFill>
                  <a:srgbClr val="00B050"/>
                </a:solidFill>
              </a:rPr>
              <a:t>1.1.</a:t>
            </a:r>
            <a:r>
              <a:rPr lang="ru-RU" sz="2800" b="1" dirty="0">
                <a:solidFill>
                  <a:srgbClr val="00B050"/>
                </a:solidFill>
              </a:rPr>
              <a:t> </a:t>
            </a:r>
            <a:r>
              <a:rPr lang="ru-RU" sz="2800" b="1" dirty="0" err="1">
                <a:solidFill>
                  <a:srgbClr val="00B050"/>
                </a:solidFill>
              </a:rPr>
              <a:t>Қаржылық</a:t>
            </a:r>
            <a:r>
              <a:rPr lang="ru-RU" sz="2800" b="1" dirty="0">
                <a:solidFill>
                  <a:srgbClr val="00B050"/>
                </a:solidFill>
              </a:rPr>
              <a:t> </a:t>
            </a:r>
            <a:r>
              <a:rPr lang="ru-RU" sz="2800" b="1" dirty="0" err="1">
                <a:solidFill>
                  <a:srgbClr val="00B050"/>
                </a:solidFill>
              </a:rPr>
              <a:t>сауаттылық</a:t>
            </a:r>
            <a:r>
              <a:rPr lang="ru-RU" sz="2800" b="1" dirty="0">
                <a:solidFill>
                  <a:srgbClr val="00B050"/>
                </a:solidFill>
              </a:rPr>
              <a:t> </a:t>
            </a:r>
            <a:r>
              <a:rPr lang="ru-RU" sz="2800" b="1" dirty="0" err="1">
                <a:solidFill>
                  <a:srgbClr val="00B050"/>
                </a:solidFill>
              </a:rPr>
              <a:t>саласындағы</a:t>
            </a:r>
            <a:r>
              <a:rPr lang="ru-RU" sz="2800" b="1" dirty="0">
                <a:solidFill>
                  <a:srgbClr val="00B050"/>
                </a:solidFill>
              </a:rPr>
              <a:t> </a:t>
            </a:r>
            <a:r>
              <a:rPr lang="ru-RU" sz="2800" b="1" dirty="0" err="1">
                <a:solidFill>
                  <a:srgbClr val="00B050"/>
                </a:solidFill>
              </a:rPr>
              <a:t>халықаралық</a:t>
            </a:r>
            <a:r>
              <a:rPr lang="ru-RU" sz="2800" b="1" dirty="0">
                <a:solidFill>
                  <a:srgbClr val="00B050"/>
                </a:solidFill>
              </a:rPr>
              <a:t> </a:t>
            </a:r>
            <a:r>
              <a:rPr lang="ru-RU" sz="2800" b="1" dirty="0" err="1">
                <a:solidFill>
                  <a:srgbClr val="00B050"/>
                </a:solidFill>
              </a:rPr>
              <a:t>тәжірибе</a:t>
            </a:r>
            <a:endParaRPr lang="ru-RU" sz="2800" b="1" dirty="0">
              <a:solidFill>
                <a:srgbClr val="00B050"/>
              </a:solidFill>
            </a:endParaRPr>
          </a:p>
          <a:p>
            <a:pPr fontAlgn="ctr">
              <a:buClr>
                <a:srgbClr val="000000"/>
              </a:buClr>
              <a:buSzPts val="1400"/>
              <a:buNone/>
            </a:pPr>
            <a:r>
              <a:rPr lang="ru-RU" sz="2800" b="1" dirty="0">
                <a:solidFill>
                  <a:srgbClr val="00B050"/>
                </a:solidFill>
              </a:rPr>
              <a:t> </a:t>
            </a:r>
            <a:r>
              <a:rPr lang="ru-RU" sz="2800" b="1" dirty="0" err="1">
                <a:solidFill>
                  <a:srgbClr val="00B050"/>
                </a:solidFill>
              </a:rPr>
              <a:t>және</a:t>
            </a:r>
            <a:r>
              <a:rPr lang="ru-RU" sz="2800" b="1" dirty="0">
                <a:solidFill>
                  <a:srgbClr val="00B050"/>
                </a:solidFill>
              </a:rPr>
              <a:t> </a:t>
            </a:r>
            <a:r>
              <a:rPr lang="ru-RU" sz="2800" b="1" dirty="0" err="1">
                <a:solidFill>
                  <a:srgbClr val="00B050"/>
                </a:solidFill>
              </a:rPr>
              <a:t>қаржылық</a:t>
            </a:r>
            <a:r>
              <a:rPr lang="ru-RU" sz="2800" b="1" dirty="0">
                <a:solidFill>
                  <a:srgbClr val="00B050"/>
                </a:solidFill>
              </a:rPr>
              <a:t> </a:t>
            </a:r>
            <a:r>
              <a:rPr lang="ru-RU" sz="2800" b="1" dirty="0" err="1">
                <a:solidFill>
                  <a:srgbClr val="00B050"/>
                </a:solidFill>
              </a:rPr>
              <a:t>ағарту</a:t>
            </a:r>
            <a:r>
              <a:rPr lang="ru-RU" sz="2800" b="1" dirty="0">
                <a:solidFill>
                  <a:srgbClr val="00B050"/>
                </a:solidFill>
              </a:rPr>
              <a:t>: АҚШ </a:t>
            </a:r>
            <a:r>
              <a:rPr lang="ru-RU" sz="2800" b="1" dirty="0" err="1">
                <a:solidFill>
                  <a:srgbClr val="00B050"/>
                </a:solidFill>
              </a:rPr>
              <a:t>және</a:t>
            </a:r>
            <a:r>
              <a:rPr lang="ru-RU" sz="2800" b="1" dirty="0">
                <a:solidFill>
                  <a:srgbClr val="00B050"/>
                </a:solidFill>
              </a:rPr>
              <a:t> Канада</a:t>
            </a:r>
            <a:r>
              <a:rPr sz="2800" b="1" dirty="0">
                <a:solidFill>
                  <a:srgbClr val="00B050"/>
                </a:solidFill>
              </a:rPr>
              <a:t> </a:t>
            </a:r>
          </a:p>
        </p:txBody>
      </p:sp>
      <p:sp>
        <p:nvSpPr>
          <p:cNvPr id="9" name="Прямоугольник 8"/>
          <p:cNvSpPr/>
          <p:nvPr/>
        </p:nvSpPr>
        <p:spPr>
          <a:xfrm>
            <a:off x="3024166" y="1214422"/>
            <a:ext cx="8643998" cy="5262979"/>
          </a:xfrm>
          <a:prstGeom prst="rect">
            <a:avLst/>
          </a:prstGeom>
        </p:spPr>
        <p:txBody>
          <a:bodyPr wrap="square">
            <a:spAutoFit/>
          </a:bodyPr>
          <a:lstStyle/>
          <a:p>
            <a:pPr algn="just"/>
            <a:r>
              <a:rPr lang="ru-RU" sz="1600" dirty="0" err="1"/>
              <a:t>Оқушыларды</a:t>
            </a:r>
            <a:r>
              <a:rPr lang="ru-RU" sz="1600" dirty="0"/>
              <a:t> </a:t>
            </a:r>
            <a:r>
              <a:rPr lang="ru-RU" sz="1600" dirty="0" err="1"/>
              <a:t>қаржылық</a:t>
            </a:r>
            <a:r>
              <a:rPr lang="ru-RU" sz="1600" dirty="0"/>
              <a:t> </a:t>
            </a:r>
            <a:r>
              <a:rPr lang="ru-RU" sz="1600" dirty="0" err="1"/>
              <a:t>даярлауды</a:t>
            </a:r>
            <a:r>
              <a:rPr lang="ru-RU" sz="1600" dirty="0"/>
              <a:t> </a:t>
            </a:r>
            <a:r>
              <a:rPr lang="ru-RU" sz="1600" dirty="0" err="1"/>
              <a:t>арттырудың</a:t>
            </a:r>
            <a:r>
              <a:rPr lang="ru-RU" sz="1600" dirty="0"/>
              <a:t> </a:t>
            </a:r>
            <a:r>
              <a:rPr lang="ru-RU" sz="1600" dirty="0" err="1"/>
              <a:t>мемлекеттік</a:t>
            </a:r>
            <a:r>
              <a:rPr lang="ru-RU" sz="1600" dirty="0"/>
              <a:t> </a:t>
            </a:r>
            <a:r>
              <a:rPr lang="ru-RU" sz="1600" dirty="0" err="1"/>
              <a:t>саясатының</a:t>
            </a:r>
            <a:r>
              <a:rPr lang="ru-RU" sz="1600" dirty="0"/>
              <a:t> </a:t>
            </a:r>
            <a:r>
              <a:rPr lang="ru-RU" sz="1600" dirty="0" err="1"/>
              <a:t>негізі</a:t>
            </a:r>
            <a:r>
              <a:rPr lang="ru-RU" sz="1600" dirty="0"/>
              <a:t> </a:t>
            </a:r>
            <a:r>
              <a:rPr lang="ru-RU" sz="1600" dirty="0" err="1"/>
              <a:t>мемлекет</a:t>
            </a:r>
            <a:r>
              <a:rPr lang="ru-RU" sz="1600" dirty="0"/>
              <a:t>, </a:t>
            </a:r>
            <a:r>
              <a:rPr lang="ru-RU" sz="1600" dirty="0" err="1"/>
              <a:t>жеке</a:t>
            </a:r>
            <a:r>
              <a:rPr lang="ru-RU" sz="1600" dirty="0"/>
              <a:t> сектор </a:t>
            </a:r>
            <a:r>
              <a:rPr lang="ru-RU" sz="1600" dirty="0" err="1"/>
              <a:t>және</a:t>
            </a:r>
            <a:r>
              <a:rPr lang="ru-RU" sz="1600" dirty="0"/>
              <a:t> </a:t>
            </a:r>
            <a:r>
              <a:rPr lang="ru-RU" sz="1600" dirty="0" err="1"/>
              <a:t>қоғамдық</a:t>
            </a:r>
            <a:r>
              <a:rPr lang="ru-RU" sz="1600" dirty="0"/>
              <a:t> </a:t>
            </a:r>
            <a:r>
              <a:rPr lang="ru-RU" sz="1600" dirty="0" err="1"/>
              <a:t>ұйымдар</a:t>
            </a:r>
            <a:r>
              <a:rPr lang="ru-RU" sz="1600" dirty="0"/>
              <a:t> </a:t>
            </a:r>
            <a:r>
              <a:rPr lang="ru-RU" sz="1600" dirty="0" err="1"/>
              <a:t>әріптестігінің</a:t>
            </a:r>
            <a:r>
              <a:rPr lang="ru-RU" sz="1600" dirty="0"/>
              <a:t> </a:t>
            </a:r>
            <a:r>
              <a:rPr lang="ru-RU" sz="1600" dirty="0" err="1"/>
              <a:t>қолданыстағы</a:t>
            </a:r>
            <a:r>
              <a:rPr lang="ru-RU" sz="1600" dirty="0"/>
              <a:t> </a:t>
            </a:r>
            <a:r>
              <a:rPr lang="ru-RU" sz="1600" dirty="0" err="1"/>
              <a:t>тетігі</a:t>
            </a:r>
            <a:r>
              <a:rPr lang="ru-RU" sz="1600" dirty="0"/>
              <a:t> </a:t>
            </a:r>
            <a:r>
              <a:rPr lang="ru-RU" sz="1600" dirty="0" err="1"/>
              <a:t>болып</a:t>
            </a:r>
            <a:r>
              <a:rPr lang="ru-RU" sz="1600" dirty="0"/>
              <a:t> </a:t>
            </a:r>
            <a:r>
              <a:rPr lang="ru-RU" sz="1600" dirty="0" err="1"/>
              <a:t>табылады</a:t>
            </a:r>
            <a:r>
              <a:rPr lang="ru-RU" sz="1600" dirty="0"/>
              <a:t>. </a:t>
            </a:r>
            <a:r>
              <a:rPr lang="ru-RU" sz="1600" dirty="0" err="1"/>
              <a:t>Мемлекеттік</a:t>
            </a:r>
            <a:r>
              <a:rPr lang="ru-RU" sz="1600" dirty="0"/>
              <a:t> </a:t>
            </a:r>
            <a:r>
              <a:rPr lang="ru-RU" sz="1600" dirty="0" err="1"/>
              <a:t>ведомстволардың</a:t>
            </a:r>
            <a:r>
              <a:rPr lang="ru-RU" sz="1600" dirty="0"/>
              <a:t>, </a:t>
            </a:r>
            <a:r>
              <a:rPr lang="ru-RU" sz="1600" dirty="0" err="1"/>
              <a:t>жергілікті</a:t>
            </a:r>
            <a:r>
              <a:rPr lang="ru-RU" sz="1600" dirty="0"/>
              <a:t> </a:t>
            </a:r>
            <a:r>
              <a:rPr lang="ru-RU" sz="1600" dirty="0" err="1"/>
              <a:t>өзін-өзі</a:t>
            </a:r>
            <a:r>
              <a:rPr lang="ru-RU" sz="1600" dirty="0"/>
              <a:t> </a:t>
            </a:r>
            <a:r>
              <a:rPr lang="ru-RU" sz="1600" dirty="0" err="1"/>
              <a:t>басқару</a:t>
            </a:r>
            <a:r>
              <a:rPr lang="ru-RU" sz="1600" dirty="0"/>
              <a:t> </a:t>
            </a:r>
            <a:r>
              <a:rPr lang="ru-RU" sz="1600" dirty="0" err="1"/>
              <a:t>органдарының</a:t>
            </a:r>
            <a:r>
              <a:rPr lang="ru-RU" sz="1600" dirty="0"/>
              <a:t> </a:t>
            </a:r>
            <a:r>
              <a:rPr lang="ru-RU" sz="1600" dirty="0" err="1"/>
              <a:t>және</a:t>
            </a:r>
            <a:r>
              <a:rPr lang="ru-RU" sz="1600" dirty="0"/>
              <a:t> </a:t>
            </a:r>
            <a:r>
              <a:rPr lang="ru-RU" sz="1600" dirty="0" err="1"/>
              <a:t>қоғамдық</a:t>
            </a:r>
            <a:r>
              <a:rPr lang="ru-RU" sz="1600" dirty="0"/>
              <a:t> </a:t>
            </a:r>
            <a:r>
              <a:rPr lang="ru-RU" sz="1600" dirty="0" err="1"/>
              <a:t>ұйымдардың</a:t>
            </a:r>
            <a:r>
              <a:rPr lang="ru-RU" sz="1600" dirty="0"/>
              <a:t> </a:t>
            </a:r>
            <a:r>
              <a:rPr lang="ru-RU" sz="1600" dirty="0" err="1"/>
              <a:t>жұмыс</a:t>
            </a:r>
            <a:r>
              <a:rPr lang="ru-RU" sz="1600" dirty="0"/>
              <a:t> </a:t>
            </a:r>
            <a:r>
              <a:rPr lang="ru-RU" sz="1600" dirty="0" err="1"/>
              <a:t>бағыттарын</a:t>
            </a:r>
            <a:r>
              <a:rPr lang="ru-RU" sz="1600" dirty="0"/>
              <a:t> </a:t>
            </a:r>
            <a:r>
              <a:rPr lang="ru-RU" sz="1600" dirty="0" err="1"/>
              <a:t>нақты</a:t>
            </a:r>
            <a:r>
              <a:rPr lang="ru-RU" sz="1600" dirty="0"/>
              <a:t> </a:t>
            </a:r>
            <a:r>
              <a:rPr lang="ru-RU" sz="1600" dirty="0" err="1"/>
              <a:t>үйлестіру</a:t>
            </a:r>
            <a:r>
              <a:rPr lang="ru-RU" sz="1600" dirty="0"/>
              <a:t> </a:t>
            </a:r>
            <a:r>
              <a:rPr lang="ru-RU" sz="1600" dirty="0" err="1"/>
              <a:t>өскелең</a:t>
            </a:r>
            <a:r>
              <a:rPr lang="ru-RU" sz="1600" dirty="0"/>
              <a:t> </a:t>
            </a:r>
            <a:r>
              <a:rPr lang="ru-RU" sz="1600" dirty="0" err="1"/>
              <a:t>ұрпақтың</a:t>
            </a:r>
            <a:r>
              <a:rPr lang="ru-RU" sz="1600" dirty="0"/>
              <a:t> </a:t>
            </a:r>
            <a:r>
              <a:rPr lang="ru-RU" sz="1600" dirty="0" err="1"/>
              <a:t>қаржылық</a:t>
            </a:r>
            <a:r>
              <a:rPr lang="ru-RU" sz="1600" dirty="0"/>
              <a:t> </a:t>
            </a:r>
            <a:r>
              <a:rPr lang="ru-RU" sz="1600" dirty="0" err="1"/>
              <a:t>сауаттылығын</a:t>
            </a:r>
            <a:r>
              <a:rPr lang="ru-RU" sz="1600" dirty="0"/>
              <a:t> </a:t>
            </a:r>
            <a:r>
              <a:rPr lang="ru-RU" sz="1600" dirty="0" err="1"/>
              <a:t>арттыру</a:t>
            </a:r>
            <a:r>
              <a:rPr lang="ru-RU" sz="1600" dirty="0"/>
              <a:t> </a:t>
            </a:r>
            <a:r>
              <a:rPr lang="ru-RU" sz="1600" dirty="0" err="1"/>
              <a:t>бағдарламаларының</a:t>
            </a:r>
            <a:r>
              <a:rPr lang="ru-RU" sz="1600" dirty="0"/>
              <a:t> </a:t>
            </a:r>
            <a:r>
              <a:rPr lang="ru-RU" sz="1600" dirty="0" err="1"/>
              <a:t>табысты</a:t>
            </a:r>
            <a:r>
              <a:rPr lang="ru-RU" sz="1600" dirty="0"/>
              <a:t> </a:t>
            </a:r>
            <a:r>
              <a:rPr lang="ru-RU" sz="1600" dirty="0" err="1"/>
              <a:t>іске</a:t>
            </a:r>
            <a:r>
              <a:rPr lang="ru-RU" sz="1600" dirty="0"/>
              <a:t> </a:t>
            </a:r>
            <a:r>
              <a:rPr lang="ru-RU" sz="1600" dirty="0" err="1"/>
              <a:t>асырылуын</a:t>
            </a:r>
            <a:r>
              <a:rPr lang="ru-RU" sz="1600" dirty="0"/>
              <a:t> </a:t>
            </a:r>
            <a:r>
              <a:rPr lang="ru-RU" sz="1600" dirty="0" err="1"/>
              <a:t>қамтамасыз</a:t>
            </a:r>
            <a:r>
              <a:rPr lang="ru-RU" sz="1600" dirty="0"/>
              <a:t> </a:t>
            </a:r>
            <a:r>
              <a:rPr lang="ru-RU" sz="1600" dirty="0" err="1"/>
              <a:t>етеді</a:t>
            </a:r>
            <a:r>
              <a:rPr lang="ru-RU" sz="1600" dirty="0"/>
              <a:t>.</a:t>
            </a:r>
          </a:p>
          <a:p>
            <a:pPr algn="just"/>
            <a:endParaRPr lang="ru-RU" sz="1600" dirty="0"/>
          </a:p>
          <a:p>
            <a:pPr algn="just"/>
            <a:r>
              <a:rPr lang="ru-RU" sz="1600" dirty="0" err="1"/>
              <a:t>Мектеп</a:t>
            </a:r>
            <a:r>
              <a:rPr lang="ru-RU" sz="1600" dirty="0"/>
              <a:t> пен </a:t>
            </a:r>
            <a:r>
              <a:rPr lang="ru-RU" sz="1600" dirty="0" err="1"/>
              <a:t>бизнестің</a:t>
            </a:r>
            <a:r>
              <a:rPr lang="ru-RU" sz="1600" dirty="0"/>
              <a:t> </a:t>
            </a:r>
            <a:r>
              <a:rPr lang="ru-RU" sz="1600" dirty="0" err="1"/>
              <a:t>сәтті</a:t>
            </a:r>
            <a:r>
              <a:rPr lang="ru-RU" sz="1600" dirty="0"/>
              <a:t> </a:t>
            </a:r>
            <a:r>
              <a:rPr lang="ru-RU" sz="1600" dirty="0" err="1"/>
              <a:t>интеграциясының</a:t>
            </a:r>
            <a:r>
              <a:rPr lang="ru-RU" sz="1600" dirty="0"/>
              <a:t> </a:t>
            </a:r>
            <a:r>
              <a:rPr lang="ru-RU" sz="1600" dirty="0" err="1"/>
              <a:t>мысалы</a:t>
            </a:r>
            <a:r>
              <a:rPr lang="ru-RU" sz="1600" dirty="0"/>
              <a:t> АҚШ </a:t>
            </a:r>
            <a:r>
              <a:rPr lang="ru-RU" sz="1600" dirty="0" err="1"/>
              <a:t>мектебінің</a:t>
            </a:r>
            <a:r>
              <a:rPr lang="ru-RU" sz="1600" dirty="0"/>
              <a:t> </a:t>
            </a:r>
            <a:r>
              <a:rPr lang="ru-RU" sz="1600" dirty="0" err="1"/>
              <a:t>банктермен</a:t>
            </a:r>
            <a:r>
              <a:rPr lang="ru-RU" sz="1600" dirty="0"/>
              <a:t> </a:t>
            </a:r>
            <a:r>
              <a:rPr lang="ru-RU" sz="1600" dirty="0" err="1"/>
              <a:t>және</a:t>
            </a:r>
            <a:r>
              <a:rPr lang="ru-RU" sz="1600" dirty="0"/>
              <a:t> </a:t>
            </a:r>
            <a:r>
              <a:rPr lang="ru-RU" sz="1600" dirty="0" err="1"/>
              <a:t>несиелік</a:t>
            </a:r>
            <a:r>
              <a:rPr lang="ru-RU" sz="1600" dirty="0"/>
              <a:t> </a:t>
            </a:r>
            <a:r>
              <a:rPr lang="ru-RU" sz="1600" dirty="0" err="1"/>
              <a:t>одақтармен</a:t>
            </a:r>
            <a:r>
              <a:rPr lang="ru-RU" sz="1600" dirty="0"/>
              <a:t> </a:t>
            </a:r>
            <a:r>
              <a:rPr lang="ru-RU" sz="1600" dirty="0" err="1"/>
              <a:t>ынтымақтастығы</a:t>
            </a:r>
            <a:r>
              <a:rPr lang="ru-RU" sz="1600" dirty="0"/>
              <a:t> </a:t>
            </a:r>
            <a:r>
              <a:rPr lang="ru-RU" sz="1600" dirty="0" err="1"/>
              <a:t>болып</a:t>
            </a:r>
            <a:r>
              <a:rPr lang="ru-RU" sz="1600" dirty="0"/>
              <a:t> </a:t>
            </a:r>
            <a:r>
              <a:rPr lang="ru-RU" sz="1600" dirty="0" err="1"/>
              <a:t>табылады</a:t>
            </a:r>
            <a:r>
              <a:rPr lang="ru-RU" sz="1600" dirty="0"/>
              <a:t>, </a:t>
            </a:r>
            <a:r>
              <a:rPr lang="ru-RU" sz="1600" dirty="0" err="1"/>
              <a:t>ол</a:t>
            </a:r>
            <a:r>
              <a:rPr lang="ru-RU" sz="1600" dirty="0"/>
              <a:t> </a:t>
            </a:r>
            <a:r>
              <a:rPr lang="ru-RU" sz="1600" dirty="0" err="1"/>
              <a:t>американдық</a:t>
            </a:r>
            <a:r>
              <a:rPr lang="ru-RU" sz="1600" dirty="0"/>
              <a:t> </a:t>
            </a:r>
            <a:r>
              <a:rPr lang="ru-RU" sz="1600" dirty="0" err="1"/>
              <a:t>жастарды</a:t>
            </a:r>
            <a:r>
              <a:rPr lang="ru-RU" sz="1600" dirty="0"/>
              <a:t> «</a:t>
            </a:r>
            <a:r>
              <a:rPr lang="ru-RU" sz="1600" dirty="0" err="1"/>
              <a:t>Бірінші</a:t>
            </a:r>
            <a:r>
              <a:rPr lang="ru-RU" sz="1600" dirty="0"/>
              <a:t> </a:t>
            </a:r>
            <a:r>
              <a:rPr lang="ru-RU" sz="1600" dirty="0" err="1"/>
              <a:t>кезекте</a:t>
            </a:r>
            <a:r>
              <a:rPr lang="ru-RU" sz="1600" dirty="0"/>
              <a:t>» </a:t>
            </a:r>
            <a:r>
              <a:rPr lang="ru-RU" sz="1600" dirty="0" err="1"/>
              <a:t>қаржылық</a:t>
            </a:r>
            <a:r>
              <a:rPr lang="ru-RU" sz="1600" dirty="0"/>
              <a:t> </a:t>
            </a:r>
            <a:r>
              <a:rPr lang="ru-RU" sz="1600" dirty="0" err="1"/>
              <a:t>біліммен</a:t>
            </a:r>
            <a:r>
              <a:rPr lang="ru-RU" sz="1600" dirty="0"/>
              <a:t> </a:t>
            </a:r>
            <a:r>
              <a:rPr lang="ru-RU" sz="1600" dirty="0" err="1"/>
              <a:t>қамтамасыз</a:t>
            </a:r>
            <a:r>
              <a:rPr lang="ru-RU" sz="1600" dirty="0"/>
              <a:t> </a:t>
            </a:r>
            <a:r>
              <a:rPr lang="ru-RU" sz="1600" dirty="0" err="1"/>
              <a:t>етеді</a:t>
            </a:r>
            <a:r>
              <a:rPr lang="ru-RU" sz="1600" dirty="0"/>
              <a:t>, </a:t>
            </a:r>
            <a:r>
              <a:rPr lang="ru-RU" sz="1600" dirty="0" err="1"/>
              <a:t>мектеп</a:t>
            </a:r>
            <a:r>
              <a:rPr lang="ru-RU" sz="1600" dirty="0"/>
              <a:t> </a:t>
            </a:r>
            <a:r>
              <a:rPr lang="ru-RU" sz="1600" dirty="0" err="1"/>
              <a:t>аумағында</a:t>
            </a:r>
            <a:r>
              <a:rPr lang="ru-RU" sz="1600" dirty="0"/>
              <a:t> </a:t>
            </a:r>
            <a:r>
              <a:rPr lang="ru-RU" sz="1600" dirty="0" err="1"/>
              <a:t>банктік</a:t>
            </a:r>
            <a:r>
              <a:rPr lang="ru-RU" sz="1600" dirty="0"/>
              <a:t> </a:t>
            </a:r>
            <a:r>
              <a:rPr lang="ru-RU" sz="1600" dirty="0" err="1"/>
              <a:t>шоттар</a:t>
            </a:r>
            <a:r>
              <a:rPr lang="ru-RU" sz="1600" dirty="0"/>
              <a:t> </a:t>
            </a:r>
            <a:r>
              <a:rPr lang="ru-RU" sz="1600" dirty="0" err="1"/>
              <a:t>ашуға</a:t>
            </a:r>
            <a:r>
              <a:rPr lang="ru-RU" sz="1600" dirty="0"/>
              <a:t>, осы </a:t>
            </a:r>
            <a:r>
              <a:rPr lang="ru-RU" sz="1600" dirty="0" err="1"/>
              <a:t>шоттарға</a:t>
            </a:r>
            <a:r>
              <a:rPr lang="ru-RU" sz="1600" dirty="0"/>
              <a:t> </a:t>
            </a:r>
            <a:r>
              <a:rPr lang="ru-RU" sz="1600" dirty="0" err="1"/>
              <a:t>тұрақты</a:t>
            </a:r>
            <a:r>
              <a:rPr lang="ru-RU" sz="1600" dirty="0"/>
              <a:t> </a:t>
            </a:r>
            <a:r>
              <a:rPr lang="ru-RU" sz="1600" dirty="0" err="1"/>
              <a:t>шағын</a:t>
            </a:r>
            <a:r>
              <a:rPr lang="ru-RU" sz="1600" dirty="0"/>
              <a:t> </a:t>
            </a:r>
            <a:r>
              <a:rPr lang="ru-RU" sz="1600" dirty="0" err="1"/>
              <a:t>депозиттер</a:t>
            </a:r>
            <a:r>
              <a:rPr lang="ru-RU" sz="1600" dirty="0"/>
              <a:t> </a:t>
            </a:r>
            <a:r>
              <a:rPr lang="ru-RU" sz="1600" dirty="0" err="1"/>
              <a:t>салуға</a:t>
            </a:r>
            <a:r>
              <a:rPr lang="ru-RU" sz="1600" dirty="0"/>
              <a:t>, </a:t>
            </a:r>
            <a:r>
              <a:rPr lang="ru-RU" sz="1600" dirty="0" err="1"/>
              <a:t>сондай-ақ</a:t>
            </a:r>
            <a:r>
              <a:rPr lang="ru-RU" sz="1600" dirty="0"/>
              <a:t> </a:t>
            </a:r>
            <a:r>
              <a:rPr lang="ru-RU" sz="1600" dirty="0" err="1"/>
              <a:t>мектеп</a:t>
            </a:r>
            <a:r>
              <a:rPr lang="ru-RU" sz="1600" dirty="0"/>
              <a:t> </a:t>
            </a:r>
            <a:r>
              <a:rPr lang="ru-RU" sz="1600" dirty="0" err="1"/>
              <a:t>банктері</a:t>
            </a:r>
            <a:r>
              <a:rPr lang="ru-RU" sz="1600" dirty="0"/>
              <a:t> мен </a:t>
            </a:r>
            <a:r>
              <a:rPr lang="ru-RU" sz="1600" dirty="0" err="1"/>
              <a:t>кредиттік</a:t>
            </a:r>
            <a:r>
              <a:rPr lang="ru-RU" sz="1600" dirty="0"/>
              <a:t> </a:t>
            </a:r>
            <a:r>
              <a:rPr lang="ru-RU" sz="1600" dirty="0" err="1"/>
              <a:t>одақтар</a:t>
            </a:r>
            <a:r>
              <a:rPr lang="ru-RU" sz="1600" dirty="0"/>
              <a:t> </a:t>
            </a:r>
            <a:r>
              <a:rPr lang="ru-RU" sz="1600" dirty="0" err="1"/>
              <a:t>қызметкерлерінің</a:t>
            </a:r>
            <a:r>
              <a:rPr lang="ru-RU" sz="1600" dirty="0"/>
              <a:t> </a:t>
            </a:r>
            <a:r>
              <a:rPr lang="ru-RU" sz="1600" dirty="0" err="1"/>
              <a:t>функцияларын</a:t>
            </a:r>
            <a:r>
              <a:rPr lang="ru-RU" sz="1600" dirty="0"/>
              <a:t> </a:t>
            </a:r>
            <a:r>
              <a:rPr lang="ru-RU" sz="1600" dirty="0" err="1"/>
              <a:t>орындауға</a:t>
            </a:r>
            <a:r>
              <a:rPr lang="ru-RU" sz="1600" dirty="0"/>
              <a:t> </a:t>
            </a:r>
            <a:r>
              <a:rPr lang="ru-RU" sz="1600" dirty="0" err="1"/>
              <a:t>мүмкіндік</a:t>
            </a:r>
            <a:r>
              <a:rPr lang="ru-RU" sz="1600" dirty="0"/>
              <a:t> </a:t>
            </a:r>
            <a:r>
              <a:rPr lang="ru-RU" sz="1600" dirty="0" err="1"/>
              <a:t>береді</a:t>
            </a:r>
            <a:r>
              <a:rPr lang="ru-RU" sz="1600" dirty="0"/>
              <a:t>. </a:t>
            </a:r>
            <a:r>
              <a:rPr lang="ru-RU" sz="1600" dirty="0" err="1"/>
              <a:t>Мысал</a:t>
            </a:r>
            <a:r>
              <a:rPr lang="ru-RU" sz="1600" dirty="0"/>
              <a:t> </a:t>
            </a:r>
            <a:r>
              <a:rPr lang="ru-RU" sz="1600" dirty="0" err="1"/>
              <a:t>ретінде</a:t>
            </a:r>
            <a:r>
              <a:rPr lang="ru-RU" sz="1600" dirty="0"/>
              <a:t> </a:t>
            </a:r>
            <a:r>
              <a:rPr lang="ru-RU" sz="1600" dirty="0" err="1"/>
              <a:t>біз</a:t>
            </a:r>
            <a:r>
              <a:rPr lang="ru-RU" sz="1600" dirty="0"/>
              <a:t> </a:t>
            </a:r>
            <a:r>
              <a:rPr lang="ru-RU" sz="1600" dirty="0" err="1"/>
              <a:t>ең</a:t>
            </a:r>
            <a:r>
              <a:rPr lang="ru-RU" sz="1600" dirty="0"/>
              <a:t> </a:t>
            </a:r>
            <a:r>
              <a:rPr lang="ru-RU" sz="1600" dirty="0" err="1"/>
              <a:t>танымал</a:t>
            </a:r>
            <a:r>
              <a:rPr lang="ru-RU" sz="1600" dirty="0"/>
              <a:t> </a:t>
            </a:r>
            <a:r>
              <a:rPr lang="ru-RU" sz="1600" dirty="0" err="1"/>
              <a:t>бағдарламаларды</a:t>
            </a:r>
            <a:r>
              <a:rPr lang="ru-RU" sz="1600" dirty="0"/>
              <a:t> </a:t>
            </a:r>
            <a:r>
              <a:rPr lang="ru-RU" sz="1600" dirty="0" err="1"/>
              <a:t>айта</a:t>
            </a:r>
            <a:r>
              <a:rPr lang="ru-RU" sz="1600" dirty="0"/>
              <a:t> </a:t>
            </a:r>
            <a:r>
              <a:rPr lang="ru-RU" sz="1600" dirty="0" err="1"/>
              <a:t>кетейік</a:t>
            </a:r>
            <a:r>
              <a:rPr lang="ru-RU" sz="1600" dirty="0"/>
              <a:t>. «Америка </a:t>
            </a:r>
            <a:r>
              <a:rPr lang="ru-RU" sz="1600" dirty="0" err="1"/>
              <a:t>үшін</a:t>
            </a:r>
            <a:r>
              <a:rPr lang="ru-RU" sz="1600" dirty="0"/>
              <a:t> </a:t>
            </a:r>
            <a:r>
              <a:rPr lang="ru-RU" sz="1600" dirty="0" err="1"/>
              <a:t>жинақтау</a:t>
            </a:r>
            <a:r>
              <a:rPr lang="ru-RU" sz="1600" dirty="0"/>
              <a:t>» («Америка </a:t>
            </a:r>
            <a:r>
              <a:rPr lang="ru-RU" sz="1600" dirty="0" err="1"/>
              <a:t>үшін</a:t>
            </a:r>
            <a:r>
              <a:rPr lang="ru-RU" sz="1600" dirty="0"/>
              <a:t> </a:t>
            </a:r>
            <a:r>
              <a:rPr lang="ru-RU" sz="1600" dirty="0" err="1"/>
              <a:t>үнемдеу</a:t>
            </a:r>
            <a:r>
              <a:rPr lang="ru-RU" sz="1600" dirty="0"/>
              <a:t>») – </a:t>
            </a:r>
            <a:r>
              <a:rPr lang="ru-RU" sz="1600" dirty="0" err="1"/>
              <a:t>бұл</a:t>
            </a:r>
            <a:r>
              <a:rPr lang="ru-RU" sz="1600" dirty="0"/>
              <a:t> </a:t>
            </a:r>
            <a:r>
              <a:rPr lang="ru-RU" sz="1600" dirty="0" err="1"/>
              <a:t>федералды</a:t>
            </a:r>
            <a:r>
              <a:rPr lang="ru-RU" sz="1600" dirty="0"/>
              <a:t> </a:t>
            </a:r>
            <a:r>
              <a:rPr lang="ru-RU" sz="1600" dirty="0" err="1"/>
              <a:t>бағдарлама</a:t>
            </a:r>
            <a:r>
              <a:rPr lang="ru-RU" sz="1600" dirty="0"/>
              <a:t>, оны </a:t>
            </a:r>
            <a:r>
              <a:rPr lang="ru-RU" sz="1600" dirty="0" err="1"/>
              <a:t>ішінара</a:t>
            </a:r>
            <a:r>
              <a:rPr lang="ru-RU" sz="1600" dirty="0"/>
              <a:t> Америка </a:t>
            </a:r>
            <a:r>
              <a:rPr lang="ru-RU" sz="1600" dirty="0" err="1"/>
              <a:t>Құрама</a:t>
            </a:r>
            <a:r>
              <a:rPr lang="ru-RU" sz="1600" dirty="0"/>
              <a:t> </a:t>
            </a:r>
            <a:r>
              <a:rPr lang="ru-RU" sz="1600" dirty="0" err="1"/>
              <a:t>Штаттарының</a:t>
            </a:r>
            <a:r>
              <a:rPr lang="ru-RU" sz="1600" dirty="0"/>
              <a:t> </a:t>
            </a:r>
            <a:r>
              <a:rPr lang="ru-RU" sz="1600" dirty="0" err="1"/>
              <a:t>білім</a:t>
            </a:r>
            <a:r>
              <a:rPr lang="ru-RU" sz="1600" dirty="0"/>
              <a:t> </a:t>
            </a:r>
            <a:r>
              <a:rPr lang="ru-RU" sz="1600" dirty="0" err="1"/>
              <a:t>департаменті</a:t>
            </a:r>
            <a:r>
              <a:rPr lang="ru-RU" sz="1600" dirty="0"/>
              <a:t> мен </a:t>
            </a:r>
            <a:r>
              <a:rPr lang="ru-RU" sz="1600" dirty="0" err="1"/>
              <a:t>қаржы</a:t>
            </a:r>
            <a:r>
              <a:rPr lang="ru-RU" sz="1600" dirty="0"/>
              <a:t> </a:t>
            </a:r>
            <a:r>
              <a:rPr lang="ru-RU" sz="1600" dirty="0" err="1"/>
              <a:t>министрлігі</a:t>
            </a:r>
            <a:r>
              <a:rPr lang="ru-RU" sz="1600" dirty="0"/>
              <a:t> </a:t>
            </a:r>
            <a:r>
              <a:rPr lang="ru-RU" sz="1600" dirty="0" err="1"/>
              <a:t>қаржыландырады</a:t>
            </a:r>
            <a:r>
              <a:rPr lang="ru-RU" sz="1600" dirty="0"/>
              <a:t>.</a:t>
            </a:r>
          </a:p>
          <a:p>
            <a:pPr algn="just"/>
            <a:endParaRPr lang="ru-RU" sz="1600" dirty="0"/>
          </a:p>
          <a:p>
            <a:pPr algn="just"/>
            <a:r>
              <a:rPr lang="ru-RU" sz="1600" dirty="0"/>
              <a:t>Висконсин </a:t>
            </a:r>
            <a:r>
              <a:rPr lang="ru-RU" sz="1600" dirty="0" err="1"/>
              <a:t>штатының</a:t>
            </a:r>
            <a:r>
              <a:rPr lang="ru-RU" sz="1600" dirty="0"/>
              <a:t> </a:t>
            </a:r>
            <a:r>
              <a:rPr lang="ru-RU" sz="1600" dirty="0" err="1"/>
              <a:t>бірқатар</a:t>
            </a:r>
            <a:r>
              <a:rPr lang="ru-RU" sz="1600" dirty="0"/>
              <a:t> </a:t>
            </a:r>
            <a:r>
              <a:rPr lang="ru-RU" sz="1600" dirty="0" err="1"/>
              <a:t>мектептерінде</a:t>
            </a:r>
            <a:r>
              <a:rPr lang="ru-RU" sz="1600" dirty="0"/>
              <a:t> </a:t>
            </a:r>
            <a:r>
              <a:rPr lang="ru-RU" sz="1600" dirty="0" err="1"/>
              <a:t>жүзеге</a:t>
            </a:r>
            <a:r>
              <a:rPr lang="ru-RU" sz="1600" dirty="0"/>
              <a:t> </a:t>
            </a:r>
            <a:r>
              <a:rPr lang="ru-RU" sz="1600" dirty="0" err="1"/>
              <a:t>асырылатын</a:t>
            </a:r>
            <a:r>
              <a:rPr lang="ru-RU" sz="1600" dirty="0"/>
              <a:t> </a:t>
            </a:r>
            <a:r>
              <a:rPr lang="ru-RU" sz="1600" dirty="0" err="1"/>
              <a:t>ең</a:t>
            </a:r>
            <a:r>
              <a:rPr lang="ru-RU" sz="1600" dirty="0"/>
              <a:t> </a:t>
            </a:r>
            <a:r>
              <a:rPr lang="ru-RU" sz="1600" dirty="0" err="1"/>
              <a:t>танымал</a:t>
            </a:r>
            <a:r>
              <a:rPr lang="ru-RU" sz="1600" dirty="0"/>
              <a:t> </a:t>
            </a:r>
            <a:r>
              <a:rPr lang="ru-RU" sz="1600" dirty="0" err="1"/>
              <a:t>бағдарламалардың</a:t>
            </a:r>
            <a:r>
              <a:rPr lang="ru-RU" sz="1600" dirty="0"/>
              <a:t> </a:t>
            </a:r>
            <a:r>
              <a:rPr lang="ru-RU" sz="1600" dirty="0" err="1"/>
              <a:t>бірі</a:t>
            </a:r>
            <a:r>
              <a:rPr lang="ru-RU" sz="1600" dirty="0"/>
              <a:t> - 4-5 </a:t>
            </a:r>
            <a:r>
              <a:rPr lang="ru-RU" sz="1600" dirty="0" err="1"/>
              <a:t>сынып</a:t>
            </a:r>
            <a:r>
              <a:rPr lang="ru-RU" sz="1600" dirty="0"/>
              <a:t> </a:t>
            </a:r>
            <a:r>
              <a:rPr lang="ru-RU" sz="1600" dirty="0" err="1"/>
              <a:t>оқушылары</a:t>
            </a:r>
            <a:r>
              <a:rPr lang="ru-RU" sz="1600" dirty="0"/>
              <a:t> </a:t>
            </a:r>
            <a:r>
              <a:rPr lang="ru-RU" sz="1600" dirty="0" err="1"/>
              <a:t>үшін</a:t>
            </a:r>
            <a:r>
              <a:rPr lang="ru-RU" sz="1600" dirty="0"/>
              <a:t> </a:t>
            </a:r>
            <a:r>
              <a:rPr lang="ru-RU" sz="1600" dirty="0" err="1"/>
              <a:t>мектеп</a:t>
            </a:r>
            <a:r>
              <a:rPr lang="ru-RU" sz="1600" dirty="0"/>
              <a:t> </a:t>
            </a:r>
            <a:r>
              <a:rPr lang="ru-RU" sz="1600" dirty="0" err="1"/>
              <a:t>орталығы</a:t>
            </a:r>
            <a:r>
              <a:rPr lang="ru-RU" sz="1600" dirty="0"/>
              <a:t> (</a:t>
            </a:r>
            <a:r>
              <a:rPr lang="en-US" sz="1600" dirty="0"/>
              <a:t>school</a:t>
            </a:r>
            <a:r>
              <a:rPr lang="ru-RU" sz="1600" dirty="0"/>
              <a:t> $</a:t>
            </a:r>
            <a:r>
              <a:rPr lang="en-US" sz="1600" dirty="0" err="1"/>
              <a:t>ense</a:t>
            </a:r>
            <a:r>
              <a:rPr lang="en-US" sz="1600" dirty="0"/>
              <a:t> and Money F-I-T). </a:t>
            </a:r>
            <a:r>
              <a:rPr lang="ru-RU" sz="1600" dirty="0" err="1"/>
              <a:t>Мектеп</a:t>
            </a:r>
            <a:r>
              <a:rPr lang="ru-RU" sz="1600" dirty="0"/>
              <a:t> </a:t>
            </a:r>
            <a:r>
              <a:rPr lang="ru-RU" sz="1600" dirty="0" err="1"/>
              <a:t>оқушылары</a:t>
            </a:r>
            <a:r>
              <a:rPr lang="ru-RU" sz="1600" dirty="0"/>
              <a:t> </a:t>
            </a:r>
            <a:r>
              <a:rPr lang="ru-RU" sz="1600" dirty="0" err="1"/>
              <a:t>мектеп</a:t>
            </a:r>
            <a:r>
              <a:rPr lang="ru-RU" sz="1600" dirty="0"/>
              <a:t> </a:t>
            </a:r>
            <a:r>
              <a:rPr lang="ru-RU" sz="1600" dirty="0" err="1"/>
              <a:t>аумағында</a:t>
            </a:r>
            <a:r>
              <a:rPr lang="ru-RU" sz="1600" dirty="0"/>
              <a:t> </a:t>
            </a:r>
            <a:r>
              <a:rPr lang="ru-RU" sz="1600" dirty="0" err="1"/>
              <a:t>орналасқан</a:t>
            </a:r>
            <a:r>
              <a:rPr lang="ru-RU" sz="1600" dirty="0"/>
              <a:t> </a:t>
            </a:r>
            <a:r>
              <a:rPr lang="ru-RU" sz="1600" dirty="0" err="1"/>
              <a:t>кредиттік</a:t>
            </a:r>
            <a:r>
              <a:rPr lang="ru-RU" sz="1600" dirty="0"/>
              <a:t> </a:t>
            </a:r>
            <a:r>
              <a:rPr lang="ru-RU" sz="1600" dirty="0" err="1"/>
              <a:t>одақтардың</a:t>
            </a:r>
            <a:r>
              <a:rPr lang="ru-RU" sz="1600" dirty="0"/>
              <a:t> </a:t>
            </a:r>
            <a:r>
              <a:rPr lang="ru-RU" sz="1600" dirty="0" err="1"/>
              <a:t>бөлімшелеріне</a:t>
            </a:r>
            <a:r>
              <a:rPr lang="ru-RU" sz="1600" dirty="0"/>
              <a:t> </a:t>
            </a:r>
            <a:r>
              <a:rPr lang="ru-RU" sz="1600" dirty="0" err="1"/>
              <a:t>қол</a:t>
            </a:r>
            <a:r>
              <a:rPr lang="ru-RU" sz="1600" dirty="0"/>
              <a:t> </a:t>
            </a:r>
            <a:r>
              <a:rPr lang="ru-RU" sz="1600" dirty="0" err="1"/>
              <a:t>жеткізе</a:t>
            </a:r>
            <a:r>
              <a:rPr lang="ru-RU" sz="1600" dirty="0"/>
              <a:t> </a:t>
            </a:r>
            <a:r>
              <a:rPr lang="ru-RU" sz="1600" dirty="0" err="1"/>
              <a:t>алады</a:t>
            </a:r>
            <a:r>
              <a:rPr lang="ru-RU" sz="1600" dirty="0"/>
              <a:t>, </a:t>
            </a:r>
            <a:r>
              <a:rPr lang="ru-RU" sz="1600" dirty="0" err="1"/>
              <a:t>жинақ</a:t>
            </a:r>
            <a:r>
              <a:rPr lang="ru-RU" sz="1600" dirty="0"/>
              <a:t> </a:t>
            </a:r>
            <a:r>
              <a:rPr lang="ru-RU" sz="1600" dirty="0" err="1"/>
              <a:t>шоттарын</a:t>
            </a:r>
            <a:r>
              <a:rPr lang="ru-RU" sz="1600" dirty="0"/>
              <a:t> </a:t>
            </a:r>
            <a:r>
              <a:rPr lang="ru-RU" sz="1600" dirty="0" err="1"/>
              <a:t>аша</a:t>
            </a:r>
            <a:r>
              <a:rPr lang="ru-RU" sz="1600" dirty="0"/>
              <a:t> </a:t>
            </a:r>
            <a:r>
              <a:rPr lang="ru-RU" sz="1600" dirty="0" err="1"/>
              <a:t>алады</a:t>
            </a:r>
            <a:r>
              <a:rPr lang="ru-RU" sz="1600" dirty="0"/>
              <a:t>, </a:t>
            </a:r>
            <a:r>
              <a:rPr lang="ru-RU" sz="1600" dirty="0" err="1"/>
              <a:t>сондай-ақ</a:t>
            </a:r>
            <a:r>
              <a:rPr lang="ru-RU" sz="1600" dirty="0"/>
              <a:t> осы </a:t>
            </a:r>
            <a:r>
              <a:rPr lang="ru-RU" sz="1600" dirty="0" err="1"/>
              <a:t>шоттардың</a:t>
            </a:r>
            <a:r>
              <a:rPr lang="ru-RU" sz="1600" dirty="0"/>
              <a:t> </a:t>
            </a:r>
            <a:r>
              <a:rPr lang="ru-RU" sz="1600" dirty="0" err="1"/>
              <a:t>жинақ</a:t>
            </a:r>
            <a:r>
              <a:rPr lang="ru-RU" sz="1600" dirty="0"/>
              <a:t> </a:t>
            </a:r>
            <a:r>
              <a:rPr lang="ru-RU" sz="1600" dirty="0" err="1"/>
              <a:t>салымдарына</a:t>
            </a:r>
            <a:r>
              <a:rPr lang="ru-RU" sz="1600" dirty="0"/>
              <a:t> </a:t>
            </a:r>
            <a:r>
              <a:rPr lang="ru-RU" sz="1600" dirty="0" err="1"/>
              <a:t>тұрақты</a:t>
            </a:r>
            <a:r>
              <a:rPr lang="ru-RU" sz="1600" dirty="0"/>
              <a:t> </a:t>
            </a:r>
            <a:r>
              <a:rPr lang="ru-RU" sz="1600" dirty="0" err="1"/>
              <a:t>түрде</a:t>
            </a:r>
            <a:r>
              <a:rPr lang="ru-RU" sz="1600" dirty="0"/>
              <a:t> </a:t>
            </a:r>
            <a:r>
              <a:rPr lang="ru-RU" sz="1600" dirty="0" err="1"/>
              <a:t>депозиттер</a:t>
            </a:r>
            <a:r>
              <a:rPr lang="ru-RU" sz="1600" dirty="0"/>
              <a:t> </a:t>
            </a:r>
            <a:r>
              <a:rPr lang="ru-RU" sz="1600" dirty="0" err="1"/>
              <a:t>жасай</a:t>
            </a:r>
            <a:r>
              <a:rPr lang="ru-RU" sz="1600" dirty="0"/>
              <a:t> </a:t>
            </a:r>
            <a:r>
              <a:rPr lang="ru-RU" sz="1600" dirty="0" err="1"/>
              <a:t>алады</a:t>
            </a:r>
            <a:r>
              <a:rPr lang="ru-RU" sz="1600" dirty="0"/>
              <a:t>. </a:t>
            </a:r>
            <a:r>
              <a:rPr lang="ru-RU" sz="1600" dirty="0" err="1"/>
              <a:t>Бұл</a:t>
            </a:r>
            <a:r>
              <a:rPr lang="ru-RU" sz="1600" dirty="0"/>
              <a:t> </a:t>
            </a:r>
            <a:r>
              <a:rPr lang="ru-RU" sz="1600" dirty="0" err="1"/>
              <a:t>жинақ</a:t>
            </a:r>
            <a:r>
              <a:rPr lang="ru-RU" sz="1600" dirty="0"/>
              <a:t> </a:t>
            </a:r>
            <a:r>
              <a:rPr lang="ru-RU" sz="1600" dirty="0" err="1"/>
              <a:t>шоттары</a:t>
            </a:r>
            <a:r>
              <a:rPr lang="ru-RU" sz="1600" dirty="0"/>
              <a:t> </a:t>
            </a:r>
            <a:r>
              <a:rPr lang="ru-RU" sz="1600" dirty="0" err="1"/>
              <a:t>көбінесе</a:t>
            </a:r>
            <a:r>
              <a:rPr lang="ru-RU" sz="1600" dirty="0"/>
              <a:t> </a:t>
            </a:r>
            <a:r>
              <a:rPr lang="ru-RU" sz="1600" dirty="0" err="1"/>
              <a:t>қаржылық</a:t>
            </a:r>
            <a:r>
              <a:rPr lang="ru-RU" sz="1600" dirty="0"/>
              <a:t> </a:t>
            </a:r>
            <a:r>
              <a:rPr lang="ru-RU" sz="1600" dirty="0" err="1"/>
              <a:t>білімнің</a:t>
            </a:r>
            <a:r>
              <a:rPr lang="ru-RU" sz="1600" dirty="0"/>
              <a:t> </a:t>
            </a:r>
            <a:r>
              <a:rPr lang="ru-RU" sz="1600" dirty="0" err="1"/>
              <a:t>белгілі</a:t>
            </a:r>
            <a:r>
              <a:rPr lang="ru-RU" sz="1600" dirty="0"/>
              <a:t> </a:t>
            </a:r>
            <a:r>
              <a:rPr lang="ru-RU" sz="1600" dirty="0" err="1"/>
              <a:t>бір</a:t>
            </a:r>
            <a:r>
              <a:rPr lang="ru-RU" sz="1600" dirty="0"/>
              <a:t> </a:t>
            </a:r>
            <a:r>
              <a:rPr lang="ru-RU" sz="1600" dirty="0" err="1"/>
              <a:t>формасымен</a:t>
            </a:r>
            <a:r>
              <a:rPr lang="ru-RU" sz="1600" dirty="0"/>
              <a:t> </a:t>
            </a:r>
            <a:r>
              <a:rPr lang="ru-RU" sz="1600" dirty="0" err="1"/>
              <a:t>бірге</a:t>
            </a:r>
            <a:r>
              <a:rPr lang="ru-RU" sz="1600" dirty="0"/>
              <a:t> </a:t>
            </a:r>
            <a:r>
              <a:rPr lang="ru-RU" sz="1600" dirty="0" err="1"/>
              <a:t>дамиды</a:t>
            </a:r>
            <a:r>
              <a:rPr lang="ru-RU" sz="1600" dirty="0"/>
              <a:t>.</a:t>
            </a:r>
          </a:p>
        </p:txBody>
      </p:sp>
      <p:pic>
        <p:nvPicPr>
          <p:cNvPr id="1028" name="Picture 4" descr="Как получить студенческую визу в США, обучение в университетах Америки,  виза F1">
            <a:extLst>
              <a:ext uri="{FF2B5EF4-FFF2-40B4-BE49-F238E27FC236}">
                <a16:creationId xmlns:a16="http://schemas.microsoft.com/office/drawing/2014/main" id="{0B84FD29-CAD7-4DB8-B23B-6E3B99AE5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35" y="1524000"/>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Бесплатное образование в США: способы бесплатно получить образование в  Америке | Глобал Диалог">
            <a:extLst>
              <a:ext uri="{FF2B5EF4-FFF2-40B4-BE49-F238E27FC236}">
                <a16:creationId xmlns:a16="http://schemas.microsoft.com/office/drawing/2014/main" id="{EEEFAEE6-4228-42BB-A427-B9DCEC5C3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75" y="4149080"/>
            <a:ext cx="2772673" cy="1895500"/>
          </a:xfrm>
          <a:prstGeom prst="rect">
            <a:avLst/>
          </a:prstGeom>
          <a:noFill/>
          <a:extLst>
            <a:ext uri="{909E8E84-426E-40DD-AFC4-6F175D3DCCD1}">
              <a14:hiddenFill xmlns:a14="http://schemas.microsoft.com/office/drawing/2010/main">
                <a:solidFill>
                  <a:srgbClr val="FFFFFF"/>
                </a:solidFill>
              </a14:hiddenFill>
            </a:ext>
          </a:extLst>
        </p:spPr>
      </p:pic>
      <p:sp>
        <p:nvSpPr>
          <p:cNvPr id="10" name="Равнобедренный треугольник 24">
            <a:extLst>
              <a:ext uri="{FF2B5EF4-FFF2-40B4-BE49-F238E27FC236}">
                <a16:creationId xmlns:a16="http://schemas.microsoft.com/office/drawing/2014/main" id="{4420E0CA-C4BE-4BBD-9D7F-2E0DBD5D0019}"/>
              </a:ext>
            </a:extLst>
          </p:cNvPr>
          <p:cNvSpPr/>
          <p:nvPr/>
        </p:nvSpPr>
        <p:spPr>
          <a:xfrm rot="5400000">
            <a:off x="534817" y="366934"/>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27319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17</a:t>
            </a:fld>
            <a:endParaRPr lang="ru-RU" dirty="0"/>
          </a:p>
        </p:txBody>
      </p:sp>
      <p:sp>
        <p:nvSpPr>
          <p:cNvPr id="4" name="Объект 2">
            <a:extLst>
              <a:ext uri="{FF2B5EF4-FFF2-40B4-BE49-F238E27FC236}">
                <a16:creationId xmlns:a16="http://schemas.microsoft.com/office/drawing/2014/main" id="{1EE89929-5792-454D-948F-A017FE13AAAA}"/>
              </a:ext>
            </a:extLst>
          </p:cNvPr>
          <p:cNvSpPr txBox="1">
            <a:spLocks/>
          </p:cNvSpPr>
          <p:nvPr/>
        </p:nvSpPr>
        <p:spPr>
          <a:xfrm>
            <a:off x="1002903" y="403072"/>
            <a:ext cx="10687983" cy="811350"/>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fontAlgn="ctr">
              <a:buClr>
                <a:srgbClr val="000000"/>
              </a:buClr>
              <a:buSzPts val="1400"/>
              <a:buNone/>
            </a:pPr>
            <a:r>
              <a:rPr sz="2600" b="1" dirty="0">
                <a:solidFill>
                  <a:srgbClr val="00B050"/>
                </a:solidFill>
              </a:rPr>
              <a:t>1.1.</a:t>
            </a:r>
            <a:r>
              <a:rPr lang="ru-RU" sz="2600" b="1" dirty="0">
                <a:solidFill>
                  <a:srgbClr val="00B050"/>
                </a:solidFill>
              </a:rPr>
              <a:t> </a:t>
            </a:r>
            <a:r>
              <a:rPr lang="ru-RU" sz="2600" b="1" dirty="0" err="1">
                <a:solidFill>
                  <a:srgbClr val="00B050"/>
                </a:solidFill>
              </a:rPr>
              <a:t>Қаржылық</a:t>
            </a:r>
            <a:r>
              <a:rPr lang="ru-RU" sz="2600" b="1" dirty="0">
                <a:solidFill>
                  <a:srgbClr val="00B050"/>
                </a:solidFill>
              </a:rPr>
              <a:t> </a:t>
            </a:r>
            <a:r>
              <a:rPr lang="ru-RU" sz="2600" b="1" dirty="0" err="1">
                <a:solidFill>
                  <a:srgbClr val="00B050"/>
                </a:solidFill>
              </a:rPr>
              <a:t>сауаттылық</a:t>
            </a:r>
            <a:r>
              <a:rPr lang="ru-RU" sz="2600" b="1" dirty="0">
                <a:solidFill>
                  <a:srgbClr val="00B050"/>
                </a:solidFill>
              </a:rPr>
              <a:t> </a:t>
            </a:r>
            <a:r>
              <a:rPr lang="ru-RU" sz="2600" b="1" dirty="0" err="1">
                <a:solidFill>
                  <a:srgbClr val="00B050"/>
                </a:solidFill>
              </a:rPr>
              <a:t>және</a:t>
            </a:r>
            <a:r>
              <a:rPr lang="ru-RU" sz="2600" b="1" dirty="0">
                <a:solidFill>
                  <a:srgbClr val="00B050"/>
                </a:solidFill>
              </a:rPr>
              <a:t> </a:t>
            </a:r>
            <a:r>
              <a:rPr lang="ru-RU" sz="2600" b="1" dirty="0" err="1">
                <a:solidFill>
                  <a:srgbClr val="00B050"/>
                </a:solidFill>
              </a:rPr>
              <a:t>қаржылық</a:t>
            </a:r>
            <a:r>
              <a:rPr lang="ru-RU" sz="2600" b="1" dirty="0">
                <a:solidFill>
                  <a:srgbClr val="00B050"/>
                </a:solidFill>
              </a:rPr>
              <a:t> </a:t>
            </a:r>
            <a:r>
              <a:rPr lang="ru-RU" sz="2600" b="1" dirty="0" err="1">
                <a:solidFill>
                  <a:srgbClr val="00B050"/>
                </a:solidFill>
              </a:rPr>
              <a:t>ағарту</a:t>
            </a:r>
            <a:r>
              <a:rPr lang="ru-RU" sz="2600" b="1" dirty="0">
                <a:solidFill>
                  <a:srgbClr val="00B050"/>
                </a:solidFill>
              </a:rPr>
              <a:t> </a:t>
            </a:r>
            <a:r>
              <a:rPr lang="ru-RU" sz="2600" b="1" dirty="0" err="1">
                <a:solidFill>
                  <a:srgbClr val="00B050"/>
                </a:solidFill>
              </a:rPr>
              <a:t>саласындағы</a:t>
            </a:r>
            <a:r>
              <a:rPr lang="ru-RU" sz="2600" b="1" dirty="0">
                <a:solidFill>
                  <a:srgbClr val="00B050"/>
                </a:solidFill>
              </a:rPr>
              <a:t> </a:t>
            </a:r>
            <a:r>
              <a:rPr lang="ru-RU" sz="2600" b="1" dirty="0" err="1">
                <a:solidFill>
                  <a:srgbClr val="00B050"/>
                </a:solidFill>
              </a:rPr>
              <a:t>халықаралық</a:t>
            </a:r>
            <a:r>
              <a:rPr lang="ru-RU" sz="2600" b="1" dirty="0">
                <a:solidFill>
                  <a:srgbClr val="00B050"/>
                </a:solidFill>
              </a:rPr>
              <a:t> </a:t>
            </a:r>
            <a:r>
              <a:rPr lang="ru-RU" sz="2600" b="1" dirty="0" err="1">
                <a:solidFill>
                  <a:srgbClr val="00B050"/>
                </a:solidFill>
              </a:rPr>
              <a:t>тәжірибе</a:t>
            </a:r>
            <a:r>
              <a:rPr lang="ru-RU" sz="2600" b="1" dirty="0">
                <a:solidFill>
                  <a:srgbClr val="00B050"/>
                </a:solidFill>
              </a:rPr>
              <a:t>: АҚШ </a:t>
            </a:r>
            <a:r>
              <a:rPr lang="ru-RU" sz="2600" b="1" dirty="0" err="1">
                <a:solidFill>
                  <a:srgbClr val="00B050"/>
                </a:solidFill>
              </a:rPr>
              <a:t>және</a:t>
            </a:r>
            <a:r>
              <a:rPr lang="ru-RU" sz="2600" b="1" dirty="0">
                <a:solidFill>
                  <a:srgbClr val="00B050"/>
                </a:solidFill>
              </a:rPr>
              <a:t> Канада</a:t>
            </a:r>
            <a:r>
              <a:rPr sz="2600" b="1" dirty="0">
                <a:solidFill>
                  <a:srgbClr val="00B050"/>
                </a:solidFill>
              </a:rPr>
              <a:t> </a:t>
            </a:r>
          </a:p>
        </p:txBody>
      </p:sp>
      <p:sp>
        <p:nvSpPr>
          <p:cNvPr id="5" name="Равнобедренный треугольник 24">
            <a:extLst>
              <a:ext uri="{FF2B5EF4-FFF2-40B4-BE49-F238E27FC236}">
                <a16:creationId xmlns:a16="http://schemas.microsoft.com/office/drawing/2014/main" id="{B21A19CF-217D-6244-A130-051F02C3FAA4}"/>
              </a:ext>
            </a:extLst>
          </p:cNvPr>
          <p:cNvSpPr/>
          <p:nvPr/>
        </p:nvSpPr>
        <p:spPr>
          <a:xfrm rot="5400000">
            <a:off x="484547" y="419639"/>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Прямоугольник 8"/>
          <p:cNvSpPr/>
          <p:nvPr/>
        </p:nvSpPr>
        <p:spPr>
          <a:xfrm>
            <a:off x="501114" y="1102578"/>
            <a:ext cx="8161602" cy="4770537"/>
          </a:xfrm>
          <a:prstGeom prst="rect">
            <a:avLst/>
          </a:prstGeom>
        </p:spPr>
        <p:txBody>
          <a:bodyPr wrap="square">
            <a:spAutoFit/>
          </a:bodyPr>
          <a:lstStyle/>
          <a:p>
            <a:pPr algn="just"/>
            <a:r>
              <a:rPr lang="en-US" sz="1600" dirty="0"/>
              <a:t>Merrill Lynch </a:t>
            </a:r>
            <a:r>
              <a:rPr lang="ru-RU" sz="1600" dirty="0" err="1"/>
              <a:t>ірі</a:t>
            </a:r>
            <a:r>
              <a:rPr lang="ru-RU" sz="1600" dirty="0"/>
              <a:t> </a:t>
            </a:r>
            <a:r>
              <a:rPr lang="ru-RU" sz="1600" dirty="0" err="1"/>
              <a:t>американдық</a:t>
            </a:r>
            <a:r>
              <a:rPr lang="ru-RU" sz="1600" dirty="0"/>
              <a:t> </a:t>
            </a:r>
            <a:r>
              <a:rPr lang="ru-RU" sz="1600" dirty="0" err="1"/>
              <a:t>инвестициялық</a:t>
            </a:r>
            <a:r>
              <a:rPr lang="ru-RU" sz="1600" dirty="0"/>
              <a:t> </a:t>
            </a:r>
            <a:r>
              <a:rPr lang="ru-RU" sz="1600" dirty="0" err="1"/>
              <a:t>банкі</a:t>
            </a:r>
            <a:r>
              <a:rPr lang="ru-RU" sz="1600" dirty="0"/>
              <a:t> </a:t>
            </a:r>
            <a:r>
              <a:rPr lang="ru-RU" sz="1600" dirty="0" err="1"/>
              <a:t>жастарды</a:t>
            </a:r>
            <a:r>
              <a:rPr lang="ru-RU" sz="1600" dirty="0"/>
              <a:t> </a:t>
            </a:r>
            <a:r>
              <a:rPr lang="ru-RU" sz="1600" dirty="0" err="1"/>
              <a:t>қаржылық</a:t>
            </a:r>
            <a:r>
              <a:rPr lang="ru-RU" sz="1600" dirty="0"/>
              <a:t> </a:t>
            </a:r>
            <a:r>
              <a:rPr lang="ru-RU" sz="1600" dirty="0" err="1"/>
              <a:t>сауаттылыққа</a:t>
            </a:r>
            <a:r>
              <a:rPr lang="ru-RU" sz="1600" dirty="0"/>
              <a:t> </a:t>
            </a:r>
            <a:r>
              <a:rPr lang="ru-RU" sz="1600" dirty="0" err="1"/>
              <a:t>оқытуға</a:t>
            </a:r>
            <a:r>
              <a:rPr lang="ru-RU" sz="1600" dirty="0"/>
              <a:t> </a:t>
            </a:r>
            <a:r>
              <a:rPr lang="ru-RU" sz="1600" dirty="0" err="1"/>
              <a:t>бағытталған</a:t>
            </a:r>
            <a:r>
              <a:rPr lang="ru-RU" sz="1600" dirty="0"/>
              <a:t> </a:t>
            </a:r>
            <a:r>
              <a:rPr lang="ru-RU" sz="1600" dirty="0" err="1"/>
              <a:t>бағдарламаларға</a:t>
            </a:r>
            <a:r>
              <a:rPr lang="ru-RU" sz="1600" dirty="0"/>
              <a:t> </a:t>
            </a:r>
            <a:r>
              <a:rPr lang="ru-RU" sz="1600" dirty="0" err="1"/>
              <a:t>демеушілік</a:t>
            </a:r>
            <a:r>
              <a:rPr lang="ru-RU" sz="1600" dirty="0"/>
              <a:t> </a:t>
            </a:r>
            <a:r>
              <a:rPr lang="ru-RU" sz="1600" dirty="0" err="1"/>
              <a:t>жасайды</a:t>
            </a:r>
            <a:r>
              <a:rPr lang="ru-RU" sz="1600" dirty="0"/>
              <a:t> </a:t>
            </a:r>
            <a:r>
              <a:rPr lang="ru-RU" sz="1600" dirty="0" err="1"/>
              <a:t>және</a:t>
            </a:r>
            <a:r>
              <a:rPr lang="ru-RU" sz="1600" dirty="0"/>
              <a:t> </a:t>
            </a:r>
            <a:r>
              <a:rPr lang="ru-RU" sz="1600" dirty="0" err="1"/>
              <a:t>іске</a:t>
            </a:r>
            <a:r>
              <a:rPr lang="ru-RU" sz="1600" dirty="0"/>
              <a:t> </a:t>
            </a:r>
            <a:r>
              <a:rPr lang="ru-RU" sz="1600" dirty="0" err="1"/>
              <a:t>асырады</a:t>
            </a:r>
            <a:r>
              <a:rPr lang="ru-RU" sz="1600" dirty="0"/>
              <a:t>. </a:t>
            </a:r>
            <a:r>
              <a:rPr lang="ru-RU" sz="1600" dirty="0" err="1"/>
              <a:t>Бұл</a:t>
            </a:r>
            <a:r>
              <a:rPr lang="ru-RU" sz="1600" dirty="0"/>
              <a:t> </a:t>
            </a:r>
            <a:r>
              <a:rPr lang="ru-RU" sz="1600" dirty="0" err="1"/>
              <a:t>оқытудың</a:t>
            </a:r>
            <a:r>
              <a:rPr lang="ru-RU" sz="1600" dirty="0"/>
              <a:t> </a:t>
            </a:r>
            <a:r>
              <a:rPr lang="ru-RU" sz="1600" dirty="0" err="1"/>
              <a:t>негізгі</a:t>
            </a:r>
            <a:r>
              <a:rPr lang="ru-RU" sz="1600" dirty="0"/>
              <a:t> </a:t>
            </a:r>
            <a:r>
              <a:rPr lang="ru-RU" sz="1600" dirty="0" err="1"/>
              <a:t>бағыттары</a:t>
            </a:r>
            <a:r>
              <a:rPr lang="ru-RU" sz="1600" dirty="0"/>
              <a:t>: </a:t>
            </a:r>
            <a:r>
              <a:rPr lang="ru-RU" sz="1600" dirty="0" err="1"/>
              <a:t>жеке</a:t>
            </a:r>
            <a:r>
              <a:rPr lang="ru-RU" sz="1600" dirty="0"/>
              <a:t> </a:t>
            </a:r>
            <a:r>
              <a:rPr lang="ru-RU" sz="1600" dirty="0" err="1"/>
              <a:t>қаржы</a:t>
            </a:r>
            <a:r>
              <a:rPr lang="ru-RU" sz="1600" dirty="0"/>
              <a:t>, </a:t>
            </a:r>
            <a:r>
              <a:rPr lang="ru-RU" sz="1600" dirty="0" err="1"/>
              <a:t>инвестициялау</a:t>
            </a:r>
            <a:r>
              <a:rPr lang="ru-RU" sz="1600" dirty="0"/>
              <a:t> </a:t>
            </a:r>
            <a:r>
              <a:rPr lang="ru-RU" sz="1600" dirty="0" err="1"/>
              <a:t>мүмкіндіктері</a:t>
            </a:r>
            <a:r>
              <a:rPr lang="ru-RU" sz="1600" dirty="0"/>
              <a:t>, </a:t>
            </a:r>
            <a:r>
              <a:rPr lang="ru-RU" sz="1600" dirty="0" err="1"/>
              <a:t>ұзақ</a:t>
            </a:r>
            <a:r>
              <a:rPr lang="ru-RU" sz="1600" dirty="0"/>
              <a:t> </a:t>
            </a:r>
            <a:r>
              <a:rPr lang="ru-RU" sz="1600" dirty="0" err="1"/>
              <a:t>мерзімді</a:t>
            </a:r>
            <a:r>
              <a:rPr lang="ru-RU" sz="1600" dirty="0"/>
              <a:t> </a:t>
            </a:r>
            <a:r>
              <a:rPr lang="ru-RU" sz="1600" dirty="0" err="1"/>
              <a:t>инвестициялар</a:t>
            </a:r>
            <a:r>
              <a:rPr lang="ru-RU" sz="1600" dirty="0"/>
              <a:t>, </a:t>
            </a:r>
            <a:r>
              <a:rPr lang="ru-RU" sz="1600" dirty="0" err="1"/>
              <a:t>кәсіпкерлік</a:t>
            </a:r>
            <a:r>
              <a:rPr lang="ru-RU" sz="1600" dirty="0"/>
              <a:t>.</a:t>
            </a:r>
          </a:p>
          <a:p>
            <a:pPr algn="just"/>
            <a:r>
              <a:rPr lang="ru-RU" sz="1600" dirty="0"/>
              <a:t>Компания </a:t>
            </a:r>
            <a:r>
              <a:rPr lang="ru-RU" sz="1600" dirty="0" err="1"/>
              <a:t>бағдарламаларды</a:t>
            </a:r>
            <a:r>
              <a:rPr lang="ru-RU" sz="1600" dirty="0"/>
              <a:t> </a:t>
            </a:r>
            <a:r>
              <a:rPr lang="ru-RU" sz="1600" dirty="0" err="1"/>
              <a:t>қаржылық</a:t>
            </a:r>
            <a:r>
              <a:rPr lang="ru-RU" sz="1600" dirty="0"/>
              <a:t> </a:t>
            </a:r>
            <a:r>
              <a:rPr lang="ru-RU" sz="1600" dirty="0" err="1"/>
              <a:t>қолдау</a:t>
            </a:r>
            <a:r>
              <a:rPr lang="ru-RU" sz="1600" dirty="0"/>
              <a:t> </a:t>
            </a:r>
            <a:r>
              <a:rPr lang="ru-RU" sz="1600" dirty="0" err="1"/>
              <a:t>ғана</a:t>
            </a:r>
            <a:r>
              <a:rPr lang="ru-RU" sz="1600" dirty="0"/>
              <a:t> </a:t>
            </a:r>
            <a:r>
              <a:rPr lang="ru-RU" sz="1600" dirty="0" err="1"/>
              <a:t>емес</a:t>
            </a:r>
            <a:r>
              <a:rPr lang="ru-RU" sz="1600" dirty="0"/>
              <a:t>, </a:t>
            </a:r>
            <a:r>
              <a:rPr lang="ru-RU" sz="1600" dirty="0" err="1"/>
              <a:t>сонымен</a:t>
            </a:r>
            <a:r>
              <a:rPr lang="ru-RU" sz="1600" dirty="0"/>
              <a:t> </a:t>
            </a:r>
            <a:r>
              <a:rPr lang="ru-RU" sz="1600" dirty="0" err="1"/>
              <a:t>қатар</a:t>
            </a:r>
            <a:r>
              <a:rPr lang="ru-RU" sz="1600" dirty="0"/>
              <a:t> </a:t>
            </a:r>
            <a:r>
              <a:rPr lang="ru-RU" sz="1600" dirty="0" err="1"/>
              <a:t>сараптама</a:t>
            </a:r>
            <a:r>
              <a:rPr lang="ru-RU" sz="1600" dirty="0"/>
              <a:t> </a:t>
            </a:r>
            <a:r>
              <a:rPr lang="ru-RU" sz="1600" dirty="0" err="1"/>
              <a:t>жүргізеді</a:t>
            </a:r>
            <a:r>
              <a:rPr lang="ru-RU" sz="1600" dirty="0"/>
              <a:t>, </a:t>
            </a:r>
            <a:r>
              <a:rPr lang="ru-RU" sz="1600" dirty="0" err="1"/>
              <a:t>қызметкерлерді</a:t>
            </a:r>
            <a:r>
              <a:rPr lang="ru-RU" sz="1600" dirty="0"/>
              <a:t> </a:t>
            </a:r>
            <a:r>
              <a:rPr lang="ru-RU" sz="1600" dirty="0" err="1"/>
              <a:t>еріктілер</a:t>
            </a:r>
            <a:r>
              <a:rPr lang="ru-RU" sz="1600" dirty="0"/>
              <a:t> </a:t>
            </a:r>
            <a:r>
              <a:rPr lang="ru-RU" sz="1600" dirty="0" err="1"/>
              <a:t>ретінде</a:t>
            </a:r>
            <a:r>
              <a:rPr lang="ru-RU" sz="1600" dirty="0"/>
              <a:t> </a:t>
            </a:r>
            <a:r>
              <a:rPr lang="ru-RU" sz="1600" dirty="0" err="1"/>
              <a:t>тартады</a:t>
            </a:r>
            <a:r>
              <a:rPr lang="ru-RU" sz="1600" dirty="0"/>
              <a:t>, </a:t>
            </a:r>
            <a:r>
              <a:rPr lang="ru-RU" sz="1600" dirty="0" err="1"/>
              <a:t>коммерциялық</a:t>
            </a:r>
            <a:r>
              <a:rPr lang="ru-RU" sz="1600" dirty="0"/>
              <a:t> </a:t>
            </a:r>
            <a:r>
              <a:rPr lang="ru-RU" sz="1600" dirty="0" err="1"/>
              <a:t>емес</a:t>
            </a:r>
            <a:r>
              <a:rPr lang="ru-RU" sz="1600" dirty="0"/>
              <a:t> </a:t>
            </a:r>
            <a:r>
              <a:rPr lang="ru-RU" sz="1600" dirty="0" err="1"/>
              <a:t>ұйымдарға</a:t>
            </a:r>
            <a:r>
              <a:rPr lang="ru-RU" sz="1600" dirty="0"/>
              <a:t> </a:t>
            </a:r>
            <a:r>
              <a:rPr lang="ru-RU" sz="1600" dirty="0" err="1"/>
              <a:t>гранттар</a:t>
            </a:r>
            <a:r>
              <a:rPr lang="ru-RU" sz="1600" dirty="0"/>
              <a:t> </a:t>
            </a:r>
            <a:r>
              <a:rPr lang="ru-RU" sz="1600" dirty="0" err="1"/>
              <a:t>береді</a:t>
            </a:r>
            <a:r>
              <a:rPr lang="ru-RU" sz="1600" dirty="0"/>
              <a:t> </a:t>
            </a:r>
            <a:r>
              <a:rPr lang="ru-RU" sz="1600" dirty="0" err="1"/>
              <a:t>және</a:t>
            </a:r>
            <a:r>
              <a:rPr lang="ru-RU" sz="1600" dirty="0"/>
              <a:t> </a:t>
            </a:r>
            <a:r>
              <a:rPr lang="ru-RU" sz="1600" dirty="0" err="1"/>
              <a:t>олармен</a:t>
            </a:r>
            <a:r>
              <a:rPr lang="ru-RU" sz="1600" dirty="0"/>
              <a:t> </a:t>
            </a:r>
            <a:r>
              <a:rPr lang="ru-RU" sz="1600" dirty="0" err="1"/>
              <a:t>серіктестік</a:t>
            </a:r>
            <a:r>
              <a:rPr lang="ru-RU" sz="1600" dirty="0"/>
              <a:t> </a:t>
            </a:r>
            <a:r>
              <a:rPr lang="ru-RU" sz="1600" dirty="0" err="1"/>
              <a:t>құрады</a:t>
            </a:r>
            <a:r>
              <a:rPr lang="ru-RU" sz="1600" dirty="0"/>
              <a:t>.</a:t>
            </a:r>
          </a:p>
          <a:p>
            <a:pPr algn="just"/>
            <a:r>
              <a:rPr lang="ru-RU" sz="1600" dirty="0" err="1"/>
              <a:t>Оқушылардың</a:t>
            </a:r>
            <a:r>
              <a:rPr lang="ru-RU" sz="1600" dirty="0"/>
              <a:t> </a:t>
            </a:r>
            <a:r>
              <a:rPr lang="ru-RU" sz="1600" dirty="0" err="1"/>
              <a:t>қаржылық</a:t>
            </a:r>
            <a:r>
              <a:rPr lang="ru-RU" sz="1600" dirty="0"/>
              <a:t> </a:t>
            </a:r>
            <a:r>
              <a:rPr lang="ru-RU" sz="1600" dirty="0" err="1"/>
              <a:t>сауаттылығын</a:t>
            </a:r>
            <a:r>
              <a:rPr lang="ru-RU" sz="1600" dirty="0"/>
              <a:t> </a:t>
            </a:r>
            <a:r>
              <a:rPr lang="ru-RU" sz="1600" dirty="0" err="1"/>
              <a:t>арттыру</a:t>
            </a:r>
            <a:r>
              <a:rPr lang="ru-RU" sz="1600" dirty="0"/>
              <a:t> </a:t>
            </a:r>
            <a:r>
              <a:rPr lang="ru-RU" sz="1600" dirty="0" err="1"/>
              <a:t>мәселелеріне</a:t>
            </a:r>
            <a:r>
              <a:rPr lang="ru-RU" sz="1600" dirty="0"/>
              <a:t> </a:t>
            </a:r>
            <a:r>
              <a:rPr lang="ru-RU" sz="1600" dirty="0" err="1"/>
              <a:t>университеттер</a:t>
            </a:r>
            <a:r>
              <a:rPr lang="ru-RU" sz="1600" dirty="0"/>
              <a:t> де </a:t>
            </a:r>
            <a:r>
              <a:rPr lang="ru-RU" sz="1600" dirty="0" err="1"/>
              <a:t>тартылуда</a:t>
            </a:r>
            <a:r>
              <a:rPr lang="ru-RU" sz="1600" dirty="0"/>
              <a:t>. </a:t>
            </a:r>
            <a:r>
              <a:rPr lang="ru-RU" sz="1600" dirty="0" err="1"/>
              <a:t>Мысалы</a:t>
            </a:r>
            <a:r>
              <a:rPr lang="ru-RU" sz="1600" dirty="0"/>
              <a:t>, Индиана </a:t>
            </a:r>
            <a:r>
              <a:rPr lang="ru-RU" sz="1600" dirty="0" err="1"/>
              <a:t>мемлекеттік</a:t>
            </a:r>
            <a:r>
              <a:rPr lang="ru-RU" sz="1600" dirty="0"/>
              <a:t> </a:t>
            </a:r>
            <a:r>
              <a:rPr lang="ru-RU" sz="1600" dirty="0" err="1"/>
              <a:t>университеті</a:t>
            </a:r>
            <a:r>
              <a:rPr lang="ru-RU" sz="1600" dirty="0"/>
              <a:t> </a:t>
            </a:r>
            <a:r>
              <a:rPr lang="ru-RU" sz="1600" dirty="0" err="1"/>
              <a:t>сегіз</a:t>
            </a:r>
            <a:r>
              <a:rPr lang="ru-RU" sz="1600" dirty="0"/>
              <a:t> </a:t>
            </a:r>
            <a:r>
              <a:rPr lang="ru-RU" sz="1600" dirty="0" err="1"/>
              <a:t>жергілікті</a:t>
            </a:r>
            <a:r>
              <a:rPr lang="ru-RU" sz="1600" dirty="0"/>
              <a:t> </a:t>
            </a:r>
            <a:r>
              <a:rPr lang="ru-RU" sz="1600" dirty="0" err="1"/>
              <a:t>банктің</a:t>
            </a:r>
            <a:r>
              <a:rPr lang="ru-RU" sz="1600" dirty="0"/>
              <a:t> </a:t>
            </a:r>
            <a:r>
              <a:rPr lang="ru-RU" sz="1600" dirty="0" err="1"/>
              <a:t>көмегімен</a:t>
            </a:r>
            <a:r>
              <a:rPr lang="ru-RU" sz="1600" dirty="0"/>
              <a:t> «</a:t>
            </a:r>
            <a:r>
              <a:rPr lang="ru-RU" sz="1600" dirty="0" err="1"/>
              <a:t>Ақша</a:t>
            </a:r>
            <a:r>
              <a:rPr lang="ru-RU" sz="1600" dirty="0"/>
              <a:t> автобусы» (</a:t>
            </a:r>
            <a:r>
              <a:rPr lang="en-US" sz="1600" dirty="0"/>
              <a:t>Money Bus) </a:t>
            </a:r>
            <a:r>
              <a:rPr lang="ru-RU" sz="1600" dirty="0" err="1"/>
              <a:t>бағдарламасын</a:t>
            </a:r>
            <a:r>
              <a:rPr lang="ru-RU" sz="1600" dirty="0"/>
              <a:t> </a:t>
            </a:r>
            <a:r>
              <a:rPr lang="ru-RU" sz="1600" dirty="0" err="1"/>
              <a:t>әзірледі</a:t>
            </a:r>
            <a:r>
              <a:rPr lang="ru-RU" sz="1600" dirty="0"/>
              <a:t>. Осы </a:t>
            </a:r>
            <a:r>
              <a:rPr lang="ru-RU" sz="1600" dirty="0" err="1"/>
              <a:t>бағдарлама</a:t>
            </a:r>
            <a:r>
              <a:rPr lang="ru-RU" sz="1600" dirty="0"/>
              <a:t> </a:t>
            </a:r>
            <a:r>
              <a:rPr lang="ru-RU" sz="1600" dirty="0" err="1"/>
              <a:t>аясында</a:t>
            </a:r>
            <a:r>
              <a:rPr lang="ru-RU" sz="1600" dirty="0"/>
              <a:t> </a:t>
            </a:r>
            <a:r>
              <a:rPr lang="ru-RU" sz="1600" dirty="0" err="1"/>
              <a:t>оқытушылар</a:t>
            </a:r>
            <a:r>
              <a:rPr lang="ru-RU" sz="1600" dirty="0"/>
              <a:t> </a:t>
            </a:r>
            <a:r>
              <a:rPr lang="ru-RU" sz="1600" dirty="0" err="1"/>
              <a:t>штатқа</a:t>
            </a:r>
            <a:r>
              <a:rPr lang="ru-RU" sz="1600" dirty="0"/>
              <a:t> </a:t>
            </a:r>
            <a:r>
              <a:rPr lang="ru-RU" sz="1600" dirty="0" err="1"/>
              <a:t>барып</a:t>
            </a:r>
            <a:r>
              <a:rPr lang="ru-RU" sz="1600" dirty="0"/>
              <a:t>, </a:t>
            </a:r>
            <a:r>
              <a:rPr lang="ru-RU" sz="1600" dirty="0" err="1"/>
              <a:t>мектептерде</a:t>
            </a:r>
            <a:r>
              <a:rPr lang="ru-RU" sz="1600" dirty="0"/>
              <a:t> </a:t>
            </a:r>
            <a:r>
              <a:rPr lang="ru-RU" sz="1600" dirty="0" err="1"/>
              <a:t>семинарлар</a:t>
            </a:r>
            <a:r>
              <a:rPr lang="ru-RU" sz="1600" dirty="0"/>
              <a:t> мен </a:t>
            </a:r>
            <a:r>
              <a:rPr lang="ru-RU" sz="1600" dirty="0" err="1"/>
              <a:t>шеберлік</a:t>
            </a:r>
            <a:r>
              <a:rPr lang="ru-RU" sz="1600" dirty="0"/>
              <a:t> </a:t>
            </a:r>
            <a:r>
              <a:rPr lang="ru-RU" sz="1600" dirty="0" err="1"/>
              <a:t>сабақтарын</a:t>
            </a:r>
            <a:r>
              <a:rPr lang="ru-RU" sz="1600" dirty="0"/>
              <a:t>, </a:t>
            </a:r>
            <a:r>
              <a:rPr lang="ru-RU" sz="1600" dirty="0" err="1"/>
              <a:t>сондай-ақ</a:t>
            </a:r>
            <a:r>
              <a:rPr lang="ru-RU" sz="1600" dirty="0"/>
              <a:t> </a:t>
            </a:r>
            <a:r>
              <a:rPr lang="ru-RU" sz="1600" dirty="0" err="1"/>
              <a:t>қоғамдық</a:t>
            </a:r>
            <a:r>
              <a:rPr lang="ru-RU" sz="1600" dirty="0"/>
              <a:t> </a:t>
            </a:r>
            <a:r>
              <a:rPr lang="ru-RU" sz="1600" dirty="0" err="1"/>
              <a:t>орталықтарда</a:t>
            </a:r>
            <a:r>
              <a:rPr lang="ru-RU" sz="1600" dirty="0"/>
              <a:t> </a:t>
            </a:r>
            <a:r>
              <a:rPr lang="ru-RU" sz="1600" dirty="0" err="1"/>
              <a:t>дәрістер</a:t>
            </a:r>
            <a:r>
              <a:rPr lang="ru-RU" sz="1600" dirty="0"/>
              <a:t> </a:t>
            </a:r>
            <a:r>
              <a:rPr lang="ru-RU" sz="1600" dirty="0" err="1"/>
              <a:t>өткізеді</a:t>
            </a:r>
            <a:r>
              <a:rPr lang="ru-RU" sz="1600" dirty="0"/>
              <a:t>.</a:t>
            </a:r>
          </a:p>
          <a:p>
            <a:pPr algn="just"/>
            <a:r>
              <a:rPr lang="ru-RU" sz="1600" dirty="0"/>
              <a:t>1997 </a:t>
            </a:r>
            <a:r>
              <a:rPr lang="ru-RU" sz="1600" dirty="0" err="1"/>
              <a:t>жылдан</a:t>
            </a:r>
            <a:r>
              <a:rPr lang="ru-RU" sz="1600" dirty="0"/>
              <a:t> </a:t>
            </a:r>
            <a:r>
              <a:rPr lang="ru-RU" sz="1600" dirty="0" err="1"/>
              <a:t>бастап</a:t>
            </a:r>
            <a:r>
              <a:rPr lang="ru-RU" sz="1600" dirty="0"/>
              <a:t> </a:t>
            </a:r>
            <a:r>
              <a:rPr lang="ru-RU" sz="1600" dirty="0" err="1"/>
              <a:t>қазіргі</a:t>
            </a:r>
            <a:r>
              <a:rPr lang="ru-RU" sz="1600" dirty="0"/>
              <a:t> </a:t>
            </a:r>
            <a:r>
              <a:rPr lang="ru-RU" sz="1600" dirty="0" err="1"/>
              <a:t>уақытқа</a:t>
            </a:r>
            <a:r>
              <a:rPr lang="ru-RU" sz="1600" dirty="0"/>
              <a:t> </a:t>
            </a:r>
            <a:r>
              <a:rPr lang="ru-RU" sz="1600" dirty="0" err="1"/>
              <a:t>дейін</a:t>
            </a:r>
            <a:r>
              <a:rPr lang="ru-RU" sz="1600" dirty="0"/>
              <a:t> АҚШ-та «</a:t>
            </a:r>
            <a:r>
              <a:rPr lang="ru-RU" sz="1600" dirty="0" err="1"/>
              <a:t>биржадағы</a:t>
            </a:r>
            <a:r>
              <a:rPr lang="ru-RU" sz="1600" dirty="0"/>
              <a:t> </a:t>
            </a:r>
            <a:r>
              <a:rPr lang="ru-RU" sz="1600" dirty="0" err="1"/>
              <a:t>ойын</a:t>
            </a:r>
            <a:r>
              <a:rPr lang="ru-RU" sz="1600" dirty="0"/>
              <a:t>» («</a:t>
            </a:r>
            <a:r>
              <a:rPr lang="en-US" sz="1600" dirty="0"/>
              <a:t>Stock market game</a:t>
            </a:r>
            <a:r>
              <a:rPr lang="ru-RU" sz="1600" dirty="0"/>
              <a:t>»</a:t>
            </a:r>
            <a:r>
              <a:rPr lang="en-US" sz="1600" dirty="0"/>
              <a:t>)</a:t>
            </a:r>
            <a:r>
              <a:rPr lang="ru-RU" sz="1600" dirty="0"/>
              <a:t> </a:t>
            </a:r>
            <a:r>
              <a:rPr lang="ru-RU" sz="1600" dirty="0" err="1"/>
              <a:t>атты</a:t>
            </a:r>
            <a:r>
              <a:rPr lang="ru-RU" sz="1600" dirty="0"/>
              <a:t> </a:t>
            </a:r>
            <a:r>
              <a:rPr lang="ru-RU" sz="1600" dirty="0" err="1"/>
              <a:t>жоба</a:t>
            </a:r>
            <a:r>
              <a:rPr lang="ru-RU" sz="1600" dirty="0"/>
              <a:t> бар, </a:t>
            </a:r>
            <a:r>
              <a:rPr lang="ru-RU" sz="1600" dirty="0" err="1"/>
              <a:t>соның</a:t>
            </a:r>
            <a:r>
              <a:rPr lang="ru-RU" sz="1600" dirty="0"/>
              <a:t> </a:t>
            </a:r>
            <a:r>
              <a:rPr lang="ru-RU" sz="1600" dirty="0" err="1"/>
              <a:t>арқасында</a:t>
            </a:r>
            <a:r>
              <a:rPr lang="ru-RU" sz="1600" dirty="0"/>
              <a:t> 10 </a:t>
            </a:r>
            <a:r>
              <a:rPr lang="ru-RU" sz="1600" dirty="0" err="1"/>
              <a:t>миллионнан</a:t>
            </a:r>
            <a:r>
              <a:rPr lang="ru-RU" sz="1600" dirty="0"/>
              <a:t> </a:t>
            </a:r>
            <a:r>
              <a:rPr lang="ru-RU" sz="1600" dirty="0" err="1"/>
              <a:t>астам</a:t>
            </a:r>
            <a:r>
              <a:rPr lang="ru-RU" sz="1600" dirty="0"/>
              <a:t> </a:t>
            </a:r>
            <a:r>
              <a:rPr lang="ru-RU" sz="1600" dirty="0" err="1"/>
              <a:t>оқушы</a:t>
            </a:r>
            <a:r>
              <a:rPr lang="ru-RU" sz="1600" dirty="0"/>
              <a:t> </a:t>
            </a:r>
            <a:r>
              <a:rPr lang="ru-RU" sz="1600" dirty="0" err="1"/>
              <a:t>қарапайым</a:t>
            </a:r>
            <a:r>
              <a:rPr lang="ru-RU" sz="1600" dirty="0"/>
              <a:t> </a:t>
            </a:r>
            <a:r>
              <a:rPr lang="ru-RU" sz="1600" dirty="0" err="1"/>
              <a:t>инвестициялық</a:t>
            </a:r>
            <a:r>
              <a:rPr lang="ru-RU" sz="1600" dirty="0"/>
              <a:t> </a:t>
            </a:r>
            <a:r>
              <a:rPr lang="ru-RU" sz="1600" dirty="0" err="1"/>
              <a:t>портфельдерді</a:t>
            </a:r>
            <a:r>
              <a:rPr lang="ru-RU" sz="1600" dirty="0"/>
              <a:t> </a:t>
            </a:r>
            <a:r>
              <a:rPr lang="ru-RU" sz="1600" dirty="0" err="1"/>
              <a:t>құруды</a:t>
            </a:r>
            <a:r>
              <a:rPr lang="ru-RU" sz="1600" dirty="0"/>
              <a:t> </a:t>
            </a:r>
            <a:r>
              <a:rPr lang="ru-RU" sz="1600" dirty="0" err="1"/>
              <a:t>үйренеді</a:t>
            </a:r>
            <a:r>
              <a:rPr lang="ru-RU" sz="1600" dirty="0"/>
              <a:t>. </a:t>
            </a:r>
            <a:r>
              <a:rPr lang="ru-RU" sz="1600" dirty="0" err="1"/>
              <a:t>Бұл</a:t>
            </a:r>
            <a:r>
              <a:rPr lang="ru-RU" sz="1600" dirty="0"/>
              <a:t> </a:t>
            </a:r>
            <a:r>
              <a:rPr lang="ru-RU" sz="1600" dirty="0" err="1"/>
              <a:t>бағдарлама</a:t>
            </a:r>
            <a:r>
              <a:rPr lang="ru-RU" sz="1600" dirty="0"/>
              <a:t> 4 </a:t>
            </a:r>
            <a:r>
              <a:rPr lang="ru-RU" sz="1600" dirty="0" err="1"/>
              <a:t>жастан</a:t>
            </a:r>
            <a:r>
              <a:rPr lang="ru-RU" sz="1600" dirty="0"/>
              <a:t> 12 </a:t>
            </a:r>
            <a:r>
              <a:rPr lang="ru-RU" sz="1600" dirty="0" err="1"/>
              <a:t>жасқа</a:t>
            </a:r>
            <a:r>
              <a:rPr lang="ru-RU" sz="1600" dirty="0"/>
              <a:t> </a:t>
            </a:r>
            <a:r>
              <a:rPr lang="ru-RU" sz="1600" dirty="0" err="1"/>
              <a:t>дейінгі</a:t>
            </a:r>
            <a:r>
              <a:rPr lang="ru-RU" sz="1600" dirty="0"/>
              <a:t> </a:t>
            </a:r>
            <a:r>
              <a:rPr lang="ru-RU" sz="1600" dirty="0" err="1"/>
              <a:t>балаларға</a:t>
            </a:r>
            <a:r>
              <a:rPr lang="ru-RU" sz="1600" dirty="0"/>
              <a:t> </a:t>
            </a:r>
            <a:r>
              <a:rPr lang="ru-RU" sz="1600" dirty="0" err="1"/>
              <a:t>арналған</a:t>
            </a:r>
            <a:r>
              <a:rPr lang="ru-RU" sz="1600" dirty="0"/>
              <a:t>.</a:t>
            </a:r>
          </a:p>
          <a:p>
            <a:pPr algn="just"/>
            <a:r>
              <a:rPr lang="ru-RU" sz="1600" dirty="0" err="1"/>
              <a:t>Өздеріңіз</a:t>
            </a:r>
            <a:r>
              <a:rPr lang="ru-RU" sz="1600" dirty="0"/>
              <a:t> </a:t>
            </a:r>
            <a:r>
              <a:rPr lang="ru-RU" sz="1600" dirty="0" err="1"/>
              <a:t>білетіндей</a:t>
            </a:r>
            <a:r>
              <a:rPr lang="ru-RU" sz="1600" dirty="0"/>
              <a:t>, АҚШ </a:t>
            </a:r>
            <a:r>
              <a:rPr lang="ru-RU" sz="1600" dirty="0" err="1"/>
              <a:t>қор</a:t>
            </a:r>
            <a:r>
              <a:rPr lang="ru-RU" sz="1600" dirty="0"/>
              <a:t> </a:t>
            </a:r>
            <a:r>
              <a:rPr lang="ru-RU" sz="1600" dirty="0" err="1"/>
              <a:t>нарығы</a:t>
            </a:r>
            <a:r>
              <a:rPr lang="ru-RU" sz="1600" dirty="0"/>
              <a:t> </a:t>
            </a:r>
            <a:r>
              <a:rPr lang="ru-RU" sz="1600" dirty="0" err="1"/>
              <a:t>бүгінде</a:t>
            </a:r>
            <a:r>
              <a:rPr lang="ru-RU" sz="1600" dirty="0"/>
              <a:t> </a:t>
            </a:r>
            <a:r>
              <a:rPr lang="ru-RU" sz="1600" dirty="0" err="1"/>
              <a:t>әлемдегі</a:t>
            </a:r>
            <a:r>
              <a:rPr lang="ru-RU" sz="1600" dirty="0"/>
              <a:t> </a:t>
            </a:r>
            <a:r>
              <a:rPr lang="ru-RU" sz="1600" dirty="0" err="1"/>
              <a:t>ең</a:t>
            </a:r>
            <a:r>
              <a:rPr lang="ru-RU" sz="1600" dirty="0"/>
              <a:t> </a:t>
            </a:r>
            <a:r>
              <a:rPr lang="ru-RU" sz="1600" dirty="0" err="1"/>
              <a:t>ірі</a:t>
            </a:r>
            <a:r>
              <a:rPr lang="ru-RU" sz="1600" dirty="0"/>
              <a:t> </a:t>
            </a:r>
            <a:r>
              <a:rPr lang="ru-RU" sz="1600" dirty="0" err="1"/>
              <a:t>және</a:t>
            </a:r>
            <a:r>
              <a:rPr lang="ru-RU" sz="1600" dirty="0"/>
              <a:t> </a:t>
            </a:r>
            <a:r>
              <a:rPr lang="ru-RU" sz="1600" dirty="0" err="1"/>
              <a:t>дамыған</a:t>
            </a:r>
            <a:r>
              <a:rPr lang="ru-RU" sz="1600" dirty="0"/>
              <a:t>. АҚШ-</a:t>
            </a:r>
            <a:r>
              <a:rPr lang="ru-RU" sz="1600" dirty="0" err="1"/>
              <a:t>тың</a:t>
            </a:r>
            <a:r>
              <a:rPr lang="ru-RU" sz="1600" dirty="0"/>
              <a:t> </a:t>
            </a:r>
            <a:r>
              <a:rPr lang="ru-RU" sz="1600" dirty="0" err="1"/>
              <a:t>тәжірибесі</a:t>
            </a:r>
            <a:r>
              <a:rPr lang="ru-RU" sz="1600" dirty="0"/>
              <a:t> </a:t>
            </a:r>
            <a:r>
              <a:rPr lang="ru-RU" sz="1600" dirty="0" err="1"/>
              <a:t>Қаржы</a:t>
            </a:r>
            <a:r>
              <a:rPr lang="ru-RU" sz="1600" dirty="0"/>
              <a:t> </a:t>
            </a:r>
            <a:r>
              <a:rPr lang="ru-RU" sz="1600" dirty="0" err="1"/>
              <a:t>нарығы</a:t>
            </a:r>
            <a:r>
              <a:rPr lang="ru-RU" sz="1600" dirty="0"/>
              <a:t> </a:t>
            </a:r>
            <a:r>
              <a:rPr lang="ru-RU" sz="1600" dirty="0" err="1"/>
              <a:t>білімді</a:t>
            </a:r>
            <a:r>
              <a:rPr lang="ru-RU" sz="1600" dirty="0"/>
              <a:t> </a:t>
            </a:r>
            <a:r>
              <a:rPr lang="ru-RU" sz="1600" dirty="0" err="1"/>
              <a:t>және</a:t>
            </a:r>
            <a:r>
              <a:rPr lang="ru-RU" sz="1600" dirty="0"/>
              <a:t> </a:t>
            </a:r>
            <a:r>
              <a:rPr lang="ru-RU" sz="1600" dirty="0" err="1"/>
              <a:t>қаржылық</a:t>
            </a:r>
            <a:r>
              <a:rPr lang="ru-RU" sz="1600" dirty="0"/>
              <a:t> </a:t>
            </a:r>
            <a:r>
              <a:rPr lang="ru-RU" sz="1600" dirty="0" err="1"/>
              <a:t>сауатты</a:t>
            </a:r>
            <a:r>
              <a:rPr lang="ru-RU" sz="1600" dirty="0"/>
              <a:t> </a:t>
            </a:r>
            <a:r>
              <a:rPr lang="ru-RU" sz="1600" dirty="0" err="1"/>
              <a:t>тұтынушылардан</a:t>
            </a:r>
            <a:r>
              <a:rPr lang="ru-RU" sz="1600" dirty="0"/>
              <a:t> </a:t>
            </a:r>
            <a:r>
              <a:rPr lang="ru-RU" sz="1600" dirty="0" err="1"/>
              <a:t>айтарлықтай</a:t>
            </a:r>
            <a:r>
              <a:rPr lang="ru-RU" sz="1600" dirty="0"/>
              <a:t> </a:t>
            </a:r>
            <a:r>
              <a:rPr lang="ru-RU" sz="1600" dirty="0" err="1"/>
              <a:t>пайда</a:t>
            </a:r>
            <a:r>
              <a:rPr lang="ru-RU" sz="1600" dirty="0"/>
              <a:t> </a:t>
            </a:r>
            <a:r>
              <a:rPr lang="ru-RU" sz="1600" dirty="0" err="1"/>
              <a:t>көретінін</a:t>
            </a:r>
            <a:r>
              <a:rPr lang="ru-RU" sz="1600" dirty="0"/>
              <a:t> </a:t>
            </a:r>
            <a:r>
              <a:rPr lang="ru-RU" sz="1600" dirty="0" err="1"/>
              <a:t>дәлелдейді</a:t>
            </a:r>
            <a:r>
              <a:rPr lang="ru-RU" sz="1600" dirty="0"/>
              <a:t>.</a:t>
            </a:r>
          </a:p>
        </p:txBody>
      </p:sp>
      <p:pic>
        <p:nvPicPr>
          <p:cNvPr id="2050" name="Picture 2" descr="Фондовому рынку США предрекли сильнейшее падение в 2022 году - новости  Kapital.kz">
            <a:extLst>
              <a:ext uri="{FF2B5EF4-FFF2-40B4-BE49-F238E27FC236}">
                <a16:creationId xmlns:a16="http://schemas.microsoft.com/office/drawing/2014/main" id="{F2F46D6A-AC68-484D-993C-C15A1405B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2082" y="1412776"/>
            <a:ext cx="3168283" cy="1784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Как попасть на американскую фондовую биржу? | Пикабу">
            <a:extLst>
              <a:ext uri="{FF2B5EF4-FFF2-40B4-BE49-F238E27FC236}">
                <a16:creationId xmlns:a16="http://schemas.microsoft.com/office/drawing/2014/main" id="{B49E3930-3C98-4715-8FF2-26E6FFBF99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1831" y="3933056"/>
            <a:ext cx="3004151" cy="2000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22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18</a:t>
            </a:fld>
            <a:endParaRPr lang="ru-RU" dirty="0"/>
          </a:p>
        </p:txBody>
      </p:sp>
      <p:sp>
        <p:nvSpPr>
          <p:cNvPr id="4" name="Объект 2">
            <a:extLst>
              <a:ext uri="{FF2B5EF4-FFF2-40B4-BE49-F238E27FC236}">
                <a16:creationId xmlns:a16="http://schemas.microsoft.com/office/drawing/2014/main" id="{F8F2CBAD-57CC-0047-A273-F30D44AC27F7}"/>
              </a:ext>
            </a:extLst>
          </p:cNvPr>
          <p:cNvSpPr txBox="1">
            <a:spLocks/>
          </p:cNvSpPr>
          <p:nvPr/>
        </p:nvSpPr>
        <p:spPr>
          <a:xfrm>
            <a:off x="666735" y="357166"/>
            <a:ext cx="10373619" cy="785818"/>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fontAlgn="ctr">
              <a:buClr>
                <a:srgbClr val="000000"/>
              </a:buClr>
              <a:buSzPts val="1400"/>
              <a:buNone/>
            </a:pPr>
            <a:r>
              <a:rPr lang="ru-RU" sz="2800" b="1" dirty="0">
                <a:solidFill>
                  <a:srgbClr val="00B050"/>
                </a:solidFill>
              </a:rPr>
              <a:t> </a:t>
            </a:r>
            <a:r>
              <a:rPr sz="2800" b="1" dirty="0">
                <a:solidFill>
                  <a:srgbClr val="00B050"/>
                </a:solidFill>
              </a:rPr>
              <a:t>1.1</a:t>
            </a:r>
            <a:r>
              <a:rPr lang="ru-KZ" sz="2800" b="1" dirty="0">
                <a:solidFill>
                  <a:srgbClr val="00B050"/>
                </a:solidFill>
              </a:rPr>
              <a:t>.</a:t>
            </a:r>
            <a:r>
              <a:rPr lang="ru-RU" sz="2800" b="1" dirty="0">
                <a:solidFill>
                  <a:srgbClr val="00B050"/>
                </a:solidFill>
              </a:rPr>
              <a:t> </a:t>
            </a:r>
            <a:r>
              <a:rPr lang="ru-RU" sz="2800" b="1" dirty="0" err="1">
                <a:solidFill>
                  <a:srgbClr val="00B050"/>
                </a:solidFill>
              </a:rPr>
              <a:t>Қаржылық</a:t>
            </a:r>
            <a:r>
              <a:rPr lang="ru-RU" sz="2800" b="1" dirty="0">
                <a:solidFill>
                  <a:srgbClr val="00B050"/>
                </a:solidFill>
              </a:rPr>
              <a:t> </a:t>
            </a:r>
            <a:r>
              <a:rPr lang="ru-RU" sz="2800" b="1" dirty="0" err="1">
                <a:solidFill>
                  <a:srgbClr val="00B050"/>
                </a:solidFill>
              </a:rPr>
              <a:t>сауаттылық</a:t>
            </a:r>
            <a:r>
              <a:rPr lang="ru-RU" sz="2800" b="1" dirty="0">
                <a:solidFill>
                  <a:srgbClr val="00B050"/>
                </a:solidFill>
              </a:rPr>
              <a:t> </a:t>
            </a:r>
            <a:r>
              <a:rPr lang="ru-RU" sz="2800" b="1" dirty="0" err="1">
                <a:solidFill>
                  <a:srgbClr val="00B050"/>
                </a:solidFill>
              </a:rPr>
              <a:t>және</a:t>
            </a:r>
            <a:r>
              <a:rPr lang="ru-RU" sz="2800" b="1" dirty="0">
                <a:solidFill>
                  <a:srgbClr val="00B050"/>
                </a:solidFill>
              </a:rPr>
              <a:t> </a:t>
            </a:r>
            <a:r>
              <a:rPr lang="ru-RU" sz="2800" b="1" dirty="0" err="1">
                <a:solidFill>
                  <a:srgbClr val="00B050"/>
                </a:solidFill>
              </a:rPr>
              <a:t>қаржылық</a:t>
            </a:r>
            <a:r>
              <a:rPr lang="ru-RU" sz="2800" b="1" dirty="0">
                <a:solidFill>
                  <a:srgbClr val="00B050"/>
                </a:solidFill>
              </a:rPr>
              <a:t> </a:t>
            </a:r>
            <a:r>
              <a:rPr lang="ru-RU" sz="2800" b="1" dirty="0" err="1">
                <a:solidFill>
                  <a:srgbClr val="00B050"/>
                </a:solidFill>
              </a:rPr>
              <a:t>ағарту</a:t>
            </a:r>
            <a:r>
              <a:rPr lang="ru-RU" sz="2800" b="1" dirty="0">
                <a:solidFill>
                  <a:srgbClr val="00B050"/>
                </a:solidFill>
              </a:rPr>
              <a:t> </a:t>
            </a:r>
            <a:r>
              <a:rPr lang="ru-RU" sz="2800" b="1" dirty="0" err="1">
                <a:solidFill>
                  <a:srgbClr val="00B050"/>
                </a:solidFill>
              </a:rPr>
              <a:t>саласындағы</a:t>
            </a:r>
            <a:r>
              <a:rPr lang="ru-RU" sz="2800" b="1" dirty="0">
                <a:solidFill>
                  <a:srgbClr val="00B050"/>
                </a:solidFill>
              </a:rPr>
              <a:t> </a:t>
            </a:r>
            <a:r>
              <a:rPr lang="ru-RU" sz="2800" b="1" dirty="0" err="1">
                <a:solidFill>
                  <a:srgbClr val="00B050"/>
                </a:solidFill>
              </a:rPr>
              <a:t>халықаралық</a:t>
            </a:r>
            <a:r>
              <a:rPr lang="ru-RU" sz="2800" b="1" dirty="0">
                <a:solidFill>
                  <a:srgbClr val="00B050"/>
                </a:solidFill>
              </a:rPr>
              <a:t> </a:t>
            </a:r>
            <a:r>
              <a:rPr lang="ru-RU" sz="2800" b="1" dirty="0" err="1">
                <a:solidFill>
                  <a:srgbClr val="00B050"/>
                </a:solidFill>
              </a:rPr>
              <a:t>тәжірибе</a:t>
            </a:r>
            <a:r>
              <a:rPr lang="ru-RU" sz="2800" b="1" dirty="0">
                <a:solidFill>
                  <a:srgbClr val="00B050"/>
                </a:solidFill>
              </a:rPr>
              <a:t>: АҚШ </a:t>
            </a:r>
            <a:r>
              <a:rPr lang="ru-RU" sz="2800" b="1" dirty="0" err="1">
                <a:solidFill>
                  <a:srgbClr val="00B050"/>
                </a:solidFill>
              </a:rPr>
              <a:t>және</a:t>
            </a:r>
            <a:r>
              <a:rPr lang="ru-RU" sz="2800" b="1" dirty="0">
                <a:solidFill>
                  <a:srgbClr val="00B050"/>
                </a:solidFill>
              </a:rPr>
              <a:t> Канада</a:t>
            </a:r>
            <a:r>
              <a:rPr lang="ru-KZ" sz="2800" b="1" dirty="0">
                <a:solidFill>
                  <a:srgbClr val="00B050"/>
                </a:solidFill>
              </a:rPr>
              <a:t> </a:t>
            </a:r>
            <a:endParaRPr sz="2800" dirty="0">
              <a:solidFill>
                <a:srgbClr val="00B050"/>
              </a:solidFill>
            </a:endParaRPr>
          </a:p>
        </p:txBody>
      </p:sp>
      <p:sp>
        <p:nvSpPr>
          <p:cNvPr id="5" name="Равнобедренный треугольник 24">
            <a:extLst>
              <a:ext uri="{FF2B5EF4-FFF2-40B4-BE49-F238E27FC236}">
                <a16:creationId xmlns:a16="http://schemas.microsoft.com/office/drawing/2014/main" id="{5205C60F-7B7F-F544-B030-6DCACC9DD244}"/>
              </a:ext>
            </a:extLst>
          </p:cNvPr>
          <p:cNvSpPr/>
          <p:nvPr/>
        </p:nvSpPr>
        <p:spPr>
          <a:xfrm rot="5400000">
            <a:off x="184433" y="373733"/>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рямоугольник 7"/>
          <p:cNvSpPr/>
          <p:nvPr/>
        </p:nvSpPr>
        <p:spPr>
          <a:xfrm>
            <a:off x="3095604" y="1223981"/>
            <a:ext cx="8858312" cy="4770537"/>
          </a:xfrm>
          <a:prstGeom prst="rect">
            <a:avLst/>
          </a:prstGeom>
        </p:spPr>
        <p:txBody>
          <a:bodyPr wrap="square">
            <a:spAutoFit/>
          </a:bodyPr>
          <a:lstStyle/>
          <a:p>
            <a:pPr algn="just"/>
            <a:r>
              <a:rPr lang="ru-RU" sz="1600" dirty="0" err="1"/>
              <a:t>Канадада</a:t>
            </a:r>
            <a:r>
              <a:rPr lang="ru-RU" sz="1600" dirty="0"/>
              <a:t> </a:t>
            </a:r>
            <a:r>
              <a:rPr lang="ru-RU" sz="1600" dirty="0" err="1"/>
              <a:t>қаржылық</a:t>
            </a:r>
            <a:r>
              <a:rPr lang="ru-RU" sz="1600" dirty="0"/>
              <a:t> </a:t>
            </a:r>
            <a:r>
              <a:rPr lang="ru-RU" sz="1600" dirty="0" err="1"/>
              <a:t>сауаттылықты</a:t>
            </a:r>
            <a:r>
              <a:rPr lang="ru-RU" sz="1600" dirty="0"/>
              <a:t> </a:t>
            </a:r>
            <a:r>
              <a:rPr lang="ru-RU" sz="1600" dirty="0" err="1"/>
              <a:t>арттырудың</a:t>
            </a:r>
            <a:r>
              <a:rPr lang="ru-RU" sz="1600" dirty="0"/>
              <a:t> </a:t>
            </a:r>
            <a:r>
              <a:rPr lang="ru-RU" sz="1600" dirty="0" err="1"/>
              <a:t>ұлттық</a:t>
            </a:r>
            <a:r>
              <a:rPr lang="ru-RU" sz="1600" dirty="0"/>
              <a:t> </a:t>
            </a:r>
            <a:r>
              <a:rPr lang="ru-RU" sz="1600" dirty="0" err="1"/>
              <a:t>бағдарламасын</a:t>
            </a:r>
            <a:r>
              <a:rPr lang="ru-RU" sz="1600" dirty="0"/>
              <a:t> </a:t>
            </a:r>
            <a:r>
              <a:rPr lang="ru-RU" sz="1600" dirty="0" err="1"/>
              <a:t>әзірлеу</a:t>
            </a:r>
            <a:r>
              <a:rPr lang="ru-RU" sz="1600" dirty="0"/>
              <a:t> </a:t>
            </a:r>
            <a:r>
              <a:rPr lang="ru-RU" sz="1600" dirty="0" err="1"/>
              <a:t>үйлестірілген</a:t>
            </a:r>
            <a:r>
              <a:rPr lang="ru-RU" sz="1600" dirty="0"/>
              <a:t> </a:t>
            </a:r>
            <a:r>
              <a:rPr lang="ru-RU" sz="1600" dirty="0" err="1"/>
              <a:t>ұлттық</a:t>
            </a:r>
            <a:r>
              <a:rPr lang="ru-RU" sz="1600" dirty="0"/>
              <a:t> </a:t>
            </a:r>
            <a:r>
              <a:rPr lang="ru-RU" sz="1600" dirty="0" err="1"/>
              <a:t>қозғалыстың</a:t>
            </a:r>
            <a:r>
              <a:rPr lang="ru-RU" sz="1600" dirty="0"/>
              <a:t> </a:t>
            </a:r>
            <a:r>
              <a:rPr lang="ru-RU" sz="1600" dirty="0" err="1"/>
              <a:t>бөлігі</a:t>
            </a:r>
            <a:r>
              <a:rPr lang="ru-RU" sz="1600" dirty="0"/>
              <a:t> </a:t>
            </a:r>
            <a:r>
              <a:rPr lang="ru-RU" sz="1600" dirty="0" err="1"/>
              <a:t>болып</a:t>
            </a:r>
            <a:r>
              <a:rPr lang="ru-RU" sz="1600" dirty="0"/>
              <a:t> </a:t>
            </a:r>
            <a:r>
              <a:rPr lang="ru-RU" sz="1600" dirty="0" err="1"/>
              <a:t>табылады</a:t>
            </a:r>
            <a:r>
              <a:rPr lang="ru-RU" sz="1600" dirty="0"/>
              <a:t>. Осы </a:t>
            </a:r>
            <a:r>
              <a:rPr lang="ru-RU" sz="1600" dirty="0" err="1"/>
              <a:t>тұжырымдамаға</a:t>
            </a:r>
            <a:r>
              <a:rPr lang="ru-RU" sz="1600" dirty="0"/>
              <a:t> </a:t>
            </a:r>
            <a:r>
              <a:rPr lang="ru-RU" sz="1600" dirty="0" err="1"/>
              <a:t>сәйкес</a:t>
            </a:r>
            <a:r>
              <a:rPr lang="ru-RU" sz="1600" dirty="0"/>
              <a:t> </a:t>
            </a:r>
            <a:r>
              <a:rPr lang="ru-RU" sz="1600" dirty="0" err="1"/>
              <a:t>ана</a:t>
            </a:r>
            <a:r>
              <a:rPr lang="ru-RU" sz="1600" dirty="0"/>
              <a:t> </a:t>
            </a:r>
            <a:r>
              <a:rPr lang="ru-RU" sz="1600" dirty="0" err="1"/>
              <a:t>тілі</a:t>
            </a:r>
            <a:r>
              <a:rPr lang="ru-RU" sz="1600" dirty="0"/>
              <a:t> мен </a:t>
            </a:r>
            <a:r>
              <a:rPr lang="ru-RU" sz="1600" dirty="0" err="1"/>
              <a:t>математикамен</a:t>
            </a:r>
            <a:r>
              <a:rPr lang="ru-RU" sz="1600" dirty="0"/>
              <a:t> </a:t>
            </a:r>
            <a:r>
              <a:rPr lang="ru-RU" sz="1600" dirty="0" err="1"/>
              <a:t>қатар</a:t>
            </a:r>
            <a:r>
              <a:rPr lang="ru-RU" sz="1600" dirty="0"/>
              <a:t> </a:t>
            </a:r>
            <a:r>
              <a:rPr lang="ru-RU" sz="1600" dirty="0" err="1"/>
              <a:t>қаржылық</a:t>
            </a:r>
            <a:r>
              <a:rPr lang="ru-RU" sz="1600" dirty="0"/>
              <a:t> </a:t>
            </a:r>
            <a:r>
              <a:rPr lang="ru-RU" sz="1600" dirty="0" err="1"/>
              <a:t>сауаттылық</a:t>
            </a:r>
            <a:r>
              <a:rPr lang="ru-RU" sz="1600" dirty="0"/>
              <a:t> </a:t>
            </a:r>
            <a:r>
              <a:rPr lang="ru-RU" sz="1600" dirty="0" err="1"/>
              <a:t>негіздерін</a:t>
            </a:r>
            <a:r>
              <a:rPr lang="ru-RU" sz="1600" dirty="0"/>
              <a:t> </a:t>
            </a:r>
            <a:r>
              <a:rPr lang="ru-RU" sz="1600" dirty="0" err="1"/>
              <a:t>ерте</a:t>
            </a:r>
            <a:r>
              <a:rPr lang="ru-RU" sz="1600" dirty="0"/>
              <a:t> </a:t>
            </a:r>
            <a:r>
              <a:rPr lang="ru-RU" sz="1600" dirty="0" err="1"/>
              <a:t>оқыту</a:t>
            </a:r>
            <a:r>
              <a:rPr lang="ru-RU" sz="1600" dirty="0"/>
              <a:t> </a:t>
            </a:r>
            <a:r>
              <a:rPr lang="ru-RU" sz="1600" dirty="0" err="1"/>
              <a:t>ерекше</a:t>
            </a:r>
            <a:r>
              <a:rPr lang="ru-RU" sz="1600" dirty="0"/>
              <a:t> </a:t>
            </a:r>
            <a:r>
              <a:rPr lang="ru-RU" sz="1600" dirty="0" err="1"/>
              <a:t>рөл</a:t>
            </a:r>
            <a:r>
              <a:rPr lang="ru-RU" sz="1600" dirty="0"/>
              <a:t> </a:t>
            </a:r>
            <a:r>
              <a:rPr lang="ru-RU" sz="1600" dirty="0" err="1"/>
              <a:t>атқарады</a:t>
            </a:r>
            <a:r>
              <a:rPr lang="ru-RU" sz="1600" dirty="0"/>
              <a:t>.</a:t>
            </a:r>
          </a:p>
          <a:p>
            <a:pPr algn="just"/>
            <a:r>
              <a:rPr lang="ru-RU" sz="1600" dirty="0"/>
              <a:t>8-сыныпта </a:t>
            </a:r>
            <a:r>
              <a:rPr lang="ru-RU" sz="1600" dirty="0" err="1"/>
              <a:t>оқушылардың</a:t>
            </a:r>
            <a:r>
              <a:rPr lang="ru-RU" sz="1600" dirty="0"/>
              <a:t> 84 % - </a:t>
            </a:r>
            <a:r>
              <a:rPr lang="ru-RU" sz="1600" dirty="0" err="1"/>
              <a:t>ында</a:t>
            </a:r>
            <a:r>
              <a:rPr lang="ru-RU" sz="1600" dirty="0"/>
              <a:t> </a:t>
            </a:r>
            <a:r>
              <a:rPr lang="ru-RU" sz="1600" dirty="0" err="1"/>
              <a:t>банктік</a:t>
            </a:r>
            <a:r>
              <a:rPr lang="ru-RU" sz="1600" dirty="0"/>
              <a:t> </a:t>
            </a:r>
            <a:r>
              <a:rPr lang="ru-RU" sz="1600" dirty="0" err="1"/>
              <a:t>шоттар</a:t>
            </a:r>
            <a:r>
              <a:rPr lang="ru-RU" sz="1600" dirty="0"/>
              <a:t> бар. 7 </a:t>
            </a:r>
            <a:r>
              <a:rPr lang="ru-RU" sz="1600" dirty="0" err="1"/>
              <a:t>сынып</a:t>
            </a:r>
            <a:r>
              <a:rPr lang="ru-RU" sz="1600" dirty="0"/>
              <a:t> </a:t>
            </a:r>
            <a:r>
              <a:rPr lang="ru-RU" sz="1600" dirty="0" err="1"/>
              <a:t>оқушыларының</a:t>
            </a:r>
            <a:r>
              <a:rPr lang="ru-RU" sz="1600" dirty="0"/>
              <a:t> 62 % - ы математика </a:t>
            </a:r>
            <a:r>
              <a:rPr lang="ru-RU" sz="1600" dirty="0" err="1"/>
              <a:t>сабақтарында</a:t>
            </a:r>
            <a:r>
              <a:rPr lang="ru-RU" sz="1600" dirty="0"/>
              <a:t> </a:t>
            </a:r>
            <a:r>
              <a:rPr lang="ru-RU" sz="1600" dirty="0" err="1"/>
              <a:t>және</a:t>
            </a:r>
            <a:r>
              <a:rPr lang="ru-RU" sz="1600" dirty="0"/>
              <a:t> </a:t>
            </a:r>
            <a:r>
              <a:rPr lang="ru-RU" sz="1600" dirty="0" err="1"/>
              <a:t>қаржылық</a:t>
            </a:r>
            <a:r>
              <a:rPr lang="ru-RU" sz="1600" dirty="0"/>
              <a:t> </a:t>
            </a:r>
            <a:r>
              <a:rPr lang="ru-RU" sz="1600" dirty="0" err="1"/>
              <a:t>жоспарлау</a:t>
            </a:r>
            <a:r>
              <a:rPr lang="ru-RU" sz="1600" dirty="0"/>
              <a:t> </a:t>
            </a:r>
            <a:r>
              <a:rPr lang="ru-RU" sz="1600" dirty="0" err="1"/>
              <a:t>бойынша</a:t>
            </a:r>
            <a:r>
              <a:rPr lang="ru-RU" sz="1600" dirty="0"/>
              <a:t> </a:t>
            </a:r>
            <a:r>
              <a:rPr lang="ru-RU" sz="1600" dirty="0" err="1"/>
              <a:t>жергілікті</a:t>
            </a:r>
            <a:r>
              <a:rPr lang="ru-RU" sz="1600" dirty="0"/>
              <a:t> </a:t>
            </a:r>
            <a:r>
              <a:rPr lang="ru-RU" sz="1600" dirty="0" err="1"/>
              <a:t>курстан</a:t>
            </a:r>
            <a:r>
              <a:rPr lang="ru-RU" sz="1600" dirty="0"/>
              <a:t> </a:t>
            </a:r>
            <a:r>
              <a:rPr lang="ru-RU" sz="1600" dirty="0" err="1"/>
              <a:t>қаржы</a:t>
            </a:r>
            <a:r>
              <a:rPr lang="ru-RU" sz="1600" dirty="0"/>
              <a:t> </a:t>
            </a:r>
            <a:r>
              <a:rPr lang="ru-RU" sz="1600" dirty="0" err="1"/>
              <a:t>туралы</a:t>
            </a:r>
            <a:r>
              <a:rPr lang="ru-RU" sz="1600" dirty="0"/>
              <a:t> </a:t>
            </a:r>
            <a:r>
              <a:rPr lang="ru-RU" sz="1600" dirty="0" err="1"/>
              <a:t>білгендерін</a:t>
            </a:r>
            <a:r>
              <a:rPr lang="ru-RU" sz="1600" dirty="0"/>
              <a:t> </a:t>
            </a:r>
            <a:r>
              <a:rPr lang="ru-RU" sz="1600" dirty="0" err="1"/>
              <a:t>мойындады</a:t>
            </a:r>
            <a:r>
              <a:rPr lang="ru-RU" sz="1600" dirty="0"/>
              <a:t>.</a:t>
            </a:r>
          </a:p>
          <a:p>
            <a:pPr algn="just"/>
            <a:r>
              <a:rPr lang="ru-RU" sz="1600" dirty="0" err="1"/>
              <a:t>Қазіргі</a:t>
            </a:r>
            <a:r>
              <a:rPr lang="ru-RU" sz="1600" dirty="0"/>
              <a:t> </a:t>
            </a:r>
            <a:r>
              <a:rPr lang="ru-RU" sz="1600" dirty="0" err="1"/>
              <a:t>уақытта</a:t>
            </a:r>
            <a:r>
              <a:rPr lang="ru-RU" sz="1600" dirty="0"/>
              <a:t> Канада </a:t>
            </a:r>
            <a:r>
              <a:rPr lang="ru-RU" sz="1600" dirty="0" err="1"/>
              <a:t>аумағындағы</a:t>
            </a:r>
            <a:r>
              <a:rPr lang="ru-RU" sz="1600" dirty="0"/>
              <a:t> </a:t>
            </a:r>
            <a:r>
              <a:rPr lang="ru-RU" sz="1600" dirty="0" err="1"/>
              <a:t>әрбір</a:t>
            </a:r>
            <a:r>
              <a:rPr lang="ru-RU" sz="1600" dirty="0"/>
              <a:t> </a:t>
            </a:r>
            <a:r>
              <a:rPr lang="ru-RU" sz="1600" dirty="0" err="1"/>
              <a:t>провинцияда</a:t>
            </a:r>
            <a:r>
              <a:rPr lang="ru-RU" sz="1600" dirty="0"/>
              <a:t> </a:t>
            </a:r>
            <a:r>
              <a:rPr lang="ru-RU" sz="1600" dirty="0" err="1"/>
              <a:t>қаржылық</a:t>
            </a:r>
            <a:r>
              <a:rPr lang="ru-RU" sz="1600" dirty="0"/>
              <a:t> </a:t>
            </a:r>
            <a:r>
              <a:rPr lang="ru-RU" sz="1600" dirty="0" err="1"/>
              <a:t>сауаттылық</a:t>
            </a:r>
            <a:r>
              <a:rPr lang="ru-RU" sz="1600" dirty="0"/>
              <a:t> </a:t>
            </a:r>
            <a:r>
              <a:rPr lang="ru-RU" sz="1600" dirty="0" err="1"/>
              <a:t>бағдарламасы</a:t>
            </a:r>
            <a:r>
              <a:rPr lang="ru-RU" sz="1600" dirty="0"/>
              <a:t> </a:t>
            </a:r>
            <a:r>
              <a:rPr lang="ru-RU" sz="1600" dirty="0" err="1"/>
              <a:t>мазмұнының</a:t>
            </a:r>
            <a:r>
              <a:rPr lang="ru-RU" sz="1600" dirty="0"/>
              <a:t> </a:t>
            </a:r>
            <a:r>
              <a:rPr lang="ru-RU" sz="1600" dirty="0" err="1"/>
              <a:t>стандарттары</a:t>
            </a:r>
            <a:r>
              <a:rPr lang="ru-RU" sz="1600" dirty="0"/>
              <a:t> </a:t>
            </a:r>
            <a:r>
              <a:rPr lang="ru-RU" sz="1600" dirty="0" err="1"/>
              <a:t>әзірленді</a:t>
            </a:r>
            <a:r>
              <a:rPr lang="ru-RU" sz="1600" dirty="0"/>
              <a:t>, </a:t>
            </a:r>
            <a:r>
              <a:rPr lang="ru-RU" sz="1600" dirty="0" err="1"/>
              <a:t>қаржылық</a:t>
            </a:r>
            <a:r>
              <a:rPr lang="ru-RU" sz="1600" dirty="0"/>
              <a:t> </a:t>
            </a:r>
            <a:r>
              <a:rPr lang="ru-RU" sz="1600" dirty="0" err="1"/>
              <a:t>сауаттылықты</a:t>
            </a:r>
            <a:r>
              <a:rPr lang="ru-RU" sz="1600" dirty="0"/>
              <a:t> </a:t>
            </a:r>
            <a:r>
              <a:rPr lang="ru-RU" sz="1600" dirty="0" err="1"/>
              <a:t>оқытудың</a:t>
            </a:r>
            <a:r>
              <a:rPr lang="ru-RU" sz="1600" dirty="0"/>
              <a:t> </a:t>
            </a:r>
            <a:r>
              <a:rPr lang="ru-RU" sz="1600" dirty="0" err="1"/>
              <a:t>құзыреттері</a:t>
            </a:r>
            <a:r>
              <a:rPr lang="ru-RU" sz="1600" dirty="0"/>
              <a:t> мен </a:t>
            </a:r>
            <a:r>
              <a:rPr lang="ru-RU" sz="1600" dirty="0" err="1"/>
              <a:t>әдістемелері</a:t>
            </a:r>
            <a:r>
              <a:rPr lang="ru-RU" sz="1600" dirty="0"/>
              <a:t>, </a:t>
            </a:r>
            <a:r>
              <a:rPr lang="ru-RU" sz="1600" dirty="0" err="1"/>
              <a:t>сондай-ақ</a:t>
            </a:r>
            <a:r>
              <a:rPr lang="ru-RU" sz="1600" dirty="0"/>
              <a:t> </a:t>
            </a:r>
            <a:r>
              <a:rPr lang="ru-RU" sz="1600" dirty="0" err="1"/>
              <a:t>оларды</a:t>
            </a:r>
            <a:r>
              <a:rPr lang="ru-RU" sz="1600" dirty="0"/>
              <a:t> </a:t>
            </a:r>
            <a:r>
              <a:rPr lang="ru-RU" sz="1600" dirty="0" err="1"/>
              <a:t>қызметтің</a:t>
            </a:r>
            <a:r>
              <a:rPr lang="ru-RU" sz="1600" dirty="0"/>
              <a:t> </a:t>
            </a:r>
            <a:r>
              <a:rPr lang="ru-RU" sz="1600" dirty="0" err="1"/>
              <a:t>негізгі</a:t>
            </a:r>
            <a:r>
              <a:rPr lang="ru-RU" sz="1600" dirty="0"/>
              <a:t> </a:t>
            </a:r>
            <a:r>
              <a:rPr lang="ru-RU" sz="1600" dirty="0" err="1"/>
              <a:t>салаларына</a:t>
            </a:r>
            <a:r>
              <a:rPr lang="ru-RU" sz="1600" dirty="0"/>
              <a:t> </a:t>
            </a:r>
            <a:r>
              <a:rPr lang="ru-RU" sz="1600" dirty="0" err="1"/>
              <a:t>интеграциялау</a:t>
            </a:r>
            <a:r>
              <a:rPr lang="ru-RU" sz="1600" dirty="0"/>
              <a:t> </a:t>
            </a:r>
            <a:r>
              <a:rPr lang="ru-RU" sz="1600" dirty="0" err="1"/>
              <a:t>тәсілдері</a:t>
            </a:r>
            <a:r>
              <a:rPr lang="ru-RU" sz="1600" dirty="0"/>
              <a:t> </a:t>
            </a:r>
            <a:r>
              <a:rPr lang="ru-RU" sz="1600" dirty="0" err="1"/>
              <a:t>сипатталды</a:t>
            </a:r>
            <a:r>
              <a:rPr lang="ru-RU" sz="1600" dirty="0"/>
              <a:t>.</a:t>
            </a:r>
          </a:p>
          <a:p>
            <a:pPr algn="just"/>
            <a:r>
              <a:rPr lang="ru-RU" sz="1600" dirty="0"/>
              <a:t>Онтарио провинциясы-2011 </a:t>
            </a:r>
            <a:r>
              <a:rPr lang="ru-RU" sz="1600" dirty="0" err="1"/>
              <a:t>жылдан</a:t>
            </a:r>
            <a:r>
              <a:rPr lang="ru-RU" sz="1600" dirty="0"/>
              <a:t> </a:t>
            </a:r>
            <a:r>
              <a:rPr lang="ru-RU" sz="1600" dirty="0" err="1"/>
              <a:t>бастап</a:t>
            </a:r>
            <a:r>
              <a:rPr lang="ru-RU" sz="1600" dirty="0"/>
              <a:t> </a:t>
            </a:r>
            <a:r>
              <a:rPr lang="ru-RU" sz="1600" dirty="0" err="1"/>
              <a:t>қаржылық</a:t>
            </a:r>
            <a:r>
              <a:rPr lang="ru-RU" sz="1600" dirty="0"/>
              <a:t> </a:t>
            </a:r>
            <a:r>
              <a:rPr lang="ru-RU" sz="1600" dirty="0" err="1"/>
              <a:t>білім</a:t>
            </a:r>
            <a:r>
              <a:rPr lang="ru-RU" sz="1600" dirty="0"/>
              <a:t> беру </a:t>
            </a:r>
            <a:r>
              <a:rPr lang="ru-RU" sz="1600" dirty="0" err="1"/>
              <a:t>мектеп</a:t>
            </a:r>
            <a:r>
              <a:rPr lang="ru-RU" sz="1600" dirty="0"/>
              <a:t> </a:t>
            </a:r>
            <a:r>
              <a:rPr lang="ru-RU" sz="1600" dirty="0" err="1"/>
              <a:t>оқушыларына</a:t>
            </a:r>
            <a:r>
              <a:rPr lang="ru-RU" sz="1600" dirty="0"/>
              <a:t> </a:t>
            </a:r>
            <a:r>
              <a:rPr lang="ru-RU" sz="1600" dirty="0" err="1"/>
              <a:t>арналған</a:t>
            </a:r>
            <a:r>
              <a:rPr lang="ru-RU" sz="1600" dirty="0"/>
              <a:t> </a:t>
            </a:r>
            <a:r>
              <a:rPr lang="ru-RU" sz="1600" dirty="0" err="1"/>
              <a:t>оқу</a:t>
            </a:r>
            <a:r>
              <a:rPr lang="ru-RU" sz="1600" dirty="0"/>
              <a:t> </a:t>
            </a:r>
            <a:r>
              <a:rPr lang="ru-RU" sz="1600" dirty="0" err="1"/>
              <a:t>бағдарламасының</a:t>
            </a:r>
            <a:r>
              <a:rPr lang="ru-RU" sz="1600" dirty="0"/>
              <a:t> </a:t>
            </a:r>
            <a:r>
              <a:rPr lang="ru-RU" sz="1600" dirty="0" err="1"/>
              <a:t>ажырамас</a:t>
            </a:r>
            <a:r>
              <a:rPr lang="ru-RU" sz="1600" dirty="0"/>
              <a:t> </a:t>
            </a:r>
            <a:r>
              <a:rPr lang="ru-RU" sz="1600" dirty="0" err="1"/>
              <a:t>бөлігі</a:t>
            </a:r>
            <a:r>
              <a:rPr lang="ru-RU" sz="1600" dirty="0"/>
              <a:t> </a:t>
            </a:r>
            <a:r>
              <a:rPr lang="ru-RU" sz="1600" dirty="0" err="1"/>
              <a:t>болған</a:t>
            </a:r>
            <a:r>
              <a:rPr lang="ru-RU" sz="1600" dirty="0"/>
              <a:t> </a:t>
            </a:r>
            <a:r>
              <a:rPr lang="ru-RU" sz="1600" dirty="0" err="1"/>
              <a:t>алғашқы</a:t>
            </a:r>
            <a:r>
              <a:rPr lang="ru-RU" sz="1600" dirty="0"/>
              <a:t> </a:t>
            </a:r>
            <a:r>
              <a:rPr lang="ru-RU" sz="1600" dirty="0" err="1"/>
              <a:t>провинциялардың</a:t>
            </a:r>
            <a:r>
              <a:rPr lang="ru-RU" sz="1600" dirty="0"/>
              <a:t> </a:t>
            </a:r>
            <a:r>
              <a:rPr lang="ru-RU" sz="1600" dirty="0" err="1"/>
              <a:t>бірі</a:t>
            </a:r>
            <a:r>
              <a:rPr lang="ru-RU" sz="1600" dirty="0"/>
              <a:t>. </a:t>
            </a:r>
            <a:r>
              <a:rPr lang="ru-RU" sz="1600" dirty="0" err="1"/>
              <a:t>Сонымен</a:t>
            </a:r>
            <a:r>
              <a:rPr lang="ru-RU" sz="1600" dirty="0"/>
              <a:t>, </a:t>
            </a:r>
            <a:r>
              <a:rPr lang="ru-RU" sz="1600" dirty="0" err="1"/>
              <a:t>оқу</a:t>
            </a:r>
            <a:r>
              <a:rPr lang="ru-RU" sz="1600" dirty="0"/>
              <a:t> </a:t>
            </a:r>
            <a:r>
              <a:rPr lang="ru-RU" sz="1600" dirty="0" err="1"/>
              <a:t>бағдарламасы</a:t>
            </a:r>
            <a:r>
              <a:rPr lang="ru-RU" sz="1600" dirty="0"/>
              <a:t> </a:t>
            </a:r>
            <a:r>
              <a:rPr lang="ru-RU" sz="1600" dirty="0" err="1"/>
              <a:t>аясында</a:t>
            </a:r>
            <a:r>
              <a:rPr lang="ru-RU" sz="1600" dirty="0"/>
              <a:t> </a:t>
            </a:r>
            <a:r>
              <a:rPr lang="ru-RU" sz="1600" dirty="0" err="1"/>
              <a:t>бастауыш</a:t>
            </a:r>
            <a:r>
              <a:rPr lang="ru-RU" sz="1600" dirty="0"/>
              <a:t> </a:t>
            </a:r>
            <a:r>
              <a:rPr lang="ru-RU" sz="1600" dirty="0" err="1"/>
              <a:t>және</a:t>
            </a:r>
            <a:r>
              <a:rPr lang="ru-RU" sz="1600" dirty="0"/>
              <a:t> орта </a:t>
            </a:r>
            <a:r>
              <a:rPr lang="ru-RU" sz="1600" dirty="0" err="1"/>
              <a:t>мектеп</a:t>
            </a:r>
            <a:r>
              <a:rPr lang="ru-RU" sz="1600" dirty="0"/>
              <a:t> </a:t>
            </a:r>
            <a:r>
              <a:rPr lang="ru-RU" sz="1600" dirty="0" err="1"/>
              <a:t>оқушылары</a:t>
            </a:r>
            <a:r>
              <a:rPr lang="ru-RU" sz="1600" dirty="0"/>
              <a:t> </a:t>
            </a:r>
            <a:r>
              <a:rPr lang="ru-RU" sz="1600" dirty="0" err="1"/>
              <a:t>ақшаның</a:t>
            </a:r>
            <a:r>
              <a:rPr lang="ru-RU" sz="1600" dirty="0"/>
              <a:t>, </a:t>
            </a:r>
            <a:r>
              <a:rPr lang="ru-RU" sz="1600" dirty="0" err="1"/>
              <a:t>табыстың</a:t>
            </a:r>
            <a:r>
              <a:rPr lang="ru-RU" sz="1600" dirty="0"/>
              <a:t>, </a:t>
            </a:r>
            <a:r>
              <a:rPr lang="ru-RU" sz="1600" dirty="0" err="1"/>
              <a:t>негізгі</a:t>
            </a:r>
            <a:r>
              <a:rPr lang="ru-RU" sz="1600" dirty="0"/>
              <a:t> </a:t>
            </a:r>
            <a:r>
              <a:rPr lang="ru-RU" sz="1600" dirty="0" err="1"/>
              <a:t>қаржылық</a:t>
            </a:r>
            <a:r>
              <a:rPr lang="ru-RU" sz="1600" dirty="0"/>
              <a:t> </a:t>
            </a:r>
            <a:r>
              <a:rPr lang="ru-RU" sz="1600" dirty="0" err="1"/>
              <a:t>өнімдер</a:t>
            </a:r>
            <a:r>
              <a:rPr lang="ru-RU" sz="1600" dirty="0"/>
              <a:t> мен </a:t>
            </a:r>
            <a:r>
              <a:rPr lang="ru-RU" sz="1600" dirty="0" err="1"/>
              <a:t>қызметтердің</a:t>
            </a:r>
            <a:r>
              <a:rPr lang="ru-RU" sz="1600" dirty="0"/>
              <a:t> </a:t>
            </a:r>
            <a:r>
              <a:rPr lang="ru-RU" sz="1600" dirty="0" err="1"/>
              <a:t>функциялары</a:t>
            </a:r>
            <a:r>
              <a:rPr lang="ru-RU" sz="1600" dirty="0"/>
              <a:t> мен </a:t>
            </a:r>
            <a:r>
              <a:rPr lang="ru-RU" sz="1600" dirty="0" err="1"/>
              <a:t>түрлері</a:t>
            </a:r>
            <a:r>
              <a:rPr lang="ru-RU" sz="1600" dirty="0"/>
              <a:t>, </a:t>
            </a:r>
            <a:r>
              <a:rPr lang="ru-RU" sz="1600" dirty="0" err="1"/>
              <a:t>өз</a:t>
            </a:r>
            <a:r>
              <a:rPr lang="ru-RU" sz="1600" dirty="0"/>
              <a:t> </a:t>
            </a:r>
            <a:r>
              <a:rPr lang="ru-RU" sz="1600" dirty="0" err="1"/>
              <a:t>қаржыларын</a:t>
            </a:r>
            <a:r>
              <a:rPr lang="ru-RU" sz="1600" dirty="0"/>
              <a:t> </a:t>
            </a:r>
            <a:r>
              <a:rPr lang="ru-RU" sz="1600" dirty="0" err="1"/>
              <a:t>басқару</a:t>
            </a:r>
            <a:r>
              <a:rPr lang="ru-RU" sz="1600" dirty="0"/>
              <a:t>, </a:t>
            </a:r>
            <a:r>
              <a:rPr lang="ru-RU" sz="1600" dirty="0" err="1"/>
              <a:t>қаржылық</a:t>
            </a:r>
            <a:r>
              <a:rPr lang="ru-RU" sz="1600" dirty="0"/>
              <a:t> </a:t>
            </a:r>
            <a:r>
              <a:rPr lang="ru-RU" sz="1600" dirty="0" err="1"/>
              <a:t>шешімдер</a:t>
            </a:r>
            <a:r>
              <a:rPr lang="ru-RU" sz="1600" dirty="0"/>
              <a:t> </a:t>
            </a:r>
            <a:r>
              <a:rPr lang="ru-RU" sz="1600" dirty="0" err="1"/>
              <a:t>қабылдау</a:t>
            </a:r>
            <a:r>
              <a:rPr lang="ru-RU" sz="1600" dirty="0"/>
              <a:t> </a:t>
            </a:r>
            <a:r>
              <a:rPr lang="ru-RU" sz="1600" dirty="0" err="1"/>
              <a:t>және</a:t>
            </a:r>
            <a:r>
              <a:rPr lang="ru-RU" sz="1600" dirty="0"/>
              <a:t> </a:t>
            </a:r>
            <a:r>
              <a:rPr lang="ru-RU" sz="1600" dirty="0" err="1"/>
              <a:t>оларды</a:t>
            </a:r>
            <a:r>
              <a:rPr lang="ru-RU" sz="1600" dirty="0"/>
              <a:t> </a:t>
            </a:r>
            <a:r>
              <a:rPr lang="ru-RU" sz="1600" dirty="0" err="1"/>
              <a:t>жүзеге</a:t>
            </a:r>
            <a:r>
              <a:rPr lang="ru-RU" sz="1600" dirty="0"/>
              <a:t> </a:t>
            </a:r>
            <a:r>
              <a:rPr lang="ru-RU" sz="1600" dirty="0" err="1"/>
              <a:t>асыру</a:t>
            </a:r>
            <a:r>
              <a:rPr lang="ru-RU" sz="1600" dirty="0"/>
              <a:t> </a:t>
            </a:r>
            <a:r>
              <a:rPr lang="ru-RU" sz="1600" dirty="0" err="1"/>
              <a:t>сияқты</a:t>
            </a:r>
            <a:r>
              <a:rPr lang="ru-RU" sz="1600" dirty="0"/>
              <a:t> </a:t>
            </a:r>
            <a:r>
              <a:rPr lang="ru-RU" sz="1600" dirty="0" err="1"/>
              <a:t>ұғымдарды</a:t>
            </a:r>
            <a:r>
              <a:rPr lang="ru-RU" sz="1600" dirty="0"/>
              <a:t> </a:t>
            </a:r>
            <a:r>
              <a:rPr lang="ru-RU" sz="1600" dirty="0" err="1"/>
              <a:t>үйренеді</a:t>
            </a:r>
            <a:r>
              <a:rPr lang="ru-RU" sz="1600" dirty="0"/>
              <a:t>. </a:t>
            </a:r>
            <a:r>
              <a:rPr lang="ru-RU" sz="1600" dirty="0" err="1"/>
              <a:t>Үлкен</a:t>
            </a:r>
            <a:r>
              <a:rPr lang="ru-RU" sz="1600" dirty="0"/>
              <a:t> </a:t>
            </a:r>
            <a:r>
              <a:rPr lang="ru-RU" sz="1600" dirty="0" err="1"/>
              <a:t>оқушылар</a:t>
            </a:r>
            <a:r>
              <a:rPr lang="ru-RU" sz="1600" dirty="0"/>
              <a:t> </a:t>
            </a:r>
            <a:r>
              <a:rPr lang="ru-RU" sz="1600" dirty="0" err="1"/>
              <a:t>оларды</a:t>
            </a:r>
            <a:r>
              <a:rPr lang="ru-RU" sz="1600" dirty="0"/>
              <a:t> </a:t>
            </a:r>
            <a:r>
              <a:rPr lang="ru-RU" sz="1600" dirty="0" err="1"/>
              <a:t>ересек</a:t>
            </a:r>
            <a:r>
              <a:rPr lang="ru-RU" sz="1600" dirty="0"/>
              <a:t> </a:t>
            </a:r>
            <a:r>
              <a:rPr lang="ru-RU" sz="1600" dirty="0" err="1"/>
              <a:t>өмірге</a:t>
            </a:r>
            <a:r>
              <a:rPr lang="ru-RU" sz="1600" dirty="0"/>
              <a:t> </a:t>
            </a:r>
            <a:r>
              <a:rPr lang="ru-RU" sz="1600" dirty="0" err="1"/>
              <a:t>дайындайтын</a:t>
            </a:r>
            <a:r>
              <a:rPr lang="ru-RU" sz="1600" dirty="0"/>
              <a:t> </a:t>
            </a:r>
            <a:r>
              <a:rPr lang="ru-RU" sz="1600" dirty="0" err="1"/>
              <a:t>неғұрлым</a:t>
            </a:r>
            <a:r>
              <a:rPr lang="ru-RU" sz="1600" dirty="0"/>
              <a:t> </a:t>
            </a:r>
            <a:r>
              <a:rPr lang="ru-RU" sz="1600" dirty="0" err="1"/>
              <a:t>күрделі</a:t>
            </a:r>
            <a:r>
              <a:rPr lang="ru-RU" sz="1600" dirty="0"/>
              <a:t> </a:t>
            </a:r>
            <a:r>
              <a:rPr lang="ru-RU" sz="1600" dirty="0" err="1"/>
              <a:t>тақырыптар</a:t>
            </a:r>
            <a:r>
              <a:rPr lang="ru-RU" sz="1600" dirty="0"/>
              <a:t> мен </a:t>
            </a:r>
            <a:r>
              <a:rPr lang="ru-RU" sz="1600" dirty="0" err="1"/>
              <a:t>ұғымдарды</a:t>
            </a:r>
            <a:r>
              <a:rPr lang="ru-RU" sz="1600" dirty="0"/>
              <a:t> </a:t>
            </a:r>
            <a:r>
              <a:rPr lang="ru-RU" sz="1600" dirty="0" err="1"/>
              <a:t>зерделейді</a:t>
            </a:r>
            <a:r>
              <a:rPr lang="ru-RU" sz="1600" dirty="0"/>
              <a:t>: </a:t>
            </a:r>
            <a:r>
              <a:rPr lang="ru-RU" sz="1600" dirty="0" err="1"/>
              <a:t>кредиттер</a:t>
            </a:r>
            <a:r>
              <a:rPr lang="ru-RU" sz="1600" dirty="0"/>
              <a:t> мен </a:t>
            </a:r>
            <a:r>
              <a:rPr lang="ru-RU" sz="1600" dirty="0" err="1"/>
              <a:t>қарыздар</a:t>
            </a:r>
            <a:r>
              <a:rPr lang="ru-RU" sz="1600" dirty="0"/>
              <a:t>, </a:t>
            </a:r>
            <a:r>
              <a:rPr lang="ru-RU" sz="1600" dirty="0" err="1"/>
              <a:t>зейнетақылар</a:t>
            </a:r>
            <a:r>
              <a:rPr lang="ru-RU" sz="1600" dirty="0"/>
              <a:t> мен </a:t>
            </a:r>
            <a:r>
              <a:rPr lang="ru-RU" sz="1600" dirty="0" err="1"/>
              <a:t>зейнетақы</a:t>
            </a:r>
            <a:r>
              <a:rPr lang="ru-RU" sz="1600" dirty="0"/>
              <a:t> </a:t>
            </a:r>
            <a:r>
              <a:rPr lang="ru-RU" sz="1600" dirty="0" err="1"/>
              <a:t>жинақтары</a:t>
            </a:r>
            <a:r>
              <a:rPr lang="ru-RU" sz="1600" dirty="0"/>
              <a:t>, </a:t>
            </a:r>
            <a:r>
              <a:rPr lang="ru-RU" sz="1600" dirty="0" err="1"/>
              <a:t>сақтандыру</a:t>
            </a:r>
            <a:r>
              <a:rPr lang="ru-RU" sz="1600" dirty="0"/>
              <a:t>, </a:t>
            </a:r>
            <a:r>
              <a:rPr lang="ru-RU" sz="1600" dirty="0" err="1"/>
              <a:t>салықтар</a:t>
            </a:r>
            <a:r>
              <a:rPr lang="ru-RU" sz="1600" dirty="0"/>
              <a:t>, </a:t>
            </a:r>
            <a:r>
              <a:rPr lang="ru-RU" sz="1600" dirty="0" err="1"/>
              <a:t>қаржы</a:t>
            </a:r>
            <a:r>
              <a:rPr lang="ru-RU" sz="1600" dirty="0"/>
              <a:t> </a:t>
            </a:r>
            <a:r>
              <a:rPr lang="ru-RU" sz="1600" dirty="0" err="1"/>
              <a:t>жүйесінің</a:t>
            </a:r>
            <a:r>
              <a:rPr lang="ru-RU" sz="1600" dirty="0"/>
              <a:t> </a:t>
            </a:r>
            <a:r>
              <a:rPr lang="ru-RU" sz="1600" dirty="0" err="1"/>
              <a:t>жұмысы</a:t>
            </a:r>
            <a:r>
              <a:rPr lang="ru-RU" sz="1600" dirty="0"/>
              <a:t>, </a:t>
            </a:r>
            <a:r>
              <a:rPr lang="ru-RU" sz="1600" dirty="0" err="1"/>
              <a:t>тұтынушылық</a:t>
            </a:r>
            <a:r>
              <a:rPr lang="ru-RU" sz="1600" dirty="0"/>
              <a:t> </a:t>
            </a:r>
            <a:r>
              <a:rPr lang="ru-RU" sz="1600" dirty="0" err="1"/>
              <a:t>хабардарлық</a:t>
            </a:r>
            <a:r>
              <a:rPr lang="ru-RU" sz="1600" dirty="0"/>
              <a:t> </a:t>
            </a:r>
            <a:r>
              <a:rPr lang="ru-RU" sz="1600" dirty="0" err="1"/>
              <a:t>және</a:t>
            </a:r>
            <a:r>
              <a:rPr lang="ru-RU" sz="1600" dirty="0"/>
              <a:t> </a:t>
            </a:r>
            <a:r>
              <a:rPr lang="ru-RU" sz="1600" dirty="0" err="1"/>
              <a:t>жарнаманың</a:t>
            </a:r>
            <a:r>
              <a:rPr lang="ru-RU" sz="1600" dirty="0"/>
              <a:t> </a:t>
            </a:r>
            <a:r>
              <a:rPr lang="ru-RU" sz="1600" dirty="0" err="1"/>
              <a:t>тұтынушылық</a:t>
            </a:r>
            <a:r>
              <a:rPr lang="ru-RU" sz="1600" dirty="0"/>
              <a:t> </a:t>
            </a:r>
            <a:r>
              <a:rPr lang="ru-RU" sz="1600" dirty="0" err="1"/>
              <a:t>мінез-құлыққа</a:t>
            </a:r>
            <a:r>
              <a:rPr lang="ru-RU" sz="1600" dirty="0"/>
              <a:t> </a:t>
            </a:r>
            <a:r>
              <a:rPr lang="ru-RU" sz="1600" dirty="0" err="1"/>
              <a:t>әсері</a:t>
            </a:r>
            <a:r>
              <a:rPr lang="ru-RU" sz="1600" dirty="0"/>
              <a:t>, </a:t>
            </a:r>
            <a:r>
              <a:rPr lang="ru-RU" sz="1600" dirty="0" err="1"/>
              <a:t>инвестициялау</a:t>
            </a:r>
            <a:r>
              <a:rPr lang="ru-RU" sz="1600" dirty="0"/>
              <a:t>, </a:t>
            </a:r>
            <a:r>
              <a:rPr lang="ru-RU" sz="1600" dirty="0" err="1"/>
              <a:t>қаржылық</a:t>
            </a:r>
            <a:r>
              <a:rPr lang="ru-RU" sz="1600" dirty="0"/>
              <a:t> </a:t>
            </a:r>
            <a:r>
              <a:rPr lang="ru-RU" sz="1600" dirty="0" err="1"/>
              <a:t>алаяқтық</a:t>
            </a:r>
            <a:r>
              <a:rPr lang="ru-RU" sz="1600" dirty="0"/>
              <a:t> </a:t>
            </a:r>
            <a:r>
              <a:rPr lang="ru-RU" sz="1600" dirty="0" err="1"/>
              <a:t>және</a:t>
            </a:r>
            <a:r>
              <a:rPr lang="ru-RU" sz="1600" dirty="0"/>
              <a:t> </a:t>
            </a:r>
            <a:r>
              <a:rPr lang="ru-RU" sz="1600" dirty="0" err="1"/>
              <a:t>оның</a:t>
            </a:r>
            <a:r>
              <a:rPr lang="ru-RU" sz="1600" dirty="0"/>
              <a:t> </a:t>
            </a:r>
            <a:r>
              <a:rPr lang="ru-RU" sz="1600" dirty="0" err="1"/>
              <a:t>салдары</a:t>
            </a:r>
            <a:r>
              <a:rPr lang="ru-RU" sz="1600" dirty="0"/>
              <a:t>, </a:t>
            </a:r>
            <a:r>
              <a:rPr lang="ru-RU" sz="1600" dirty="0" err="1"/>
              <a:t>жеке</a:t>
            </a:r>
            <a:r>
              <a:rPr lang="ru-RU" sz="1600" dirty="0"/>
              <a:t> </a:t>
            </a:r>
            <a:r>
              <a:rPr lang="ru-RU" sz="1600" dirty="0" err="1"/>
              <a:t>қаржылық</a:t>
            </a:r>
            <a:r>
              <a:rPr lang="ru-RU" sz="1600" dirty="0"/>
              <a:t> </a:t>
            </a:r>
            <a:r>
              <a:rPr lang="ru-RU" sz="1600" dirty="0" err="1"/>
              <a:t>жоспарды</a:t>
            </a:r>
            <a:r>
              <a:rPr lang="ru-RU" sz="1600" dirty="0"/>
              <a:t> </a:t>
            </a:r>
            <a:r>
              <a:rPr lang="ru-RU" sz="1600" dirty="0" err="1"/>
              <a:t>әзірлеу</a:t>
            </a:r>
            <a:r>
              <a:rPr lang="ru-RU" sz="1600" dirty="0"/>
              <a:t>.</a:t>
            </a:r>
          </a:p>
        </p:txBody>
      </p:sp>
      <p:pic>
        <p:nvPicPr>
          <p:cNvPr id="10" name="Picture 2" descr="C:\Users\Пользователь\Desktop\финграмотность\images.jfif"/>
          <p:cNvPicPr>
            <a:picLocks noChangeAspect="1" noChangeArrowheads="1"/>
          </p:cNvPicPr>
          <p:nvPr/>
        </p:nvPicPr>
        <p:blipFill>
          <a:blip r:embed="rId2"/>
          <a:srcRect/>
          <a:stretch>
            <a:fillRect/>
          </a:stretch>
        </p:blipFill>
        <p:spPr bwMode="auto">
          <a:xfrm>
            <a:off x="314304" y="1988840"/>
            <a:ext cx="2781300" cy="2505081"/>
          </a:xfrm>
          <a:prstGeom prst="rect">
            <a:avLst/>
          </a:prstGeom>
          <a:noFill/>
        </p:spPr>
      </p:pic>
    </p:spTree>
    <p:extLst>
      <p:ext uri="{BB962C8B-B14F-4D97-AF65-F5344CB8AC3E}">
        <p14:creationId xmlns:p14="http://schemas.microsoft.com/office/powerpoint/2010/main" val="134482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19</a:t>
            </a:fld>
            <a:endParaRPr lang="ru-RU" dirty="0"/>
          </a:p>
        </p:txBody>
      </p:sp>
      <p:sp>
        <p:nvSpPr>
          <p:cNvPr id="4" name="Объект 2">
            <a:extLst>
              <a:ext uri="{FF2B5EF4-FFF2-40B4-BE49-F238E27FC236}">
                <a16:creationId xmlns:a16="http://schemas.microsoft.com/office/drawing/2014/main" id="{F8F2CBAD-57CC-0047-A273-F30D44AC27F7}"/>
              </a:ext>
            </a:extLst>
          </p:cNvPr>
          <p:cNvSpPr txBox="1">
            <a:spLocks/>
          </p:cNvSpPr>
          <p:nvPr/>
        </p:nvSpPr>
        <p:spPr>
          <a:xfrm>
            <a:off x="666735" y="332656"/>
            <a:ext cx="10373619" cy="810328"/>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fontAlgn="ctr">
              <a:buClr>
                <a:srgbClr val="000000"/>
              </a:buClr>
              <a:buSzPts val="1400"/>
              <a:buNone/>
            </a:pPr>
            <a:r>
              <a:rPr sz="2800" b="1" dirty="0">
                <a:solidFill>
                  <a:srgbClr val="00B050"/>
                </a:solidFill>
              </a:rPr>
              <a:t>1.1.</a:t>
            </a:r>
            <a:r>
              <a:rPr lang="ru-RU" sz="2800" b="1" dirty="0">
                <a:solidFill>
                  <a:srgbClr val="00B050"/>
                </a:solidFill>
              </a:rPr>
              <a:t> </a:t>
            </a:r>
            <a:r>
              <a:rPr lang="ru-RU" sz="2800" b="1" dirty="0" err="1">
                <a:solidFill>
                  <a:srgbClr val="00B050"/>
                </a:solidFill>
              </a:rPr>
              <a:t>Қаржылық</a:t>
            </a:r>
            <a:r>
              <a:rPr lang="ru-RU" sz="2800" b="1" dirty="0">
                <a:solidFill>
                  <a:srgbClr val="00B050"/>
                </a:solidFill>
              </a:rPr>
              <a:t> </a:t>
            </a:r>
            <a:r>
              <a:rPr lang="ru-RU" sz="2800" b="1" dirty="0" err="1">
                <a:solidFill>
                  <a:srgbClr val="00B050"/>
                </a:solidFill>
              </a:rPr>
              <a:t>сауаттылық</a:t>
            </a:r>
            <a:r>
              <a:rPr lang="ru-RU" sz="2800" b="1" dirty="0">
                <a:solidFill>
                  <a:srgbClr val="00B050"/>
                </a:solidFill>
              </a:rPr>
              <a:t> </a:t>
            </a:r>
            <a:r>
              <a:rPr lang="ru-RU" sz="2800" b="1" dirty="0" err="1">
                <a:solidFill>
                  <a:srgbClr val="00B050"/>
                </a:solidFill>
              </a:rPr>
              <a:t>және</a:t>
            </a:r>
            <a:r>
              <a:rPr lang="ru-RU" sz="2800" b="1" dirty="0">
                <a:solidFill>
                  <a:srgbClr val="00B050"/>
                </a:solidFill>
              </a:rPr>
              <a:t> </a:t>
            </a:r>
            <a:r>
              <a:rPr lang="ru-RU" sz="2800" b="1" dirty="0" err="1">
                <a:solidFill>
                  <a:srgbClr val="00B050"/>
                </a:solidFill>
              </a:rPr>
              <a:t>қаржылық</a:t>
            </a:r>
            <a:r>
              <a:rPr lang="ru-RU" sz="2800" b="1" dirty="0">
                <a:solidFill>
                  <a:srgbClr val="00B050"/>
                </a:solidFill>
              </a:rPr>
              <a:t> </a:t>
            </a:r>
            <a:r>
              <a:rPr lang="ru-RU" sz="2800" b="1" dirty="0" err="1">
                <a:solidFill>
                  <a:srgbClr val="00B050"/>
                </a:solidFill>
              </a:rPr>
              <a:t>ағарту</a:t>
            </a:r>
            <a:r>
              <a:rPr lang="ru-RU" sz="2800" b="1" dirty="0">
                <a:solidFill>
                  <a:srgbClr val="00B050"/>
                </a:solidFill>
              </a:rPr>
              <a:t> </a:t>
            </a:r>
            <a:r>
              <a:rPr lang="ru-RU" sz="2800" b="1" dirty="0" err="1">
                <a:solidFill>
                  <a:srgbClr val="00B050"/>
                </a:solidFill>
              </a:rPr>
              <a:t>саласындағы</a:t>
            </a:r>
            <a:r>
              <a:rPr lang="ru-RU" sz="2800" b="1" dirty="0">
                <a:solidFill>
                  <a:srgbClr val="00B050"/>
                </a:solidFill>
              </a:rPr>
              <a:t> </a:t>
            </a:r>
            <a:r>
              <a:rPr lang="ru-RU" sz="2800" b="1" dirty="0" err="1">
                <a:solidFill>
                  <a:srgbClr val="00B050"/>
                </a:solidFill>
              </a:rPr>
              <a:t>халықаралық</a:t>
            </a:r>
            <a:r>
              <a:rPr lang="ru-RU" sz="2800" b="1" dirty="0">
                <a:solidFill>
                  <a:srgbClr val="00B050"/>
                </a:solidFill>
              </a:rPr>
              <a:t> </a:t>
            </a:r>
            <a:r>
              <a:rPr lang="ru-RU" sz="2800" b="1" dirty="0" err="1">
                <a:solidFill>
                  <a:srgbClr val="00B050"/>
                </a:solidFill>
              </a:rPr>
              <a:t>тәжірибе</a:t>
            </a:r>
            <a:r>
              <a:rPr lang="ru-RU" sz="2800" b="1" dirty="0">
                <a:solidFill>
                  <a:srgbClr val="00B050"/>
                </a:solidFill>
              </a:rPr>
              <a:t>: АҚШ </a:t>
            </a:r>
            <a:r>
              <a:rPr lang="ru-RU" sz="2800" b="1" dirty="0" err="1">
                <a:solidFill>
                  <a:srgbClr val="00B050"/>
                </a:solidFill>
              </a:rPr>
              <a:t>және</a:t>
            </a:r>
            <a:r>
              <a:rPr lang="ru-RU" sz="2800" b="1" dirty="0">
                <a:solidFill>
                  <a:srgbClr val="00B050"/>
                </a:solidFill>
              </a:rPr>
              <a:t> Канада</a:t>
            </a:r>
            <a:r>
              <a:rPr sz="2800" b="1" dirty="0">
                <a:solidFill>
                  <a:srgbClr val="00B050"/>
                </a:solidFill>
              </a:rPr>
              <a:t> </a:t>
            </a:r>
            <a:endParaRPr sz="2800" dirty="0">
              <a:solidFill>
                <a:srgbClr val="00B050"/>
              </a:solidFill>
            </a:endParaRPr>
          </a:p>
        </p:txBody>
      </p:sp>
      <p:sp>
        <p:nvSpPr>
          <p:cNvPr id="5" name="Равнобедренный треугольник 24">
            <a:extLst>
              <a:ext uri="{FF2B5EF4-FFF2-40B4-BE49-F238E27FC236}">
                <a16:creationId xmlns:a16="http://schemas.microsoft.com/office/drawing/2014/main" id="{5205C60F-7B7F-F544-B030-6DCACC9DD244}"/>
              </a:ext>
            </a:extLst>
          </p:cNvPr>
          <p:cNvSpPr/>
          <p:nvPr/>
        </p:nvSpPr>
        <p:spPr>
          <a:xfrm rot="5400000">
            <a:off x="154056" y="349223"/>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263352" y="1248410"/>
            <a:ext cx="8424936" cy="3046988"/>
          </a:xfrm>
          <a:prstGeom prst="rect">
            <a:avLst/>
          </a:prstGeom>
        </p:spPr>
        <p:txBody>
          <a:bodyPr wrap="square">
            <a:spAutoFit/>
          </a:bodyPr>
          <a:lstStyle/>
          <a:p>
            <a:pPr algn="just"/>
            <a:r>
              <a:rPr lang="ru-RU" sz="1600" dirty="0" err="1"/>
              <a:t>Оқушылар</a:t>
            </a:r>
            <a:r>
              <a:rPr lang="ru-RU" sz="1600" dirty="0"/>
              <a:t> </a:t>
            </a:r>
            <a:r>
              <a:rPr lang="ru-RU" sz="1600" dirty="0" err="1"/>
              <a:t>арасында</a:t>
            </a:r>
            <a:r>
              <a:rPr lang="ru-RU" sz="1600" dirty="0"/>
              <a:t> "</a:t>
            </a:r>
            <a:r>
              <a:rPr lang="en-US" sz="1600" dirty="0"/>
              <a:t>Funny Money for High Schools Assembly" </a:t>
            </a:r>
            <a:r>
              <a:rPr lang="ru-RU" sz="1600" dirty="0" err="1"/>
              <a:t>бағдарламасы</a:t>
            </a:r>
            <a:r>
              <a:rPr lang="ru-RU" sz="1600" dirty="0"/>
              <a:t> </a:t>
            </a:r>
            <a:r>
              <a:rPr lang="ru-RU" sz="1600" dirty="0" err="1"/>
              <a:t>үлкен</a:t>
            </a:r>
            <a:r>
              <a:rPr lang="ru-RU" sz="1600" dirty="0"/>
              <a:t> </a:t>
            </a:r>
            <a:r>
              <a:rPr lang="ru-RU" sz="1600" dirty="0" err="1"/>
              <a:t>танымалдылыққа</a:t>
            </a:r>
            <a:r>
              <a:rPr lang="ru-RU" sz="1600" dirty="0"/>
              <a:t> </a:t>
            </a:r>
            <a:r>
              <a:rPr lang="ru-RU" sz="1600" dirty="0" err="1"/>
              <a:t>ие</a:t>
            </a:r>
            <a:r>
              <a:rPr lang="ru-RU" sz="1600" dirty="0"/>
              <a:t> </a:t>
            </a:r>
            <a:r>
              <a:rPr lang="ru-RU" sz="1600" dirty="0" err="1"/>
              <a:t>болды</a:t>
            </a:r>
            <a:r>
              <a:rPr lang="ru-RU" sz="1600" dirty="0"/>
              <a:t>, </a:t>
            </a:r>
            <a:r>
              <a:rPr lang="ru-RU" sz="1600" dirty="0" err="1"/>
              <a:t>ол</a:t>
            </a:r>
            <a:r>
              <a:rPr lang="ru-RU" sz="1600" dirty="0"/>
              <a:t> </a:t>
            </a:r>
            <a:r>
              <a:rPr lang="ru-RU" sz="1600" dirty="0" err="1"/>
              <a:t>мектептерде</a:t>
            </a:r>
            <a:r>
              <a:rPr lang="ru-RU" sz="1600" dirty="0"/>
              <a:t> </a:t>
            </a:r>
            <a:r>
              <a:rPr lang="ru-RU" sz="1600" dirty="0" err="1"/>
              <a:t>сәтті</a:t>
            </a:r>
            <a:r>
              <a:rPr lang="ru-RU" sz="1600" dirty="0"/>
              <a:t> </a:t>
            </a:r>
            <a:r>
              <a:rPr lang="ru-RU" sz="1600" dirty="0" err="1"/>
              <a:t>жүзеге</a:t>
            </a:r>
            <a:r>
              <a:rPr lang="ru-RU" sz="1600" dirty="0"/>
              <a:t> </a:t>
            </a:r>
            <a:r>
              <a:rPr lang="ru-RU" sz="1600" dirty="0" err="1"/>
              <a:t>асырылуда</a:t>
            </a:r>
            <a:r>
              <a:rPr lang="ru-RU" sz="1600" dirty="0"/>
              <a:t> </a:t>
            </a:r>
            <a:r>
              <a:rPr lang="ru-RU" sz="1600" dirty="0" err="1"/>
              <a:t>және</a:t>
            </a:r>
            <a:r>
              <a:rPr lang="ru-RU" sz="1600" dirty="0"/>
              <a:t> </a:t>
            </a:r>
            <a:r>
              <a:rPr lang="ru-RU" sz="1600" dirty="0" err="1"/>
              <a:t>кәсіби</a:t>
            </a:r>
            <a:r>
              <a:rPr lang="ru-RU" sz="1600" dirty="0"/>
              <a:t> </a:t>
            </a:r>
            <a:r>
              <a:rPr lang="ru-RU" sz="1600" dirty="0" err="1"/>
              <a:t>комедиялық</a:t>
            </a:r>
            <a:r>
              <a:rPr lang="ru-RU" sz="1600" dirty="0"/>
              <a:t> актер Джеймс </a:t>
            </a:r>
            <a:r>
              <a:rPr lang="ru-RU" sz="1600" dirty="0" err="1"/>
              <a:t>Канингин</a:t>
            </a:r>
            <a:r>
              <a:rPr lang="ru-RU" sz="1600" dirty="0"/>
              <a:t> </a:t>
            </a:r>
            <a:r>
              <a:rPr lang="ru-RU" sz="1600" dirty="0" err="1"/>
              <a:t>жүргізеді</a:t>
            </a:r>
            <a:r>
              <a:rPr lang="ru-RU" sz="1600" dirty="0"/>
              <a:t>.</a:t>
            </a:r>
          </a:p>
          <a:p>
            <a:pPr algn="just"/>
            <a:endParaRPr lang="ru-RU" sz="1600" dirty="0"/>
          </a:p>
          <a:p>
            <a:pPr algn="just"/>
            <a:r>
              <a:rPr lang="ru-RU" sz="1600" dirty="0" err="1"/>
              <a:t>Бағдарлама-бұл</a:t>
            </a:r>
            <a:r>
              <a:rPr lang="ru-RU" sz="1600" dirty="0"/>
              <a:t> </a:t>
            </a:r>
            <a:r>
              <a:rPr lang="ru-RU" sz="1600" dirty="0" err="1"/>
              <a:t>ойын-сауық</a:t>
            </a:r>
            <a:r>
              <a:rPr lang="ru-RU" sz="1600" dirty="0"/>
              <a:t> </a:t>
            </a:r>
            <a:r>
              <a:rPr lang="ru-RU" sz="1600" dirty="0" err="1"/>
              <a:t>шоуы</a:t>
            </a:r>
            <a:r>
              <a:rPr lang="ru-RU" sz="1600" dirty="0"/>
              <a:t>, </a:t>
            </a:r>
            <a:r>
              <a:rPr lang="ru-RU" sz="1600" dirty="0" err="1"/>
              <a:t>онда</a:t>
            </a:r>
            <a:r>
              <a:rPr lang="ru-RU" sz="1600" dirty="0"/>
              <a:t> </a:t>
            </a:r>
            <a:r>
              <a:rPr lang="ru-RU" sz="1600" dirty="0" err="1"/>
              <a:t>балалар</a:t>
            </a:r>
            <a:r>
              <a:rPr lang="ru-RU" sz="1600" dirty="0"/>
              <a:t> </a:t>
            </a:r>
            <a:r>
              <a:rPr lang="ru-RU" sz="1600" dirty="0" err="1"/>
              <a:t>үшін</a:t>
            </a:r>
            <a:r>
              <a:rPr lang="ru-RU" sz="1600" dirty="0"/>
              <a:t> </a:t>
            </a:r>
            <a:r>
              <a:rPr lang="ru-RU" sz="1600" dirty="0" err="1"/>
              <a:t>қол</a:t>
            </a:r>
            <a:r>
              <a:rPr lang="ru-RU" sz="1600" dirty="0"/>
              <a:t> </a:t>
            </a:r>
            <a:r>
              <a:rPr lang="ru-RU" sz="1600" dirty="0" err="1"/>
              <a:t>жетімді</a:t>
            </a:r>
            <a:r>
              <a:rPr lang="ru-RU" sz="1600" dirty="0"/>
              <a:t> </a:t>
            </a:r>
            <a:r>
              <a:rPr lang="ru-RU" sz="1600" dirty="0" err="1"/>
              <a:t>және</a:t>
            </a:r>
            <a:r>
              <a:rPr lang="ru-RU" sz="1600" dirty="0"/>
              <a:t> </a:t>
            </a:r>
            <a:r>
              <a:rPr lang="ru-RU" sz="1600" dirty="0" err="1"/>
              <a:t>түсінікті</a:t>
            </a:r>
            <a:r>
              <a:rPr lang="ru-RU" sz="1600" dirty="0"/>
              <a:t> </a:t>
            </a:r>
            <a:r>
              <a:rPr lang="ru-RU" sz="1600" dirty="0" err="1"/>
              <a:t>тілде</a:t>
            </a:r>
            <a:r>
              <a:rPr lang="ru-RU" sz="1600" dirty="0"/>
              <a:t>: </a:t>
            </a:r>
            <a:r>
              <a:rPr lang="ru-RU" sz="1600" dirty="0" err="1"/>
              <a:t>өз</a:t>
            </a:r>
            <a:r>
              <a:rPr lang="ru-RU" sz="1600" dirty="0"/>
              <a:t> </a:t>
            </a:r>
            <a:r>
              <a:rPr lang="ru-RU" sz="1600" dirty="0" err="1"/>
              <a:t>қаржысын</a:t>
            </a:r>
            <a:r>
              <a:rPr lang="ru-RU" sz="1600" dirty="0"/>
              <a:t> </a:t>
            </a:r>
            <a:r>
              <a:rPr lang="ru-RU" sz="1600" dirty="0" err="1"/>
              <a:t>басқару</a:t>
            </a:r>
            <a:r>
              <a:rPr lang="ru-RU" sz="1600" dirty="0"/>
              <a:t>, </a:t>
            </a:r>
            <a:r>
              <a:rPr lang="ru-RU" sz="1600" dirty="0" err="1"/>
              <a:t>несиелер</a:t>
            </a:r>
            <a:r>
              <a:rPr lang="ru-RU" sz="1600" dirty="0"/>
              <a:t> мен </a:t>
            </a:r>
            <a:r>
              <a:rPr lang="ru-RU" sz="1600" dirty="0" err="1"/>
              <a:t>қарыздар</a:t>
            </a:r>
            <a:r>
              <a:rPr lang="ru-RU" sz="1600" dirty="0"/>
              <a:t>, </a:t>
            </a:r>
            <a:r>
              <a:rPr lang="ru-RU" sz="1600" dirty="0" err="1"/>
              <a:t>жинақ</a:t>
            </a:r>
            <a:r>
              <a:rPr lang="ru-RU" sz="1600" dirty="0"/>
              <a:t> </a:t>
            </a:r>
            <a:r>
              <a:rPr lang="ru-RU" sz="1600" dirty="0" err="1"/>
              <a:t>және</a:t>
            </a:r>
            <a:r>
              <a:rPr lang="ru-RU" sz="1600" dirty="0"/>
              <a:t> </a:t>
            </a:r>
            <a:r>
              <a:rPr lang="ru-RU" sz="1600" dirty="0" err="1"/>
              <a:t>басқалар</a:t>
            </a:r>
            <a:r>
              <a:rPr lang="ru-RU" sz="1600" dirty="0"/>
              <a:t> </a:t>
            </a:r>
            <a:r>
              <a:rPr lang="ru-RU" sz="1600" dirty="0" err="1"/>
              <a:t>сияқты</a:t>
            </a:r>
            <a:r>
              <a:rPr lang="ru-RU" sz="1600" dirty="0"/>
              <a:t> </a:t>
            </a:r>
            <a:r>
              <a:rPr lang="ru-RU" sz="1600" dirty="0" err="1"/>
              <a:t>тақырыптар</a:t>
            </a:r>
            <a:r>
              <a:rPr lang="ru-RU" sz="1600" dirty="0"/>
              <a:t> </a:t>
            </a:r>
            <a:r>
              <a:rPr lang="ru-RU" sz="1600" dirty="0" err="1"/>
              <a:t>түсіндіріледі</a:t>
            </a:r>
            <a:r>
              <a:rPr lang="ru-RU" sz="1600" dirty="0"/>
              <a:t>.</a:t>
            </a:r>
          </a:p>
          <a:p>
            <a:pPr algn="just"/>
            <a:endParaRPr lang="ru-RU" sz="1600" dirty="0"/>
          </a:p>
          <a:p>
            <a:pPr algn="just"/>
            <a:r>
              <a:rPr lang="ru-RU" sz="1600" dirty="0" err="1"/>
              <a:t>Канадада</a:t>
            </a:r>
            <a:r>
              <a:rPr lang="ru-RU" sz="1600" dirty="0"/>
              <a:t> </a:t>
            </a:r>
            <a:r>
              <a:rPr lang="ru-RU" sz="1600" dirty="0" err="1"/>
              <a:t>қаржылық</a:t>
            </a:r>
            <a:r>
              <a:rPr lang="ru-RU" sz="1600" dirty="0"/>
              <a:t> </a:t>
            </a:r>
            <a:r>
              <a:rPr lang="ru-RU" sz="1600" dirty="0" err="1"/>
              <a:t>сауаттылық</a:t>
            </a:r>
            <a:r>
              <a:rPr lang="ru-RU" sz="1600" dirty="0"/>
              <a:t> </a:t>
            </a:r>
            <a:r>
              <a:rPr lang="ru-RU" sz="1600" dirty="0" err="1"/>
              <a:t>жөніндегі</a:t>
            </a:r>
            <a:r>
              <a:rPr lang="ru-RU" sz="1600" dirty="0"/>
              <a:t> </a:t>
            </a:r>
            <a:r>
              <a:rPr lang="ru-RU" sz="1600" dirty="0" err="1"/>
              <a:t>ұлттық</a:t>
            </a:r>
            <a:r>
              <a:rPr lang="ru-RU" sz="1600" dirty="0"/>
              <a:t> </a:t>
            </a:r>
            <a:r>
              <a:rPr lang="ru-RU" sz="1600" dirty="0" err="1"/>
              <a:t>бағдарламаны</a:t>
            </a:r>
            <a:r>
              <a:rPr lang="ru-RU" sz="1600" dirty="0"/>
              <a:t> </a:t>
            </a:r>
            <a:r>
              <a:rPr lang="ru-RU" sz="1600" dirty="0" err="1"/>
              <a:t>іске</a:t>
            </a:r>
            <a:r>
              <a:rPr lang="ru-RU" sz="1600" dirty="0"/>
              <a:t> </a:t>
            </a:r>
            <a:r>
              <a:rPr lang="ru-RU" sz="1600" dirty="0" err="1"/>
              <a:t>асырудың</a:t>
            </a:r>
            <a:r>
              <a:rPr lang="ru-RU" sz="1600" dirty="0"/>
              <a:t> </a:t>
            </a:r>
            <a:r>
              <a:rPr lang="ru-RU" sz="1600" dirty="0" err="1"/>
              <a:t>ерекшелігі</a:t>
            </a:r>
            <a:r>
              <a:rPr lang="ru-RU" sz="1600" dirty="0"/>
              <a:t> </a:t>
            </a:r>
            <a:r>
              <a:rPr lang="ru-RU" sz="1600" dirty="0" err="1"/>
              <a:t>бағдарламаларды</a:t>
            </a:r>
            <a:r>
              <a:rPr lang="ru-RU" sz="1600" dirty="0"/>
              <a:t>, </a:t>
            </a:r>
            <a:r>
              <a:rPr lang="ru-RU" sz="1600" dirty="0" err="1"/>
              <a:t>іс</a:t>
            </a:r>
            <a:r>
              <a:rPr lang="ru-RU" sz="1600" dirty="0"/>
              <a:t> – </a:t>
            </a:r>
            <a:r>
              <a:rPr lang="ru-RU" sz="1600" dirty="0" err="1"/>
              <a:t>шараларды</a:t>
            </a:r>
            <a:r>
              <a:rPr lang="ru-RU" sz="1600" dirty="0"/>
              <a:t> </a:t>
            </a:r>
            <a:r>
              <a:rPr lang="ru-RU" sz="1600" dirty="0" err="1"/>
              <a:t>және</a:t>
            </a:r>
            <a:r>
              <a:rPr lang="ru-RU" sz="1600" dirty="0"/>
              <a:t> </a:t>
            </a:r>
            <a:r>
              <a:rPr lang="ru-RU" sz="1600" dirty="0" err="1"/>
              <a:t>ақпараттық</a:t>
            </a:r>
            <a:r>
              <a:rPr lang="ru-RU" sz="1600" dirty="0"/>
              <a:t> – </a:t>
            </a:r>
            <a:r>
              <a:rPr lang="ru-RU" sz="1600" dirty="0" err="1"/>
              <a:t>білім</a:t>
            </a:r>
            <a:r>
              <a:rPr lang="ru-RU" sz="1600" dirty="0"/>
              <a:t> беру </a:t>
            </a:r>
            <a:r>
              <a:rPr lang="ru-RU" sz="1600" dirty="0" err="1"/>
              <a:t>өнімдерін</a:t>
            </a:r>
            <a:r>
              <a:rPr lang="ru-RU" sz="1600" dirty="0"/>
              <a:t> </a:t>
            </a:r>
            <a:r>
              <a:rPr lang="ru-RU" sz="1600" dirty="0" err="1"/>
              <a:t>қалыптастыру</a:t>
            </a:r>
            <a:r>
              <a:rPr lang="ru-RU" sz="1600" dirty="0"/>
              <a:t> </a:t>
            </a:r>
            <a:r>
              <a:rPr lang="ru-RU" sz="1600" dirty="0" err="1"/>
              <a:t>кезінде</a:t>
            </a:r>
            <a:r>
              <a:rPr lang="ru-RU" sz="1600" dirty="0"/>
              <a:t> </a:t>
            </a:r>
            <a:r>
              <a:rPr lang="ru-RU" sz="1600" dirty="0" err="1"/>
              <a:t>барлық</a:t>
            </a:r>
            <a:r>
              <a:rPr lang="ru-RU" sz="1600" dirty="0"/>
              <a:t> </a:t>
            </a:r>
            <a:r>
              <a:rPr lang="ru-RU" sz="1600" dirty="0" err="1"/>
              <a:t>үш</a:t>
            </a:r>
            <a:r>
              <a:rPr lang="ru-RU" sz="1600" dirty="0"/>
              <a:t> </a:t>
            </a:r>
            <a:r>
              <a:rPr lang="ru-RU" sz="1600" dirty="0" err="1"/>
              <a:t>бағытта</a:t>
            </a:r>
            <a:r>
              <a:rPr lang="ru-RU" sz="1600" dirty="0"/>
              <a:t> </a:t>
            </a:r>
            <a:r>
              <a:rPr lang="ru-RU" sz="1600" dirty="0" err="1"/>
              <a:t>бір</a:t>
            </a:r>
            <a:r>
              <a:rPr lang="ru-RU" sz="1600" dirty="0"/>
              <a:t> </a:t>
            </a:r>
            <a:r>
              <a:rPr lang="ru-RU" sz="1600" dirty="0" err="1"/>
              <a:t>мезгілде</a:t>
            </a:r>
            <a:r>
              <a:rPr lang="ru-RU" sz="1600" dirty="0"/>
              <a:t> </a:t>
            </a:r>
            <a:r>
              <a:rPr lang="ru-RU" sz="1600" dirty="0" err="1"/>
              <a:t>жұмыс</a:t>
            </a:r>
            <a:r>
              <a:rPr lang="ru-RU" sz="1600" dirty="0"/>
              <a:t> </a:t>
            </a:r>
            <a:r>
              <a:rPr lang="ru-RU" sz="1600" dirty="0" err="1"/>
              <a:t>істеуді</a:t>
            </a:r>
            <a:r>
              <a:rPr lang="ru-RU" sz="1600" dirty="0"/>
              <a:t> </a:t>
            </a:r>
            <a:r>
              <a:rPr lang="ru-RU" sz="1600" dirty="0" err="1"/>
              <a:t>көздейтін</a:t>
            </a:r>
            <a:r>
              <a:rPr lang="ru-RU" sz="1600" dirty="0"/>
              <a:t> «</a:t>
            </a:r>
            <a:r>
              <a:rPr lang="ru-RU" sz="1600" dirty="0" err="1"/>
              <a:t>балалар-ата-аналар-педагогтер</a:t>
            </a:r>
            <a:r>
              <a:rPr lang="ru-RU" sz="1600" dirty="0"/>
              <a:t>» </a:t>
            </a:r>
            <a:r>
              <a:rPr lang="ru-RU" sz="1600" dirty="0" err="1"/>
              <a:t>схемасы</a:t>
            </a:r>
            <a:r>
              <a:rPr lang="ru-RU" sz="1600" dirty="0"/>
              <a:t> </a:t>
            </a:r>
            <a:r>
              <a:rPr lang="ru-RU" sz="1600" dirty="0" err="1"/>
              <a:t>бойынша</a:t>
            </a:r>
            <a:r>
              <a:rPr lang="ru-RU" sz="1600" dirty="0"/>
              <a:t> </a:t>
            </a:r>
            <a:r>
              <a:rPr lang="ru-RU" sz="1600" dirty="0" err="1"/>
              <a:t>білім</a:t>
            </a:r>
            <a:r>
              <a:rPr lang="ru-RU" sz="1600" dirty="0"/>
              <a:t> </a:t>
            </a:r>
            <a:r>
              <a:rPr lang="ru-RU" sz="1600" dirty="0" err="1"/>
              <a:t>беруге</a:t>
            </a:r>
            <a:r>
              <a:rPr lang="ru-RU" sz="1600" dirty="0"/>
              <a:t> </a:t>
            </a:r>
            <a:r>
              <a:rPr lang="ru-RU" sz="1600" dirty="0" err="1"/>
              <a:t>кешенді</a:t>
            </a:r>
            <a:r>
              <a:rPr lang="ru-RU" sz="1600" dirty="0"/>
              <a:t> </a:t>
            </a:r>
            <a:r>
              <a:rPr lang="ru-RU" sz="1600" dirty="0" err="1"/>
              <a:t>көзқарас</a:t>
            </a:r>
            <a:r>
              <a:rPr lang="ru-RU" sz="1600" dirty="0"/>
              <a:t> </a:t>
            </a:r>
            <a:r>
              <a:rPr lang="ru-RU" sz="1600" dirty="0" err="1"/>
              <a:t>болып</a:t>
            </a:r>
            <a:r>
              <a:rPr lang="ru-RU" sz="1600" dirty="0"/>
              <a:t> </a:t>
            </a:r>
            <a:r>
              <a:rPr lang="ru-RU" sz="1600" dirty="0" err="1"/>
              <a:t>табылады</a:t>
            </a:r>
            <a:r>
              <a:rPr lang="ru-RU" sz="1600" dirty="0"/>
              <a:t>.</a:t>
            </a:r>
          </a:p>
        </p:txBody>
      </p:sp>
      <p:pic>
        <p:nvPicPr>
          <p:cNvPr id="7" name="Picture 2" descr="C:\Users\Пользователь\Desktop\финграмотность\sred_kanada.png">
            <a:extLst>
              <a:ext uri="{FF2B5EF4-FFF2-40B4-BE49-F238E27FC236}">
                <a16:creationId xmlns:a16="http://schemas.microsoft.com/office/drawing/2014/main" id="{1912E3D6-74AD-4812-A515-692F125EB6FB}"/>
              </a:ext>
            </a:extLst>
          </p:cNvPr>
          <p:cNvPicPr>
            <a:picLocks noChangeAspect="1" noChangeArrowheads="1"/>
          </p:cNvPicPr>
          <p:nvPr/>
        </p:nvPicPr>
        <p:blipFill>
          <a:blip r:embed="rId2"/>
          <a:srcRect/>
          <a:stretch>
            <a:fillRect/>
          </a:stretch>
        </p:blipFill>
        <p:spPr bwMode="auto">
          <a:xfrm>
            <a:off x="8860973" y="1340768"/>
            <a:ext cx="3096344" cy="3125647"/>
          </a:xfrm>
          <a:prstGeom prst="rect">
            <a:avLst/>
          </a:prstGeom>
          <a:noFill/>
        </p:spPr>
      </p:pic>
      <p:pic>
        <p:nvPicPr>
          <p:cNvPr id="3074" name="Picture 2" descr="Canadian comic tours with Funny Money program – Red Deer Advocate">
            <a:extLst>
              <a:ext uri="{FF2B5EF4-FFF2-40B4-BE49-F238E27FC236}">
                <a16:creationId xmlns:a16="http://schemas.microsoft.com/office/drawing/2014/main" id="{BED73E59-523D-4646-A791-20D74E1EF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3584" y="4330287"/>
            <a:ext cx="2358212" cy="21582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Kid Who Crowdfunded His College Education — In 1987 : NPR">
            <a:extLst>
              <a:ext uri="{FF2B5EF4-FFF2-40B4-BE49-F238E27FC236}">
                <a16:creationId xmlns:a16="http://schemas.microsoft.com/office/drawing/2014/main" id="{B94A907A-CFF1-4B5E-AA09-66854DA7E7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1145" y="4303630"/>
            <a:ext cx="2790479" cy="2190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82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Номер слайда 36">
            <a:extLst>
              <a:ext uri="{FF2B5EF4-FFF2-40B4-BE49-F238E27FC236}">
                <a16:creationId xmlns:a16="http://schemas.microsoft.com/office/drawing/2014/main" id="{F38D8A4F-A889-4849-86CE-7CABF5150722}"/>
              </a:ext>
            </a:extLst>
          </p:cNvPr>
          <p:cNvSpPr>
            <a:spLocks noGrp="1"/>
          </p:cNvSpPr>
          <p:nvPr>
            <p:ph type="sldNum" sz="quarter" idx="12"/>
          </p:nvPr>
        </p:nvSpPr>
        <p:spPr/>
        <p:txBody>
          <a:bodyPr/>
          <a:lstStyle/>
          <a:p>
            <a:fld id="{36AE403C-4EB7-40BC-9395-955F62C492F5}" type="slidenum">
              <a:rPr lang="ru-RU" smtClean="0"/>
              <a:pPr/>
              <a:t>2</a:t>
            </a:fld>
            <a:endParaRPr lang="ru-RU" dirty="0"/>
          </a:p>
        </p:txBody>
      </p:sp>
      <p:sp>
        <p:nvSpPr>
          <p:cNvPr id="39" name="Rectangle 7">
            <a:extLst>
              <a:ext uri="{FF2B5EF4-FFF2-40B4-BE49-F238E27FC236}">
                <a16:creationId xmlns:a16="http://schemas.microsoft.com/office/drawing/2014/main" id="{79F06EA4-9914-D740-B7B6-0075915672C9}"/>
              </a:ext>
            </a:extLst>
          </p:cNvPr>
          <p:cNvSpPr/>
          <p:nvPr/>
        </p:nvSpPr>
        <p:spPr bwMode="gray">
          <a:xfrm>
            <a:off x="381000" y="279000"/>
            <a:ext cx="5189261" cy="585000"/>
          </a:xfrm>
          <a:prstGeom prst="rect">
            <a:avLst/>
          </a:prstGeom>
          <a:gradFill flip="none" rotWithShape="1">
            <a:gsLst>
              <a:gs pos="32800">
                <a:srgbClr val="ACCCBD"/>
              </a:gs>
              <a:gs pos="0">
                <a:schemeClr val="bg1"/>
              </a:gs>
              <a:gs pos="100000">
                <a:srgbClr val="036237"/>
              </a:gs>
            </a:gsLst>
            <a:lin ang="0" scaled="1"/>
            <a:tileRect/>
          </a:gradFill>
          <a:ln w="9525" cap="flat" cmpd="sng" algn="ctr">
            <a:noFill/>
            <a:prstDash val="solid"/>
          </a:ln>
          <a:effectLst/>
        </p:spPr>
        <p:txBody>
          <a:bodyPr anchor="ctr"/>
          <a:lstStyle/>
          <a:p>
            <a:pPr>
              <a:spcBef>
                <a:spcPts val="400"/>
              </a:spcBef>
              <a:defRPr/>
            </a:pPr>
            <a:r>
              <a:rPr lang="ru-RU"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Жобаның</a:t>
            </a:r>
            <a:r>
              <a:rPr lang="ru-RU"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3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паспорты</a:t>
            </a:r>
            <a:r>
              <a:rPr lang="ru-RU"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GB"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2" name="Прямоугольник 41">
            <a:extLst>
              <a:ext uri="{FF2B5EF4-FFF2-40B4-BE49-F238E27FC236}">
                <a16:creationId xmlns:a16="http://schemas.microsoft.com/office/drawing/2014/main" id="{1F405E1D-C8AF-8041-8FDB-3B0ED9B1F20F}"/>
              </a:ext>
            </a:extLst>
          </p:cNvPr>
          <p:cNvSpPr/>
          <p:nvPr/>
        </p:nvSpPr>
        <p:spPr>
          <a:xfrm rot="5400000">
            <a:off x="3136353" y="-1717806"/>
            <a:ext cx="5310001" cy="10845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graphicFrame>
        <p:nvGraphicFramePr>
          <p:cNvPr id="40" name="Table 6">
            <a:extLst>
              <a:ext uri="{FF2B5EF4-FFF2-40B4-BE49-F238E27FC236}">
                <a16:creationId xmlns:a16="http://schemas.microsoft.com/office/drawing/2014/main" id="{5F743096-2908-9C41-A62E-8AAE5B291876}"/>
              </a:ext>
            </a:extLst>
          </p:cNvPr>
          <p:cNvGraphicFramePr>
            <a:graphicFrameLocks noGrp="1"/>
          </p:cNvGraphicFramePr>
          <p:nvPr>
            <p:extLst>
              <p:ext uri="{D42A27DB-BD31-4B8C-83A1-F6EECF244321}">
                <p14:modId xmlns:p14="http://schemas.microsoft.com/office/powerpoint/2010/main" val="1250404601"/>
              </p:ext>
            </p:extLst>
          </p:nvPr>
        </p:nvGraphicFramePr>
        <p:xfrm>
          <a:off x="452398" y="1142979"/>
          <a:ext cx="10644263" cy="5194448"/>
        </p:xfrm>
        <a:graphic>
          <a:graphicData uri="http://schemas.openxmlformats.org/drawingml/2006/table">
            <a:tbl>
              <a:tblPr>
                <a:tableStyleId>{C083E6E3-FA7D-4D7B-A595-EF9225AFEA82}</a:tableStyleId>
              </a:tblPr>
              <a:tblGrid>
                <a:gridCol w="9228642">
                  <a:extLst>
                    <a:ext uri="{9D8B030D-6E8A-4147-A177-3AD203B41FA5}">
                      <a16:colId xmlns:a16="http://schemas.microsoft.com/office/drawing/2014/main" val="2906364910"/>
                    </a:ext>
                  </a:extLst>
                </a:gridCol>
                <a:gridCol w="1415621">
                  <a:extLst>
                    <a:ext uri="{9D8B030D-6E8A-4147-A177-3AD203B41FA5}">
                      <a16:colId xmlns:a16="http://schemas.microsoft.com/office/drawing/2014/main" val="2563065272"/>
                    </a:ext>
                  </a:extLst>
                </a:gridCol>
              </a:tblGrid>
              <a:tr h="309197">
                <a:tc>
                  <a:txBody>
                    <a:bodyPr/>
                    <a:lstStyle/>
                    <a:p>
                      <a:pPr algn="l" rtl="0" fontAlgn="ctr"/>
                      <a:r>
                        <a:rPr lang="kk-KZ" sz="1800" b="1" i="0" u="none" strike="noStrike" dirty="0">
                          <a:solidFill>
                            <a:schemeClr val="accent2">
                              <a:lumMod val="50000"/>
                            </a:schemeClr>
                          </a:solidFill>
                          <a:effectLst/>
                          <a:latin typeface="Times New Roman" panose="02020603050405020304" pitchFamily="18" charset="0"/>
                          <a:cs typeface="Times New Roman" panose="02020603050405020304" pitchFamily="18" charset="0"/>
                        </a:rPr>
                        <a:t>Кіріспе</a:t>
                      </a:r>
                      <a:endParaRPr lang="ru-RU" sz="1800" b="1" i="0" u="none" strike="noStrike" dirty="0">
                        <a:solidFill>
                          <a:schemeClr val="accent2">
                            <a:lumMod val="50000"/>
                          </a:schemeClr>
                        </a:solidFill>
                        <a:effectLst/>
                        <a:latin typeface="Times New Roman" panose="02020603050405020304" pitchFamily="18" charset="0"/>
                        <a:cs typeface="Times New Roman" panose="02020603050405020304" pitchFamily="18" charset="0"/>
                      </a:endParaRPr>
                    </a:p>
                  </a:txBody>
                  <a:tcPr marL="10321"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3175" cap="flat" cmpd="sng" algn="ctr">
                      <a:solidFill>
                        <a:srgbClr val="026036"/>
                      </a:solidFill>
                      <a:prstDash val="solid"/>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u="none" strike="noStrike" dirty="0">
                          <a:solidFill>
                            <a:schemeClr val="accent2">
                              <a:lumMod val="50000"/>
                            </a:schemeClr>
                          </a:solidFill>
                          <a:effectLst/>
                          <a:latin typeface="+mn-lt"/>
                        </a:rPr>
                        <a:t>4</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3175" cap="flat" cmpd="sng" algn="ctr">
                      <a:solidFill>
                        <a:srgbClr val="026036"/>
                      </a:solidFill>
                      <a:prstDash val="solid"/>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3752049767"/>
                  </a:ext>
                </a:extLst>
              </a:tr>
              <a:tr h="309197">
                <a:tc>
                  <a:txBody>
                    <a:bodyPr/>
                    <a:lstStyle/>
                    <a:p>
                      <a:pPr algn="l" rtl="0" fontAlgn="ct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1 </a:t>
                      </a: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Тарау</a:t>
                      </a: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Қаржылық</a:t>
                      </a: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сауаттылық</a:t>
                      </a: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халықаралық</a:t>
                      </a: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тәжірибе</a:t>
                      </a:r>
                      <a:endPar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endParaRPr>
                    </a:p>
                  </a:txBody>
                  <a:tcPr marL="10321"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13</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3759855202"/>
                  </a:ext>
                </a:extLst>
              </a:tr>
              <a:tr h="515499">
                <a:tc>
                  <a:txBody>
                    <a:bodyPr/>
                    <a:lstStyle/>
                    <a:p>
                      <a:pPr marL="0" indent="0" algn="l" rtl="0" fontAlgn="ctr">
                        <a:buClr>
                          <a:srgbClr val="000000"/>
                        </a:buClr>
                        <a:buSzPts val="1400"/>
                        <a:buFontTx/>
                        <a:buNone/>
                      </a:pPr>
                      <a:r>
                        <a:rPr lang="ru-RU" sz="1800" b="0" kern="1200" dirty="0">
                          <a:solidFill>
                            <a:schemeClr val="accent2">
                              <a:lumMod val="50000"/>
                            </a:schemeClr>
                          </a:solidFill>
                          <a:effectLst/>
                          <a:latin typeface="Times New Roman" panose="02020603050405020304" pitchFamily="18" charset="0"/>
                          <a:ea typeface="+mn-ea"/>
                          <a:cs typeface="Times New Roman" panose="02020603050405020304" pitchFamily="18" charset="0"/>
                        </a:rPr>
                        <a:t>1. 1. </a:t>
                      </a:r>
                      <a:r>
                        <a:rPr lang="ru-RU" sz="1800" b="0" kern="1200" dirty="0" err="1">
                          <a:solidFill>
                            <a:schemeClr val="accent2">
                              <a:lumMod val="50000"/>
                            </a:schemeClr>
                          </a:solidFill>
                          <a:effectLst/>
                          <a:latin typeface="Times New Roman" panose="02020603050405020304" pitchFamily="18" charset="0"/>
                          <a:ea typeface="+mn-ea"/>
                          <a:cs typeface="Times New Roman" panose="02020603050405020304" pitchFamily="18" charset="0"/>
                        </a:rPr>
                        <a:t>Қаржылық</a:t>
                      </a:r>
                      <a:r>
                        <a:rPr lang="ru-RU" sz="1800" b="0" kern="1200" dirty="0">
                          <a:solidFill>
                            <a:schemeClr val="accent2">
                              <a:lumMod val="50000"/>
                            </a:schemeClr>
                          </a:solidFill>
                          <a:effectLst/>
                          <a:latin typeface="Times New Roman" panose="02020603050405020304" pitchFamily="18" charset="0"/>
                          <a:ea typeface="+mn-ea"/>
                          <a:cs typeface="Times New Roman" panose="02020603050405020304" pitchFamily="18" charset="0"/>
                        </a:rPr>
                        <a:t> </a:t>
                      </a:r>
                      <a:r>
                        <a:rPr lang="ru-RU" sz="1800" b="0" kern="1200" dirty="0" err="1">
                          <a:solidFill>
                            <a:schemeClr val="accent2">
                              <a:lumMod val="50000"/>
                            </a:schemeClr>
                          </a:solidFill>
                          <a:effectLst/>
                          <a:latin typeface="Times New Roman" panose="02020603050405020304" pitchFamily="18" charset="0"/>
                          <a:ea typeface="+mn-ea"/>
                          <a:cs typeface="Times New Roman" panose="02020603050405020304" pitchFamily="18" charset="0"/>
                        </a:rPr>
                        <a:t>сауаттылық</a:t>
                      </a:r>
                      <a:r>
                        <a:rPr lang="ru-RU" sz="1800" b="0" kern="1200" dirty="0">
                          <a:solidFill>
                            <a:schemeClr val="accent2">
                              <a:lumMod val="50000"/>
                            </a:schemeClr>
                          </a:solidFill>
                          <a:effectLst/>
                          <a:latin typeface="Times New Roman" panose="02020603050405020304" pitchFamily="18" charset="0"/>
                          <a:ea typeface="+mn-ea"/>
                          <a:cs typeface="Times New Roman" panose="02020603050405020304" pitchFamily="18" charset="0"/>
                        </a:rPr>
                        <a:t> </a:t>
                      </a:r>
                      <a:r>
                        <a:rPr lang="ru-RU" sz="1800" b="0" kern="1200" dirty="0" err="1">
                          <a:solidFill>
                            <a:schemeClr val="accent2">
                              <a:lumMod val="50000"/>
                            </a:schemeClr>
                          </a:solidFill>
                          <a:effectLst/>
                          <a:latin typeface="Times New Roman" panose="02020603050405020304" pitchFamily="18" charset="0"/>
                          <a:ea typeface="+mn-ea"/>
                          <a:cs typeface="Times New Roman" panose="02020603050405020304" pitchFamily="18" charset="0"/>
                        </a:rPr>
                        <a:t>және</a:t>
                      </a:r>
                      <a:r>
                        <a:rPr lang="ru-RU" sz="1800" b="0" kern="1200" dirty="0">
                          <a:solidFill>
                            <a:schemeClr val="accent2">
                              <a:lumMod val="50000"/>
                            </a:schemeClr>
                          </a:solidFill>
                          <a:effectLst/>
                          <a:latin typeface="Times New Roman" panose="02020603050405020304" pitchFamily="18" charset="0"/>
                          <a:ea typeface="+mn-ea"/>
                          <a:cs typeface="Times New Roman" panose="02020603050405020304" pitchFamily="18" charset="0"/>
                        </a:rPr>
                        <a:t> </a:t>
                      </a:r>
                      <a:r>
                        <a:rPr lang="ru-RU" sz="1800" b="0" kern="1200" dirty="0" err="1">
                          <a:solidFill>
                            <a:schemeClr val="accent2">
                              <a:lumMod val="50000"/>
                            </a:schemeClr>
                          </a:solidFill>
                          <a:effectLst/>
                          <a:latin typeface="Times New Roman" panose="02020603050405020304" pitchFamily="18" charset="0"/>
                          <a:ea typeface="+mn-ea"/>
                          <a:cs typeface="Times New Roman" panose="02020603050405020304" pitchFamily="18" charset="0"/>
                        </a:rPr>
                        <a:t>қаржылық</a:t>
                      </a:r>
                      <a:r>
                        <a:rPr lang="ru-RU" sz="1800" b="0" kern="1200" dirty="0">
                          <a:solidFill>
                            <a:schemeClr val="accent2">
                              <a:lumMod val="50000"/>
                            </a:schemeClr>
                          </a:solidFill>
                          <a:effectLst/>
                          <a:latin typeface="Times New Roman" panose="02020603050405020304" pitchFamily="18" charset="0"/>
                          <a:ea typeface="+mn-ea"/>
                          <a:cs typeface="Times New Roman" panose="02020603050405020304" pitchFamily="18" charset="0"/>
                        </a:rPr>
                        <a:t> </a:t>
                      </a:r>
                      <a:r>
                        <a:rPr lang="ru-RU" sz="1800" b="0" kern="1200" dirty="0" err="1">
                          <a:solidFill>
                            <a:schemeClr val="accent2">
                              <a:lumMod val="50000"/>
                            </a:schemeClr>
                          </a:solidFill>
                          <a:effectLst/>
                          <a:latin typeface="Times New Roman" panose="02020603050405020304" pitchFamily="18" charset="0"/>
                          <a:ea typeface="+mn-ea"/>
                          <a:cs typeface="Times New Roman" panose="02020603050405020304" pitchFamily="18" charset="0"/>
                        </a:rPr>
                        <a:t>ағарту</a:t>
                      </a:r>
                      <a:r>
                        <a:rPr lang="ru-RU" sz="1800" b="0" kern="1200" dirty="0">
                          <a:solidFill>
                            <a:schemeClr val="accent2">
                              <a:lumMod val="50000"/>
                            </a:schemeClr>
                          </a:solidFill>
                          <a:effectLst/>
                          <a:latin typeface="Times New Roman" panose="02020603050405020304" pitchFamily="18" charset="0"/>
                          <a:ea typeface="+mn-ea"/>
                          <a:cs typeface="Times New Roman" panose="02020603050405020304" pitchFamily="18" charset="0"/>
                        </a:rPr>
                        <a:t> </a:t>
                      </a:r>
                      <a:r>
                        <a:rPr lang="ru-RU" sz="1800" b="0" kern="1200" dirty="0" err="1">
                          <a:solidFill>
                            <a:schemeClr val="accent2">
                              <a:lumMod val="50000"/>
                            </a:schemeClr>
                          </a:solidFill>
                          <a:effectLst/>
                          <a:latin typeface="Times New Roman" panose="02020603050405020304" pitchFamily="18" charset="0"/>
                          <a:ea typeface="+mn-ea"/>
                          <a:cs typeface="Times New Roman" panose="02020603050405020304" pitchFamily="18" charset="0"/>
                        </a:rPr>
                        <a:t>саласындағы</a:t>
                      </a:r>
                      <a:r>
                        <a:rPr lang="ru-RU" sz="1800" b="0" kern="1200" dirty="0">
                          <a:solidFill>
                            <a:schemeClr val="accent2">
                              <a:lumMod val="50000"/>
                            </a:schemeClr>
                          </a:solidFill>
                          <a:effectLst/>
                          <a:latin typeface="Times New Roman" panose="02020603050405020304" pitchFamily="18" charset="0"/>
                          <a:ea typeface="+mn-ea"/>
                          <a:cs typeface="Times New Roman" panose="02020603050405020304" pitchFamily="18" charset="0"/>
                        </a:rPr>
                        <a:t> </a:t>
                      </a:r>
                      <a:r>
                        <a:rPr lang="ru-RU" sz="1800" b="0" kern="1200" dirty="0" err="1">
                          <a:solidFill>
                            <a:schemeClr val="accent2">
                              <a:lumMod val="50000"/>
                            </a:schemeClr>
                          </a:solidFill>
                          <a:effectLst/>
                          <a:latin typeface="Times New Roman" panose="02020603050405020304" pitchFamily="18" charset="0"/>
                          <a:ea typeface="+mn-ea"/>
                          <a:cs typeface="Times New Roman" panose="02020603050405020304" pitchFamily="18" charset="0"/>
                        </a:rPr>
                        <a:t>халықаралық</a:t>
                      </a:r>
                      <a:r>
                        <a:rPr lang="ru-RU" sz="1800" b="0" kern="1200" dirty="0">
                          <a:solidFill>
                            <a:schemeClr val="accent2">
                              <a:lumMod val="50000"/>
                            </a:schemeClr>
                          </a:solidFill>
                          <a:effectLst/>
                          <a:latin typeface="Times New Roman" panose="02020603050405020304" pitchFamily="18" charset="0"/>
                          <a:ea typeface="+mn-ea"/>
                          <a:cs typeface="Times New Roman" panose="02020603050405020304" pitchFamily="18" charset="0"/>
                        </a:rPr>
                        <a:t> </a:t>
                      </a:r>
                      <a:r>
                        <a:rPr lang="ru-RU" sz="1800" b="0" kern="1200" dirty="0" err="1">
                          <a:solidFill>
                            <a:schemeClr val="accent2">
                              <a:lumMod val="50000"/>
                            </a:schemeClr>
                          </a:solidFill>
                          <a:effectLst/>
                          <a:latin typeface="Times New Roman" panose="02020603050405020304" pitchFamily="18" charset="0"/>
                          <a:ea typeface="+mn-ea"/>
                          <a:cs typeface="Times New Roman" panose="02020603050405020304" pitchFamily="18" charset="0"/>
                        </a:rPr>
                        <a:t>тәжірибе</a:t>
                      </a:r>
                      <a:endParaRPr lang="ru-RU" sz="1800" b="0" i="0" u="none" strike="noStrike" dirty="0">
                        <a:solidFill>
                          <a:schemeClr val="accent2">
                            <a:lumMod val="50000"/>
                          </a:schemeClr>
                        </a:solidFill>
                        <a:effectLst/>
                        <a:latin typeface="Times New Roman" panose="02020603050405020304" pitchFamily="18" charset="0"/>
                        <a:cs typeface="Times New Roman" panose="02020603050405020304" pitchFamily="18" charset="0"/>
                      </a:endParaRPr>
                    </a:p>
                  </a:txBody>
                  <a:tcPr marL="247715"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14</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728576521"/>
                  </a:ext>
                </a:extLst>
              </a:tr>
              <a:tr h="432048">
                <a:tc>
                  <a:txBody>
                    <a:bodyPr/>
                    <a:lstStyle/>
                    <a:p>
                      <a:pPr marL="0" indent="0" algn="l" rtl="0" fontAlgn="ctr">
                        <a:buClr>
                          <a:srgbClr val="000000"/>
                        </a:buClr>
                        <a:buSzPts val="1400"/>
                        <a:buFontTx/>
                        <a:buNone/>
                      </a:pPr>
                      <a:r>
                        <a:rPr lang="ru-RU" sz="1800" b="0" i="0" u="none" strike="noStrike" dirty="0">
                          <a:solidFill>
                            <a:schemeClr val="accent2">
                              <a:lumMod val="50000"/>
                            </a:schemeClr>
                          </a:solidFill>
                          <a:effectLst/>
                          <a:latin typeface="Times New Roman" panose="02020603050405020304" pitchFamily="18" charset="0"/>
                          <a:cs typeface="Times New Roman" panose="02020603050405020304" pitchFamily="18" charset="0"/>
                        </a:rPr>
                        <a:t>1.2. </a:t>
                      </a:r>
                      <a:r>
                        <a:rPr lang="ru-RU" sz="1800" b="0" i="0"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Қаржылық</a:t>
                      </a:r>
                      <a:r>
                        <a:rPr lang="ru-RU" sz="1800" b="0" i="0"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0" i="0"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сауаттылық</a:t>
                      </a:r>
                      <a:r>
                        <a:rPr lang="ru-RU" sz="1800" b="0" i="0"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0" i="0"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рейтингі</a:t>
                      </a:r>
                      <a:endParaRPr lang="ru-RU" sz="1800" b="0" i="0" u="none" strike="noStrike" dirty="0">
                        <a:solidFill>
                          <a:schemeClr val="accent2">
                            <a:lumMod val="50000"/>
                          </a:schemeClr>
                        </a:solidFill>
                        <a:effectLst/>
                        <a:latin typeface="Times New Roman" panose="02020603050405020304" pitchFamily="18" charset="0"/>
                        <a:cs typeface="Times New Roman" panose="02020603050405020304" pitchFamily="18" charset="0"/>
                      </a:endParaRPr>
                    </a:p>
                  </a:txBody>
                  <a:tcPr marL="247715"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21</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98106851"/>
                  </a:ext>
                </a:extLst>
              </a:tr>
              <a:tr h="30919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2 </a:t>
                      </a: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Тарау</a:t>
                      </a: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Қазақстан</a:t>
                      </a: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Республикасындағы</a:t>
                      </a: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ағымдағы</a:t>
                      </a: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ахуалды</a:t>
                      </a: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талдау</a:t>
                      </a:r>
                      <a:endPar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endParaRPr>
                    </a:p>
                  </a:txBody>
                  <a:tcPr marL="10321"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25</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3002887617"/>
                  </a:ext>
                </a:extLst>
              </a:tr>
              <a:tr h="60718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ru-RU" sz="1800" b="1" i="1" kern="1200" dirty="0">
                          <a:solidFill>
                            <a:schemeClr val="accent2">
                              <a:lumMod val="50000"/>
                            </a:schemeClr>
                          </a:solidFill>
                          <a:effectLst/>
                          <a:latin typeface="Times New Roman" panose="02020603050405020304" pitchFamily="18" charset="0"/>
                          <a:ea typeface="+mn-ea"/>
                          <a:cs typeface="Times New Roman" panose="02020603050405020304" pitchFamily="18" charset="0"/>
                        </a:rPr>
                        <a:t>3 </a:t>
                      </a:r>
                      <a:r>
                        <a:rPr lang="ru-RU" sz="1800" b="1" i="1" kern="1200" dirty="0" err="1">
                          <a:solidFill>
                            <a:schemeClr val="accent2">
                              <a:lumMod val="50000"/>
                            </a:schemeClr>
                          </a:solidFill>
                          <a:effectLst/>
                          <a:latin typeface="Times New Roman" panose="02020603050405020304" pitchFamily="18" charset="0"/>
                          <a:ea typeface="+mn-ea"/>
                          <a:cs typeface="Times New Roman" panose="02020603050405020304" pitchFamily="18" charset="0"/>
                        </a:rPr>
                        <a:t>Тарау</a:t>
                      </a:r>
                      <a:r>
                        <a:rPr lang="ru-RU" sz="1800" b="1" i="1" kern="1200" dirty="0">
                          <a:solidFill>
                            <a:schemeClr val="accent2">
                              <a:lumMod val="50000"/>
                            </a:schemeClr>
                          </a:solidFill>
                          <a:effectLst/>
                          <a:latin typeface="Times New Roman" panose="02020603050405020304" pitchFamily="18" charset="0"/>
                          <a:ea typeface="+mn-ea"/>
                          <a:cs typeface="Times New Roman" panose="02020603050405020304" pitchFamily="18" charset="0"/>
                        </a:rPr>
                        <a:t>. </a:t>
                      </a:r>
                      <a:r>
                        <a:rPr lang="ru-RU" sz="1800" b="1" i="1" kern="1200" dirty="0" err="1">
                          <a:solidFill>
                            <a:schemeClr val="accent2">
                              <a:lumMod val="50000"/>
                            </a:schemeClr>
                          </a:solidFill>
                          <a:effectLst/>
                          <a:latin typeface="Times New Roman" panose="02020603050405020304" pitchFamily="18" charset="0"/>
                          <a:ea typeface="+mn-ea"/>
                          <a:cs typeface="Times New Roman" panose="02020603050405020304" pitchFamily="18" charset="0"/>
                        </a:rPr>
                        <a:t>Қазақстан</a:t>
                      </a:r>
                      <a:r>
                        <a:rPr lang="ru-RU" sz="1800" b="1" i="1" kern="1200" dirty="0">
                          <a:solidFill>
                            <a:schemeClr val="accent2">
                              <a:lumMod val="50000"/>
                            </a:schemeClr>
                          </a:solidFill>
                          <a:effectLst/>
                          <a:latin typeface="Times New Roman" panose="02020603050405020304" pitchFamily="18" charset="0"/>
                          <a:ea typeface="+mn-ea"/>
                          <a:cs typeface="Times New Roman" panose="02020603050405020304" pitchFamily="18" charset="0"/>
                        </a:rPr>
                        <a:t> </a:t>
                      </a:r>
                      <a:r>
                        <a:rPr lang="ru-RU" sz="1800" b="1" i="1" kern="1200" dirty="0" err="1">
                          <a:solidFill>
                            <a:schemeClr val="accent2">
                              <a:lumMod val="50000"/>
                            </a:schemeClr>
                          </a:solidFill>
                          <a:effectLst/>
                          <a:latin typeface="Times New Roman" panose="02020603050405020304" pitchFamily="18" charset="0"/>
                          <a:ea typeface="+mn-ea"/>
                          <a:cs typeface="Times New Roman" panose="02020603050405020304" pitchFamily="18" charset="0"/>
                        </a:rPr>
                        <a:t>Республикасының</a:t>
                      </a:r>
                      <a:r>
                        <a:rPr lang="ru-RU" sz="1800" b="1" i="1" kern="1200" dirty="0">
                          <a:solidFill>
                            <a:schemeClr val="accent2">
                              <a:lumMod val="50000"/>
                            </a:schemeClr>
                          </a:solidFill>
                          <a:effectLst/>
                          <a:latin typeface="Times New Roman" panose="02020603050405020304" pitchFamily="18" charset="0"/>
                          <a:ea typeface="+mn-ea"/>
                          <a:cs typeface="Times New Roman" panose="02020603050405020304" pitchFamily="18" charset="0"/>
                        </a:rPr>
                        <a:t> </a:t>
                      </a:r>
                      <a:r>
                        <a:rPr lang="ru-RU" sz="1800" b="1" i="1" kern="1200" dirty="0" err="1">
                          <a:solidFill>
                            <a:schemeClr val="accent2">
                              <a:lumMod val="50000"/>
                            </a:schemeClr>
                          </a:solidFill>
                          <a:effectLst/>
                          <a:latin typeface="Times New Roman" panose="02020603050405020304" pitchFamily="18" charset="0"/>
                          <a:ea typeface="+mn-ea"/>
                          <a:cs typeface="Times New Roman" panose="02020603050405020304" pitchFamily="18" charset="0"/>
                        </a:rPr>
                        <a:t>қаржылық</a:t>
                      </a:r>
                      <a:r>
                        <a:rPr lang="ru-RU" sz="1800" b="1" i="1" kern="1200" dirty="0">
                          <a:solidFill>
                            <a:schemeClr val="accent2">
                              <a:lumMod val="50000"/>
                            </a:schemeClr>
                          </a:solidFill>
                          <a:effectLst/>
                          <a:latin typeface="Times New Roman" panose="02020603050405020304" pitchFamily="18" charset="0"/>
                          <a:ea typeface="+mn-ea"/>
                          <a:cs typeface="Times New Roman" panose="02020603050405020304" pitchFamily="18" charset="0"/>
                        </a:rPr>
                        <a:t> </a:t>
                      </a:r>
                      <a:r>
                        <a:rPr lang="ru-RU" sz="1800" b="1" i="1" kern="1200" dirty="0" err="1">
                          <a:solidFill>
                            <a:schemeClr val="accent2">
                              <a:lumMod val="50000"/>
                            </a:schemeClr>
                          </a:solidFill>
                          <a:effectLst/>
                          <a:latin typeface="Times New Roman" panose="02020603050405020304" pitchFamily="18" charset="0"/>
                          <a:ea typeface="+mn-ea"/>
                          <a:cs typeface="Times New Roman" panose="02020603050405020304" pitchFamily="18" charset="0"/>
                        </a:rPr>
                        <a:t>сауаттылығын</a:t>
                      </a:r>
                      <a:r>
                        <a:rPr lang="ru-RU" sz="1800" b="1" i="1" kern="1200" dirty="0">
                          <a:solidFill>
                            <a:schemeClr val="accent2">
                              <a:lumMod val="50000"/>
                            </a:schemeClr>
                          </a:solidFill>
                          <a:effectLst/>
                          <a:latin typeface="Times New Roman" panose="02020603050405020304" pitchFamily="18" charset="0"/>
                          <a:ea typeface="+mn-ea"/>
                          <a:cs typeface="Times New Roman" panose="02020603050405020304" pitchFamily="18" charset="0"/>
                        </a:rPr>
                        <a:t> </a:t>
                      </a:r>
                      <a:r>
                        <a:rPr lang="ru-RU" sz="1800" b="1" i="1" kern="1200" dirty="0" err="1">
                          <a:solidFill>
                            <a:schemeClr val="accent2">
                              <a:lumMod val="50000"/>
                            </a:schemeClr>
                          </a:solidFill>
                          <a:effectLst/>
                          <a:latin typeface="Times New Roman" panose="02020603050405020304" pitchFamily="18" charset="0"/>
                          <a:ea typeface="+mn-ea"/>
                          <a:cs typeface="Times New Roman" panose="02020603050405020304" pitchFamily="18" charset="0"/>
                        </a:rPr>
                        <a:t>арттырудың</a:t>
                      </a:r>
                      <a:r>
                        <a:rPr lang="ru-RU" sz="1800" b="1" i="1" kern="1200" dirty="0">
                          <a:solidFill>
                            <a:schemeClr val="accent2">
                              <a:lumMod val="50000"/>
                            </a:schemeClr>
                          </a:solidFill>
                          <a:effectLst/>
                          <a:latin typeface="Times New Roman" panose="02020603050405020304" pitchFamily="18" charset="0"/>
                          <a:ea typeface="+mn-ea"/>
                          <a:cs typeface="Times New Roman" panose="02020603050405020304" pitchFamily="18" charset="0"/>
                        </a:rPr>
                        <a:t> 2020 – 2024 </a:t>
                      </a:r>
                      <a:r>
                        <a:rPr lang="ru-RU" sz="1800" b="1" i="1" kern="1200" dirty="0" err="1">
                          <a:solidFill>
                            <a:schemeClr val="accent2">
                              <a:lumMod val="50000"/>
                            </a:schemeClr>
                          </a:solidFill>
                          <a:effectLst/>
                          <a:latin typeface="Times New Roman" panose="02020603050405020304" pitchFamily="18" charset="0"/>
                          <a:ea typeface="+mn-ea"/>
                          <a:cs typeface="Times New Roman" panose="02020603050405020304" pitchFamily="18" charset="0"/>
                        </a:rPr>
                        <a:t>жылдарға</a:t>
                      </a:r>
                      <a:r>
                        <a:rPr lang="ru-RU" sz="1800" b="1" i="1" kern="1200" dirty="0">
                          <a:solidFill>
                            <a:schemeClr val="accent2">
                              <a:lumMod val="50000"/>
                            </a:schemeClr>
                          </a:solidFill>
                          <a:effectLst/>
                          <a:latin typeface="Times New Roman" panose="02020603050405020304" pitchFamily="18" charset="0"/>
                          <a:ea typeface="+mn-ea"/>
                          <a:cs typeface="Times New Roman" panose="02020603050405020304" pitchFamily="18" charset="0"/>
                        </a:rPr>
                        <a:t> </a:t>
                      </a:r>
                      <a:r>
                        <a:rPr lang="ru-RU" sz="1800" b="1" i="1" kern="1200" dirty="0" err="1">
                          <a:solidFill>
                            <a:schemeClr val="accent2">
                              <a:lumMod val="50000"/>
                            </a:schemeClr>
                          </a:solidFill>
                          <a:effectLst/>
                          <a:latin typeface="Times New Roman" panose="02020603050405020304" pitchFamily="18" charset="0"/>
                          <a:ea typeface="+mn-ea"/>
                          <a:cs typeface="Times New Roman" panose="02020603050405020304" pitchFamily="18" charset="0"/>
                        </a:rPr>
                        <a:t>арналған</a:t>
                      </a:r>
                      <a:r>
                        <a:rPr lang="ru-RU" sz="1800" b="1" i="1" kern="1200" dirty="0">
                          <a:solidFill>
                            <a:schemeClr val="accent2">
                              <a:lumMod val="50000"/>
                            </a:schemeClr>
                          </a:solidFill>
                          <a:effectLst/>
                          <a:latin typeface="Times New Roman" panose="02020603050405020304" pitchFamily="18" charset="0"/>
                          <a:ea typeface="+mn-ea"/>
                          <a:cs typeface="Times New Roman" panose="02020603050405020304" pitchFamily="18" charset="0"/>
                        </a:rPr>
                        <a:t> </a:t>
                      </a:r>
                      <a:r>
                        <a:rPr lang="ru-RU" sz="1800" b="1" i="1" kern="1200" dirty="0" err="1">
                          <a:solidFill>
                            <a:schemeClr val="accent2">
                              <a:lumMod val="50000"/>
                            </a:schemeClr>
                          </a:solidFill>
                          <a:effectLst/>
                          <a:latin typeface="Times New Roman" panose="02020603050405020304" pitchFamily="18" charset="0"/>
                          <a:ea typeface="+mn-ea"/>
                          <a:cs typeface="Times New Roman" panose="02020603050405020304" pitchFamily="18" charset="0"/>
                        </a:rPr>
                        <a:t>тұжырымдамасы</a:t>
                      </a:r>
                      <a:endParaRPr lang="ru-RU" sz="1800" b="1" i="1" dirty="0">
                        <a:solidFill>
                          <a:schemeClr val="accent2">
                            <a:lumMod val="50000"/>
                          </a:schemeClr>
                        </a:solidFill>
                        <a:latin typeface="Times New Roman" panose="02020603050405020304" pitchFamily="18" charset="0"/>
                        <a:cs typeface="Times New Roman" panose="02020603050405020304" pitchFamily="18" charset="0"/>
                      </a:endParaRPr>
                    </a:p>
                  </a:txBody>
                  <a:tcPr marL="10321"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97</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3444455413"/>
                  </a:ext>
                </a:extLst>
              </a:tr>
              <a:tr h="607182">
                <a:tc>
                  <a:txBody>
                    <a:bodyPr/>
                    <a:lstStyle/>
                    <a:p>
                      <a:pPr algn="l" rtl="0" fontAlgn="ct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4 </a:t>
                      </a: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Тарау</a:t>
                      </a: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Социологиялық</a:t>
                      </a: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зерттеу</a:t>
                      </a: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нәтижелері</a:t>
                      </a: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p>
                    <a:p>
                      <a:pPr algn="l" rtl="0" fontAlgn="ct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a:t>
                      </a: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Қазақстан</a:t>
                      </a: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Республикасы</a:t>
                      </a: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халқының</a:t>
                      </a: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қаржылық</a:t>
                      </a: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сауаттылық</a:t>
                      </a: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деңгейін</a:t>
                      </a: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бағалау</a:t>
                      </a: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a:t>
                      </a:r>
                    </a:p>
                  </a:txBody>
                  <a:tcPr marL="10321"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105</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3702160195"/>
                  </a:ext>
                </a:extLst>
              </a:tr>
              <a:tr h="309197">
                <a:tc>
                  <a:txBody>
                    <a:bodyPr/>
                    <a:lstStyle/>
                    <a:p>
                      <a:pPr algn="l" rtl="0" fontAlgn="ct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Зерттеудің</a:t>
                      </a: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мақсаты</a:t>
                      </a: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міндеттері</a:t>
                      </a:r>
                      <a:endPar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endParaRPr>
                    </a:p>
                  </a:txBody>
                  <a:tcPr marL="10321"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106</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3916304927"/>
                  </a:ext>
                </a:extLst>
              </a:tr>
              <a:tr h="30919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Зерттеу</a:t>
                      </a: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параметрлері</a:t>
                      </a:r>
                      <a:endPar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endParaRPr>
                    </a:p>
                  </a:txBody>
                  <a:tcPr marL="10321"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107</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1938359034"/>
                  </a:ext>
                </a:extLst>
              </a:tr>
              <a:tr h="309197">
                <a:tc>
                  <a:txBody>
                    <a:bodyPr/>
                    <a:lstStyle/>
                    <a:p>
                      <a:pPr algn="l" rtl="0" fontAlgn="ct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Респонденттің</a:t>
                      </a:r>
                      <a:r>
                        <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i="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портреті</a:t>
                      </a:r>
                      <a:endParaRPr lang="ru-RU" sz="1800" b="1" i="1" u="none" strike="noStrike" dirty="0">
                        <a:solidFill>
                          <a:schemeClr val="accent2">
                            <a:lumMod val="50000"/>
                          </a:schemeClr>
                        </a:solidFill>
                        <a:effectLst/>
                        <a:latin typeface="Times New Roman" panose="02020603050405020304" pitchFamily="18" charset="0"/>
                        <a:cs typeface="Times New Roman" panose="02020603050405020304" pitchFamily="18" charset="0"/>
                      </a:endParaRPr>
                    </a:p>
                  </a:txBody>
                  <a:tcPr marL="10321"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108</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261245864"/>
                  </a:ext>
                </a:extLst>
              </a:tr>
              <a:tr h="309197">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ru-RU" sz="1800" u="none" strike="noStrike" dirty="0">
                          <a:solidFill>
                            <a:schemeClr val="accent2">
                              <a:lumMod val="50000"/>
                            </a:schemeClr>
                          </a:solidFill>
                          <a:effectLst/>
                          <a:latin typeface="Times New Roman" panose="02020603050405020304" pitchFamily="18" charset="0"/>
                          <a:cs typeface="Times New Roman" panose="02020603050405020304" pitchFamily="18" charset="0"/>
                        </a:rPr>
                        <a:t>        4.1. </a:t>
                      </a:r>
                      <a:r>
                        <a:rPr lang="ru-RU" sz="1800"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Меншікті</a:t>
                      </a:r>
                      <a:r>
                        <a:rPr lang="ru-RU" sz="1800"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қаржы</a:t>
                      </a:r>
                      <a:r>
                        <a:rPr lang="ru-RU" sz="1800"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қаражатын</a:t>
                      </a:r>
                      <a:r>
                        <a:rPr lang="ru-RU" sz="1800"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басқару</a:t>
                      </a:r>
                      <a:endParaRPr lang="ru-RU" sz="1800" b="0" i="0" u="none" strike="noStrike" dirty="0">
                        <a:solidFill>
                          <a:schemeClr val="accent2">
                            <a:lumMod val="50000"/>
                          </a:schemeClr>
                        </a:solidFill>
                        <a:effectLst/>
                        <a:latin typeface="Times New Roman" panose="02020603050405020304" pitchFamily="18" charset="0"/>
                        <a:cs typeface="Times New Roman" panose="02020603050405020304" pitchFamily="18" charset="0"/>
                      </a:endParaRPr>
                    </a:p>
                  </a:txBody>
                  <a:tcPr marL="10321"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112</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377873856"/>
                  </a:ext>
                </a:extLst>
              </a:tr>
              <a:tr h="309197">
                <a:tc>
                  <a:txBody>
                    <a:bodyPr/>
                    <a:lstStyle/>
                    <a:p>
                      <a:pPr marL="0" marR="0" indent="0" algn="l" defTabSz="914400" rtl="0" eaLnBrk="1" fontAlgn="ctr" latinLnBrk="0" hangingPunct="1">
                        <a:lnSpc>
                          <a:spcPct val="100000"/>
                        </a:lnSpc>
                        <a:spcBef>
                          <a:spcPts val="0"/>
                        </a:spcBef>
                        <a:spcAft>
                          <a:spcPts val="0"/>
                        </a:spcAft>
                        <a:buClr>
                          <a:srgbClr val="000000"/>
                        </a:buClr>
                        <a:buSzPts val="1400"/>
                        <a:buFontTx/>
                        <a:buNone/>
                        <a:tabLst/>
                        <a:defRPr/>
                      </a:pPr>
                      <a:r>
                        <a:rPr lang="ru-RU" sz="1800" u="none" strike="noStrike" dirty="0">
                          <a:solidFill>
                            <a:schemeClr val="accent2">
                              <a:lumMod val="50000"/>
                            </a:schemeClr>
                          </a:solidFill>
                          <a:effectLst/>
                          <a:latin typeface="Times New Roman" panose="02020603050405020304" pitchFamily="18" charset="0"/>
                          <a:cs typeface="Times New Roman" panose="02020603050405020304" pitchFamily="18" charset="0"/>
                        </a:rPr>
                        <a:t>    4.2. </a:t>
                      </a:r>
                      <a:r>
                        <a:rPr lang="ru-RU" sz="1800"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Қаржылық</a:t>
                      </a:r>
                      <a:r>
                        <a:rPr lang="ru-RU" sz="1800"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қызметтерді</a:t>
                      </a:r>
                      <a:r>
                        <a:rPr lang="ru-RU" sz="1800"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пайдалана</a:t>
                      </a:r>
                      <a:r>
                        <a:rPr lang="ru-RU" sz="1800"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білу</a:t>
                      </a:r>
                      <a:endParaRPr lang="ru-RU" sz="1800" b="0" i="0" u="none" strike="noStrike" dirty="0">
                        <a:solidFill>
                          <a:schemeClr val="accent2">
                            <a:lumMod val="50000"/>
                          </a:schemeClr>
                        </a:solidFill>
                        <a:effectLst/>
                        <a:latin typeface="Times New Roman" panose="02020603050405020304" pitchFamily="18" charset="0"/>
                        <a:cs typeface="Times New Roman" panose="02020603050405020304" pitchFamily="18" charset="0"/>
                      </a:endParaRPr>
                    </a:p>
                  </a:txBody>
                  <a:tcPr marL="247715"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134</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2997370560"/>
                  </a:ext>
                </a:extLst>
              </a:tr>
              <a:tr h="309197">
                <a:tc>
                  <a:txBody>
                    <a:bodyPr/>
                    <a:lstStyle/>
                    <a:p>
                      <a:pPr marL="0" marR="0" indent="0" algn="l" defTabSz="914400" rtl="0" eaLnBrk="1" fontAlgn="ctr" latinLnBrk="0" hangingPunct="1">
                        <a:lnSpc>
                          <a:spcPct val="100000"/>
                        </a:lnSpc>
                        <a:spcBef>
                          <a:spcPts val="0"/>
                        </a:spcBef>
                        <a:spcAft>
                          <a:spcPts val="0"/>
                        </a:spcAft>
                        <a:buClr>
                          <a:srgbClr val="000000"/>
                        </a:buClr>
                        <a:buSzPts val="1400"/>
                        <a:buFontTx/>
                        <a:buNone/>
                        <a:tabLst/>
                        <a:defRPr/>
                      </a:pPr>
                      <a:r>
                        <a:rPr lang="ru-RU" sz="1800" u="none" strike="noStrike" dirty="0">
                          <a:solidFill>
                            <a:schemeClr val="accent2">
                              <a:lumMod val="50000"/>
                            </a:schemeClr>
                          </a:solidFill>
                          <a:effectLst/>
                          <a:latin typeface="Times New Roman" panose="02020603050405020304" pitchFamily="18" charset="0"/>
                          <a:cs typeface="Times New Roman" panose="02020603050405020304" pitchFamily="18" charset="0"/>
                        </a:rPr>
                        <a:t>    4.3. </a:t>
                      </a:r>
                      <a:r>
                        <a:rPr lang="ru-RU" sz="1800"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Қаржы</a:t>
                      </a:r>
                      <a:r>
                        <a:rPr lang="ru-RU" sz="1800"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жүйесі</a:t>
                      </a:r>
                      <a:r>
                        <a:rPr lang="ru-RU" sz="1800"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туралы</a:t>
                      </a:r>
                      <a:r>
                        <a:rPr lang="ru-RU" sz="1800"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хабардар</a:t>
                      </a:r>
                      <a:r>
                        <a:rPr lang="ru-RU" sz="1800" u="none" strike="noStrike" dirty="0">
                          <a:solidFill>
                            <a:schemeClr val="accent2">
                              <a:lumMod val="50000"/>
                            </a:schemeClr>
                          </a:solidFill>
                          <a:effectLst/>
                          <a:latin typeface="Times New Roman" panose="02020603050405020304" pitchFamily="18" charset="0"/>
                          <a:cs typeface="Times New Roman" panose="02020603050405020304" pitchFamily="18" charset="0"/>
                        </a:rPr>
                        <a:t> болу</a:t>
                      </a:r>
                      <a:endParaRPr lang="ru-RU" sz="1800" b="0" i="0" u="none" strike="noStrike" dirty="0">
                        <a:solidFill>
                          <a:schemeClr val="accent2">
                            <a:lumMod val="50000"/>
                          </a:schemeClr>
                        </a:solidFill>
                        <a:effectLst/>
                        <a:latin typeface="Times New Roman" panose="02020603050405020304" pitchFamily="18" charset="0"/>
                        <a:cs typeface="Times New Roman" panose="02020603050405020304" pitchFamily="18" charset="0"/>
                      </a:endParaRPr>
                    </a:p>
                    <a:p>
                      <a:pPr algn="l" rtl="0" fontAlgn="ctr">
                        <a:buClr>
                          <a:srgbClr val="000000"/>
                        </a:buClr>
                        <a:buSzPts val="1400"/>
                        <a:buFontTx/>
                        <a:buNone/>
                      </a:pPr>
                      <a:endParaRPr lang="ru-RU" sz="1800" b="0" i="0" u="none" strike="noStrike" dirty="0">
                        <a:solidFill>
                          <a:schemeClr val="accent2">
                            <a:lumMod val="50000"/>
                          </a:schemeClr>
                        </a:solidFill>
                        <a:effectLst/>
                        <a:latin typeface="Times New Roman" panose="02020603050405020304" pitchFamily="18" charset="0"/>
                        <a:cs typeface="Times New Roman" panose="02020603050405020304" pitchFamily="18" charset="0"/>
                      </a:endParaRPr>
                    </a:p>
                  </a:txBody>
                  <a:tcPr marL="247715"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168</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417417580"/>
                  </a:ext>
                </a:extLst>
              </a:tr>
            </a:tbl>
          </a:graphicData>
        </a:graphic>
      </p:graphicFrame>
    </p:spTree>
    <p:extLst>
      <p:ext uri="{BB962C8B-B14F-4D97-AF65-F5344CB8AC3E}">
        <p14:creationId xmlns:p14="http://schemas.microsoft.com/office/powerpoint/2010/main" val="47984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20</a:t>
            </a:fld>
            <a:endParaRPr lang="ru-RU" dirty="0"/>
          </a:p>
        </p:txBody>
      </p:sp>
      <p:sp>
        <p:nvSpPr>
          <p:cNvPr id="4" name="Объект 2">
            <a:extLst>
              <a:ext uri="{FF2B5EF4-FFF2-40B4-BE49-F238E27FC236}">
                <a16:creationId xmlns:a16="http://schemas.microsoft.com/office/drawing/2014/main" id="{F8F2CBAD-57CC-0047-A273-F30D44AC27F7}"/>
              </a:ext>
            </a:extLst>
          </p:cNvPr>
          <p:cNvSpPr txBox="1">
            <a:spLocks/>
          </p:cNvSpPr>
          <p:nvPr/>
        </p:nvSpPr>
        <p:spPr>
          <a:xfrm>
            <a:off x="767408" y="404663"/>
            <a:ext cx="10272946" cy="404255"/>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fontAlgn="ctr">
              <a:buClr>
                <a:srgbClr val="000000"/>
              </a:buClr>
              <a:buSzPts val="1400"/>
              <a:buNone/>
            </a:pPr>
            <a:r>
              <a:rPr sz="2800" b="1" dirty="0">
                <a:solidFill>
                  <a:srgbClr val="00B050"/>
                </a:solidFill>
              </a:rPr>
              <a:t>1.1.</a:t>
            </a:r>
            <a:r>
              <a:rPr lang="ru-RU" sz="2800" b="1" dirty="0">
                <a:solidFill>
                  <a:srgbClr val="00B050"/>
                </a:solidFill>
              </a:rPr>
              <a:t> </a:t>
            </a:r>
            <a:r>
              <a:rPr lang="ru-RU" sz="2800" b="1" dirty="0" err="1">
                <a:solidFill>
                  <a:srgbClr val="00B050"/>
                </a:solidFill>
              </a:rPr>
              <a:t>Қаржылық</a:t>
            </a:r>
            <a:r>
              <a:rPr lang="ru-RU" sz="2800" b="1" dirty="0">
                <a:solidFill>
                  <a:srgbClr val="00B050"/>
                </a:solidFill>
              </a:rPr>
              <a:t> </a:t>
            </a:r>
            <a:r>
              <a:rPr lang="ru-RU" sz="2800" b="1" dirty="0" err="1">
                <a:solidFill>
                  <a:srgbClr val="00B050"/>
                </a:solidFill>
              </a:rPr>
              <a:t>сауаттылық</a:t>
            </a:r>
            <a:r>
              <a:rPr lang="ru-RU" sz="2800" b="1" dirty="0">
                <a:solidFill>
                  <a:srgbClr val="00B050"/>
                </a:solidFill>
              </a:rPr>
              <a:t> </a:t>
            </a:r>
            <a:r>
              <a:rPr lang="ru-RU" sz="2800" b="1" dirty="0" err="1">
                <a:solidFill>
                  <a:srgbClr val="00B050"/>
                </a:solidFill>
              </a:rPr>
              <a:t>және</a:t>
            </a:r>
            <a:r>
              <a:rPr lang="ru-RU" sz="2800" b="1" dirty="0">
                <a:solidFill>
                  <a:srgbClr val="00B050"/>
                </a:solidFill>
              </a:rPr>
              <a:t> </a:t>
            </a:r>
            <a:r>
              <a:rPr lang="ru-RU" sz="2800" b="1" dirty="0" err="1">
                <a:solidFill>
                  <a:srgbClr val="00B050"/>
                </a:solidFill>
              </a:rPr>
              <a:t>қаржылық</a:t>
            </a:r>
            <a:r>
              <a:rPr lang="ru-RU" sz="2800" b="1" dirty="0">
                <a:solidFill>
                  <a:srgbClr val="00B050"/>
                </a:solidFill>
              </a:rPr>
              <a:t> </a:t>
            </a:r>
            <a:r>
              <a:rPr lang="ru-RU" sz="2800" b="1" dirty="0" err="1">
                <a:solidFill>
                  <a:srgbClr val="00B050"/>
                </a:solidFill>
              </a:rPr>
              <a:t>ағарту</a:t>
            </a:r>
            <a:r>
              <a:rPr lang="ru-RU" sz="2800" b="1" dirty="0">
                <a:solidFill>
                  <a:srgbClr val="00B050"/>
                </a:solidFill>
              </a:rPr>
              <a:t> </a:t>
            </a:r>
            <a:r>
              <a:rPr lang="ru-RU" sz="2800" b="1" dirty="0" err="1">
                <a:solidFill>
                  <a:srgbClr val="00B050"/>
                </a:solidFill>
              </a:rPr>
              <a:t>саласындағы</a:t>
            </a:r>
            <a:r>
              <a:rPr lang="ru-RU" sz="2800" b="1" dirty="0">
                <a:solidFill>
                  <a:srgbClr val="00B050"/>
                </a:solidFill>
              </a:rPr>
              <a:t> </a:t>
            </a:r>
            <a:r>
              <a:rPr lang="ru-RU" sz="2800" b="1" dirty="0" err="1">
                <a:solidFill>
                  <a:srgbClr val="00B050"/>
                </a:solidFill>
              </a:rPr>
              <a:t>халықаралық</a:t>
            </a:r>
            <a:r>
              <a:rPr lang="ru-RU" sz="2800" b="1" dirty="0">
                <a:solidFill>
                  <a:srgbClr val="00B050"/>
                </a:solidFill>
              </a:rPr>
              <a:t> </a:t>
            </a:r>
            <a:r>
              <a:rPr lang="ru-RU" sz="2800" b="1" dirty="0" err="1">
                <a:solidFill>
                  <a:srgbClr val="00B050"/>
                </a:solidFill>
              </a:rPr>
              <a:t>тәжірибе</a:t>
            </a:r>
            <a:r>
              <a:rPr lang="ru-RU" sz="2800" b="1" dirty="0">
                <a:solidFill>
                  <a:srgbClr val="00B050"/>
                </a:solidFill>
              </a:rPr>
              <a:t>: АҚШ </a:t>
            </a:r>
            <a:r>
              <a:rPr lang="ru-RU" sz="2800" b="1" dirty="0" err="1">
                <a:solidFill>
                  <a:srgbClr val="00B050"/>
                </a:solidFill>
              </a:rPr>
              <a:t>және</a:t>
            </a:r>
            <a:r>
              <a:rPr lang="ru-RU" sz="2800" b="1" dirty="0">
                <a:solidFill>
                  <a:srgbClr val="00B050"/>
                </a:solidFill>
              </a:rPr>
              <a:t> Канада</a:t>
            </a:r>
            <a:r>
              <a:rPr sz="2800" b="1" dirty="0">
                <a:solidFill>
                  <a:srgbClr val="00B050"/>
                </a:solidFill>
              </a:rPr>
              <a:t> </a:t>
            </a:r>
            <a:endParaRPr sz="2800" dirty="0">
              <a:solidFill>
                <a:srgbClr val="00B050"/>
              </a:solidFill>
            </a:endParaRPr>
          </a:p>
        </p:txBody>
      </p:sp>
      <p:sp>
        <p:nvSpPr>
          <p:cNvPr id="5" name="Равнобедренный треугольник 24">
            <a:extLst>
              <a:ext uri="{FF2B5EF4-FFF2-40B4-BE49-F238E27FC236}">
                <a16:creationId xmlns:a16="http://schemas.microsoft.com/office/drawing/2014/main" id="{5205C60F-7B7F-F544-B030-6DCACC9DD244}"/>
              </a:ext>
            </a:extLst>
          </p:cNvPr>
          <p:cNvSpPr/>
          <p:nvPr/>
        </p:nvSpPr>
        <p:spPr>
          <a:xfrm rot="5400000">
            <a:off x="229941" y="394630"/>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479376" y="876932"/>
            <a:ext cx="10945215" cy="5262979"/>
          </a:xfrm>
          <a:prstGeom prst="rect">
            <a:avLst/>
          </a:prstGeom>
        </p:spPr>
        <p:txBody>
          <a:bodyPr wrap="square">
            <a:spAutoFit/>
          </a:bodyPr>
          <a:lstStyle/>
          <a:p>
            <a:pPr algn="just"/>
            <a:endParaRPr lang="ru-RU" sz="1600" dirty="0"/>
          </a:p>
          <a:p>
            <a:pPr algn="just"/>
            <a:endParaRPr lang="ru-RU" sz="1600" dirty="0"/>
          </a:p>
          <a:p>
            <a:pPr algn="just"/>
            <a:r>
              <a:rPr lang="ru-RU" sz="1600" dirty="0"/>
              <a:t>АҚШ пен </a:t>
            </a:r>
            <a:r>
              <a:rPr lang="ru-RU" sz="1600" dirty="0" err="1"/>
              <a:t>Канададағы</a:t>
            </a:r>
            <a:r>
              <a:rPr lang="ru-RU" sz="1600" dirty="0"/>
              <a:t> </a:t>
            </a:r>
            <a:r>
              <a:rPr lang="ru-RU" sz="1600" dirty="0" err="1"/>
              <a:t>жас</a:t>
            </a:r>
            <a:r>
              <a:rPr lang="ru-RU" sz="1600" dirty="0"/>
              <a:t> </a:t>
            </a:r>
            <a:r>
              <a:rPr lang="ru-RU" sz="1600" dirty="0" err="1"/>
              <a:t>ұрпақтың</a:t>
            </a:r>
            <a:r>
              <a:rPr lang="ru-RU" sz="1600" dirty="0"/>
              <a:t> ҚС </a:t>
            </a:r>
            <a:r>
              <a:rPr lang="ru-RU" sz="1600" dirty="0" err="1"/>
              <a:t>және</a:t>
            </a:r>
            <a:r>
              <a:rPr lang="ru-RU" sz="1600" dirty="0"/>
              <a:t> </a:t>
            </a:r>
            <a:r>
              <a:rPr lang="ru-RU" sz="1600" dirty="0" err="1"/>
              <a:t>қаржылық</a:t>
            </a:r>
            <a:r>
              <a:rPr lang="ru-RU" sz="1600" dirty="0"/>
              <a:t> </a:t>
            </a:r>
            <a:r>
              <a:rPr lang="ru-RU" sz="1600" dirty="0" err="1"/>
              <a:t>білім</a:t>
            </a:r>
            <a:r>
              <a:rPr lang="ru-RU" sz="1600" dirty="0"/>
              <a:t> беру </a:t>
            </a:r>
            <a:r>
              <a:rPr lang="ru-RU" sz="1600" dirty="0" err="1"/>
              <a:t>саласындағы</a:t>
            </a:r>
            <a:r>
              <a:rPr lang="ru-RU" sz="1600" dirty="0"/>
              <a:t> </a:t>
            </a:r>
            <a:r>
              <a:rPr lang="ru-RU" sz="1600" dirty="0" err="1"/>
              <a:t>стратегиялары</a:t>
            </a:r>
            <a:r>
              <a:rPr lang="ru-RU" sz="1600" dirty="0"/>
              <a:t> мен </a:t>
            </a:r>
            <a:r>
              <a:rPr lang="ru-RU" sz="1600" dirty="0" err="1"/>
              <a:t>бағдарламаларын</a:t>
            </a:r>
            <a:r>
              <a:rPr lang="ru-RU" sz="1600" dirty="0"/>
              <a:t> </a:t>
            </a:r>
            <a:r>
              <a:rPr lang="ru-RU" sz="1600" dirty="0" err="1"/>
              <a:t>зерттеу</a:t>
            </a:r>
            <a:r>
              <a:rPr lang="ru-RU" sz="1600" dirty="0"/>
              <a:t> </a:t>
            </a:r>
            <a:r>
              <a:rPr lang="ru-RU" sz="1600" dirty="0" err="1"/>
              <a:t>бірқатар</a:t>
            </a:r>
            <a:r>
              <a:rPr lang="ru-RU" sz="1600" dirty="0"/>
              <a:t> </a:t>
            </a:r>
            <a:r>
              <a:rPr lang="ru-RU" sz="1600" dirty="0" err="1"/>
              <a:t>жалпы</a:t>
            </a:r>
            <a:r>
              <a:rPr lang="ru-RU" sz="1600" dirty="0"/>
              <a:t> </a:t>
            </a:r>
            <a:r>
              <a:rPr lang="ru-RU" sz="1600" dirty="0" err="1"/>
              <a:t>сипаттамаларды</a:t>
            </a:r>
            <a:r>
              <a:rPr lang="ru-RU" sz="1600" dirty="0"/>
              <a:t> </a:t>
            </a:r>
            <a:r>
              <a:rPr lang="ru-RU" sz="1600" dirty="0" err="1"/>
              <a:t>анықтауға</a:t>
            </a:r>
            <a:r>
              <a:rPr lang="ru-RU" sz="1600" dirty="0"/>
              <a:t> </a:t>
            </a:r>
            <a:r>
              <a:rPr lang="ru-RU" sz="1600" dirty="0" err="1"/>
              <a:t>мүмкіндік</a:t>
            </a:r>
            <a:r>
              <a:rPr lang="ru-RU" sz="1600" dirty="0"/>
              <a:t> </a:t>
            </a:r>
            <a:r>
              <a:rPr lang="ru-RU" sz="1600" dirty="0" err="1"/>
              <a:t>берді</a:t>
            </a:r>
            <a:r>
              <a:rPr lang="ru-RU" sz="1600" dirty="0"/>
              <a:t>.</a:t>
            </a:r>
          </a:p>
          <a:p>
            <a:pPr algn="just"/>
            <a:endParaRPr lang="ru-RU" sz="1600" dirty="0"/>
          </a:p>
          <a:p>
            <a:pPr algn="just"/>
            <a:r>
              <a:rPr lang="ru-RU" sz="1600" b="1" dirty="0" err="1"/>
              <a:t>Біріншіден</a:t>
            </a:r>
            <a:r>
              <a:rPr lang="ru-RU" sz="1600" b="1" dirty="0"/>
              <a:t>, </a:t>
            </a:r>
            <a:r>
              <a:rPr lang="ru-RU" sz="1600" dirty="0"/>
              <a:t>ҚС-ты </a:t>
            </a:r>
            <a:r>
              <a:rPr lang="ru-RU" sz="1600" dirty="0" err="1"/>
              <a:t>арттыруға</a:t>
            </a:r>
            <a:r>
              <a:rPr lang="ru-RU" sz="1600" dirty="0"/>
              <a:t> </a:t>
            </a:r>
            <a:r>
              <a:rPr lang="ru-RU" sz="1600" dirty="0" err="1"/>
              <a:t>бағытталған</a:t>
            </a:r>
            <a:r>
              <a:rPr lang="ru-RU" sz="1600" dirty="0"/>
              <a:t> </a:t>
            </a:r>
            <a:r>
              <a:rPr lang="ru-RU" sz="1600" dirty="0" err="1"/>
              <a:t>барлық</a:t>
            </a:r>
            <a:r>
              <a:rPr lang="ru-RU" sz="1600" dirty="0"/>
              <a:t> </a:t>
            </a:r>
            <a:r>
              <a:rPr lang="ru-RU" sz="1600" dirty="0" err="1"/>
              <a:t>бағдарламалар</a:t>
            </a:r>
            <a:r>
              <a:rPr lang="ru-RU" sz="1600" dirty="0"/>
              <a:t> </a:t>
            </a:r>
            <a:r>
              <a:rPr lang="ru-RU" sz="1600" dirty="0" err="1"/>
              <a:t>кейіннен</a:t>
            </a:r>
            <a:r>
              <a:rPr lang="ru-RU" sz="1600" dirty="0"/>
              <a:t> </a:t>
            </a:r>
            <a:r>
              <a:rPr lang="ru-RU" sz="1600" dirty="0" err="1"/>
              <a:t>қоғамдық</a:t>
            </a:r>
            <a:r>
              <a:rPr lang="ru-RU" sz="1600" dirty="0"/>
              <a:t> </a:t>
            </a:r>
            <a:r>
              <a:rPr lang="ru-RU" sz="1600" dirty="0" err="1"/>
              <a:t>және</a:t>
            </a:r>
            <a:r>
              <a:rPr lang="ru-RU" sz="1600" dirty="0"/>
              <a:t> </a:t>
            </a:r>
            <a:r>
              <a:rPr lang="ru-RU" sz="1600" dirty="0" err="1"/>
              <a:t>жеке</a:t>
            </a:r>
            <a:r>
              <a:rPr lang="ru-RU" sz="1600" dirty="0"/>
              <a:t> </a:t>
            </a:r>
            <a:r>
              <a:rPr lang="ru-RU" sz="1600" dirty="0" err="1"/>
              <a:t>ұйымдарды</a:t>
            </a:r>
            <a:r>
              <a:rPr lang="ru-RU" sz="1600" dirty="0"/>
              <a:t> </a:t>
            </a:r>
            <a:r>
              <a:rPr lang="ru-RU" sz="1600" dirty="0" err="1"/>
              <a:t>тарта</a:t>
            </a:r>
            <a:r>
              <a:rPr lang="ru-RU" sz="1600" dirty="0"/>
              <a:t> </a:t>
            </a:r>
            <a:r>
              <a:rPr lang="ru-RU" sz="1600" dirty="0" err="1"/>
              <a:t>отырып</a:t>
            </a:r>
            <a:r>
              <a:rPr lang="ru-RU" sz="1600" dirty="0"/>
              <a:t>, </a:t>
            </a:r>
            <a:r>
              <a:rPr lang="ru-RU" sz="1600" dirty="0" err="1"/>
              <a:t>мемлекеттік</a:t>
            </a:r>
            <a:r>
              <a:rPr lang="ru-RU" sz="1600" dirty="0"/>
              <a:t> </a:t>
            </a:r>
            <a:r>
              <a:rPr lang="ru-RU" sz="1600" dirty="0" err="1"/>
              <a:t>бастамаларға</a:t>
            </a:r>
            <a:r>
              <a:rPr lang="ru-RU" sz="1600" dirty="0"/>
              <a:t> </a:t>
            </a:r>
            <a:r>
              <a:rPr lang="ru-RU" sz="1600" dirty="0" err="1"/>
              <a:t>негізделген</a:t>
            </a:r>
            <a:r>
              <a:rPr lang="ru-RU" sz="1600" dirty="0"/>
              <a:t>. </a:t>
            </a:r>
            <a:r>
              <a:rPr lang="ru-RU" sz="1600" dirty="0" err="1"/>
              <a:t>Осылайша</a:t>
            </a:r>
            <a:r>
              <a:rPr lang="ru-RU" sz="1600" dirty="0"/>
              <a:t>, </a:t>
            </a:r>
            <a:r>
              <a:rPr lang="ru-RU" sz="1600" dirty="0" err="1"/>
              <a:t>серіктестік</a:t>
            </a:r>
            <a:r>
              <a:rPr lang="ru-RU" sz="1600" dirty="0"/>
              <a:t> </a:t>
            </a:r>
            <a:r>
              <a:rPr lang="ru-RU" sz="1600" dirty="0" err="1"/>
              <a:t>қатынастарды</a:t>
            </a:r>
            <a:r>
              <a:rPr lang="ru-RU" sz="1600" dirty="0"/>
              <a:t> </a:t>
            </a:r>
            <a:r>
              <a:rPr lang="ru-RU" sz="1600" dirty="0" err="1"/>
              <a:t>құру</a:t>
            </a:r>
            <a:r>
              <a:rPr lang="ru-RU" sz="1600" dirty="0"/>
              <a:t> </a:t>
            </a:r>
            <a:r>
              <a:rPr lang="ru-RU" sz="1600" dirty="0" err="1"/>
              <a:t>және</a:t>
            </a:r>
            <a:r>
              <a:rPr lang="ru-RU" sz="1600" dirty="0"/>
              <a:t> </a:t>
            </a:r>
            <a:r>
              <a:rPr lang="ru-RU" sz="1600" dirty="0" err="1"/>
              <a:t>іске</a:t>
            </a:r>
            <a:r>
              <a:rPr lang="ru-RU" sz="1600" dirty="0"/>
              <a:t> </a:t>
            </a:r>
            <a:r>
              <a:rPr lang="ru-RU" sz="1600" dirty="0" err="1"/>
              <a:t>асырылатын</a:t>
            </a:r>
            <a:r>
              <a:rPr lang="ru-RU" sz="1600" dirty="0"/>
              <a:t> </a:t>
            </a:r>
            <a:r>
              <a:rPr lang="ru-RU" sz="1600" dirty="0" err="1"/>
              <a:t>бағдарламалардың</a:t>
            </a:r>
            <a:r>
              <a:rPr lang="ru-RU" sz="1600" dirty="0"/>
              <a:t> </a:t>
            </a:r>
            <a:r>
              <a:rPr lang="ru-RU" sz="1600" dirty="0" err="1"/>
              <a:t>барлық</a:t>
            </a:r>
            <a:r>
              <a:rPr lang="ru-RU" sz="1600" dirty="0"/>
              <a:t> </a:t>
            </a:r>
            <a:r>
              <a:rPr lang="ru-RU" sz="1600" dirty="0" err="1"/>
              <a:t>қатысушыларының</a:t>
            </a:r>
            <a:r>
              <a:rPr lang="ru-RU" sz="1600" dirty="0"/>
              <a:t> </a:t>
            </a:r>
            <a:r>
              <a:rPr lang="ru-RU" sz="1600" dirty="0" err="1"/>
              <a:t>күш-жігерін</a:t>
            </a:r>
            <a:r>
              <a:rPr lang="ru-RU" sz="1600" dirty="0"/>
              <a:t> </a:t>
            </a:r>
            <a:r>
              <a:rPr lang="ru-RU" sz="1600" dirty="0" err="1"/>
              <a:t>нақты</a:t>
            </a:r>
            <a:r>
              <a:rPr lang="ru-RU" sz="1600" dirty="0"/>
              <a:t> </a:t>
            </a:r>
            <a:r>
              <a:rPr lang="ru-RU" sz="1600" dirty="0" err="1"/>
              <a:t>үйлестіру</a:t>
            </a:r>
            <a:r>
              <a:rPr lang="ru-RU" sz="1600" dirty="0"/>
              <a:t> </a:t>
            </a:r>
            <a:r>
              <a:rPr lang="ru-RU" sz="1600" dirty="0" err="1"/>
              <a:t>қамтамасыз</a:t>
            </a:r>
            <a:r>
              <a:rPr lang="ru-RU" sz="1600" dirty="0"/>
              <a:t> </a:t>
            </a:r>
            <a:r>
              <a:rPr lang="ru-RU" sz="1600" dirty="0" err="1"/>
              <a:t>етіледі</a:t>
            </a:r>
            <a:r>
              <a:rPr lang="ru-RU" sz="1600" dirty="0"/>
              <a:t>.</a:t>
            </a:r>
          </a:p>
          <a:p>
            <a:pPr algn="just"/>
            <a:r>
              <a:rPr lang="ru-RU" sz="1600" b="1" dirty="0" err="1"/>
              <a:t>Екіншіден</a:t>
            </a:r>
            <a:r>
              <a:rPr lang="ru-RU" sz="1600" b="1" dirty="0"/>
              <a:t>, </a:t>
            </a:r>
            <a:r>
              <a:rPr lang="ru-RU" sz="1600" dirty="0"/>
              <a:t>ҚС </a:t>
            </a:r>
            <a:r>
              <a:rPr lang="ru-RU" sz="1600" dirty="0" err="1"/>
              <a:t>бағдарламалары</a:t>
            </a:r>
            <a:r>
              <a:rPr lang="ru-RU" sz="1600" dirty="0"/>
              <a:t> </a:t>
            </a:r>
            <a:r>
              <a:rPr lang="ru-RU" sz="1600" dirty="0" err="1"/>
              <a:t>құзыреттіліктің</a:t>
            </a:r>
            <a:r>
              <a:rPr lang="ru-RU" sz="1600" dirty="0"/>
              <a:t> </a:t>
            </a:r>
            <a:r>
              <a:rPr lang="ru-RU" sz="1600" dirty="0" err="1"/>
              <a:t>әрбір</a:t>
            </a:r>
            <a:r>
              <a:rPr lang="ru-RU" sz="1600" dirty="0"/>
              <a:t> </a:t>
            </a:r>
            <a:r>
              <a:rPr lang="ru-RU" sz="1600" dirty="0" err="1"/>
              <a:t>талап</a:t>
            </a:r>
            <a:r>
              <a:rPr lang="ru-RU" sz="1600" dirty="0"/>
              <a:t> </a:t>
            </a:r>
            <a:r>
              <a:rPr lang="ru-RU" sz="1600" dirty="0" err="1"/>
              <a:t>етілетін</a:t>
            </a:r>
            <a:r>
              <a:rPr lang="ru-RU" sz="1600" dirty="0"/>
              <a:t> </a:t>
            </a:r>
            <a:r>
              <a:rPr lang="ru-RU" sz="1600" dirty="0" err="1"/>
              <a:t>саласы</a:t>
            </a:r>
            <a:r>
              <a:rPr lang="ru-RU" sz="1600" dirty="0"/>
              <a:t> </a:t>
            </a:r>
            <a:r>
              <a:rPr lang="ru-RU" sz="1600" dirty="0" err="1"/>
              <a:t>үшін</a:t>
            </a:r>
            <a:r>
              <a:rPr lang="ru-RU" sz="1600" dirty="0"/>
              <a:t> </a:t>
            </a:r>
            <a:r>
              <a:rPr lang="ru-RU" sz="1600" dirty="0" err="1"/>
              <a:t>қаржылық</a:t>
            </a:r>
            <a:r>
              <a:rPr lang="ru-RU" sz="1600" dirty="0"/>
              <a:t> </a:t>
            </a:r>
            <a:r>
              <a:rPr lang="ru-RU" sz="1600" dirty="0" err="1"/>
              <a:t>сауаттылық</a:t>
            </a:r>
            <a:r>
              <a:rPr lang="ru-RU" sz="1600" dirty="0"/>
              <a:t> </a:t>
            </a:r>
            <a:r>
              <a:rPr lang="ru-RU" sz="1600" dirty="0" err="1"/>
              <a:t>бойынша</a:t>
            </a:r>
            <a:r>
              <a:rPr lang="ru-RU" sz="1600" dirty="0"/>
              <a:t> </a:t>
            </a:r>
            <a:r>
              <a:rPr lang="ru-RU" sz="1600" dirty="0" err="1"/>
              <a:t>ұлттық</a:t>
            </a:r>
            <a:r>
              <a:rPr lang="ru-RU" sz="1600" dirty="0"/>
              <a:t> </a:t>
            </a:r>
            <a:r>
              <a:rPr lang="ru-RU" sz="1600" dirty="0" err="1"/>
              <a:t>стандартқа</a:t>
            </a:r>
            <a:r>
              <a:rPr lang="ru-RU" sz="1600" dirty="0"/>
              <a:t> </a:t>
            </a:r>
            <a:r>
              <a:rPr lang="ru-RU" sz="1600" dirty="0" err="1"/>
              <a:t>сәйкес</a:t>
            </a:r>
            <a:r>
              <a:rPr lang="ru-RU" sz="1600" dirty="0"/>
              <a:t> </a:t>
            </a:r>
            <a:r>
              <a:rPr lang="ru-RU" sz="1600" dirty="0" err="1"/>
              <a:t>іске</a:t>
            </a:r>
            <a:r>
              <a:rPr lang="ru-RU" sz="1600" dirty="0"/>
              <a:t> </a:t>
            </a:r>
            <a:r>
              <a:rPr lang="ru-RU" sz="1600" dirty="0" err="1"/>
              <a:t>асырылады</a:t>
            </a:r>
            <a:r>
              <a:rPr lang="ru-RU" sz="1600" dirty="0"/>
              <a:t>.</a:t>
            </a:r>
          </a:p>
          <a:p>
            <a:pPr algn="just"/>
            <a:r>
              <a:rPr lang="ru-RU" sz="1600" b="1" dirty="0" err="1"/>
              <a:t>Үшіншіден</a:t>
            </a:r>
            <a:r>
              <a:rPr lang="ru-RU" sz="1600" b="1" dirty="0"/>
              <a:t>, </a:t>
            </a:r>
            <a:r>
              <a:rPr lang="ru-RU" sz="1600" dirty="0" err="1"/>
              <a:t>қаржылық</a:t>
            </a:r>
            <a:r>
              <a:rPr lang="ru-RU" sz="1600" dirty="0"/>
              <a:t> </a:t>
            </a:r>
            <a:r>
              <a:rPr lang="ru-RU" sz="1600" dirty="0" err="1"/>
              <a:t>бағдарламалар</a:t>
            </a:r>
            <a:r>
              <a:rPr lang="ru-RU" sz="1600" dirty="0"/>
              <a:t> </a:t>
            </a:r>
            <a:r>
              <a:rPr lang="ru-RU" sz="1600" dirty="0" err="1"/>
              <a:t>тәжірибеге</a:t>
            </a:r>
            <a:r>
              <a:rPr lang="ru-RU" sz="1600" dirty="0"/>
              <a:t> </a:t>
            </a:r>
            <a:r>
              <a:rPr lang="ru-RU" sz="1600" dirty="0" err="1"/>
              <a:t>бағытталған</a:t>
            </a:r>
            <a:r>
              <a:rPr lang="ru-RU" sz="1600" dirty="0"/>
              <a:t> </a:t>
            </a:r>
            <a:r>
              <a:rPr lang="ru-RU" sz="1600" dirty="0" err="1"/>
              <a:t>және</a:t>
            </a:r>
            <a:r>
              <a:rPr lang="ru-RU" sz="1600" dirty="0"/>
              <a:t> </a:t>
            </a:r>
            <a:r>
              <a:rPr lang="ru-RU" sz="1600" dirty="0" err="1"/>
              <a:t>алынған</a:t>
            </a:r>
            <a:r>
              <a:rPr lang="ru-RU" sz="1600" dirty="0"/>
              <a:t> </a:t>
            </a:r>
            <a:r>
              <a:rPr lang="ru-RU" sz="1600" dirty="0" err="1"/>
              <a:t>білімді</a:t>
            </a:r>
            <a:r>
              <a:rPr lang="ru-RU" sz="1600" dirty="0"/>
              <a:t> </a:t>
            </a:r>
            <a:r>
              <a:rPr lang="ru-RU" sz="1600" dirty="0" err="1"/>
              <a:t>тікелей</a:t>
            </a:r>
            <a:r>
              <a:rPr lang="ru-RU" sz="1600" dirty="0"/>
              <a:t> </a:t>
            </a:r>
            <a:r>
              <a:rPr lang="ru-RU" sz="1600" dirty="0" err="1"/>
              <a:t>оқу</a:t>
            </a:r>
            <a:r>
              <a:rPr lang="ru-RU" sz="1600" dirty="0"/>
              <a:t> </a:t>
            </a:r>
            <a:r>
              <a:rPr lang="ru-RU" sz="1600" dirty="0" err="1"/>
              <a:t>кезінде</a:t>
            </a:r>
            <a:r>
              <a:rPr lang="ru-RU" sz="1600" dirty="0"/>
              <a:t> </a:t>
            </a:r>
            <a:r>
              <a:rPr lang="ru-RU" sz="1600" dirty="0" err="1"/>
              <a:t>немесе</a:t>
            </a:r>
            <a:r>
              <a:rPr lang="ru-RU" sz="1600" dirty="0"/>
              <a:t> </a:t>
            </a:r>
            <a:r>
              <a:rPr lang="ru-RU" sz="1600" dirty="0" err="1"/>
              <a:t>одан</a:t>
            </a:r>
            <a:r>
              <a:rPr lang="ru-RU" sz="1600" dirty="0"/>
              <a:t> </a:t>
            </a:r>
            <a:r>
              <a:rPr lang="ru-RU" sz="1600" dirty="0" err="1"/>
              <a:t>кейін</a:t>
            </a:r>
            <a:r>
              <a:rPr lang="ru-RU" sz="1600" dirty="0"/>
              <a:t> </a:t>
            </a:r>
            <a:r>
              <a:rPr lang="ru-RU" sz="1600" dirty="0" err="1"/>
              <a:t>қолдану</a:t>
            </a:r>
            <a:r>
              <a:rPr lang="ru-RU" sz="1600" dirty="0"/>
              <a:t> </a:t>
            </a:r>
            <a:r>
              <a:rPr lang="ru-RU" sz="1600" dirty="0" err="1"/>
              <a:t>мүмкіндігі</a:t>
            </a:r>
            <a:r>
              <a:rPr lang="ru-RU" sz="1600" dirty="0"/>
              <a:t> </a:t>
            </a:r>
            <a:r>
              <a:rPr lang="ru-RU" sz="1600" dirty="0" err="1"/>
              <a:t>оқушылардың</a:t>
            </a:r>
            <a:r>
              <a:rPr lang="ru-RU" sz="1600" dirty="0"/>
              <a:t> </a:t>
            </a:r>
            <a:r>
              <a:rPr lang="ru-RU" sz="1600" dirty="0" err="1"/>
              <a:t>оқуға</a:t>
            </a:r>
            <a:r>
              <a:rPr lang="ru-RU" sz="1600" dirty="0"/>
              <a:t> </a:t>
            </a:r>
            <a:r>
              <a:rPr lang="ru-RU" sz="1600" dirty="0" err="1"/>
              <a:t>деген</a:t>
            </a:r>
            <a:r>
              <a:rPr lang="ru-RU" sz="1600" dirty="0"/>
              <a:t> </a:t>
            </a:r>
            <a:r>
              <a:rPr lang="ru-RU" sz="1600" dirty="0" err="1"/>
              <a:t>қызығушылығын</a:t>
            </a:r>
            <a:r>
              <a:rPr lang="ru-RU" sz="1600" dirty="0"/>
              <a:t> </a:t>
            </a:r>
            <a:r>
              <a:rPr lang="ru-RU" sz="1600" dirty="0" err="1"/>
              <a:t>оятады</a:t>
            </a:r>
            <a:r>
              <a:rPr lang="ru-RU" sz="1600" dirty="0"/>
              <a:t>.</a:t>
            </a:r>
          </a:p>
          <a:p>
            <a:pPr algn="just"/>
            <a:r>
              <a:rPr lang="ru-RU" sz="1600" b="1" dirty="0" err="1"/>
              <a:t>Төртіншіден</a:t>
            </a:r>
            <a:r>
              <a:rPr lang="ru-RU" sz="1600" b="1" dirty="0"/>
              <a:t>, </a:t>
            </a:r>
            <a:r>
              <a:rPr lang="ru-RU" sz="1600" dirty="0" err="1"/>
              <a:t>мектеп</a:t>
            </a:r>
            <a:r>
              <a:rPr lang="ru-RU" sz="1600" dirty="0"/>
              <a:t> </a:t>
            </a:r>
            <a:r>
              <a:rPr lang="ru-RU" sz="1600" dirty="0" err="1"/>
              <a:t>оқушыларына</a:t>
            </a:r>
            <a:r>
              <a:rPr lang="ru-RU" sz="1600" dirty="0"/>
              <a:t> </a:t>
            </a:r>
            <a:r>
              <a:rPr lang="ru-RU" sz="1600" dirty="0" err="1"/>
              <a:t>қаржылық</a:t>
            </a:r>
            <a:r>
              <a:rPr lang="ru-RU" sz="1600" dirty="0"/>
              <a:t> </a:t>
            </a:r>
            <a:r>
              <a:rPr lang="ru-RU" sz="1600" dirty="0" err="1"/>
              <a:t>білім</a:t>
            </a:r>
            <a:r>
              <a:rPr lang="ru-RU" sz="1600" dirty="0"/>
              <a:t> </a:t>
            </a:r>
            <a:r>
              <a:rPr lang="ru-RU" sz="1600" dirty="0" err="1"/>
              <a:t>берудің</a:t>
            </a:r>
            <a:r>
              <a:rPr lang="ru-RU" sz="1600" dirty="0"/>
              <a:t> </a:t>
            </a:r>
            <a:r>
              <a:rPr lang="ru-RU" sz="1600" dirty="0" err="1"/>
              <a:t>кешенді</a:t>
            </a:r>
            <a:r>
              <a:rPr lang="ru-RU" sz="1600" dirty="0"/>
              <a:t> </a:t>
            </a:r>
            <a:r>
              <a:rPr lang="ru-RU" sz="1600" dirty="0" err="1"/>
              <a:t>тәсілін</a:t>
            </a:r>
            <a:r>
              <a:rPr lang="ru-RU" sz="1600" dirty="0"/>
              <a:t> </a:t>
            </a:r>
            <a:r>
              <a:rPr lang="ru-RU" sz="1600" dirty="0" err="1"/>
              <a:t>қолдану</a:t>
            </a:r>
            <a:r>
              <a:rPr lang="ru-RU" sz="1600" dirty="0"/>
              <a:t> </a:t>
            </a:r>
            <a:r>
              <a:rPr lang="ru-RU" sz="1600" dirty="0" err="1"/>
              <a:t>және</a:t>
            </a:r>
            <a:r>
              <a:rPr lang="ru-RU" sz="1600" dirty="0"/>
              <a:t> </a:t>
            </a:r>
            <a:r>
              <a:rPr lang="ru-RU" sz="1600" dirty="0" err="1"/>
              <a:t>балалармен</a:t>
            </a:r>
            <a:r>
              <a:rPr lang="ru-RU" sz="1600" dirty="0"/>
              <a:t>, </a:t>
            </a:r>
            <a:r>
              <a:rPr lang="ru-RU" sz="1600" dirty="0" err="1"/>
              <a:t>ата-аналармен</a:t>
            </a:r>
            <a:r>
              <a:rPr lang="ru-RU" sz="1600" dirty="0"/>
              <a:t>, </a:t>
            </a:r>
            <a:r>
              <a:rPr lang="ru-RU" sz="1600" dirty="0" err="1"/>
              <a:t>мұғалімдермен</a:t>
            </a:r>
            <a:r>
              <a:rPr lang="ru-RU" sz="1600" dirty="0"/>
              <a:t> </a:t>
            </a:r>
            <a:r>
              <a:rPr lang="ru-RU" sz="1600" dirty="0" err="1"/>
              <a:t>бір</a:t>
            </a:r>
            <a:r>
              <a:rPr lang="ru-RU" sz="1600" dirty="0"/>
              <a:t> </a:t>
            </a:r>
            <a:r>
              <a:rPr lang="ru-RU" sz="1600" dirty="0" err="1"/>
              <a:t>уақытта</a:t>
            </a:r>
            <a:r>
              <a:rPr lang="ru-RU" sz="1600" dirty="0"/>
              <a:t> </a:t>
            </a:r>
            <a:r>
              <a:rPr lang="ru-RU" sz="1600" dirty="0" err="1"/>
              <a:t>жұмыс</a:t>
            </a:r>
            <a:r>
              <a:rPr lang="ru-RU" sz="1600" dirty="0"/>
              <a:t> </a:t>
            </a:r>
            <a:r>
              <a:rPr lang="ru-RU" sz="1600" dirty="0" err="1"/>
              <a:t>істеу</a:t>
            </a:r>
            <a:r>
              <a:rPr lang="ru-RU" sz="1600" dirty="0"/>
              <a:t> ҚС </a:t>
            </a:r>
            <a:r>
              <a:rPr lang="ru-RU" sz="1600" dirty="0" err="1"/>
              <a:t>бағдарламаларының</a:t>
            </a:r>
            <a:r>
              <a:rPr lang="ru-RU" sz="1600" dirty="0"/>
              <a:t> </a:t>
            </a:r>
            <a:r>
              <a:rPr lang="ru-RU" sz="1600" dirty="0" err="1"/>
              <a:t>тиімділігін</a:t>
            </a:r>
            <a:r>
              <a:rPr lang="ru-RU" sz="1600" dirty="0"/>
              <a:t> </a:t>
            </a:r>
            <a:r>
              <a:rPr lang="ru-RU" sz="1600" dirty="0" err="1"/>
              <a:t>қамтамасыз</a:t>
            </a:r>
            <a:r>
              <a:rPr lang="ru-RU" sz="1600" dirty="0"/>
              <a:t> </a:t>
            </a:r>
            <a:r>
              <a:rPr lang="ru-RU" sz="1600" dirty="0" err="1"/>
              <a:t>етеді</a:t>
            </a:r>
            <a:r>
              <a:rPr lang="ru-RU" sz="1600" dirty="0"/>
              <a:t>.</a:t>
            </a:r>
          </a:p>
          <a:p>
            <a:pPr algn="just"/>
            <a:r>
              <a:rPr lang="ru-RU" sz="1600" b="1" dirty="0" err="1"/>
              <a:t>Бесіншіден</a:t>
            </a:r>
            <a:r>
              <a:rPr lang="ru-RU" sz="1600" b="1" dirty="0"/>
              <a:t>, </a:t>
            </a:r>
            <a:r>
              <a:rPr lang="ru-RU" sz="1600" dirty="0" err="1"/>
              <a:t>оқушылардың</a:t>
            </a:r>
            <a:r>
              <a:rPr lang="ru-RU" sz="1600" dirty="0"/>
              <a:t> ҚС-ты </a:t>
            </a:r>
            <a:r>
              <a:rPr lang="ru-RU" sz="1600" dirty="0" err="1"/>
              <a:t>арттырудың</a:t>
            </a:r>
            <a:r>
              <a:rPr lang="ru-RU" sz="1600" dirty="0"/>
              <a:t> </a:t>
            </a:r>
            <a:r>
              <a:rPr lang="ru-RU" sz="1600" dirty="0" err="1"/>
              <a:t>ең</a:t>
            </a:r>
            <a:r>
              <a:rPr lang="ru-RU" sz="1600" dirty="0"/>
              <a:t> </a:t>
            </a:r>
            <a:r>
              <a:rPr lang="ru-RU" sz="1600" dirty="0" err="1"/>
              <a:t>тиімді</a:t>
            </a:r>
            <a:r>
              <a:rPr lang="ru-RU" sz="1600" dirty="0"/>
              <a:t> </a:t>
            </a:r>
            <a:r>
              <a:rPr lang="ru-RU" sz="1600" dirty="0" err="1"/>
              <a:t>әдісі</a:t>
            </a:r>
            <a:r>
              <a:rPr lang="ru-RU" sz="1600" dirty="0"/>
              <a:t> </a:t>
            </a:r>
            <a:r>
              <a:rPr lang="ru-RU" sz="1600" dirty="0" err="1"/>
              <a:t>қаржылық</a:t>
            </a:r>
            <a:r>
              <a:rPr lang="ru-RU" sz="1600" dirty="0"/>
              <a:t> </a:t>
            </a:r>
            <a:r>
              <a:rPr lang="ru-RU" sz="1600" dirty="0" err="1"/>
              <a:t>білімді</a:t>
            </a:r>
            <a:r>
              <a:rPr lang="ru-RU" sz="1600" dirty="0"/>
              <a:t> </a:t>
            </a:r>
            <a:r>
              <a:rPr lang="ru-RU" sz="1600" dirty="0" err="1"/>
              <a:t>оқытудың</a:t>
            </a:r>
            <a:r>
              <a:rPr lang="ru-RU" sz="1600" dirty="0"/>
              <a:t> </a:t>
            </a:r>
            <a:r>
              <a:rPr lang="ru-RU" sz="1600" dirty="0" err="1"/>
              <a:t>барлық</a:t>
            </a:r>
            <a:r>
              <a:rPr lang="ru-RU" sz="1600" dirty="0"/>
              <a:t> </a:t>
            </a:r>
            <a:r>
              <a:rPr lang="ru-RU" sz="1600" dirty="0" err="1"/>
              <a:t>деңгейлеріндегі</a:t>
            </a:r>
            <a:r>
              <a:rPr lang="ru-RU" sz="1600" dirty="0"/>
              <a:t> </a:t>
            </a:r>
            <a:r>
              <a:rPr lang="ru-RU" sz="1600" dirty="0" err="1"/>
              <a:t>қолданыстағы</a:t>
            </a:r>
            <a:r>
              <a:rPr lang="ru-RU" sz="1600" dirty="0"/>
              <a:t> </a:t>
            </a:r>
            <a:r>
              <a:rPr lang="ru-RU" sz="1600" dirty="0" err="1"/>
              <a:t>мектеп</a:t>
            </a:r>
            <a:r>
              <a:rPr lang="ru-RU" sz="1600" dirty="0"/>
              <a:t> </a:t>
            </a:r>
            <a:r>
              <a:rPr lang="ru-RU" sz="1600" dirty="0" err="1"/>
              <a:t>бағдарламаларына</a:t>
            </a:r>
            <a:r>
              <a:rPr lang="ru-RU" sz="1600" dirty="0"/>
              <a:t> </a:t>
            </a:r>
            <a:r>
              <a:rPr lang="ru-RU" sz="1600" dirty="0" err="1"/>
              <a:t>біріктіру</a:t>
            </a:r>
            <a:r>
              <a:rPr lang="ru-RU" sz="1600" dirty="0"/>
              <a:t> </a:t>
            </a:r>
            <a:r>
              <a:rPr lang="ru-RU" sz="1600" dirty="0" err="1"/>
              <a:t>болып</a:t>
            </a:r>
            <a:r>
              <a:rPr lang="ru-RU" sz="1600" dirty="0"/>
              <a:t> </a:t>
            </a:r>
            <a:r>
              <a:rPr lang="ru-RU" sz="1600" dirty="0" err="1"/>
              <a:t>табылады</a:t>
            </a:r>
            <a:r>
              <a:rPr lang="ru-RU" sz="1600" dirty="0"/>
              <a:t>. </a:t>
            </a:r>
            <a:r>
              <a:rPr lang="ru-RU" sz="1600" dirty="0" err="1"/>
              <a:t>Бұл</a:t>
            </a:r>
            <a:r>
              <a:rPr lang="ru-RU" sz="1600" dirty="0"/>
              <a:t> </a:t>
            </a:r>
            <a:r>
              <a:rPr lang="ru-RU" sz="1600" dirty="0" err="1"/>
              <a:t>тәсіл</a:t>
            </a:r>
            <a:r>
              <a:rPr lang="ru-RU" sz="1600" dirty="0"/>
              <a:t> ҚС-ты </a:t>
            </a:r>
            <a:r>
              <a:rPr lang="ru-RU" sz="1600" dirty="0" err="1"/>
              <a:t>оқытудың</a:t>
            </a:r>
            <a:r>
              <a:rPr lang="ru-RU" sz="1600" dirty="0"/>
              <a:t> </a:t>
            </a:r>
            <a:r>
              <a:rPr lang="ru-RU" sz="1600" dirty="0" err="1"/>
              <a:t>үздіксіздігін</a:t>
            </a:r>
            <a:r>
              <a:rPr lang="ru-RU" sz="1600" dirty="0"/>
              <a:t> </a:t>
            </a:r>
            <a:r>
              <a:rPr lang="ru-RU" sz="1600" dirty="0" err="1"/>
              <a:t>қамтамасыз</a:t>
            </a:r>
            <a:r>
              <a:rPr lang="ru-RU" sz="1600" dirty="0"/>
              <a:t> </a:t>
            </a:r>
            <a:r>
              <a:rPr lang="ru-RU" sz="1600" dirty="0" err="1"/>
              <a:t>етуге</a:t>
            </a:r>
            <a:r>
              <a:rPr lang="ru-RU" sz="1600" dirty="0"/>
              <a:t>, </a:t>
            </a:r>
            <a:r>
              <a:rPr lang="ru-RU" sz="1600" dirty="0" err="1"/>
              <a:t>сондай-ақ</a:t>
            </a:r>
            <a:r>
              <a:rPr lang="ru-RU" sz="1600" dirty="0"/>
              <a:t> </a:t>
            </a:r>
            <a:r>
              <a:rPr lang="ru-RU" sz="1600" dirty="0" err="1"/>
              <a:t>халықтың</a:t>
            </a:r>
            <a:r>
              <a:rPr lang="ru-RU" sz="1600" dirty="0"/>
              <a:t> </a:t>
            </a:r>
            <a:r>
              <a:rPr lang="ru-RU" sz="1600" dirty="0" err="1"/>
              <a:t>барлық</a:t>
            </a:r>
            <a:r>
              <a:rPr lang="ru-RU" sz="1600" dirty="0"/>
              <a:t> </a:t>
            </a:r>
            <a:r>
              <a:rPr lang="ru-RU" sz="1600" dirty="0" err="1"/>
              <a:t>топтарын</a:t>
            </a:r>
            <a:r>
              <a:rPr lang="ru-RU" sz="1600" dirty="0"/>
              <a:t> </a:t>
            </a:r>
            <a:r>
              <a:rPr lang="ru-RU" sz="1600" dirty="0" err="1"/>
              <a:t>қамтуға</a:t>
            </a:r>
            <a:r>
              <a:rPr lang="ru-RU" sz="1600" dirty="0"/>
              <a:t> </a:t>
            </a:r>
            <a:r>
              <a:rPr lang="ru-RU" sz="1600" dirty="0" err="1"/>
              <a:t>мүмкіндік</a:t>
            </a:r>
            <a:r>
              <a:rPr lang="ru-RU" sz="1600" dirty="0"/>
              <a:t> </a:t>
            </a:r>
            <a:r>
              <a:rPr lang="ru-RU" sz="1600" dirty="0" err="1"/>
              <a:t>береді</a:t>
            </a:r>
            <a:r>
              <a:rPr lang="ru-RU" sz="1600" dirty="0"/>
              <a:t>.</a:t>
            </a:r>
          </a:p>
          <a:p>
            <a:pPr algn="just"/>
            <a:r>
              <a:rPr lang="ru-RU" sz="1600" b="1" dirty="0" err="1"/>
              <a:t>Алтыншыдан</a:t>
            </a:r>
            <a:r>
              <a:rPr lang="ru-RU" sz="1600" b="1" dirty="0"/>
              <a:t>,</a:t>
            </a:r>
            <a:r>
              <a:rPr lang="ru-RU" sz="1600" dirty="0"/>
              <a:t> БАҚ-пен </a:t>
            </a:r>
            <a:r>
              <a:rPr lang="ru-RU" sz="1600" dirty="0" err="1"/>
              <a:t>ынтымақтастық</a:t>
            </a:r>
            <a:r>
              <a:rPr lang="ru-RU" sz="1600" dirty="0"/>
              <a:t> </a:t>
            </a:r>
            <a:r>
              <a:rPr lang="ru-RU" sz="1600" dirty="0" err="1"/>
              <a:t>және</a:t>
            </a:r>
            <a:r>
              <a:rPr lang="ru-RU" sz="1600" dirty="0"/>
              <a:t> </a:t>
            </a:r>
            <a:r>
              <a:rPr lang="ru-RU" sz="1600" dirty="0" err="1"/>
              <a:t>ақпараттық</a:t>
            </a:r>
            <a:r>
              <a:rPr lang="ru-RU" sz="1600" dirty="0"/>
              <a:t> </a:t>
            </a:r>
            <a:r>
              <a:rPr lang="ru-RU" sz="1600" dirty="0" err="1"/>
              <a:t>технологияларды</a:t>
            </a:r>
            <a:r>
              <a:rPr lang="ru-RU" sz="1600" dirty="0"/>
              <a:t> </a:t>
            </a:r>
            <a:r>
              <a:rPr lang="ru-RU" sz="1600" dirty="0" err="1"/>
              <a:t>пайдалану</a:t>
            </a:r>
            <a:r>
              <a:rPr lang="ru-RU" sz="1600" dirty="0"/>
              <a:t> ҚС </a:t>
            </a:r>
            <a:r>
              <a:rPr lang="ru-RU" sz="1600" dirty="0" err="1"/>
              <a:t>бойынша</a:t>
            </a:r>
            <a:r>
              <a:rPr lang="ru-RU" sz="1600" dirty="0"/>
              <a:t> </a:t>
            </a:r>
            <a:r>
              <a:rPr lang="ru-RU" sz="1600" dirty="0" err="1"/>
              <a:t>бағдарламаларды</a:t>
            </a:r>
            <a:r>
              <a:rPr lang="ru-RU" sz="1600" dirty="0"/>
              <a:t> </a:t>
            </a:r>
            <a:r>
              <a:rPr lang="ru-RU" sz="1600" dirty="0" err="1"/>
              <a:t>танымал</a:t>
            </a:r>
            <a:r>
              <a:rPr lang="ru-RU" sz="1600" dirty="0"/>
              <a:t> </a:t>
            </a:r>
            <a:r>
              <a:rPr lang="ru-RU" sz="1600" dirty="0" err="1"/>
              <a:t>етуге</a:t>
            </a:r>
            <a:r>
              <a:rPr lang="ru-RU" sz="1600" dirty="0"/>
              <a:t> </a:t>
            </a:r>
            <a:r>
              <a:rPr lang="ru-RU" sz="1600" dirty="0" err="1"/>
              <a:t>ықпал</a:t>
            </a:r>
            <a:r>
              <a:rPr lang="ru-RU" sz="1600" dirty="0"/>
              <a:t> </a:t>
            </a:r>
            <a:r>
              <a:rPr lang="ru-RU" sz="1600" dirty="0" err="1"/>
              <a:t>етеді</a:t>
            </a:r>
            <a:r>
              <a:rPr lang="ru-RU" sz="1600" dirty="0"/>
              <a:t>. </a:t>
            </a:r>
            <a:r>
              <a:rPr lang="ru-RU" sz="1600" dirty="0" err="1"/>
              <a:t>Сонымен</a:t>
            </a:r>
            <a:r>
              <a:rPr lang="ru-RU" sz="1600" dirty="0"/>
              <a:t>, </a:t>
            </a:r>
            <a:r>
              <a:rPr lang="ru-RU" sz="1600" dirty="0" err="1"/>
              <a:t>халыққа</a:t>
            </a:r>
            <a:r>
              <a:rPr lang="ru-RU" sz="1600" dirty="0"/>
              <a:t> </a:t>
            </a:r>
            <a:r>
              <a:rPr lang="ru-RU" sz="1600" dirty="0" err="1"/>
              <a:t>жүйелі</a:t>
            </a:r>
            <a:r>
              <a:rPr lang="ru-RU" sz="1600" dirty="0"/>
              <a:t> </a:t>
            </a:r>
            <a:r>
              <a:rPr lang="ru-RU" sz="1600" dirty="0" err="1"/>
              <a:t>түрде</a:t>
            </a:r>
            <a:r>
              <a:rPr lang="ru-RU" sz="1600" dirty="0"/>
              <a:t> </a:t>
            </a:r>
            <a:r>
              <a:rPr lang="ru-RU" sz="1600" dirty="0" err="1"/>
              <a:t>сауалнама</a:t>
            </a:r>
            <a:r>
              <a:rPr lang="ru-RU" sz="1600" dirty="0"/>
              <a:t> </a:t>
            </a:r>
            <a:r>
              <a:rPr lang="ru-RU" sz="1600" dirty="0" err="1"/>
              <a:t>жүргізу</a:t>
            </a:r>
            <a:r>
              <a:rPr lang="ru-RU" sz="1600" dirty="0"/>
              <a:t>, мониторинг </a:t>
            </a:r>
            <a:r>
              <a:rPr lang="ru-RU" sz="1600" dirty="0" err="1"/>
              <a:t>және</a:t>
            </a:r>
            <a:r>
              <a:rPr lang="ru-RU" sz="1600" dirty="0"/>
              <a:t> </a:t>
            </a:r>
            <a:r>
              <a:rPr lang="ru-RU" sz="1600" dirty="0" err="1"/>
              <a:t>әлеуметтік</a:t>
            </a:r>
            <a:r>
              <a:rPr lang="ru-RU" sz="1600" dirty="0"/>
              <a:t> </a:t>
            </a:r>
            <a:r>
              <a:rPr lang="ru-RU" sz="1600" dirty="0" err="1"/>
              <a:t>зерттеулер</a:t>
            </a:r>
            <a:r>
              <a:rPr lang="ru-RU" sz="1600" dirty="0"/>
              <a:t> </a:t>
            </a:r>
            <a:r>
              <a:rPr lang="ru-RU" sz="1600" dirty="0" err="1"/>
              <a:t>жүргізу</a:t>
            </a:r>
            <a:r>
              <a:rPr lang="ru-RU" sz="1600" dirty="0"/>
              <a:t> бар </a:t>
            </a:r>
            <a:r>
              <a:rPr lang="ru-RU" sz="1600" dirty="0" err="1"/>
              <a:t>мәселелерді</a:t>
            </a:r>
            <a:r>
              <a:rPr lang="ru-RU" sz="1600" dirty="0"/>
              <a:t> </a:t>
            </a:r>
            <a:r>
              <a:rPr lang="ru-RU" sz="1600" dirty="0" err="1"/>
              <a:t>анықтауға</a:t>
            </a:r>
            <a:r>
              <a:rPr lang="ru-RU" sz="1600" dirty="0"/>
              <a:t> </a:t>
            </a:r>
            <a:r>
              <a:rPr lang="ru-RU" sz="1600" dirty="0" err="1"/>
              <a:t>және</a:t>
            </a:r>
            <a:r>
              <a:rPr lang="ru-RU" sz="1600" dirty="0"/>
              <a:t> </a:t>
            </a:r>
            <a:r>
              <a:rPr lang="ru-RU" sz="1600" dirty="0" err="1"/>
              <a:t>жоюға</a:t>
            </a:r>
            <a:r>
              <a:rPr lang="ru-RU" sz="1600" dirty="0"/>
              <a:t>, </a:t>
            </a:r>
            <a:r>
              <a:rPr lang="ru-RU" sz="1600" dirty="0" err="1"/>
              <a:t>сондай-ақ</a:t>
            </a:r>
            <a:r>
              <a:rPr lang="ru-RU" sz="1600" dirty="0"/>
              <a:t> ҚС </a:t>
            </a:r>
            <a:r>
              <a:rPr lang="ru-RU" sz="1600" dirty="0" err="1"/>
              <a:t>бойынша</a:t>
            </a:r>
            <a:r>
              <a:rPr lang="ru-RU" sz="1600" dirty="0"/>
              <a:t> </a:t>
            </a:r>
            <a:r>
              <a:rPr lang="ru-RU" sz="1600" dirty="0" err="1"/>
              <a:t>іске</a:t>
            </a:r>
            <a:r>
              <a:rPr lang="ru-RU" sz="1600" dirty="0"/>
              <a:t> </a:t>
            </a:r>
            <a:r>
              <a:rPr lang="ru-RU" sz="1600" dirty="0" err="1"/>
              <a:t>асырылатын</a:t>
            </a:r>
            <a:r>
              <a:rPr lang="ru-RU" sz="1600" dirty="0"/>
              <a:t> </a:t>
            </a:r>
            <a:r>
              <a:rPr lang="ru-RU" sz="1600" dirty="0" err="1"/>
              <a:t>бағдарламалардың</a:t>
            </a:r>
            <a:r>
              <a:rPr lang="ru-RU" sz="1600" dirty="0"/>
              <a:t>, </a:t>
            </a:r>
            <a:r>
              <a:rPr lang="ru-RU" sz="1600" dirty="0" err="1"/>
              <a:t>жобалар</a:t>
            </a:r>
            <a:r>
              <a:rPr lang="ru-RU" sz="1600" dirty="0"/>
              <a:t> мен </a:t>
            </a:r>
            <a:r>
              <a:rPr lang="ru-RU" sz="1600" dirty="0" err="1"/>
              <a:t>іс-шаралардың</a:t>
            </a:r>
            <a:r>
              <a:rPr lang="ru-RU" sz="1600" dirty="0"/>
              <a:t> </a:t>
            </a:r>
            <a:r>
              <a:rPr lang="ru-RU" sz="1600" dirty="0" err="1"/>
              <a:t>тиімділігін</a:t>
            </a:r>
            <a:r>
              <a:rPr lang="ru-RU" sz="1600" dirty="0"/>
              <a:t> </a:t>
            </a:r>
            <a:r>
              <a:rPr lang="ru-RU" sz="1600" dirty="0" err="1"/>
              <a:t>бағалауға</a:t>
            </a:r>
            <a:r>
              <a:rPr lang="ru-RU" sz="1600" dirty="0"/>
              <a:t> </a:t>
            </a:r>
            <a:r>
              <a:rPr lang="ru-RU" sz="1600" dirty="0" err="1"/>
              <a:t>мүмкіндік</a:t>
            </a:r>
            <a:r>
              <a:rPr lang="ru-RU" sz="1600" dirty="0"/>
              <a:t> </a:t>
            </a:r>
            <a:r>
              <a:rPr lang="ru-RU" sz="1600" dirty="0" err="1"/>
              <a:t>береді</a:t>
            </a:r>
            <a:r>
              <a:rPr lang="ru-RU" sz="1600" dirty="0"/>
              <a:t>.</a:t>
            </a:r>
          </a:p>
        </p:txBody>
      </p:sp>
    </p:spTree>
    <p:extLst>
      <p:ext uri="{BB962C8B-B14F-4D97-AF65-F5344CB8AC3E}">
        <p14:creationId xmlns:p14="http://schemas.microsoft.com/office/powerpoint/2010/main" val="134482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21</a:t>
            </a:fld>
            <a:endParaRPr lang="ru-RU" dirty="0"/>
          </a:p>
        </p:txBody>
      </p:sp>
      <p:sp>
        <p:nvSpPr>
          <p:cNvPr id="4" name="Объект 2">
            <a:extLst>
              <a:ext uri="{FF2B5EF4-FFF2-40B4-BE49-F238E27FC236}">
                <a16:creationId xmlns:a16="http://schemas.microsoft.com/office/drawing/2014/main" id="{3989C6CE-E9A8-D848-A3F5-B2E437DF3BB9}"/>
              </a:ext>
            </a:extLst>
          </p:cNvPr>
          <p:cNvSpPr txBox="1">
            <a:spLocks/>
          </p:cNvSpPr>
          <p:nvPr/>
        </p:nvSpPr>
        <p:spPr>
          <a:xfrm>
            <a:off x="606000" y="171770"/>
            <a:ext cx="10373619" cy="602230"/>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indent="0">
              <a:lnSpc>
                <a:spcPct val="115000"/>
              </a:lnSpc>
              <a:buNone/>
            </a:pPr>
            <a:r>
              <a:rPr lang="ru-RU" sz="2800" b="1" dirty="0">
                <a:solidFill>
                  <a:schemeClr val="accent1"/>
                </a:solidFill>
              </a:rPr>
              <a:t>1.2</a:t>
            </a:r>
            <a:r>
              <a:rPr lang="ru-RU" sz="2800" b="1" dirty="0">
                <a:solidFill>
                  <a:srgbClr val="7A4300"/>
                </a:solidFill>
              </a:rPr>
              <a:t>. </a:t>
            </a:r>
            <a:r>
              <a:rPr lang="ru-RU" sz="2800" b="1" dirty="0" err="1">
                <a:solidFill>
                  <a:srgbClr val="7A4300"/>
                </a:solidFill>
              </a:rPr>
              <a:t>Қаржылық</a:t>
            </a:r>
            <a:r>
              <a:rPr lang="ru-RU" sz="2800" b="1" dirty="0">
                <a:solidFill>
                  <a:srgbClr val="7A4300"/>
                </a:solidFill>
              </a:rPr>
              <a:t> </a:t>
            </a:r>
            <a:r>
              <a:rPr lang="ru-RU" sz="2800" b="1" dirty="0" err="1">
                <a:solidFill>
                  <a:srgbClr val="7A4300"/>
                </a:solidFill>
              </a:rPr>
              <a:t>сауаттылық</a:t>
            </a:r>
            <a:r>
              <a:rPr lang="ru-RU" sz="2800" b="1" dirty="0">
                <a:solidFill>
                  <a:srgbClr val="7A4300"/>
                </a:solidFill>
              </a:rPr>
              <a:t> </a:t>
            </a:r>
            <a:r>
              <a:rPr lang="ru-RU" sz="2800" b="1" dirty="0" err="1">
                <a:solidFill>
                  <a:srgbClr val="7A4300"/>
                </a:solidFill>
              </a:rPr>
              <a:t>рейтингі</a:t>
            </a:r>
            <a:r>
              <a:rPr lang="ru-RU" sz="2800" dirty="0">
                <a:solidFill>
                  <a:srgbClr val="7A4300"/>
                </a:solidFill>
              </a:rPr>
              <a:t> </a:t>
            </a:r>
            <a:endParaRPr sz="2800" b="1" dirty="0">
              <a:solidFill>
                <a:schemeClr val="accent1"/>
              </a:solidFill>
            </a:endParaRPr>
          </a:p>
          <a:p>
            <a:pPr indent="0">
              <a:lnSpc>
                <a:spcPct val="115000"/>
              </a:lnSpc>
              <a:buNone/>
            </a:pPr>
            <a:endParaRPr lang="ru-RU" sz="2800" dirty="0">
              <a:solidFill>
                <a:srgbClr val="7A43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Равнобедренный треугольник 24">
            <a:extLst>
              <a:ext uri="{FF2B5EF4-FFF2-40B4-BE49-F238E27FC236}">
                <a16:creationId xmlns:a16="http://schemas.microsoft.com/office/drawing/2014/main" id="{DA62C765-66F0-5A4C-8848-DBCF54322142}"/>
              </a:ext>
            </a:extLst>
          </p:cNvPr>
          <p:cNvSpPr/>
          <p:nvPr/>
        </p:nvSpPr>
        <p:spPr>
          <a:xfrm rot="5400000">
            <a:off x="213803" y="188337"/>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073" name="Picture 1" descr="page10image757265024">
            <a:extLst>
              <a:ext uri="{FF2B5EF4-FFF2-40B4-BE49-F238E27FC236}">
                <a16:creationId xmlns:a16="http://schemas.microsoft.com/office/drawing/2014/main" id="{EA52BB3F-BDAD-4847-89BD-7D391CEF0D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page10image757018448">
            <a:extLst>
              <a:ext uri="{FF2B5EF4-FFF2-40B4-BE49-F238E27FC236}">
                <a16:creationId xmlns:a16="http://schemas.microsoft.com/office/drawing/2014/main" id="{5BCF4A13-1506-474D-93B0-7C2463AE7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age10image757020576">
            <a:extLst>
              <a:ext uri="{FF2B5EF4-FFF2-40B4-BE49-F238E27FC236}">
                <a16:creationId xmlns:a16="http://schemas.microsoft.com/office/drawing/2014/main" id="{EE02A7FE-394F-204C-BDD1-F04688CE8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page10image757022528">
            <a:extLst>
              <a:ext uri="{FF2B5EF4-FFF2-40B4-BE49-F238E27FC236}">
                <a16:creationId xmlns:a16="http://schemas.microsoft.com/office/drawing/2014/main" id="{D1792A7E-187A-9140-95DF-407D293F9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age10image757023408">
            <a:extLst>
              <a:ext uri="{FF2B5EF4-FFF2-40B4-BE49-F238E27FC236}">
                <a16:creationId xmlns:a16="http://schemas.microsoft.com/office/drawing/2014/main" id="{B1F8724C-417C-3C44-B95F-0C26895AF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page10image757271856">
            <a:extLst>
              <a:ext uri="{FF2B5EF4-FFF2-40B4-BE49-F238E27FC236}">
                <a16:creationId xmlns:a16="http://schemas.microsoft.com/office/drawing/2014/main" id="{D4411AB5-FB00-364D-AE3D-04EF747B6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age10image758388016">
            <a:extLst>
              <a:ext uri="{FF2B5EF4-FFF2-40B4-BE49-F238E27FC236}">
                <a16:creationId xmlns:a16="http://schemas.microsoft.com/office/drawing/2014/main" id="{70F38E67-1DEB-3947-83D1-97F82F715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page10image755594496">
            <a:extLst>
              <a:ext uri="{FF2B5EF4-FFF2-40B4-BE49-F238E27FC236}">
                <a16:creationId xmlns:a16="http://schemas.microsoft.com/office/drawing/2014/main" id="{C22CBBC8-0E19-B24C-99A1-B4F3D458BA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age10image755605312">
            <a:extLst>
              <a:ext uri="{FF2B5EF4-FFF2-40B4-BE49-F238E27FC236}">
                <a16:creationId xmlns:a16="http://schemas.microsoft.com/office/drawing/2014/main" id="{CCCA654F-A987-9E4C-B1C7-536CC34E6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18" name="Прямоугольник 17"/>
          <p:cNvSpPr/>
          <p:nvPr/>
        </p:nvSpPr>
        <p:spPr>
          <a:xfrm>
            <a:off x="551384" y="612844"/>
            <a:ext cx="11233248" cy="2554545"/>
          </a:xfrm>
          <a:prstGeom prst="rect">
            <a:avLst/>
          </a:prstGeom>
        </p:spPr>
        <p:txBody>
          <a:bodyPr wrap="square">
            <a:spAutoFit/>
          </a:bodyPr>
          <a:lstStyle/>
          <a:p>
            <a:endParaRPr lang="ru-RU" sz="1600" dirty="0"/>
          </a:p>
          <a:p>
            <a:r>
              <a:rPr lang="ru-RU" sz="1600" dirty="0" err="1"/>
              <a:t>Ең</a:t>
            </a:r>
            <a:r>
              <a:rPr lang="ru-RU" sz="1600" dirty="0"/>
              <a:t> </a:t>
            </a:r>
            <a:r>
              <a:rPr lang="ru-RU" sz="1600" dirty="0" err="1"/>
              <a:t>ауқымды</a:t>
            </a:r>
            <a:r>
              <a:rPr lang="ru-RU" sz="1600" dirty="0"/>
              <a:t> </a:t>
            </a:r>
            <a:r>
              <a:rPr lang="ru-RU" sz="1600" dirty="0" err="1"/>
              <a:t>зерттеулердің</a:t>
            </a:r>
            <a:r>
              <a:rPr lang="ru-RU" sz="1600" dirty="0"/>
              <a:t> </a:t>
            </a:r>
            <a:r>
              <a:rPr lang="ru-RU" sz="1600" dirty="0" err="1"/>
              <a:t>бірі</a:t>
            </a:r>
            <a:r>
              <a:rPr lang="ru-RU" sz="1600" dirty="0"/>
              <a:t> 2014 </a:t>
            </a:r>
            <a:r>
              <a:rPr lang="ru-RU" sz="1600" dirty="0" err="1"/>
              <a:t>жылы</a:t>
            </a:r>
            <a:r>
              <a:rPr lang="ru-RU" sz="1600" dirty="0"/>
              <a:t> </a:t>
            </a:r>
            <a:r>
              <a:rPr lang="ru-RU" sz="1600" dirty="0" err="1"/>
              <a:t>өтті</a:t>
            </a:r>
            <a:r>
              <a:rPr lang="ru-RU" sz="1600" dirty="0"/>
              <a:t>, </a:t>
            </a:r>
            <a:r>
              <a:rPr lang="ru-RU" sz="1600" dirty="0" err="1"/>
              <a:t>оның</a:t>
            </a:r>
            <a:r>
              <a:rPr lang="ru-RU" sz="1600" dirty="0"/>
              <a:t> </a:t>
            </a:r>
            <a:r>
              <a:rPr lang="ru-RU" sz="1600" dirty="0" err="1"/>
              <a:t>бастамашысы</a:t>
            </a:r>
            <a:r>
              <a:rPr lang="ru-RU" sz="1600" dirty="0"/>
              <a:t> </a:t>
            </a:r>
            <a:r>
              <a:rPr lang="ru-RU" sz="1600" dirty="0" err="1"/>
              <a:t>халықаралық</a:t>
            </a:r>
            <a:r>
              <a:rPr lang="ru-RU" sz="1600" dirty="0"/>
              <a:t> </a:t>
            </a:r>
            <a:r>
              <a:rPr lang="ru-RU" sz="1600" dirty="0" err="1"/>
              <a:t>рейтингтік</a:t>
            </a:r>
            <a:r>
              <a:rPr lang="ru-RU" sz="1600" dirty="0"/>
              <a:t> </a:t>
            </a:r>
            <a:r>
              <a:rPr lang="ru-RU" sz="1600" dirty="0" err="1"/>
              <a:t>агенттіктердің</a:t>
            </a:r>
            <a:r>
              <a:rPr lang="ru-RU" sz="1600" dirty="0"/>
              <a:t> «</a:t>
            </a:r>
            <a:r>
              <a:rPr lang="ru-RU" sz="1600" dirty="0" err="1"/>
              <a:t>үлкен</a:t>
            </a:r>
            <a:r>
              <a:rPr lang="ru-RU" sz="1600" dirty="0"/>
              <a:t> </a:t>
            </a:r>
            <a:r>
              <a:rPr lang="ru-RU" sz="1600" dirty="0" err="1"/>
              <a:t>үштігіне</a:t>
            </a:r>
            <a:r>
              <a:rPr lang="ru-RU" sz="1600" dirty="0"/>
              <a:t>» </a:t>
            </a:r>
            <a:r>
              <a:rPr lang="ru-RU" sz="1600" dirty="0" err="1"/>
              <a:t>кіретін</a:t>
            </a:r>
            <a:r>
              <a:rPr lang="ru-RU" sz="1600" dirty="0"/>
              <a:t> </a:t>
            </a:r>
            <a:r>
              <a:rPr lang="en-US" sz="1600" dirty="0"/>
              <a:t>Standard &amp; Poor ' s (S&amp;P) </a:t>
            </a:r>
            <a:r>
              <a:rPr lang="ru-RU" sz="1600" dirty="0" err="1"/>
              <a:t>болды</a:t>
            </a:r>
            <a:r>
              <a:rPr lang="ru-RU" sz="1600" dirty="0"/>
              <a:t>. </a:t>
            </a:r>
            <a:r>
              <a:rPr lang="ru-RU" sz="1600" dirty="0" err="1"/>
              <a:t>Сауалнамаға</a:t>
            </a:r>
            <a:r>
              <a:rPr lang="ru-RU" sz="1600" dirty="0"/>
              <a:t> 148 елде 150 </a:t>
            </a:r>
            <a:r>
              <a:rPr lang="ru-RU" sz="1600" dirty="0" err="1"/>
              <a:t>мың</a:t>
            </a:r>
            <a:r>
              <a:rPr lang="ru-RU" sz="1600" dirty="0"/>
              <a:t> </a:t>
            </a:r>
            <a:r>
              <a:rPr lang="ru-RU" sz="1600" dirty="0" err="1"/>
              <a:t>адам</a:t>
            </a:r>
            <a:r>
              <a:rPr lang="ru-RU" sz="1600" dirty="0"/>
              <a:t> </a:t>
            </a:r>
            <a:r>
              <a:rPr lang="ru-RU" sz="1600" dirty="0" err="1"/>
              <a:t>қатысты</a:t>
            </a:r>
            <a:r>
              <a:rPr lang="ru-RU" sz="1600" dirty="0"/>
              <a:t>.</a:t>
            </a:r>
          </a:p>
          <a:p>
            <a:pPr algn="just"/>
            <a:r>
              <a:rPr lang="ru-RU" sz="1600" dirty="0" err="1"/>
              <a:t>Қаржылық</a:t>
            </a:r>
            <a:r>
              <a:rPr lang="ru-RU" sz="1600" dirty="0"/>
              <a:t> </a:t>
            </a:r>
            <a:r>
              <a:rPr lang="ru-RU" sz="1600" dirty="0" err="1"/>
              <a:t>сауаттылық</a:t>
            </a:r>
            <a:r>
              <a:rPr lang="ru-RU" sz="1600" dirty="0"/>
              <a:t> </a:t>
            </a:r>
            <a:r>
              <a:rPr lang="ru-RU" sz="1600" dirty="0" err="1"/>
              <a:t>бойынша</a:t>
            </a:r>
            <a:r>
              <a:rPr lang="ru-RU" sz="1600" dirty="0"/>
              <a:t> </a:t>
            </a:r>
            <a:r>
              <a:rPr lang="ru-RU" sz="1600" dirty="0" err="1"/>
              <a:t>зерттеушілер</a:t>
            </a:r>
            <a:r>
              <a:rPr lang="ru-RU" sz="1600" dirty="0"/>
              <a:t> </a:t>
            </a:r>
            <a:r>
              <a:rPr lang="ru-RU" sz="1600" dirty="0" err="1"/>
              <a:t>адамның</a:t>
            </a:r>
            <a:r>
              <a:rPr lang="ru-RU" sz="1600" dirty="0"/>
              <a:t> </a:t>
            </a:r>
            <a:r>
              <a:rPr lang="ru-RU" sz="1600" dirty="0" err="1"/>
              <a:t>ақшаны</a:t>
            </a:r>
            <a:r>
              <a:rPr lang="ru-RU" sz="1600" dirty="0"/>
              <a:t> </a:t>
            </a:r>
            <a:r>
              <a:rPr lang="ru-RU" sz="1600" dirty="0" err="1"/>
              <a:t>үнемдеу</a:t>
            </a:r>
            <a:r>
              <a:rPr lang="ru-RU" sz="1600" dirty="0"/>
              <a:t>, </a:t>
            </a:r>
            <a:r>
              <a:rPr lang="ru-RU" sz="1600" dirty="0" err="1"/>
              <a:t>инвестициялау</a:t>
            </a:r>
            <a:r>
              <a:rPr lang="ru-RU" sz="1600" dirty="0"/>
              <a:t> </a:t>
            </a:r>
            <a:r>
              <a:rPr lang="ru-RU" sz="1600" dirty="0" err="1"/>
              <a:t>және</a:t>
            </a:r>
            <a:r>
              <a:rPr lang="ru-RU" sz="1600" dirty="0"/>
              <a:t> </a:t>
            </a:r>
            <a:r>
              <a:rPr lang="ru-RU" sz="1600" dirty="0" err="1"/>
              <a:t>қарызға</a:t>
            </a:r>
            <a:r>
              <a:rPr lang="ru-RU" sz="1600" dirty="0"/>
              <a:t> </a:t>
            </a:r>
            <a:r>
              <a:rPr lang="ru-RU" sz="1600" dirty="0" err="1"/>
              <a:t>алу</a:t>
            </a:r>
            <a:r>
              <a:rPr lang="ru-RU" sz="1600" dirty="0"/>
              <a:t> </a:t>
            </a:r>
            <a:r>
              <a:rPr lang="ru-RU" sz="1600" dirty="0" err="1"/>
              <a:t>қабілетін</a:t>
            </a:r>
            <a:r>
              <a:rPr lang="ru-RU" sz="1600" dirty="0"/>
              <a:t> </a:t>
            </a:r>
            <a:r>
              <a:rPr lang="ru-RU" sz="1600" dirty="0" err="1"/>
              <a:t>білді</a:t>
            </a:r>
            <a:r>
              <a:rPr lang="ru-RU" sz="1600" dirty="0"/>
              <a:t>. </a:t>
            </a:r>
            <a:r>
              <a:rPr lang="ru-RU" sz="1600" dirty="0" err="1"/>
              <a:t>Зерттеу</a:t>
            </a:r>
            <a:r>
              <a:rPr lang="ru-RU" sz="1600" dirty="0"/>
              <a:t> </a:t>
            </a:r>
            <a:r>
              <a:rPr lang="ru-RU" sz="1600" dirty="0" err="1"/>
              <a:t>аясында</a:t>
            </a:r>
            <a:r>
              <a:rPr lang="ru-RU" sz="1600" dirty="0"/>
              <a:t> </a:t>
            </a:r>
            <a:r>
              <a:rPr lang="ru-RU" sz="1600" dirty="0" err="1"/>
              <a:t>қатысушыларға</a:t>
            </a:r>
            <a:r>
              <a:rPr lang="ru-RU" sz="1600" dirty="0"/>
              <a:t> </a:t>
            </a:r>
            <a:r>
              <a:rPr lang="ru-RU" sz="1600" dirty="0" err="1"/>
              <a:t>қаржылық</a:t>
            </a:r>
            <a:r>
              <a:rPr lang="ru-RU" sz="1600" dirty="0"/>
              <a:t> </a:t>
            </a:r>
            <a:r>
              <a:rPr lang="ru-RU" sz="1600" dirty="0" err="1"/>
              <a:t>сауаттылық</a:t>
            </a:r>
            <a:r>
              <a:rPr lang="ru-RU" sz="1600" dirty="0"/>
              <a:t> </a:t>
            </a:r>
            <a:r>
              <a:rPr lang="ru-RU" sz="1600" dirty="0" err="1"/>
              <a:t>деңгейін</a:t>
            </a:r>
            <a:r>
              <a:rPr lang="ru-RU" sz="1600" dirty="0"/>
              <a:t> </a:t>
            </a:r>
            <a:r>
              <a:rPr lang="ru-RU" sz="1600" dirty="0" err="1"/>
              <a:t>анықтау</a:t>
            </a:r>
            <a:r>
              <a:rPr lang="ru-RU" sz="1600" dirty="0"/>
              <a:t> </a:t>
            </a:r>
            <a:r>
              <a:rPr lang="ru-RU" sz="1600" dirty="0" err="1"/>
              <a:t>үшін</a:t>
            </a:r>
            <a:r>
              <a:rPr lang="ru-RU" sz="1600" dirty="0"/>
              <a:t> </a:t>
            </a:r>
            <a:r>
              <a:rPr lang="ru-RU" sz="1600" dirty="0" err="1"/>
              <a:t>негізгі</a:t>
            </a:r>
            <a:r>
              <a:rPr lang="ru-RU" sz="1600" dirty="0"/>
              <a:t> </a:t>
            </a:r>
            <a:r>
              <a:rPr lang="ru-RU" sz="1600" dirty="0" err="1"/>
              <a:t>болып</a:t>
            </a:r>
            <a:r>
              <a:rPr lang="ru-RU" sz="1600" dirty="0"/>
              <a:t> </a:t>
            </a:r>
            <a:r>
              <a:rPr lang="ru-RU" sz="1600" dirty="0" err="1"/>
              <a:t>саналатын</a:t>
            </a:r>
            <a:r>
              <a:rPr lang="ru-RU" sz="1600" dirty="0"/>
              <a:t> 4 </a:t>
            </a:r>
            <a:r>
              <a:rPr lang="ru-RU" sz="1600" dirty="0" err="1"/>
              <a:t>саладан</a:t>
            </a:r>
            <a:r>
              <a:rPr lang="ru-RU" sz="1600" dirty="0"/>
              <a:t> </a:t>
            </a:r>
            <a:r>
              <a:rPr lang="ru-RU" sz="1600" dirty="0" err="1"/>
              <a:t>сұрақтар</a:t>
            </a:r>
            <a:r>
              <a:rPr lang="ru-RU" sz="1600" dirty="0"/>
              <a:t> </a:t>
            </a:r>
            <a:r>
              <a:rPr lang="ru-RU" sz="1600" dirty="0" err="1"/>
              <a:t>қойылды</a:t>
            </a:r>
            <a:r>
              <a:rPr lang="ru-RU" sz="1600" dirty="0"/>
              <a:t>: </a:t>
            </a:r>
            <a:r>
              <a:rPr lang="ru-RU" sz="1600" dirty="0" err="1"/>
              <a:t>тәуекелдерді</a:t>
            </a:r>
            <a:r>
              <a:rPr lang="ru-RU" sz="1600" dirty="0"/>
              <a:t> </a:t>
            </a:r>
            <a:r>
              <a:rPr lang="ru-RU" sz="1600" dirty="0" err="1"/>
              <a:t>әртараптандыру</a:t>
            </a:r>
            <a:r>
              <a:rPr lang="ru-RU" sz="1600" dirty="0"/>
              <a:t>, </a:t>
            </a:r>
            <a:r>
              <a:rPr lang="ru-RU" sz="1600" dirty="0" err="1"/>
              <a:t>инфляцияны</a:t>
            </a:r>
            <a:r>
              <a:rPr lang="ru-RU" sz="1600" dirty="0"/>
              <a:t> </a:t>
            </a:r>
            <a:r>
              <a:rPr lang="ru-RU" sz="1600" dirty="0" err="1"/>
              <a:t>түсіну</a:t>
            </a:r>
            <a:r>
              <a:rPr lang="ru-RU" sz="1600" dirty="0"/>
              <a:t>, </a:t>
            </a:r>
            <a:r>
              <a:rPr lang="ru-RU" sz="1600" dirty="0" err="1"/>
              <a:t>қарапайым</a:t>
            </a:r>
            <a:r>
              <a:rPr lang="ru-RU" sz="1600" dirty="0"/>
              <a:t> </a:t>
            </a:r>
            <a:r>
              <a:rPr lang="ru-RU" sz="1600" dirty="0" err="1"/>
              <a:t>математиканы</a:t>
            </a:r>
            <a:r>
              <a:rPr lang="ru-RU" sz="1600" dirty="0"/>
              <a:t> </a:t>
            </a:r>
            <a:r>
              <a:rPr lang="ru-RU" sz="1600" dirty="0" err="1"/>
              <a:t>білу</a:t>
            </a:r>
            <a:r>
              <a:rPr lang="ru-RU" sz="1600" dirty="0"/>
              <a:t> </a:t>
            </a:r>
            <a:r>
              <a:rPr lang="ru-RU" sz="1600" dirty="0" err="1"/>
              <a:t>және</a:t>
            </a:r>
            <a:r>
              <a:rPr lang="ru-RU" sz="1600" dirty="0"/>
              <a:t> </a:t>
            </a:r>
            <a:r>
              <a:rPr lang="ru-RU" sz="1600" dirty="0" err="1"/>
              <a:t>күрделі</a:t>
            </a:r>
            <a:r>
              <a:rPr lang="ru-RU" sz="1600" dirty="0"/>
              <a:t> </a:t>
            </a:r>
            <a:r>
              <a:rPr lang="ru-RU" sz="1600" dirty="0" err="1"/>
              <a:t>пайыздарды</a:t>
            </a:r>
            <a:r>
              <a:rPr lang="ru-RU" sz="1600" dirty="0"/>
              <a:t> </a:t>
            </a:r>
            <a:r>
              <a:rPr lang="ru-RU" sz="1600" dirty="0" err="1"/>
              <a:t>есептеу</a:t>
            </a:r>
            <a:r>
              <a:rPr lang="ru-RU" sz="1600" dirty="0"/>
              <a:t> </a:t>
            </a:r>
            <a:r>
              <a:rPr lang="ru-RU" sz="1600" dirty="0" err="1"/>
              <a:t>мүмкіндігі</a:t>
            </a:r>
            <a:r>
              <a:rPr lang="ru-RU" sz="1600" dirty="0"/>
              <a:t>.</a:t>
            </a:r>
          </a:p>
          <a:p>
            <a:pPr algn="just"/>
            <a:r>
              <a:rPr lang="ru-RU" sz="1600" dirty="0"/>
              <a:t>«</a:t>
            </a:r>
            <a:r>
              <a:rPr lang="ru-RU" sz="1600" dirty="0" err="1"/>
              <a:t>Сізге</a:t>
            </a:r>
            <a:r>
              <a:rPr lang="ru-RU" sz="1600" dirty="0"/>
              <a:t> 100 доллар </a:t>
            </a:r>
            <a:r>
              <a:rPr lang="ru-RU" sz="1600" dirty="0" err="1"/>
              <a:t>қарыз</a:t>
            </a:r>
            <a:r>
              <a:rPr lang="ru-RU" sz="1600" dirty="0"/>
              <a:t> керек </a:t>
            </a:r>
            <a:r>
              <a:rPr lang="ru-RU" sz="1600" dirty="0" err="1"/>
              <a:t>делік</a:t>
            </a:r>
            <a:r>
              <a:rPr lang="ru-RU" sz="1600" dirty="0"/>
              <a:t>. </a:t>
            </a:r>
            <a:r>
              <a:rPr lang="ru-RU" sz="1600" dirty="0" err="1"/>
              <a:t>Қандай</a:t>
            </a:r>
            <a:r>
              <a:rPr lang="ru-RU" sz="1600" dirty="0"/>
              <a:t> </a:t>
            </a:r>
            <a:r>
              <a:rPr lang="ru-RU" sz="1600" dirty="0" err="1"/>
              <a:t>жағдайда</a:t>
            </a:r>
            <a:r>
              <a:rPr lang="ru-RU" sz="1600" dirty="0"/>
              <a:t> аз </a:t>
            </a:r>
            <a:r>
              <a:rPr lang="ru-RU" sz="1600" dirty="0" err="1"/>
              <a:t>қайтаруға</a:t>
            </a:r>
            <a:r>
              <a:rPr lang="ru-RU" sz="1600" dirty="0"/>
              <a:t> тура </a:t>
            </a:r>
            <a:r>
              <a:rPr lang="ru-RU" sz="1600" dirty="0" err="1"/>
              <a:t>келеді</a:t>
            </a:r>
            <a:r>
              <a:rPr lang="ru-RU" sz="1600" dirty="0"/>
              <a:t>: </a:t>
            </a:r>
            <a:r>
              <a:rPr lang="ru-RU" sz="1600" dirty="0" err="1"/>
              <a:t>егер</a:t>
            </a:r>
            <a:r>
              <a:rPr lang="ru-RU" sz="1600" dirty="0"/>
              <a:t> </a:t>
            </a:r>
            <a:r>
              <a:rPr lang="ru-RU" sz="1600" dirty="0" err="1"/>
              <a:t>сіз</a:t>
            </a:r>
            <a:r>
              <a:rPr lang="ru-RU" sz="1600" dirty="0"/>
              <a:t> $105 </a:t>
            </a:r>
            <a:r>
              <a:rPr lang="ru-RU" sz="1600" dirty="0" err="1"/>
              <a:t>немесе</a:t>
            </a:r>
            <a:r>
              <a:rPr lang="ru-RU" sz="1600" dirty="0"/>
              <a:t> $100+3% </a:t>
            </a:r>
            <a:r>
              <a:rPr lang="ru-RU" sz="1600" dirty="0" err="1"/>
              <a:t>қайтаруға</a:t>
            </a:r>
            <a:r>
              <a:rPr lang="ru-RU" sz="1600" dirty="0"/>
              <a:t> тура </a:t>
            </a:r>
            <a:r>
              <a:rPr lang="ru-RU" sz="1600" dirty="0" err="1"/>
              <a:t>келсе</a:t>
            </a:r>
            <a:r>
              <a:rPr lang="ru-RU" sz="1600" dirty="0"/>
              <a:t>?», - </a:t>
            </a:r>
            <a:r>
              <a:rPr lang="ru-RU" sz="1600" dirty="0" err="1"/>
              <a:t>адам</a:t>
            </a:r>
            <a:r>
              <a:rPr lang="ru-RU" sz="1600" dirty="0"/>
              <a:t> </a:t>
            </a:r>
            <a:r>
              <a:rPr lang="ru-RU" sz="1600" dirty="0" err="1"/>
              <a:t>төрт</a:t>
            </a:r>
            <a:r>
              <a:rPr lang="ru-RU" sz="1600" dirty="0"/>
              <a:t> </a:t>
            </a:r>
            <a:r>
              <a:rPr lang="ru-RU" sz="1600" dirty="0" err="1"/>
              <a:t>сұрақтың</a:t>
            </a:r>
            <a:r>
              <a:rPr lang="ru-RU" sz="1600" dirty="0"/>
              <a:t> </a:t>
            </a:r>
            <a:r>
              <a:rPr lang="ru-RU" sz="1600" dirty="0" err="1"/>
              <a:t>үшеуіне</a:t>
            </a:r>
            <a:r>
              <a:rPr lang="ru-RU" sz="1600" dirty="0"/>
              <a:t> </a:t>
            </a:r>
            <a:r>
              <a:rPr lang="ru-RU" sz="1600" dirty="0" err="1"/>
              <a:t>дұрыс</a:t>
            </a:r>
            <a:r>
              <a:rPr lang="ru-RU" sz="1600" dirty="0"/>
              <a:t> </a:t>
            </a:r>
            <a:r>
              <a:rPr lang="ru-RU" sz="1600" dirty="0" err="1"/>
              <a:t>жауап</a:t>
            </a:r>
            <a:r>
              <a:rPr lang="ru-RU" sz="1600" dirty="0"/>
              <a:t> берсе, </a:t>
            </a:r>
            <a:r>
              <a:rPr lang="ru-RU" sz="1600" dirty="0" err="1"/>
              <a:t>қаржылық</a:t>
            </a:r>
            <a:r>
              <a:rPr lang="ru-RU" sz="1600" dirty="0"/>
              <a:t> </a:t>
            </a:r>
            <a:r>
              <a:rPr lang="ru-RU" sz="1600" dirty="0" err="1"/>
              <a:t>сауатты</a:t>
            </a:r>
            <a:r>
              <a:rPr lang="ru-RU" sz="1600" dirty="0"/>
              <a:t> </a:t>
            </a:r>
            <a:r>
              <a:rPr lang="ru-RU" sz="1600" dirty="0" err="1"/>
              <a:t>деп</a:t>
            </a:r>
            <a:r>
              <a:rPr lang="ru-RU" sz="1600" dirty="0"/>
              <a:t> </a:t>
            </a:r>
            <a:r>
              <a:rPr lang="ru-RU" sz="1600" dirty="0" err="1"/>
              <a:t>саналады</a:t>
            </a:r>
            <a:r>
              <a:rPr lang="ru-RU" sz="1600" dirty="0"/>
              <a:t>. ​</a:t>
            </a:r>
            <a:r>
              <a:rPr lang="ru-RU" sz="1600" dirty="0" err="1"/>
              <a:t>Бұл</a:t>
            </a:r>
            <a:r>
              <a:rPr lang="ru-RU" sz="1600" dirty="0"/>
              <a:t> </a:t>
            </a:r>
            <a:r>
              <a:rPr lang="ru-RU" sz="1600" dirty="0" err="1"/>
              <a:t>әлем</a:t>
            </a:r>
            <a:r>
              <a:rPr lang="ru-RU" sz="1600" dirty="0"/>
              <a:t> </a:t>
            </a:r>
            <a:r>
              <a:rPr lang="ru-RU" sz="1600" dirty="0" err="1"/>
              <a:t>бойынша</a:t>
            </a:r>
            <a:r>
              <a:rPr lang="ru-RU" sz="1600" dirty="0"/>
              <a:t> </a:t>
            </a:r>
            <a:r>
              <a:rPr lang="ru-RU" sz="1600" dirty="0" err="1"/>
              <a:t>орташа</a:t>
            </a:r>
            <a:r>
              <a:rPr lang="ru-RU" sz="1600" dirty="0"/>
              <a:t> </a:t>
            </a:r>
            <a:r>
              <a:rPr lang="ru-RU" sz="1600" dirty="0" err="1"/>
              <a:t>есеппен</a:t>
            </a:r>
            <a:r>
              <a:rPr lang="ru-RU" sz="1600" dirty="0"/>
              <a:t> 33% </a:t>
            </a:r>
            <a:r>
              <a:rPr lang="ru-RU" sz="1600" dirty="0" err="1"/>
              <a:t>болды</a:t>
            </a:r>
            <a:r>
              <a:rPr lang="ru-RU" sz="1600" dirty="0"/>
              <a:t>, </a:t>
            </a:r>
            <a:r>
              <a:rPr lang="ru-RU" sz="1600" dirty="0" err="1"/>
              <a:t>деп</a:t>
            </a:r>
            <a:r>
              <a:rPr lang="ru-RU" sz="1600" dirty="0"/>
              <a:t> </a:t>
            </a:r>
            <a:r>
              <a:rPr lang="ru-RU" sz="1600" dirty="0" err="1"/>
              <a:t>атап</a:t>
            </a:r>
            <a:r>
              <a:rPr lang="ru-RU" sz="1600" dirty="0"/>
              <a:t> </a:t>
            </a:r>
            <a:r>
              <a:rPr lang="ru-RU" sz="1600" dirty="0" err="1"/>
              <a:t>өтті</a:t>
            </a:r>
            <a:r>
              <a:rPr lang="ru-RU" sz="1600" dirty="0"/>
              <a:t> </a:t>
            </a:r>
            <a:r>
              <a:rPr lang="en-US" sz="1600" dirty="0"/>
              <a:t>S&amp;P.</a:t>
            </a:r>
            <a:endParaRPr lang="ru-RU" sz="1600" dirty="0"/>
          </a:p>
        </p:txBody>
      </p:sp>
      <p:pic>
        <p:nvPicPr>
          <p:cNvPr id="5122" name="Picture 2" descr="C:\Users\Пользователь\Desktop\финграмотность\snp.png"/>
          <p:cNvPicPr>
            <a:picLocks noChangeAspect="1" noChangeArrowheads="1"/>
          </p:cNvPicPr>
          <p:nvPr/>
        </p:nvPicPr>
        <p:blipFill>
          <a:blip r:embed="rId4"/>
          <a:srcRect/>
          <a:stretch>
            <a:fillRect/>
          </a:stretch>
        </p:blipFill>
        <p:spPr bwMode="auto">
          <a:xfrm>
            <a:off x="3557736" y="3502456"/>
            <a:ext cx="5322910" cy="2861399"/>
          </a:xfrm>
          <a:prstGeom prst="rect">
            <a:avLst/>
          </a:prstGeom>
          <a:noFill/>
        </p:spPr>
      </p:pic>
    </p:spTree>
    <p:extLst>
      <p:ext uri="{BB962C8B-B14F-4D97-AF65-F5344CB8AC3E}">
        <p14:creationId xmlns:p14="http://schemas.microsoft.com/office/powerpoint/2010/main" val="6009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5A8CAD7D-9403-4149-B455-1E886E0DFC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3696" y="2710274"/>
            <a:ext cx="4320480" cy="3503849"/>
          </a:xfrm>
          <a:prstGeom prst="rect">
            <a:avLst/>
          </a:prstGeom>
        </p:spPr>
      </p:pic>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22</a:t>
            </a:fld>
            <a:endParaRPr lang="ru-RU" dirty="0"/>
          </a:p>
        </p:txBody>
      </p:sp>
      <p:sp>
        <p:nvSpPr>
          <p:cNvPr id="4" name="Объект 2">
            <a:extLst>
              <a:ext uri="{FF2B5EF4-FFF2-40B4-BE49-F238E27FC236}">
                <a16:creationId xmlns:a16="http://schemas.microsoft.com/office/drawing/2014/main" id="{3989C6CE-E9A8-D848-A3F5-B2E437DF3BB9}"/>
              </a:ext>
            </a:extLst>
          </p:cNvPr>
          <p:cNvSpPr txBox="1">
            <a:spLocks/>
          </p:cNvSpPr>
          <p:nvPr/>
        </p:nvSpPr>
        <p:spPr>
          <a:xfrm>
            <a:off x="606000" y="171770"/>
            <a:ext cx="10373619" cy="602230"/>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indent="0">
              <a:lnSpc>
                <a:spcPct val="115000"/>
              </a:lnSpc>
              <a:buNone/>
            </a:pPr>
            <a:r>
              <a:rPr lang="ru-RU" sz="2800" b="1" dirty="0">
                <a:solidFill>
                  <a:schemeClr val="accent1"/>
                </a:solidFill>
              </a:rPr>
              <a:t>1.2. </a:t>
            </a:r>
            <a:r>
              <a:rPr lang="ru-RU" sz="2800" b="1" dirty="0" err="1">
                <a:solidFill>
                  <a:schemeClr val="accent1"/>
                </a:solidFill>
              </a:rPr>
              <a:t>Қаржылық</a:t>
            </a:r>
            <a:r>
              <a:rPr lang="ru-RU" sz="2800" b="1" dirty="0">
                <a:solidFill>
                  <a:schemeClr val="accent1"/>
                </a:solidFill>
              </a:rPr>
              <a:t> </a:t>
            </a:r>
            <a:r>
              <a:rPr lang="ru-RU" sz="2800" b="1" dirty="0" err="1">
                <a:solidFill>
                  <a:schemeClr val="accent1"/>
                </a:solidFill>
              </a:rPr>
              <a:t>сауаттылық</a:t>
            </a:r>
            <a:r>
              <a:rPr lang="ru-RU" sz="2800" b="1" dirty="0">
                <a:solidFill>
                  <a:schemeClr val="accent1"/>
                </a:solidFill>
              </a:rPr>
              <a:t> </a:t>
            </a:r>
            <a:r>
              <a:rPr lang="ru-RU" sz="2800" b="1" dirty="0" err="1">
                <a:solidFill>
                  <a:schemeClr val="accent1"/>
                </a:solidFill>
              </a:rPr>
              <a:t>рейтингі</a:t>
            </a:r>
            <a:r>
              <a:rPr lang="ru-RU" sz="2800" dirty="0">
                <a:solidFill>
                  <a:schemeClr val="accent1"/>
                </a:solidFill>
              </a:rPr>
              <a:t> </a:t>
            </a:r>
            <a:endParaRPr sz="2800" b="1" dirty="0">
              <a:solidFill>
                <a:schemeClr val="accent1"/>
              </a:solidFill>
            </a:endParaRPr>
          </a:p>
          <a:p>
            <a:pPr indent="0">
              <a:lnSpc>
                <a:spcPct val="115000"/>
              </a:lnSpc>
              <a:buNone/>
            </a:pPr>
            <a:endParaRPr lang="ru-RU" sz="2800" dirty="0">
              <a:solidFill>
                <a:srgbClr val="7A43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Равнобедренный треугольник 24">
            <a:extLst>
              <a:ext uri="{FF2B5EF4-FFF2-40B4-BE49-F238E27FC236}">
                <a16:creationId xmlns:a16="http://schemas.microsoft.com/office/drawing/2014/main" id="{DA62C765-66F0-5A4C-8848-DBCF54322142}"/>
              </a:ext>
            </a:extLst>
          </p:cNvPr>
          <p:cNvSpPr/>
          <p:nvPr/>
        </p:nvSpPr>
        <p:spPr>
          <a:xfrm rot="5400000">
            <a:off x="213098" y="194167"/>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073" name="Picture 1" descr="page10image757265024">
            <a:extLst>
              <a:ext uri="{FF2B5EF4-FFF2-40B4-BE49-F238E27FC236}">
                <a16:creationId xmlns:a16="http://schemas.microsoft.com/office/drawing/2014/main" id="{EA52BB3F-BDAD-4847-89BD-7D391CEF0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page10image757018448">
            <a:extLst>
              <a:ext uri="{FF2B5EF4-FFF2-40B4-BE49-F238E27FC236}">
                <a16:creationId xmlns:a16="http://schemas.microsoft.com/office/drawing/2014/main" id="{5BCF4A13-1506-474D-93B0-7C2463AE70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age10image757020576">
            <a:extLst>
              <a:ext uri="{FF2B5EF4-FFF2-40B4-BE49-F238E27FC236}">
                <a16:creationId xmlns:a16="http://schemas.microsoft.com/office/drawing/2014/main" id="{EE02A7FE-394F-204C-BDD1-F04688CE8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page10image757022528">
            <a:extLst>
              <a:ext uri="{FF2B5EF4-FFF2-40B4-BE49-F238E27FC236}">
                <a16:creationId xmlns:a16="http://schemas.microsoft.com/office/drawing/2014/main" id="{D1792A7E-187A-9140-95DF-407D293F90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age10image757023408">
            <a:extLst>
              <a:ext uri="{FF2B5EF4-FFF2-40B4-BE49-F238E27FC236}">
                <a16:creationId xmlns:a16="http://schemas.microsoft.com/office/drawing/2014/main" id="{B1F8724C-417C-3C44-B95F-0C26895AFD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page10image757271856">
            <a:extLst>
              <a:ext uri="{FF2B5EF4-FFF2-40B4-BE49-F238E27FC236}">
                <a16:creationId xmlns:a16="http://schemas.microsoft.com/office/drawing/2014/main" id="{D4411AB5-FB00-364D-AE3D-04EF747B64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age10image758388016">
            <a:extLst>
              <a:ext uri="{FF2B5EF4-FFF2-40B4-BE49-F238E27FC236}">
                <a16:creationId xmlns:a16="http://schemas.microsoft.com/office/drawing/2014/main" id="{70F38E67-1DEB-3947-83D1-97F82F715F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page10image755594496">
            <a:extLst>
              <a:ext uri="{FF2B5EF4-FFF2-40B4-BE49-F238E27FC236}">
                <a16:creationId xmlns:a16="http://schemas.microsoft.com/office/drawing/2014/main" id="{C22CBBC8-0E19-B24C-99A1-B4F3D458B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age10image755605312">
            <a:extLst>
              <a:ext uri="{FF2B5EF4-FFF2-40B4-BE49-F238E27FC236}">
                <a16:creationId xmlns:a16="http://schemas.microsoft.com/office/drawing/2014/main" id="{CCCA654F-A987-9E4C-B1C7-536CC34E6A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668588"/>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18" name="Прямоугольник 17"/>
          <p:cNvSpPr/>
          <p:nvPr/>
        </p:nvSpPr>
        <p:spPr>
          <a:xfrm>
            <a:off x="695400" y="1036975"/>
            <a:ext cx="10890600" cy="2031325"/>
          </a:xfrm>
          <a:prstGeom prst="rect">
            <a:avLst/>
          </a:prstGeom>
        </p:spPr>
        <p:txBody>
          <a:bodyPr wrap="square">
            <a:spAutoFit/>
          </a:bodyPr>
          <a:lstStyle/>
          <a:p>
            <a:pPr algn="just"/>
            <a:r>
              <a:rPr lang="ru-RU" dirty="0" err="1"/>
              <a:t>Зерттеуге</a:t>
            </a:r>
            <a:r>
              <a:rPr lang="ru-RU" dirty="0"/>
              <a:t> </a:t>
            </a:r>
            <a:r>
              <a:rPr lang="ru-RU" dirty="0" err="1"/>
              <a:t>сәйкес</a:t>
            </a:r>
            <a:r>
              <a:rPr lang="ru-RU" dirty="0"/>
              <a:t>, </a:t>
            </a:r>
            <a:r>
              <a:rPr lang="ru-RU" dirty="0" err="1"/>
              <a:t>әлемде</a:t>
            </a:r>
            <a:r>
              <a:rPr lang="ru-RU" dirty="0"/>
              <a:t> </a:t>
            </a:r>
            <a:r>
              <a:rPr lang="ru-RU" dirty="0" err="1"/>
              <a:t>бірінші</a:t>
            </a:r>
            <a:r>
              <a:rPr lang="ru-RU" dirty="0"/>
              <a:t> </a:t>
            </a:r>
            <a:r>
              <a:rPr lang="ru-RU" dirty="0" err="1"/>
              <a:t>орынды</a:t>
            </a:r>
            <a:r>
              <a:rPr lang="ru-RU" dirty="0"/>
              <a:t> Норвегия, Дания </a:t>
            </a:r>
            <a:r>
              <a:rPr lang="ru-RU" dirty="0" err="1"/>
              <a:t>және</a:t>
            </a:r>
            <a:r>
              <a:rPr lang="ru-RU" dirty="0"/>
              <a:t> Швеция </a:t>
            </a:r>
            <a:r>
              <a:rPr lang="ru-RU" dirty="0" err="1"/>
              <a:t>тұрғындары</a:t>
            </a:r>
            <a:r>
              <a:rPr lang="ru-RU" dirty="0"/>
              <a:t> </a:t>
            </a:r>
            <a:r>
              <a:rPr lang="ru-RU" dirty="0" err="1"/>
              <a:t>алды</a:t>
            </a:r>
            <a:r>
              <a:rPr lang="ru-RU" dirty="0"/>
              <a:t> – </a:t>
            </a:r>
            <a:r>
              <a:rPr lang="ru-RU" dirty="0" err="1"/>
              <a:t>бұл</a:t>
            </a:r>
            <a:r>
              <a:rPr lang="ru-RU" dirty="0"/>
              <a:t> </a:t>
            </a:r>
            <a:r>
              <a:rPr lang="ru-RU" dirty="0" err="1"/>
              <a:t>елдердегі</a:t>
            </a:r>
            <a:r>
              <a:rPr lang="ru-RU" dirty="0"/>
              <a:t> </a:t>
            </a:r>
            <a:r>
              <a:rPr lang="ru-RU" dirty="0" err="1"/>
              <a:t>ересектердің</a:t>
            </a:r>
            <a:r>
              <a:rPr lang="ru-RU" dirty="0"/>
              <a:t> 71 % - ы </a:t>
            </a:r>
            <a:r>
              <a:rPr lang="ru-RU" dirty="0" err="1"/>
              <a:t>ақшаны</a:t>
            </a:r>
            <a:r>
              <a:rPr lang="ru-RU" dirty="0"/>
              <a:t> </a:t>
            </a:r>
            <a:r>
              <a:rPr lang="ru-RU" dirty="0" err="1"/>
              <a:t>қалай</a:t>
            </a:r>
            <a:r>
              <a:rPr lang="ru-RU" dirty="0"/>
              <a:t> </a:t>
            </a:r>
            <a:r>
              <a:rPr lang="ru-RU" dirty="0" err="1"/>
              <a:t>басқаруды</a:t>
            </a:r>
            <a:r>
              <a:rPr lang="ru-RU" dirty="0"/>
              <a:t> </a:t>
            </a:r>
            <a:r>
              <a:rPr lang="ru-RU" dirty="0" err="1"/>
              <a:t>біледі</a:t>
            </a:r>
            <a:r>
              <a:rPr lang="ru-RU" dirty="0"/>
              <a:t>.</a:t>
            </a:r>
          </a:p>
          <a:p>
            <a:pPr algn="just"/>
            <a:endParaRPr lang="ru-RU" dirty="0"/>
          </a:p>
          <a:p>
            <a:pPr algn="just"/>
            <a:r>
              <a:rPr lang="ru-RU" dirty="0" err="1"/>
              <a:t>Алғашқы</a:t>
            </a:r>
            <a:r>
              <a:rPr lang="ru-RU" dirty="0"/>
              <a:t> </a:t>
            </a:r>
            <a:r>
              <a:rPr lang="ru-RU" dirty="0" err="1"/>
              <a:t>ондыққа</a:t>
            </a:r>
            <a:r>
              <a:rPr lang="ru-RU" dirty="0"/>
              <a:t> Израиль (68 %), Канада (68 %), </a:t>
            </a:r>
            <a:r>
              <a:rPr lang="ru-RU" dirty="0" err="1"/>
              <a:t>Ұлыбритания</a:t>
            </a:r>
            <a:r>
              <a:rPr lang="ru-RU" dirty="0"/>
              <a:t> (67 %), Нидерланды (66 %), Германия (66 %), Австралия (64 %) </a:t>
            </a:r>
            <a:r>
              <a:rPr lang="ru-RU" dirty="0" err="1"/>
              <a:t>және</a:t>
            </a:r>
            <a:r>
              <a:rPr lang="ru-RU" dirty="0"/>
              <a:t> Финляндия (63 %) </a:t>
            </a:r>
            <a:r>
              <a:rPr lang="ru-RU" dirty="0" err="1"/>
              <a:t>кірді</a:t>
            </a:r>
            <a:r>
              <a:rPr lang="ru-RU" dirty="0"/>
              <a:t>.</a:t>
            </a:r>
          </a:p>
          <a:p>
            <a:pPr algn="just"/>
            <a:endParaRPr lang="ru-RU" dirty="0"/>
          </a:p>
          <a:p>
            <a:r>
              <a:rPr lang="ru-RU" dirty="0" err="1"/>
              <a:t>Соңғы</a:t>
            </a:r>
            <a:r>
              <a:rPr lang="ru-RU" dirty="0"/>
              <a:t> </a:t>
            </a:r>
            <a:r>
              <a:rPr lang="ru-RU" dirty="0" err="1"/>
              <a:t>үш</a:t>
            </a:r>
            <a:r>
              <a:rPr lang="ru-RU" dirty="0"/>
              <a:t> </a:t>
            </a:r>
            <a:r>
              <a:rPr lang="ru-RU" dirty="0" err="1"/>
              <a:t>орында</a:t>
            </a:r>
            <a:r>
              <a:rPr lang="ru-RU" dirty="0"/>
              <a:t> – </a:t>
            </a:r>
            <a:r>
              <a:rPr lang="ru-RU" dirty="0" err="1"/>
              <a:t>Ауғанстан</a:t>
            </a:r>
            <a:r>
              <a:rPr lang="ru-RU" dirty="0"/>
              <a:t> (14 %), Албания (14 %) </a:t>
            </a:r>
            <a:r>
              <a:rPr lang="ru-RU" dirty="0" err="1"/>
              <a:t>және</a:t>
            </a:r>
            <a:r>
              <a:rPr lang="ru-RU" dirty="0"/>
              <a:t> Йемен (13 %).</a:t>
            </a:r>
          </a:p>
        </p:txBody>
      </p:sp>
      <p:pic>
        <p:nvPicPr>
          <p:cNvPr id="6146" name="Picture 2" descr="C:\Users\Пользователь\Desktop\финграмотность\PmHseAWIaHtLZCeLOs0zmrveck4Xh8RcMBn.jpg"/>
          <p:cNvPicPr>
            <a:picLocks noChangeAspect="1" noChangeArrowheads="1"/>
          </p:cNvPicPr>
          <p:nvPr/>
        </p:nvPicPr>
        <p:blipFill>
          <a:blip r:embed="rId5"/>
          <a:srcRect/>
          <a:stretch>
            <a:fillRect/>
          </a:stretch>
        </p:blipFill>
        <p:spPr bwMode="auto">
          <a:xfrm>
            <a:off x="6792472" y="3861048"/>
            <a:ext cx="3375992" cy="2646653"/>
          </a:xfrm>
          <a:prstGeom prst="rect">
            <a:avLst/>
          </a:prstGeom>
          <a:noFill/>
        </p:spPr>
      </p:pic>
      <p:pic>
        <p:nvPicPr>
          <p:cNvPr id="4104" name="Picture 8" descr="Star Ratings">
            <a:extLst>
              <a:ext uri="{FF2B5EF4-FFF2-40B4-BE49-F238E27FC236}">
                <a16:creationId xmlns:a16="http://schemas.microsoft.com/office/drawing/2014/main" id="{395154AC-A269-4539-8DC2-4DAD85C853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4683" y="2996952"/>
            <a:ext cx="4320480" cy="1447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9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849297"/>
          </a:xfrm>
        </p:spPr>
        <p:txBody>
          <a:bodyPr>
            <a:noAutofit/>
          </a:bodyPr>
          <a:lstStyle/>
          <a:p>
            <a:r>
              <a:rPr lang="ru-RU" sz="2800" b="1" dirty="0">
                <a:latin typeface="+mn-lt"/>
              </a:rPr>
              <a:t>1.2.</a:t>
            </a:r>
            <a:r>
              <a:rPr lang="ru-RU" sz="2800" dirty="0">
                <a:latin typeface="+mn-lt"/>
              </a:rPr>
              <a:t> </a:t>
            </a:r>
            <a:r>
              <a:rPr lang="ru-RU" sz="2800" dirty="0" err="1">
                <a:latin typeface="+mn-lt"/>
              </a:rPr>
              <a:t>Қаржылық</a:t>
            </a:r>
            <a:r>
              <a:rPr lang="ru-RU" sz="2800" dirty="0">
                <a:latin typeface="+mn-lt"/>
              </a:rPr>
              <a:t> </a:t>
            </a:r>
            <a:r>
              <a:rPr lang="ru-RU" sz="2800" dirty="0" err="1">
                <a:latin typeface="+mn-lt"/>
              </a:rPr>
              <a:t>сауаттылық</a:t>
            </a:r>
            <a:r>
              <a:rPr lang="ru-RU" sz="2800" dirty="0">
                <a:latin typeface="+mn-lt"/>
              </a:rPr>
              <a:t> </a:t>
            </a:r>
            <a:r>
              <a:rPr lang="ru-RU" sz="2800" dirty="0" err="1">
                <a:latin typeface="+mn-lt"/>
              </a:rPr>
              <a:t>рейтингі</a:t>
            </a:r>
            <a:r>
              <a:rPr lang="ru-RU" sz="2800" dirty="0">
                <a:latin typeface="+mn-lt"/>
              </a:rPr>
              <a:t> </a:t>
            </a:r>
            <a:br>
              <a:rPr lang="ru-RU" sz="2800" b="1" dirty="0">
                <a:latin typeface="+mn-lt"/>
              </a:rPr>
            </a:br>
            <a:endParaRPr lang="ru-RU" sz="2800" dirty="0">
              <a:latin typeface="+mn-lt"/>
            </a:endParaRPr>
          </a:p>
        </p:txBody>
      </p:sp>
      <p:sp>
        <p:nvSpPr>
          <p:cNvPr id="3" name="Содержимое 2"/>
          <p:cNvSpPr>
            <a:spLocks noGrp="1"/>
          </p:cNvSpPr>
          <p:nvPr>
            <p:ph idx="1"/>
          </p:nvPr>
        </p:nvSpPr>
        <p:spPr>
          <a:xfrm>
            <a:off x="551384" y="1142984"/>
            <a:ext cx="11238139" cy="5033979"/>
          </a:xfrm>
        </p:spPr>
        <p:txBody>
          <a:bodyPr>
            <a:normAutofit/>
          </a:bodyPr>
          <a:lstStyle/>
          <a:p>
            <a:pPr marL="0" indent="0" algn="just">
              <a:buNone/>
            </a:pPr>
            <a:r>
              <a:rPr lang="ru-RU" sz="1600" dirty="0" err="1">
                <a:solidFill>
                  <a:schemeClr val="tx1"/>
                </a:solidFill>
              </a:rPr>
              <a:t>Халықаралық</a:t>
            </a:r>
            <a:r>
              <a:rPr lang="ru-RU" sz="1600" dirty="0">
                <a:solidFill>
                  <a:schemeClr val="tx1"/>
                </a:solidFill>
              </a:rPr>
              <a:t> </a:t>
            </a:r>
            <a:r>
              <a:rPr lang="ru-RU" sz="1600" dirty="0" err="1">
                <a:solidFill>
                  <a:schemeClr val="tx1"/>
                </a:solidFill>
              </a:rPr>
              <a:t>сарапшылардың</a:t>
            </a:r>
            <a:r>
              <a:rPr lang="ru-RU" sz="1600" dirty="0">
                <a:solidFill>
                  <a:schemeClr val="tx1"/>
                </a:solidFill>
              </a:rPr>
              <a:t> </a:t>
            </a:r>
            <a:r>
              <a:rPr lang="ru-RU" sz="1600" dirty="0" err="1">
                <a:solidFill>
                  <a:schemeClr val="tx1"/>
                </a:solidFill>
              </a:rPr>
              <a:t>бағалауы</a:t>
            </a:r>
            <a:r>
              <a:rPr lang="ru-RU" sz="1600" dirty="0">
                <a:solidFill>
                  <a:schemeClr val="tx1"/>
                </a:solidFill>
              </a:rPr>
              <a:t> </a:t>
            </a:r>
            <a:r>
              <a:rPr lang="ru-RU" sz="1600" dirty="0" err="1">
                <a:solidFill>
                  <a:schemeClr val="tx1"/>
                </a:solidFill>
              </a:rPr>
              <a:t>бойынша</a:t>
            </a:r>
            <a:r>
              <a:rPr lang="ru-RU" sz="1600" dirty="0">
                <a:solidFill>
                  <a:schemeClr val="tx1"/>
                </a:solidFill>
              </a:rPr>
              <a:t> </a:t>
            </a:r>
            <a:r>
              <a:rPr lang="ru-RU" sz="1600" dirty="0" err="1">
                <a:solidFill>
                  <a:schemeClr val="tx1"/>
                </a:solidFill>
              </a:rPr>
              <a:t>Қазақстандағы</a:t>
            </a:r>
            <a:r>
              <a:rPr lang="ru-RU" sz="1600" dirty="0">
                <a:solidFill>
                  <a:schemeClr val="tx1"/>
                </a:solidFill>
              </a:rPr>
              <a:t> </a:t>
            </a:r>
            <a:r>
              <a:rPr lang="ru-RU" sz="1600" dirty="0" err="1">
                <a:solidFill>
                  <a:schemeClr val="tx1"/>
                </a:solidFill>
              </a:rPr>
              <a:t>халықтың</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сауаттылығының</a:t>
            </a:r>
            <a:r>
              <a:rPr lang="ru-RU" sz="1600" dirty="0">
                <a:solidFill>
                  <a:schemeClr val="tx1"/>
                </a:solidFill>
              </a:rPr>
              <a:t> </a:t>
            </a:r>
            <a:r>
              <a:rPr lang="ru-RU" sz="1600" dirty="0" err="1">
                <a:solidFill>
                  <a:schemeClr val="tx1"/>
                </a:solidFill>
              </a:rPr>
              <a:t>деңгейі</a:t>
            </a:r>
            <a:r>
              <a:rPr lang="ru-RU" sz="1600" dirty="0">
                <a:solidFill>
                  <a:schemeClr val="tx1"/>
                </a:solidFill>
              </a:rPr>
              <a:t> </a:t>
            </a:r>
            <a:r>
              <a:rPr lang="ru-RU" sz="1600" dirty="0" err="1">
                <a:solidFill>
                  <a:schemeClr val="tx1"/>
                </a:solidFill>
              </a:rPr>
              <a:t>әлемдегі</a:t>
            </a:r>
            <a:r>
              <a:rPr lang="ru-RU" sz="1600" dirty="0">
                <a:solidFill>
                  <a:schemeClr val="tx1"/>
                </a:solidFill>
              </a:rPr>
              <a:t> </a:t>
            </a:r>
            <a:r>
              <a:rPr lang="ru-RU" sz="1600" dirty="0" err="1">
                <a:solidFill>
                  <a:schemeClr val="tx1"/>
                </a:solidFill>
              </a:rPr>
              <a:t>ең</a:t>
            </a:r>
            <a:r>
              <a:rPr lang="ru-RU" sz="1600" dirty="0">
                <a:solidFill>
                  <a:schemeClr val="tx1"/>
                </a:solidFill>
              </a:rPr>
              <a:t> </a:t>
            </a:r>
            <a:r>
              <a:rPr lang="ru-RU" sz="1600" dirty="0" err="1">
                <a:solidFill>
                  <a:schemeClr val="tx1"/>
                </a:solidFill>
              </a:rPr>
              <a:t>төмен</a:t>
            </a:r>
            <a:r>
              <a:rPr lang="ru-RU" sz="1600" dirty="0">
                <a:solidFill>
                  <a:schemeClr val="tx1"/>
                </a:solidFill>
              </a:rPr>
              <a:t> </a:t>
            </a:r>
            <a:r>
              <a:rPr lang="ru-RU" sz="1600" dirty="0" err="1">
                <a:solidFill>
                  <a:schemeClr val="tx1"/>
                </a:solidFill>
              </a:rPr>
              <a:t>емес</a:t>
            </a:r>
            <a:r>
              <a:rPr lang="ru-RU" sz="1600" dirty="0">
                <a:solidFill>
                  <a:schemeClr val="tx1"/>
                </a:solidFill>
              </a:rPr>
              <a:t>, ал ТМД </a:t>
            </a:r>
            <a:r>
              <a:rPr lang="ru-RU" sz="1600" dirty="0" err="1">
                <a:solidFill>
                  <a:schemeClr val="tx1"/>
                </a:solidFill>
              </a:rPr>
              <a:t>елдері</a:t>
            </a:r>
            <a:r>
              <a:rPr lang="ru-RU" sz="1600" dirty="0">
                <a:solidFill>
                  <a:schemeClr val="tx1"/>
                </a:solidFill>
              </a:rPr>
              <a:t> </a:t>
            </a:r>
            <a:r>
              <a:rPr lang="ru-RU" sz="1600" dirty="0" err="1">
                <a:solidFill>
                  <a:schemeClr val="tx1"/>
                </a:solidFill>
              </a:rPr>
              <a:t>арасында</a:t>
            </a:r>
            <a:r>
              <a:rPr lang="ru-RU" sz="1600" dirty="0">
                <a:solidFill>
                  <a:schemeClr val="tx1"/>
                </a:solidFill>
              </a:rPr>
              <a:t> – </a:t>
            </a:r>
            <a:r>
              <a:rPr lang="ru-RU" sz="1600" dirty="0" err="1">
                <a:solidFill>
                  <a:schemeClr val="tx1"/>
                </a:solidFill>
              </a:rPr>
              <a:t>біздің</a:t>
            </a:r>
            <a:r>
              <a:rPr lang="ru-RU" sz="1600" dirty="0">
                <a:solidFill>
                  <a:schemeClr val="tx1"/>
                </a:solidFill>
              </a:rPr>
              <a:t> </a:t>
            </a:r>
            <a:r>
              <a:rPr lang="ru-RU" sz="1600" dirty="0" err="1">
                <a:solidFill>
                  <a:schemeClr val="tx1"/>
                </a:solidFill>
              </a:rPr>
              <a:t>еліміз</a:t>
            </a:r>
            <a:r>
              <a:rPr lang="ru-RU" sz="1600" dirty="0">
                <a:solidFill>
                  <a:schemeClr val="tx1"/>
                </a:solidFill>
              </a:rPr>
              <a:t> </a:t>
            </a:r>
            <a:r>
              <a:rPr lang="ru-RU" sz="1600" dirty="0" err="1">
                <a:solidFill>
                  <a:schemeClr val="tx1"/>
                </a:solidFill>
              </a:rPr>
              <a:t>көшбасшы</a:t>
            </a:r>
            <a:r>
              <a:rPr lang="ru-RU" sz="1600" dirty="0">
                <a:solidFill>
                  <a:schemeClr val="tx1"/>
                </a:solidFill>
              </a:rPr>
              <a:t> </a:t>
            </a:r>
            <a:r>
              <a:rPr lang="ru-RU" sz="1600" dirty="0" err="1">
                <a:solidFill>
                  <a:schemeClr val="tx1"/>
                </a:solidFill>
              </a:rPr>
              <a:t>болып</a:t>
            </a:r>
            <a:r>
              <a:rPr lang="ru-RU" sz="1600" dirty="0">
                <a:solidFill>
                  <a:schemeClr val="tx1"/>
                </a:solidFill>
              </a:rPr>
              <a:t> </a:t>
            </a:r>
            <a:r>
              <a:rPr lang="ru-RU" sz="1600" dirty="0" err="1">
                <a:solidFill>
                  <a:schemeClr val="tx1"/>
                </a:solidFill>
              </a:rPr>
              <a:t>табылады</a:t>
            </a:r>
            <a:r>
              <a:rPr lang="ru-RU" sz="1600" dirty="0">
                <a:solidFill>
                  <a:schemeClr val="tx1"/>
                </a:solidFill>
              </a:rPr>
              <a:t>.</a:t>
            </a:r>
          </a:p>
          <a:p>
            <a:pPr marL="0" indent="0" algn="just">
              <a:buNone/>
            </a:pPr>
            <a:r>
              <a:rPr lang="ru-RU" sz="1600" dirty="0" err="1">
                <a:solidFill>
                  <a:schemeClr val="tx1"/>
                </a:solidFill>
              </a:rPr>
              <a:t>Қазақстандағы</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сауаттылық</a:t>
            </a:r>
            <a:r>
              <a:rPr lang="ru-RU" sz="1600" dirty="0">
                <a:solidFill>
                  <a:schemeClr val="tx1"/>
                </a:solidFill>
              </a:rPr>
              <a:t> </a:t>
            </a:r>
            <a:r>
              <a:rPr lang="ru-RU" sz="1600" dirty="0" err="1">
                <a:solidFill>
                  <a:schemeClr val="tx1"/>
                </a:solidFill>
              </a:rPr>
              <a:t>деңгейін</a:t>
            </a:r>
            <a:r>
              <a:rPr lang="ru-RU" sz="1600" dirty="0">
                <a:solidFill>
                  <a:schemeClr val="tx1"/>
                </a:solidFill>
              </a:rPr>
              <a:t> </a:t>
            </a:r>
            <a:r>
              <a:rPr lang="ru-RU" sz="1600" dirty="0" err="1">
                <a:solidFill>
                  <a:schemeClr val="tx1"/>
                </a:solidFill>
              </a:rPr>
              <a:t>анықтау</a:t>
            </a:r>
            <a:r>
              <a:rPr lang="ru-RU" sz="1600" dirty="0">
                <a:solidFill>
                  <a:schemeClr val="tx1"/>
                </a:solidFill>
              </a:rPr>
              <a:t> </a:t>
            </a:r>
            <a:r>
              <a:rPr lang="ru-RU" sz="1600" dirty="0" err="1">
                <a:solidFill>
                  <a:schemeClr val="tx1"/>
                </a:solidFill>
              </a:rPr>
              <a:t>бойынша</a:t>
            </a:r>
            <a:r>
              <a:rPr lang="ru-RU" sz="1600" dirty="0">
                <a:solidFill>
                  <a:schemeClr val="tx1"/>
                </a:solidFill>
              </a:rPr>
              <a:t> </a:t>
            </a:r>
            <a:r>
              <a:rPr lang="ru-RU" sz="1600" dirty="0" err="1">
                <a:solidFill>
                  <a:schemeClr val="tx1"/>
                </a:solidFill>
              </a:rPr>
              <a:t>тағы</a:t>
            </a:r>
            <a:r>
              <a:rPr lang="ru-RU" sz="1600" dirty="0">
                <a:solidFill>
                  <a:schemeClr val="tx1"/>
                </a:solidFill>
              </a:rPr>
              <a:t> </a:t>
            </a:r>
            <a:r>
              <a:rPr lang="ru-RU" sz="1600" dirty="0" err="1">
                <a:solidFill>
                  <a:schemeClr val="tx1"/>
                </a:solidFill>
              </a:rPr>
              <a:t>бір</a:t>
            </a:r>
            <a:r>
              <a:rPr lang="ru-RU" sz="1600" dirty="0">
                <a:solidFill>
                  <a:schemeClr val="tx1"/>
                </a:solidFill>
              </a:rPr>
              <a:t> </a:t>
            </a:r>
            <a:r>
              <a:rPr lang="ru-RU" sz="1600" dirty="0" err="1">
                <a:solidFill>
                  <a:schemeClr val="tx1"/>
                </a:solidFill>
              </a:rPr>
              <a:t>зерттеуді</a:t>
            </a:r>
            <a:r>
              <a:rPr lang="ru-RU" sz="1600" dirty="0">
                <a:solidFill>
                  <a:schemeClr val="tx1"/>
                </a:solidFill>
              </a:rPr>
              <a:t> 2017 </a:t>
            </a:r>
            <a:r>
              <a:rPr lang="ru-RU" sz="1600" dirty="0" err="1">
                <a:solidFill>
                  <a:schemeClr val="tx1"/>
                </a:solidFill>
              </a:rPr>
              <a:t>жылы</a:t>
            </a:r>
            <a:r>
              <a:rPr lang="ru-RU" sz="1600" dirty="0">
                <a:solidFill>
                  <a:schemeClr val="tx1"/>
                </a:solidFill>
              </a:rPr>
              <a:t> </a:t>
            </a:r>
            <a:r>
              <a:rPr lang="ru-RU" sz="1600" dirty="0" err="1">
                <a:solidFill>
                  <a:schemeClr val="tx1"/>
                </a:solidFill>
              </a:rPr>
              <a:t>Экономикалық</a:t>
            </a:r>
            <a:r>
              <a:rPr lang="ru-RU" sz="1600" dirty="0">
                <a:solidFill>
                  <a:schemeClr val="tx1"/>
                </a:solidFill>
              </a:rPr>
              <a:t> даму </a:t>
            </a:r>
            <a:r>
              <a:rPr lang="ru-RU" sz="1600" dirty="0" err="1">
                <a:solidFill>
                  <a:schemeClr val="tx1"/>
                </a:solidFill>
              </a:rPr>
              <a:t>және</a:t>
            </a:r>
            <a:r>
              <a:rPr lang="ru-RU" sz="1600" dirty="0">
                <a:solidFill>
                  <a:schemeClr val="tx1"/>
                </a:solidFill>
              </a:rPr>
              <a:t> </a:t>
            </a:r>
            <a:r>
              <a:rPr lang="ru-RU" sz="1600" dirty="0" err="1">
                <a:solidFill>
                  <a:schemeClr val="tx1"/>
                </a:solidFill>
              </a:rPr>
              <a:t>Ынтымақтастық</a:t>
            </a:r>
            <a:r>
              <a:rPr lang="ru-RU" sz="1600" dirty="0">
                <a:solidFill>
                  <a:schemeClr val="tx1"/>
                </a:solidFill>
              </a:rPr>
              <a:t> </a:t>
            </a:r>
            <a:r>
              <a:rPr lang="ru-RU" sz="1600" dirty="0" err="1">
                <a:solidFill>
                  <a:schemeClr val="tx1"/>
                </a:solidFill>
              </a:rPr>
              <a:t>Ұйымы</a:t>
            </a:r>
            <a:r>
              <a:rPr lang="ru-RU" sz="1600" dirty="0">
                <a:solidFill>
                  <a:schemeClr val="tx1"/>
                </a:solidFill>
              </a:rPr>
              <a:t> (ЭДЫҰ) </a:t>
            </a:r>
            <a:r>
              <a:rPr lang="ru-RU" sz="1600" dirty="0" err="1">
                <a:solidFill>
                  <a:schemeClr val="tx1"/>
                </a:solidFill>
              </a:rPr>
              <a:t>жүргізді</a:t>
            </a:r>
            <a:r>
              <a:rPr lang="ru-RU" sz="1600" dirty="0">
                <a:solidFill>
                  <a:schemeClr val="tx1"/>
                </a:solidFill>
              </a:rPr>
              <a:t>, </a:t>
            </a:r>
            <a:r>
              <a:rPr lang="ru-RU" sz="1600" dirty="0" err="1">
                <a:solidFill>
                  <a:schemeClr val="tx1"/>
                </a:solidFill>
              </a:rPr>
              <a:t>оның</a:t>
            </a:r>
            <a:r>
              <a:rPr lang="ru-RU" sz="1600" dirty="0">
                <a:solidFill>
                  <a:schemeClr val="tx1"/>
                </a:solidFill>
              </a:rPr>
              <a:t> </a:t>
            </a:r>
            <a:r>
              <a:rPr lang="ru-RU" sz="1600" dirty="0" err="1">
                <a:solidFill>
                  <a:schemeClr val="tx1"/>
                </a:solidFill>
              </a:rPr>
              <a:t>қорытындысы</a:t>
            </a:r>
            <a:r>
              <a:rPr lang="ru-RU" sz="1600" dirty="0">
                <a:solidFill>
                  <a:schemeClr val="tx1"/>
                </a:solidFill>
              </a:rPr>
              <a:t> 2018 </a:t>
            </a:r>
            <a:r>
              <a:rPr lang="ru-RU" sz="1600" dirty="0" err="1">
                <a:solidFill>
                  <a:schemeClr val="tx1"/>
                </a:solidFill>
              </a:rPr>
              <a:t>жылы</a:t>
            </a:r>
            <a:r>
              <a:rPr lang="ru-RU" sz="1600" dirty="0">
                <a:solidFill>
                  <a:schemeClr val="tx1"/>
                </a:solidFill>
              </a:rPr>
              <a:t> </a:t>
            </a:r>
            <a:r>
              <a:rPr lang="ru-RU" sz="1600" dirty="0" err="1">
                <a:solidFill>
                  <a:schemeClr val="tx1"/>
                </a:solidFill>
              </a:rPr>
              <a:t>жарияланды</a:t>
            </a:r>
            <a:r>
              <a:rPr lang="ru-RU" sz="1600" dirty="0">
                <a:solidFill>
                  <a:schemeClr val="tx1"/>
                </a:solidFill>
              </a:rPr>
              <a:t>.</a:t>
            </a:r>
          </a:p>
          <a:p>
            <a:pPr marL="0" indent="0" algn="just">
              <a:buNone/>
            </a:pPr>
            <a:r>
              <a:rPr lang="ru-RU" sz="1600" dirty="0">
                <a:solidFill>
                  <a:schemeClr val="tx1"/>
                </a:solidFill>
              </a:rPr>
              <a:t>«</a:t>
            </a:r>
            <a:r>
              <a:rPr lang="ru-RU" sz="1600" dirty="0" err="1">
                <a:solidFill>
                  <a:schemeClr val="tx1"/>
                </a:solidFill>
              </a:rPr>
              <a:t>Еуразиядағы</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сауаттылық</a:t>
            </a:r>
            <a:r>
              <a:rPr lang="ru-RU" sz="1600" dirty="0">
                <a:solidFill>
                  <a:schemeClr val="tx1"/>
                </a:solidFill>
              </a:rPr>
              <a:t> </a:t>
            </a:r>
            <a:r>
              <a:rPr lang="ru-RU" sz="1600" dirty="0" err="1">
                <a:solidFill>
                  <a:schemeClr val="tx1"/>
                </a:solidFill>
              </a:rPr>
              <a:t>деңгейлері</a:t>
            </a:r>
            <a:r>
              <a:rPr lang="ru-RU" sz="1600" dirty="0">
                <a:solidFill>
                  <a:schemeClr val="tx1"/>
                </a:solidFill>
              </a:rPr>
              <a:t>» </a:t>
            </a:r>
            <a:r>
              <a:rPr lang="ru-RU" sz="1600" dirty="0" err="1">
                <a:solidFill>
                  <a:schemeClr val="tx1"/>
                </a:solidFill>
              </a:rPr>
              <a:t>баяндамасында</a:t>
            </a:r>
            <a:r>
              <a:rPr lang="ru-RU" sz="1600" dirty="0">
                <a:solidFill>
                  <a:schemeClr val="tx1"/>
                </a:solidFill>
              </a:rPr>
              <a:t> ЭДЫҰ </a:t>
            </a:r>
            <a:r>
              <a:rPr lang="ru-RU" sz="1600" dirty="0" err="1">
                <a:solidFill>
                  <a:schemeClr val="tx1"/>
                </a:solidFill>
              </a:rPr>
              <a:t>әдістемесі</a:t>
            </a:r>
            <a:r>
              <a:rPr lang="ru-RU" sz="1600" dirty="0">
                <a:solidFill>
                  <a:schemeClr val="tx1"/>
                </a:solidFill>
              </a:rPr>
              <a:t> </a:t>
            </a:r>
            <a:r>
              <a:rPr lang="ru-RU" sz="1600" dirty="0" err="1">
                <a:solidFill>
                  <a:schemeClr val="tx1"/>
                </a:solidFill>
              </a:rPr>
              <a:t>бойынша</a:t>
            </a:r>
            <a:r>
              <a:rPr lang="ru-RU" sz="1600" dirty="0">
                <a:solidFill>
                  <a:schemeClr val="tx1"/>
                </a:solidFill>
              </a:rPr>
              <a:t> </a:t>
            </a:r>
            <a:r>
              <a:rPr lang="ru-RU" sz="1600" dirty="0" err="1">
                <a:solidFill>
                  <a:schemeClr val="tx1"/>
                </a:solidFill>
              </a:rPr>
              <a:t>Қазақстандағы</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сауаттылық</a:t>
            </a:r>
            <a:r>
              <a:rPr lang="ru-RU" sz="1600" dirty="0">
                <a:solidFill>
                  <a:schemeClr val="tx1"/>
                </a:solidFill>
              </a:rPr>
              <a:t> </a:t>
            </a:r>
            <a:r>
              <a:rPr lang="ru-RU" sz="1600" dirty="0" err="1">
                <a:solidFill>
                  <a:schemeClr val="tx1"/>
                </a:solidFill>
              </a:rPr>
              <a:t>бойынша</a:t>
            </a:r>
            <a:r>
              <a:rPr lang="ru-RU" sz="1600" dirty="0">
                <a:solidFill>
                  <a:schemeClr val="tx1"/>
                </a:solidFill>
              </a:rPr>
              <a:t> </a:t>
            </a:r>
            <a:r>
              <a:rPr lang="ru-RU" sz="1600" dirty="0" err="1">
                <a:solidFill>
                  <a:schemeClr val="tx1"/>
                </a:solidFill>
              </a:rPr>
              <a:t>орташа</a:t>
            </a:r>
            <a:r>
              <a:rPr lang="ru-RU" sz="1600" dirty="0">
                <a:solidFill>
                  <a:schemeClr val="tx1"/>
                </a:solidFill>
              </a:rPr>
              <a:t> балл </a:t>
            </a:r>
            <a:r>
              <a:rPr lang="ru-RU" sz="1600" dirty="0" err="1">
                <a:solidFill>
                  <a:schemeClr val="tx1"/>
                </a:solidFill>
              </a:rPr>
              <a:t>ықтимал</a:t>
            </a:r>
            <a:r>
              <a:rPr lang="ru-RU" sz="1600" dirty="0">
                <a:solidFill>
                  <a:schemeClr val="tx1"/>
                </a:solidFill>
              </a:rPr>
              <a:t> 21 </a:t>
            </a:r>
            <a:r>
              <a:rPr lang="ru-RU" sz="1600" dirty="0" err="1">
                <a:solidFill>
                  <a:schemeClr val="tx1"/>
                </a:solidFill>
              </a:rPr>
              <a:t>балдың</a:t>
            </a:r>
            <a:r>
              <a:rPr lang="ru-RU" sz="1600" dirty="0">
                <a:solidFill>
                  <a:schemeClr val="tx1"/>
                </a:solidFill>
              </a:rPr>
              <a:t> 13-ін </a:t>
            </a:r>
            <a:r>
              <a:rPr lang="ru-RU" sz="1600" dirty="0" err="1">
                <a:solidFill>
                  <a:schemeClr val="tx1"/>
                </a:solidFill>
              </a:rPr>
              <a:t>құрады</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білімді</a:t>
            </a:r>
            <a:r>
              <a:rPr lang="ru-RU" sz="1600" dirty="0">
                <a:solidFill>
                  <a:schemeClr val="tx1"/>
                </a:solidFill>
              </a:rPr>
              <a:t> </a:t>
            </a:r>
            <a:r>
              <a:rPr lang="ru-RU" sz="1600" dirty="0" err="1">
                <a:solidFill>
                  <a:schemeClr val="tx1"/>
                </a:solidFill>
              </a:rPr>
              <a:t>бағалау</a:t>
            </a:r>
            <a:r>
              <a:rPr lang="ru-RU" sz="1600" dirty="0">
                <a:solidFill>
                  <a:schemeClr val="tx1"/>
                </a:solidFill>
              </a:rPr>
              <a:t> </a:t>
            </a:r>
            <a:r>
              <a:rPr lang="ru-RU" sz="1600" dirty="0" err="1">
                <a:solidFill>
                  <a:schemeClr val="tx1"/>
                </a:solidFill>
              </a:rPr>
              <a:t>қорытындылары</a:t>
            </a:r>
            <a:r>
              <a:rPr lang="ru-RU" sz="1600" dirty="0">
                <a:solidFill>
                  <a:schemeClr val="tx1"/>
                </a:solidFill>
              </a:rPr>
              <a:t> </a:t>
            </a:r>
            <a:r>
              <a:rPr lang="ru-RU" sz="1600" dirty="0" err="1">
                <a:solidFill>
                  <a:schemeClr val="tx1"/>
                </a:solidFill>
              </a:rPr>
              <a:t>бойынша</a:t>
            </a:r>
            <a:r>
              <a:rPr lang="ru-RU" sz="1600" dirty="0">
                <a:solidFill>
                  <a:schemeClr val="tx1"/>
                </a:solidFill>
              </a:rPr>
              <a:t> </a:t>
            </a:r>
            <a:r>
              <a:rPr lang="ru-RU" sz="1600" dirty="0" err="1">
                <a:solidFill>
                  <a:schemeClr val="tx1"/>
                </a:solidFill>
              </a:rPr>
              <a:t>ең</a:t>
            </a:r>
            <a:r>
              <a:rPr lang="ru-RU" sz="1600" dirty="0">
                <a:solidFill>
                  <a:schemeClr val="tx1"/>
                </a:solidFill>
              </a:rPr>
              <a:t> </a:t>
            </a:r>
            <a:r>
              <a:rPr lang="ru-RU" sz="1600" dirty="0" err="1">
                <a:solidFill>
                  <a:schemeClr val="tx1"/>
                </a:solidFill>
              </a:rPr>
              <a:t>төменгі</a:t>
            </a:r>
            <a:r>
              <a:rPr lang="ru-RU" sz="1600" dirty="0">
                <a:solidFill>
                  <a:schemeClr val="tx1"/>
                </a:solidFill>
              </a:rPr>
              <a:t> </a:t>
            </a:r>
            <a:r>
              <a:rPr lang="ru-RU" sz="1600" dirty="0" err="1">
                <a:solidFill>
                  <a:schemeClr val="tx1"/>
                </a:solidFill>
              </a:rPr>
              <a:t>нысаналы</a:t>
            </a:r>
            <a:r>
              <a:rPr lang="ru-RU" sz="1600" dirty="0">
                <a:solidFill>
                  <a:schemeClr val="tx1"/>
                </a:solidFill>
              </a:rPr>
              <a:t> балл, </a:t>
            </a:r>
            <a:r>
              <a:rPr lang="ru-RU" sz="1600" dirty="0" err="1">
                <a:solidFill>
                  <a:schemeClr val="tx1"/>
                </a:solidFill>
              </a:rPr>
              <a:t>яғни</a:t>
            </a:r>
            <a:r>
              <a:rPr lang="ru-RU" sz="1600" dirty="0">
                <a:solidFill>
                  <a:schemeClr val="tx1"/>
                </a:solidFill>
              </a:rPr>
              <a:t> ЭДЫҰ-</a:t>
            </a:r>
            <a:r>
              <a:rPr lang="ru-RU" sz="1600" dirty="0" err="1">
                <a:solidFill>
                  <a:schemeClr val="tx1"/>
                </a:solidFill>
              </a:rPr>
              <a:t>ның</a:t>
            </a:r>
            <a:r>
              <a:rPr lang="ru-RU" sz="1600" dirty="0">
                <a:solidFill>
                  <a:schemeClr val="tx1"/>
                </a:solidFill>
              </a:rPr>
              <a:t> </a:t>
            </a:r>
            <a:r>
              <a:rPr lang="ru-RU" sz="1600" dirty="0" err="1">
                <a:solidFill>
                  <a:schemeClr val="tx1"/>
                </a:solidFill>
              </a:rPr>
              <a:t>барлық</a:t>
            </a:r>
            <a:r>
              <a:rPr lang="ru-RU" sz="1600" dirty="0">
                <a:solidFill>
                  <a:schemeClr val="tx1"/>
                </a:solidFill>
              </a:rPr>
              <a:t> </a:t>
            </a:r>
            <a:r>
              <a:rPr lang="ru-RU" sz="1600" dirty="0" err="1">
                <a:solidFill>
                  <a:schemeClr val="tx1"/>
                </a:solidFill>
              </a:rPr>
              <a:t>есептерінде</a:t>
            </a:r>
            <a:r>
              <a:rPr lang="ru-RU" sz="1600" dirty="0">
                <a:solidFill>
                  <a:schemeClr val="tx1"/>
                </a:solidFill>
              </a:rPr>
              <a:t> </a:t>
            </a:r>
            <a:r>
              <a:rPr lang="ru-RU" sz="1600" dirty="0" err="1">
                <a:solidFill>
                  <a:schemeClr val="tx1"/>
                </a:solidFill>
              </a:rPr>
              <a:t>пайдаланылатын</a:t>
            </a:r>
            <a:r>
              <a:rPr lang="ru-RU" sz="1600" dirty="0">
                <a:solidFill>
                  <a:schemeClr val="tx1"/>
                </a:solidFill>
              </a:rPr>
              <a:t> </a:t>
            </a:r>
            <a:r>
              <a:rPr lang="ru-RU" sz="1600" dirty="0" err="1">
                <a:solidFill>
                  <a:schemeClr val="tx1"/>
                </a:solidFill>
              </a:rPr>
              <a:t>көрсеткіш</a:t>
            </a:r>
            <a:r>
              <a:rPr lang="ru-RU" sz="1600" dirty="0">
                <a:solidFill>
                  <a:schemeClr val="tx1"/>
                </a:solidFill>
              </a:rPr>
              <a:t> (7-ден 4 </a:t>
            </a:r>
            <a:r>
              <a:rPr lang="ru-RU" sz="1600" dirty="0" err="1">
                <a:solidFill>
                  <a:schemeClr val="tx1"/>
                </a:solidFill>
              </a:rPr>
              <a:t>немесе</a:t>
            </a:r>
            <a:r>
              <a:rPr lang="ru-RU" sz="1600" dirty="0">
                <a:solidFill>
                  <a:schemeClr val="tx1"/>
                </a:solidFill>
              </a:rPr>
              <a:t> </a:t>
            </a:r>
            <a:r>
              <a:rPr lang="ru-RU" sz="1600" dirty="0" err="1">
                <a:solidFill>
                  <a:schemeClr val="tx1"/>
                </a:solidFill>
              </a:rPr>
              <a:t>одан</a:t>
            </a:r>
            <a:r>
              <a:rPr lang="ru-RU" sz="1600" dirty="0">
                <a:solidFill>
                  <a:schemeClr val="tx1"/>
                </a:solidFill>
              </a:rPr>
              <a:t> </a:t>
            </a:r>
            <a:r>
              <a:rPr lang="ru-RU" sz="1600" dirty="0" err="1">
                <a:solidFill>
                  <a:schemeClr val="tx1"/>
                </a:solidFill>
              </a:rPr>
              <a:t>көп</a:t>
            </a:r>
            <a:r>
              <a:rPr lang="ru-RU" sz="1600" dirty="0">
                <a:solidFill>
                  <a:schemeClr val="tx1"/>
                </a:solidFill>
              </a:rPr>
              <a:t>) бес </a:t>
            </a:r>
            <a:r>
              <a:rPr lang="ru-RU" sz="1600" dirty="0" err="1">
                <a:solidFill>
                  <a:schemeClr val="tx1"/>
                </a:solidFill>
              </a:rPr>
              <a:t>респонденттен</a:t>
            </a:r>
            <a:r>
              <a:rPr lang="ru-RU" sz="1600" dirty="0">
                <a:solidFill>
                  <a:schemeClr val="tx1"/>
                </a:solidFill>
              </a:rPr>
              <a:t> </a:t>
            </a:r>
            <a:r>
              <a:rPr lang="ru-RU" sz="1600" dirty="0" err="1">
                <a:solidFill>
                  <a:schemeClr val="tx1"/>
                </a:solidFill>
              </a:rPr>
              <a:t>екіден</a:t>
            </a:r>
            <a:r>
              <a:rPr lang="ru-RU" sz="1600" dirty="0">
                <a:solidFill>
                  <a:schemeClr val="tx1"/>
                </a:solidFill>
              </a:rPr>
              <a:t> </a:t>
            </a:r>
            <a:r>
              <a:rPr lang="ru-RU" sz="1600" dirty="0" err="1">
                <a:solidFill>
                  <a:schemeClr val="tx1"/>
                </a:solidFill>
              </a:rPr>
              <a:t>сәл</a:t>
            </a:r>
            <a:r>
              <a:rPr lang="ru-RU" sz="1600" dirty="0">
                <a:solidFill>
                  <a:schemeClr val="tx1"/>
                </a:solidFill>
              </a:rPr>
              <a:t> </a:t>
            </a:r>
            <a:r>
              <a:rPr lang="ru-RU" sz="1600" dirty="0" err="1">
                <a:solidFill>
                  <a:schemeClr val="tx1"/>
                </a:solidFill>
              </a:rPr>
              <a:t>артық</a:t>
            </a:r>
            <a:r>
              <a:rPr lang="ru-RU" sz="1600" dirty="0">
                <a:solidFill>
                  <a:schemeClr val="tx1"/>
                </a:solidFill>
              </a:rPr>
              <a:t> (41 %) </a:t>
            </a:r>
            <a:r>
              <a:rPr lang="ru-RU" sz="1600" dirty="0" err="1">
                <a:solidFill>
                  <a:schemeClr val="tx1"/>
                </a:solidFill>
              </a:rPr>
              <a:t>жинады</a:t>
            </a:r>
            <a:r>
              <a:rPr lang="ru-RU" sz="1600" dirty="0">
                <a:solidFill>
                  <a:schemeClr val="tx1"/>
                </a:solidFill>
              </a:rPr>
              <a:t>. </a:t>
            </a:r>
            <a:r>
              <a:rPr lang="ru-RU" sz="1600" dirty="0" err="1">
                <a:solidFill>
                  <a:schemeClr val="tx1"/>
                </a:solidFill>
              </a:rPr>
              <a:t>Мінез-құлық</a:t>
            </a:r>
            <a:r>
              <a:rPr lang="ru-RU" sz="1600" dirty="0">
                <a:solidFill>
                  <a:schemeClr val="tx1"/>
                </a:solidFill>
              </a:rPr>
              <a:t> </a:t>
            </a:r>
            <a:r>
              <a:rPr lang="ru-RU" sz="1600" dirty="0" err="1">
                <a:solidFill>
                  <a:schemeClr val="tx1"/>
                </a:solidFill>
              </a:rPr>
              <a:t>үшін</a:t>
            </a:r>
            <a:r>
              <a:rPr lang="ru-RU" sz="1600" dirty="0">
                <a:solidFill>
                  <a:schemeClr val="tx1"/>
                </a:solidFill>
              </a:rPr>
              <a:t> </a:t>
            </a:r>
            <a:r>
              <a:rPr lang="ru-RU" sz="1600" dirty="0" err="1">
                <a:solidFill>
                  <a:schemeClr val="tx1"/>
                </a:solidFill>
              </a:rPr>
              <a:t>ең</a:t>
            </a:r>
            <a:r>
              <a:rPr lang="ru-RU" sz="1600" dirty="0">
                <a:solidFill>
                  <a:schemeClr val="tx1"/>
                </a:solidFill>
              </a:rPr>
              <a:t> </a:t>
            </a:r>
            <a:r>
              <a:rPr lang="ru-RU" sz="1600" dirty="0" err="1">
                <a:solidFill>
                  <a:schemeClr val="tx1"/>
                </a:solidFill>
              </a:rPr>
              <a:t>төменгі</a:t>
            </a:r>
            <a:r>
              <a:rPr lang="ru-RU" sz="1600" dirty="0">
                <a:solidFill>
                  <a:schemeClr val="tx1"/>
                </a:solidFill>
              </a:rPr>
              <a:t> </a:t>
            </a:r>
            <a:r>
              <a:rPr lang="ru-RU" sz="1600" dirty="0" err="1">
                <a:solidFill>
                  <a:schemeClr val="tx1"/>
                </a:solidFill>
              </a:rPr>
              <a:t>мақсатты</a:t>
            </a:r>
            <a:r>
              <a:rPr lang="ru-RU" sz="1600" dirty="0">
                <a:solidFill>
                  <a:schemeClr val="tx1"/>
                </a:solidFill>
              </a:rPr>
              <a:t> балл (9 </a:t>
            </a:r>
            <a:r>
              <a:rPr lang="ru-RU" sz="1600" dirty="0" err="1">
                <a:solidFill>
                  <a:schemeClr val="tx1"/>
                </a:solidFill>
              </a:rPr>
              <a:t>оң</a:t>
            </a:r>
            <a:r>
              <a:rPr lang="ru-RU" sz="1600" dirty="0">
                <a:solidFill>
                  <a:schemeClr val="tx1"/>
                </a:solidFill>
              </a:rPr>
              <a:t> </a:t>
            </a:r>
            <a:r>
              <a:rPr lang="ru-RU" sz="1600" dirty="0" err="1">
                <a:solidFill>
                  <a:schemeClr val="tx1"/>
                </a:solidFill>
              </a:rPr>
              <a:t>мінез-құлық</a:t>
            </a:r>
            <a:r>
              <a:rPr lang="ru-RU" sz="1600" dirty="0">
                <a:solidFill>
                  <a:schemeClr val="tx1"/>
                </a:solidFill>
              </a:rPr>
              <a:t> </a:t>
            </a:r>
            <a:r>
              <a:rPr lang="ru-RU" sz="1600" dirty="0" err="1">
                <a:solidFill>
                  <a:schemeClr val="tx1"/>
                </a:solidFill>
              </a:rPr>
              <a:t>үлгісінің</a:t>
            </a:r>
            <a:r>
              <a:rPr lang="ru-RU" sz="1600" dirty="0">
                <a:solidFill>
                  <a:schemeClr val="tx1"/>
                </a:solidFill>
              </a:rPr>
              <a:t> 6-ы) </a:t>
            </a:r>
            <a:r>
              <a:rPr lang="ru-RU" sz="1600" dirty="0" err="1">
                <a:solidFill>
                  <a:schemeClr val="tx1"/>
                </a:solidFill>
              </a:rPr>
              <a:t>Қазақстандағы</a:t>
            </a:r>
            <a:r>
              <a:rPr lang="ru-RU" sz="1600" dirty="0">
                <a:solidFill>
                  <a:schemeClr val="tx1"/>
                </a:solidFill>
              </a:rPr>
              <a:t> </a:t>
            </a:r>
            <a:r>
              <a:rPr lang="ru-RU" sz="1600" dirty="0" err="1">
                <a:solidFill>
                  <a:schemeClr val="tx1"/>
                </a:solidFill>
              </a:rPr>
              <a:t>барлық</a:t>
            </a:r>
            <a:r>
              <a:rPr lang="ru-RU" sz="1600" dirty="0">
                <a:solidFill>
                  <a:schemeClr val="tx1"/>
                </a:solidFill>
              </a:rPr>
              <a:t> </a:t>
            </a:r>
            <a:r>
              <a:rPr lang="ru-RU" sz="1600" dirty="0" err="1">
                <a:solidFill>
                  <a:schemeClr val="tx1"/>
                </a:solidFill>
              </a:rPr>
              <a:t>респонденттердің</a:t>
            </a:r>
            <a:r>
              <a:rPr lang="ru-RU" sz="1600" dirty="0">
                <a:solidFill>
                  <a:schemeClr val="tx1"/>
                </a:solidFill>
              </a:rPr>
              <a:t> </a:t>
            </a:r>
            <a:r>
              <a:rPr lang="ru-RU" sz="1600" dirty="0" err="1">
                <a:solidFill>
                  <a:schemeClr val="tx1"/>
                </a:solidFill>
              </a:rPr>
              <a:t>төрттен</a:t>
            </a:r>
            <a:r>
              <a:rPr lang="ru-RU" sz="1600" dirty="0">
                <a:solidFill>
                  <a:schemeClr val="tx1"/>
                </a:solidFill>
              </a:rPr>
              <a:t> </a:t>
            </a:r>
            <a:r>
              <a:rPr lang="ru-RU" sz="1600" dirty="0" err="1">
                <a:solidFill>
                  <a:schemeClr val="tx1"/>
                </a:solidFill>
              </a:rPr>
              <a:t>үшін</a:t>
            </a:r>
            <a:r>
              <a:rPr lang="ru-RU" sz="1600" dirty="0">
                <a:solidFill>
                  <a:schemeClr val="tx1"/>
                </a:solidFill>
              </a:rPr>
              <a:t> (73 %) </a:t>
            </a:r>
            <a:r>
              <a:rPr lang="ru-RU" sz="1600" dirty="0" err="1">
                <a:solidFill>
                  <a:schemeClr val="tx1"/>
                </a:solidFill>
              </a:rPr>
              <a:t>жинады</a:t>
            </a:r>
            <a:r>
              <a:rPr lang="ru-RU" sz="1600" dirty="0">
                <a:solidFill>
                  <a:schemeClr val="tx1"/>
                </a:solidFill>
              </a:rPr>
              <a:t>. Он </a:t>
            </a:r>
            <a:r>
              <a:rPr lang="ru-RU" sz="1600" dirty="0" err="1">
                <a:solidFill>
                  <a:schemeClr val="tx1"/>
                </a:solidFill>
              </a:rPr>
              <a:t>респонденттің</a:t>
            </a:r>
            <a:r>
              <a:rPr lang="ru-RU" sz="1600" dirty="0">
                <a:solidFill>
                  <a:schemeClr val="tx1"/>
                </a:solidFill>
              </a:rPr>
              <a:t> </a:t>
            </a:r>
            <a:r>
              <a:rPr lang="ru-RU" sz="1600" dirty="0" err="1">
                <a:solidFill>
                  <a:schemeClr val="tx1"/>
                </a:solidFill>
              </a:rPr>
              <a:t>үшеуі</a:t>
            </a:r>
            <a:r>
              <a:rPr lang="ru-RU" sz="1600" dirty="0">
                <a:solidFill>
                  <a:schemeClr val="tx1"/>
                </a:solidFill>
              </a:rPr>
              <a:t> </a:t>
            </a:r>
            <a:r>
              <a:rPr lang="ru-RU" sz="1600" dirty="0" err="1">
                <a:solidFill>
                  <a:schemeClr val="tx1"/>
                </a:solidFill>
              </a:rPr>
              <a:t>ғана</a:t>
            </a:r>
            <a:r>
              <a:rPr lang="ru-RU" sz="1600" dirty="0">
                <a:solidFill>
                  <a:schemeClr val="tx1"/>
                </a:solidFill>
              </a:rPr>
              <a:t> (30 %) </a:t>
            </a:r>
            <a:r>
              <a:rPr lang="ru-RU" sz="1600" dirty="0" err="1">
                <a:solidFill>
                  <a:schemeClr val="tx1"/>
                </a:solidFill>
              </a:rPr>
              <a:t>қаржыға</a:t>
            </a:r>
            <a:r>
              <a:rPr lang="ru-RU" sz="1600" dirty="0">
                <a:solidFill>
                  <a:schemeClr val="tx1"/>
                </a:solidFill>
              </a:rPr>
              <a:t> </a:t>
            </a:r>
            <a:r>
              <a:rPr lang="ru-RU" sz="1600" dirty="0" err="1">
                <a:solidFill>
                  <a:schemeClr val="tx1"/>
                </a:solidFill>
              </a:rPr>
              <a:t>қатынасы</a:t>
            </a:r>
            <a:r>
              <a:rPr lang="ru-RU" sz="1600" dirty="0">
                <a:solidFill>
                  <a:schemeClr val="tx1"/>
                </a:solidFill>
              </a:rPr>
              <a:t> </a:t>
            </a:r>
            <a:r>
              <a:rPr lang="ru-RU" sz="1600" dirty="0" err="1">
                <a:solidFill>
                  <a:schemeClr val="tx1"/>
                </a:solidFill>
              </a:rPr>
              <a:t>үшін</a:t>
            </a:r>
            <a:r>
              <a:rPr lang="ru-RU" sz="1600" dirty="0">
                <a:solidFill>
                  <a:schemeClr val="tx1"/>
                </a:solidFill>
              </a:rPr>
              <a:t> </a:t>
            </a:r>
            <a:r>
              <a:rPr lang="ru-RU" sz="1600" dirty="0" err="1">
                <a:solidFill>
                  <a:schemeClr val="tx1"/>
                </a:solidFill>
              </a:rPr>
              <a:t>ең</a:t>
            </a:r>
            <a:r>
              <a:rPr lang="ru-RU" sz="1600" dirty="0">
                <a:solidFill>
                  <a:schemeClr val="tx1"/>
                </a:solidFill>
              </a:rPr>
              <a:t> </a:t>
            </a:r>
            <a:r>
              <a:rPr lang="ru-RU" sz="1600" dirty="0" err="1">
                <a:solidFill>
                  <a:schemeClr val="tx1"/>
                </a:solidFill>
              </a:rPr>
              <a:t>төменгі</a:t>
            </a:r>
            <a:r>
              <a:rPr lang="ru-RU" sz="1600" dirty="0">
                <a:solidFill>
                  <a:schemeClr val="tx1"/>
                </a:solidFill>
              </a:rPr>
              <a:t> </a:t>
            </a:r>
            <a:r>
              <a:rPr lang="ru-RU" sz="1600" dirty="0" err="1">
                <a:solidFill>
                  <a:schemeClr val="tx1"/>
                </a:solidFill>
              </a:rPr>
              <a:t>мақсатты</a:t>
            </a:r>
            <a:r>
              <a:rPr lang="ru-RU" sz="1600" dirty="0">
                <a:solidFill>
                  <a:schemeClr val="tx1"/>
                </a:solidFill>
              </a:rPr>
              <a:t> балл </a:t>
            </a:r>
            <a:r>
              <a:rPr lang="ru-RU" sz="1600" dirty="0" err="1">
                <a:solidFill>
                  <a:schemeClr val="tx1"/>
                </a:solidFill>
              </a:rPr>
              <a:t>жинады</a:t>
            </a:r>
            <a:r>
              <a:rPr lang="ru-RU" sz="1600" dirty="0">
                <a:solidFill>
                  <a:schemeClr val="tx1"/>
                </a:solidFill>
              </a:rPr>
              <a:t> (5-тен 4 </a:t>
            </a:r>
            <a:r>
              <a:rPr lang="ru-RU" sz="1600" dirty="0" err="1">
                <a:solidFill>
                  <a:schemeClr val="tx1"/>
                </a:solidFill>
              </a:rPr>
              <a:t>немесе</a:t>
            </a:r>
            <a:r>
              <a:rPr lang="ru-RU" sz="1600" dirty="0">
                <a:solidFill>
                  <a:schemeClr val="tx1"/>
                </a:solidFill>
              </a:rPr>
              <a:t> </a:t>
            </a:r>
            <a:r>
              <a:rPr lang="ru-RU" sz="1600" dirty="0" err="1">
                <a:solidFill>
                  <a:schemeClr val="tx1"/>
                </a:solidFill>
              </a:rPr>
              <a:t>одан</a:t>
            </a:r>
            <a:r>
              <a:rPr lang="ru-RU" sz="1600" dirty="0">
                <a:solidFill>
                  <a:schemeClr val="tx1"/>
                </a:solidFill>
              </a:rPr>
              <a:t> да </a:t>
            </a:r>
            <a:r>
              <a:rPr lang="ru-RU" sz="1600" dirty="0" err="1">
                <a:solidFill>
                  <a:schemeClr val="tx1"/>
                </a:solidFill>
              </a:rPr>
              <a:t>көп</a:t>
            </a:r>
            <a:r>
              <a:rPr lang="ru-RU" sz="1600" dirty="0">
                <a:solidFill>
                  <a:schemeClr val="tx1"/>
                </a:solidFill>
              </a:rPr>
              <a:t>).</a:t>
            </a:r>
          </a:p>
          <a:p>
            <a:pPr marL="0" indent="0" algn="just">
              <a:buNone/>
            </a:pPr>
            <a:r>
              <a:rPr lang="ru-RU" sz="1600" dirty="0" err="1">
                <a:solidFill>
                  <a:schemeClr val="tx1"/>
                </a:solidFill>
              </a:rPr>
              <a:t>Құжатта</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сауаттылық</a:t>
            </a:r>
            <a:r>
              <a:rPr lang="ru-RU" sz="1600" dirty="0">
                <a:solidFill>
                  <a:schemeClr val="tx1"/>
                </a:solidFill>
              </a:rPr>
              <a:t> </a:t>
            </a:r>
            <a:r>
              <a:rPr lang="ru-RU" sz="1600" dirty="0" err="1">
                <a:solidFill>
                  <a:schemeClr val="tx1"/>
                </a:solidFill>
              </a:rPr>
              <a:t>деңгейі</a:t>
            </a:r>
            <a:r>
              <a:rPr lang="ru-RU" sz="1600" dirty="0">
                <a:solidFill>
                  <a:schemeClr val="tx1"/>
                </a:solidFill>
              </a:rPr>
              <a:t> 36,25 % - </a:t>
            </a:r>
            <a:r>
              <a:rPr lang="ru-RU" sz="1600" dirty="0" err="1">
                <a:solidFill>
                  <a:schemeClr val="tx1"/>
                </a:solidFill>
              </a:rPr>
              <a:t>ды</a:t>
            </a:r>
            <a:r>
              <a:rPr lang="ru-RU" sz="1600" dirty="0">
                <a:solidFill>
                  <a:schemeClr val="tx1"/>
                </a:solidFill>
              </a:rPr>
              <a:t> </a:t>
            </a:r>
            <a:r>
              <a:rPr lang="ru-RU" sz="1600" dirty="0" err="1">
                <a:solidFill>
                  <a:schemeClr val="tx1"/>
                </a:solidFill>
              </a:rPr>
              <a:t>құрады</a:t>
            </a:r>
            <a:r>
              <a:rPr lang="ru-RU" sz="1600" dirty="0">
                <a:solidFill>
                  <a:schemeClr val="tx1"/>
                </a:solidFill>
              </a:rPr>
              <a:t> </a:t>
            </a:r>
            <a:r>
              <a:rPr lang="ru-RU" sz="1600" dirty="0" err="1">
                <a:solidFill>
                  <a:schemeClr val="tx1"/>
                </a:solidFill>
              </a:rPr>
              <a:t>делінген</a:t>
            </a:r>
            <a:r>
              <a:rPr lang="ru-RU" sz="1600" dirty="0">
                <a:solidFill>
                  <a:schemeClr val="tx1"/>
                </a:solidFill>
              </a:rPr>
              <a:t>.</a:t>
            </a:r>
          </a:p>
        </p:txBody>
      </p:sp>
      <p:sp>
        <p:nvSpPr>
          <p:cNvPr id="4" name="Номер слайда 3"/>
          <p:cNvSpPr>
            <a:spLocks noGrp="1"/>
          </p:cNvSpPr>
          <p:nvPr>
            <p:ph type="sldNum" sz="quarter" idx="12"/>
          </p:nvPr>
        </p:nvSpPr>
        <p:spPr/>
        <p:txBody>
          <a:bodyPr/>
          <a:lstStyle/>
          <a:p>
            <a:fld id="{36AE403C-4EB7-40BC-9395-955F62C492F5}" type="slidenum">
              <a:rPr lang="ru-RU" smtClean="0"/>
              <a:pPr/>
              <a:t>23</a:t>
            </a:fld>
            <a:endParaRPr lang="ru-RU" dirty="0"/>
          </a:p>
        </p:txBody>
      </p:sp>
      <p:pic>
        <p:nvPicPr>
          <p:cNvPr id="5122" name="Picture 2" descr="Казахстан и ОЭСР - Институт экономических исследований">
            <a:extLst>
              <a:ext uri="{FF2B5EF4-FFF2-40B4-BE49-F238E27FC236}">
                <a16:creationId xmlns:a16="http://schemas.microsoft.com/office/drawing/2014/main" id="{C9F62A06-5208-4D3F-953A-5368DBC0C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8" y="4365104"/>
            <a:ext cx="7384487" cy="1476897"/>
          </a:xfrm>
          <a:prstGeom prst="rect">
            <a:avLst/>
          </a:prstGeom>
          <a:noFill/>
          <a:extLst>
            <a:ext uri="{909E8E84-426E-40DD-AFC4-6F175D3DCCD1}">
              <a14:hiddenFill xmlns:a14="http://schemas.microsoft.com/office/drawing/2010/main">
                <a:solidFill>
                  <a:srgbClr val="FFFFFF"/>
                </a:solidFill>
              </a14:hiddenFill>
            </a:ext>
          </a:extLst>
        </p:spPr>
      </p:pic>
      <p:sp>
        <p:nvSpPr>
          <p:cNvPr id="7" name="Равнобедренный треугольник 24">
            <a:extLst>
              <a:ext uri="{FF2B5EF4-FFF2-40B4-BE49-F238E27FC236}">
                <a16:creationId xmlns:a16="http://schemas.microsoft.com/office/drawing/2014/main" id="{E0634254-CB8B-4BC8-88B7-70A89861D345}"/>
              </a:ext>
            </a:extLst>
          </p:cNvPr>
          <p:cNvSpPr/>
          <p:nvPr/>
        </p:nvSpPr>
        <p:spPr>
          <a:xfrm rot="5400000">
            <a:off x="385909" y="381692"/>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24</a:t>
            </a:fld>
            <a:endParaRPr lang="ru-RU" dirty="0"/>
          </a:p>
        </p:txBody>
      </p:sp>
      <p:sp>
        <p:nvSpPr>
          <p:cNvPr id="5" name="Rectangle 7">
            <a:extLst>
              <a:ext uri="{FF2B5EF4-FFF2-40B4-BE49-F238E27FC236}">
                <a16:creationId xmlns:a16="http://schemas.microsoft.com/office/drawing/2014/main" id="{364CE412-955A-574A-96A3-3520CACD867B}"/>
              </a:ext>
            </a:extLst>
          </p:cNvPr>
          <p:cNvSpPr/>
          <p:nvPr/>
        </p:nvSpPr>
        <p:spPr bwMode="gray">
          <a:xfrm>
            <a:off x="738150" y="1714488"/>
            <a:ext cx="6286544" cy="3357586"/>
          </a:xfrm>
          <a:prstGeom prst="rect">
            <a:avLst/>
          </a:prstGeom>
          <a:ln/>
        </p:spPr>
        <p:style>
          <a:lnRef idx="1">
            <a:schemeClr val="accent2"/>
          </a:lnRef>
          <a:fillRef idx="3">
            <a:schemeClr val="accent2"/>
          </a:fillRef>
          <a:effectRef idx="2">
            <a:schemeClr val="accent2"/>
          </a:effectRef>
          <a:fontRef idx="minor">
            <a:schemeClr val="lt1"/>
          </a:fontRef>
        </p:style>
        <p:txBody>
          <a:bodyPr anchor="ctr"/>
          <a:lstStyle/>
          <a:p>
            <a:pPr fontAlgn="ctr"/>
            <a:r>
              <a:rPr lang="ru-RU" sz="3600" b="1" dirty="0">
                <a:solidFill>
                  <a:srgbClr val="407742"/>
                </a:solidFill>
              </a:rPr>
              <a:t>2 </a:t>
            </a:r>
            <a:r>
              <a:rPr lang="ru-RU" sz="3600" b="1" dirty="0" err="1">
                <a:solidFill>
                  <a:srgbClr val="407742"/>
                </a:solidFill>
              </a:rPr>
              <a:t>Тарау</a:t>
            </a:r>
            <a:r>
              <a:rPr lang="ru-RU" sz="3600" b="1" dirty="0">
                <a:solidFill>
                  <a:srgbClr val="407742"/>
                </a:solidFill>
              </a:rPr>
              <a:t>. </a:t>
            </a:r>
            <a:r>
              <a:rPr lang="ru-RU" sz="3600" b="1" dirty="0" err="1">
                <a:solidFill>
                  <a:srgbClr val="407742"/>
                </a:solidFill>
              </a:rPr>
              <a:t>Қазақстан</a:t>
            </a:r>
            <a:r>
              <a:rPr lang="ru-RU" sz="3600" b="1" dirty="0">
                <a:solidFill>
                  <a:srgbClr val="407742"/>
                </a:solidFill>
              </a:rPr>
              <a:t> </a:t>
            </a:r>
            <a:r>
              <a:rPr lang="ru-RU" sz="3600" b="1" dirty="0" err="1">
                <a:solidFill>
                  <a:srgbClr val="407742"/>
                </a:solidFill>
              </a:rPr>
              <a:t>Республикасындағы</a:t>
            </a:r>
            <a:r>
              <a:rPr lang="ru-RU" sz="3600" b="1" dirty="0">
                <a:solidFill>
                  <a:srgbClr val="407742"/>
                </a:solidFill>
              </a:rPr>
              <a:t> </a:t>
            </a:r>
            <a:r>
              <a:rPr lang="ru-RU" sz="3600" b="1" dirty="0" err="1">
                <a:solidFill>
                  <a:srgbClr val="407742"/>
                </a:solidFill>
              </a:rPr>
              <a:t>ағымдағы</a:t>
            </a:r>
            <a:r>
              <a:rPr lang="ru-RU" sz="3600" b="1" dirty="0">
                <a:solidFill>
                  <a:srgbClr val="407742"/>
                </a:solidFill>
              </a:rPr>
              <a:t> </a:t>
            </a:r>
            <a:r>
              <a:rPr lang="ru-RU" sz="3600" b="1" dirty="0" err="1">
                <a:solidFill>
                  <a:srgbClr val="407742"/>
                </a:solidFill>
              </a:rPr>
              <a:t>ахуалды</a:t>
            </a:r>
            <a:r>
              <a:rPr lang="ru-RU" sz="3600" b="1" dirty="0">
                <a:solidFill>
                  <a:srgbClr val="407742"/>
                </a:solidFill>
              </a:rPr>
              <a:t> </a:t>
            </a:r>
            <a:r>
              <a:rPr lang="ru-RU" sz="3600" b="1" dirty="0" err="1">
                <a:solidFill>
                  <a:srgbClr val="407742"/>
                </a:solidFill>
              </a:rPr>
              <a:t>талдау</a:t>
            </a:r>
            <a:endParaRPr lang="ru-RU" sz="3600" b="1" dirty="0">
              <a:solidFill>
                <a:srgbClr val="407742"/>
              </a:solidFill>
            </a:endParaRPr>
          </a:p>
          <a:p>
            <a:pPr fontAlgn="ctr"/>
            <a:r>
              <a:rPr lang="ru-RU" b="1" dirty="0">
                <a:solidFill>
                  <a:srgbClr val="407742"/>
                </a:solidFill>
              </a:rPr>
              <a:t>(2020 </a:t>
            </a:r>
            <a:r>
              <a:rPr lang="ru-RU" b="1" dirty="0" err="1">
                <a:solidFill>
                  <a:srgbClr val="407742"/>
                </a:solidFill>
              </a:rPr>
              <a:t>жылғы</a:t>
            </a:r>
            <a:r>
              <a:rPr lang="ru-RU" b="1" dirty="0">
                <a:solidFill>
                  <a:srgbClr val="407742"/>
                </a:solidFill>
              </a:rPr>
              <a:t> </a:t>
            </a:r>
            <a:r>
              <a:rPr lang="ru-RU" b="1" dirty="0" err="1">
                <a:solidFill>
                  <a:srgbClr val="407742"/>
                </a:solidFill>
              </a:rPr>
              <a:t>Қазақстан</a:t>
            </a:r>
            <a:r>
              <a:rPr lang="ru-RU" b="1" dirty="0">
                <a:solidFill>
                  <a:srgbClr val="407742"/>
                </a:solidFill>
              </a:rPr>
              <a:t> </a:t>
            </a:r>
            <a:r>
              <a:rPr lang="ru-RU" b="1" dirty="0" err="1">
                <a:solidFill>
                  <a:srgbClr val="407742"/>
                </a:solidFill>
              </a:rPr>
              <a:t>Республикасындағы</a:t>
            </a:r>
            <a:r>
              <a:rPr lang="ru-RU" b="1" dirty="0">
                <a:solidFill>
                  <a:srgbClr val="407742"/>
                </a:solidFill>
              </a:rPr>
              <a:t> </a:t>
            </a:r>
            <a:r>
              <a:rPr lang="ru-RU" b="1" dirty="0" err="1">
                <a:solidFill>
                  <a:srgbClr val="407742"/>
                </a:solidFill>
              </a:rPr>
              <a:t>қаржылық</a:t>
            </a:r>
            <a:r>
              <a:rPr lang="ru-RU" b="1" dirty="0">
                <a:solidFill>
                  <a:srgbClr val="407742"/>
                </a:solidFill>
              </a:rPr>
              <a:t> </a:t>
            </a:r>
            <a:r>
              <a:rPr lang="ru-RU" b="1" dirty="0" err="1">
                <a:solidFill>
                  <a:srgbClr val="407742"/>
                </a:solidFill>
              </a:rPr>
              <a:t>сауаттылық</a:t>
            </a:r>
            <a:r>
              <a:rPr lang="ru-RU" b="1" dirty="0">
                <a:solidFill>
                  <a:srgbClr val="407742"/>
                </a:solidFill>
              </a:rPr>
              <a:t> </a:t>
            </a:r>
            <a:r>
              <a:rPr lang="ru-RU" b="1" dirty="0" err="1">
                <a:solidFill>
                  <a:srgbClr val="407742"/>
                </a:solidFill>
              </a:rPr>
              <a:t>бойынша</a:t>
            </a:r>
            <a:r>
              <a:rPr lang="ru-RU" b="1" dirty="0">
                <a:solidFill>
                  <a:srgbClr val="407742"/>
                </a:solidFill>
              </a:rPr>
              <a:t> </a:t>
            </a:r>
            <a:r>
              <a:rPr lang="ru-RU" b="1" dirty="0" err="1">
                <a:solidFill>
                  <a:srgbClr val="407742"/>
                </a:solidFill>
              </a:rPr>
              <a:t>әлеуметтік</a:t>
            </a:r>
            <a:r>
              <a:rPr lang="ru-RU" b="1" dirty="0">
                <a:solidFill>
                  <a:srgbClr val="407742"/>
                </a:solidFill>
              </a:rPr>
              <a:t> </a:t>
            </a:r>
            <a:r>
              <a:rPr lang="ru-RU" b="1" dirty="0" err="1">
                <a:solidFill>
                  <a:srgbClr val="407742"/>
                </a:solidFill>
              </a:rPr>
              <a:t>зерттеу</a:t>
            </a:r>
            <a:r>
              <a:rPr lang="ru-RU" b="1" dirty="0">
                <a:solidFill>
                  <a:srgbClr val="407742"/>
                </a:solidFill>
              </a:rPr>
              <a:t> </a:t>
            </a:r>
            <a:r>
              <a:rPr lang="ru-RU" b="1" dirty="0" err="1">
                <a:solidFill>
                  <a:srgbClr val="407742"/>
                </a:solidFill>
              </a:rPr>
              <a:t>негізінде</a:t>
            </a:r>
            <a:r>
              <a:rPr lang="ru-RU" b="1" dirty="0">
                <a:solidFill>
                  <a:srgbClr val="407742"/>
                </a:solidFill>
              </a:rPr>
              <a:t>)</a:t>
            </a:r>
            <a:endParaRPr lang="ru-RU" b="1" i="1" dirty="0">
              <a:solidFill>
                <a:srgbClr val="407742"/>
              </a:solidFill>
            </a:endParaRPr>
          </a:p>
        </p:txBody>
      </p:sp>
      <p:pic>
        <p:nvPicPr>
          <p:cNvPr id="4098" name="Picture 2" descr="C:\Users\Пользователь\Desktop\финграмотность\ebef89f30a46e6cf95d72bb74dcce47f.jpeg"/>
          <p:cNvPicPr>
            <a:picLocks noChangeAspect="1" noChangeArrowheads="1"/>
          </p:cNvPicPr>
          <p:nvPr/>
        </p:nvPicPr>
        <p:blipFill>
          <a:blip r:embed="rId2"/>
          <a:srcRect/>
          <a:stretch>
            <a:fillRect/>
          </a:stretch>
        </p:blipFill>
        <p:spPr bwMode="auto">
          <a:xfrm>
            <a:off x="7104112" y="1714488"/>
            <a:ext cx="4765283" cy="3357586"/>
          </a:xfrm>
          <a:prstGeom prst="rect">
            <a:avLst/>
          </a:prstGeom>
          <a:noFill/>
        </p:spPr>
      </p:pic>
    </p:spTree>
    <p:extLst>
      <p:ext uri="{BB962C8B-B14F-4D97-AF65-F5344CB8AC3E}">
        <p14:creationId xmlns:p14="http://schemas.microsoft.com/office/powerpoint/2010/main" val="12273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8F010A17-3A09-4AB9-B4E5-410AB596DEE1}"/>
              </a:ext>
            </a:extLst>
          </p:cNvPr>
          <p:cNvSpPr>
            <a:spLocks noGrp="1"/>
          </p:cNvSpPr>
          <p:nvPr>
            <p:ph type="title"/>
          </p:nvPr>
        </p:nvSpPr>
        <p:spPr>
          <a:xfrm>
            <a:off x="749394" y="131812"/>
            <a:ext cx="10515600" cy="676352"/>
          </a:xfrm>
        </p:spPr>
        <p:txBody>
          <a:bodyPr>
            <a:normAutofit/>
          </a:bodyPr>
          <a:lstStyle/>
          <a:p>
            <a:r>
              <a:rPr lang="ru-RU" sz="2800" dirty="0">
                <a:latin typeface="+mn-lt"/>
              </a:rPr>
              <a:t>2.1. </a:t>
            </a:r>
            <a:r>
              <a:rPr lang="ru-RU" sz="2800" dirty="0" err="1">
                <a:latin typeface="+mn-lt"/>
              </a:rPr>
              <a:t>Қаржылық</a:t>
            </a:r>
            <a:r>
              <a:rPr lang="ru-RU" sz="2800" dirty="0">
                <a:latin typeface="+mn-lt"/>
              </a:rPr>
              <a:t> </a:t>
            </a:r>
            <a:r>
              <a:rPr lang="ru-RU" sz="2800" dirty="0" err="1">
                <a:latin typeface="+mn-lt"/>
              </a:rPr>
              <a:t>сауаттылық</a:t>
            </a:r>
            <a:r>
              <a:rPr lang="ru-RU" sz="2800" dirty="0">
                <a:latin typeface="+mn-lt"/>
              </a:rPr>
              <a:t> </a:t>
            </a:r>
            <a:r>
              <a:rPr lang="ru-RU" sz="2800" dirty="0" err="1">
                <a:latin typeface="+mn-lt"/>
              </a:rPr>
              <a:t>индексі</a:t>
            </a:r>
            <a:endParaRPr lang="ru-RU" sz="2800" dirty="0">
              <a:latin typeface="+mn-lt"/>
            </a:endParaRPr>
          </a:p>
        </p:txBody>
      </p:sp>
      <p:sp>
        <p:nvSpPr>
          <p:cNvPr id="7" name="Текст 6">
            <a:extLst>
              <a:ext uri="{FF2B5EF4-FFF2-40B4-BE49-F238E27FC236}">
                <a16:creationId xmlns:a16="http://schemas.microsoft.com/office/drawing/2014/main" id="{64116552-2DBE-4792-838C-A7ED80F12763}"/>
              </a:ext>
            </a:extLst>
          </p:cNvPr>
          <p:cNvSpPr>
            <a:spLocks noGrp="1"/>
          </p:cNvSpPr>
          <p:nvPr>
            <p:ph type="body" sz="quarter" idx="11"/>
          </p:nvPr>
        </p:nvSpPr>
        <p:spPr>
          <a:xfrm>
            <a:off x="407368" y="598781"/>
            <a:ext cx="11233248" cy="923330"/>
          </a:xfrm>
        </p:spPr>
        <p:txBody>
          <a:bodyPr>
            <a:noAutofit/>
          </a:bodyPr>
          <a:lstStyle/>
          <a:p>
            <a:pPr algn="ctr" defTabSz="821531" hangingPunct="0">
              <a:lnSpc>
                <a:spcPct val="100000"/>
              </a:lnSpc>
              <a:spcBef>
                <a:spcPts val="0"/>
              </a:spcBef>
            </a:pPr>
            <a:r>
              <a:rPr lang="ru-RU" sz="2200" b="1" dirty="0" err="1">
                <a:solidFill>
                  <a:srgbClr val="407742"/>
                </a:solidFill>
                <a:sym typeface="Helvetica Light"/>
              </a:rPr>
              <a:t>Іске</a:t>
            </a:r>
            <a:r>
              <a:rPr lang="ru-RU" sz="2200" b="1" dirty="0">
                <a:solidFill>
                  <a:srgbClr val="407742"/>
                </a:solidFill>
                <a:sym typeface="Helvetica Light"/>
              </a:rPr>
              <a:t> </a:t>
            </a:r>
            <a:r>
              <a:rPr lang="ru-RU" sz="2200" b="1" dirty="0" err="1">
                <a:solidFill>
                  <a:srgbClr val="407742"/>
                </a:solidFill>
                <a:sym typeface="Helvetica Light"/>
              </a:rPr>
              <a:t>асыру</a:t>
            </a:r>
            <a:r>
              <a:rPr lang="ru-RU" sz="2200" b="1" dirty="0">
                <a:solidFill>
                  <a:srgbClr val="407742"/>
                </a:solidFill>
                <a:sym typeface="Helvetica Light"/>
              </a:rPr>
              <a:t> </a:t>
            </a:r>
            <a:r>
              <a:rPr lang="ru-RU" sz="2200" b="1" dirty="0" err="1">
                <a:solidFill>
                  <a:srgbClr val="407742"/>
                </a:solidFill>
                <a:sym typeface="Helvetica Light"/>
              </a:rPr>
              <a:t>тиімділігін</a:t>
            </a:r>
            <a:r>
              <a:rPr lang="ru-RU" sz="2200" b="1" dirty="0">
                <a:solidFill>
                  <a:srgbClr val="407742"/>
                </a:solidFill>
                <a:sym typeface="Helvetica Light"/>
              </a:rPr>
              <a:t> </a:t>
            </a:r>
            <a:r>
              <a:rPr lang="ru-RU" sz="2200" b="1" dirty="0" err="1">
                <a:solidFill>
                  <a:srgbClr val="407742"/>
                </a:solidFill>
                <a:sym typeface="Helvetica Light"/>
              </a:rPr>
              <a:t>бағалауға</a:t>
            </a:r>
            <a:r>
              <a:rPr lang="ru-RU" sz="2200" b="1" dirty="0">
                <a:solidFill>
                  <a:srgbClr val="407742"/>
                </a:solidFill>
                <a:sym typeface="Helvetica Light"/>
              </a:rPr>
              <a:t> </a:t>
            </a:r>
            <a:r>
              <a:rPr lang="ru-RU" sz="2200" b="1" dirty="0" err="1">
                <a:solidFill>
                  <a:srgbClr val="407742"/>
                </a:solidFill>
                <a:sym typeface="Helvetica Light"/>
              </a:rPr>
              <a:t>арналған</a:t>
            </a:r>
            <a:r>
              <a:rPr lang="ru-RU" sz="2200" b="1" dirty="0">
                <a:solidFill>
                  <a:srgbClr val="407742"/>
                </a:solidFill>
                <a:sym typeface="Helvetica Light"/>
              </a:rPr>
              <a:t> </a:t>
            </a:r>
            <a:r>
              <a:rPr lang="ru-RU" sz="2200" b="1" dirty="0" err="1">
                <a:solidFill>
                  <a:srgbClr val="407742"/>
                </a:solidFill>
                <a:sym typeface="Helvetica Light"/>
              </a:rPr>
              <a:t>құрал</a:t>
            </a:r>
            <a:endParaRPr lang="ru-RU" sz="2200" b="1" dirty="0">
              <a:solidFill>
                <a:srgbClr val="407742"/>
              </a:solidFill>
              <a:sym typeface="Helvetica Light"/>
            </a:endParaRPr>
          </a:p>
          <a:p>
            <a:pPr algn="ctr" defTabSz="821531" hangingPunct="0">
              <a:lnSpc>
                <a:spcPct val="100000"/>
              </a:lnSpc>
              <a:spcBef>
                <a:spcPts val="0"/>
              </a:spcBef>
            </a:pPr>
            <a:r>
              <a:rPr lang="ru-RU" sz="2200" b="1" dirty="0">
                <a:solidFill>
                  <a:srgbClr val="407742"/>
                </a:solidFill>
                <a:sym typeface="Helvetica Light"/>
              </a:rPr>
              <a:t> </a:t>
            </a:r>
            <a:r>
              <a:rPr lang="ru-RU" sz="2200" b="1" dirty="0" err="1">
                <a:solidFill>
                  <a:srgbClr val="407742"/>
                </a:solidFill>
                <a:sym typeface="Helvetica Light"/>
              </a:rPr>
              <a:t>Халықтың</a:t>
            </a:r>
            <a:r>
              <a:rPr lang="ru-RU" sz="2200" b="1" dirty="0">
                <a:solidFill>
                  <a:srgbClr val="407742"/>
                </a:solidFill>
                <a:sym typeface="Helvetica Light"/>
              </a:rPr>
              <a:t> </a:t>
            </a:r>
            <a:r>
              <a:rPr lang="ru-RU" sz="2200" b="1" dirty="0" err="1">
                <a:solidFill>
                  <a:srgbClr val="407742"/>
                </a:solidFill>
                <a:sym typeface="Helvetica Light"/>
              </a:rPr>
              <a:t>қаржылық</a:t>
            </a:r>
            <a:r>
              <a:rPr lang="ru-RU" sz="2200" b="1" dirty="0">
                <a:solidFill>
                  <a:srgbClr val="407742"/>
                </a:solidFill>
                <a:sym typeface="Helvetica Light"/>
              </a:rPr>
              <a:t> </a:t>
            </a:r>
            <a:r>
              <a:rPr lang="ru-RU" sz="2200" b="1" dirty="0" err="1">
                <a:solidFill>
                  <a:srgbClr val="407742"/>
                </a:solidFill>
                <a:sym typeface="Helvetica Light"/>
              </a:rPr>
              <a:t>сауаттылығын</a:t>
            </a:r>
            <a:r>
              <a:rPr lang="ru-RU" sz="2200" b="1" dirty="0">
                <a:solidFill>
                  <a:srgbClr val="407742"/>
                </a:solidFill>
                <a:sym typeface="Helvetica Light"/>
              </a:rPr>
              <a:t> </a:t>
            </a:r>
            <a:r>
              <a:rPr lang="ru-RU" sz="2200" b="1" dirty="0" err="1">
                <a:solidFill>
                  <a:srgbClr val="407742"/>
                </a:solidFill>
                <a:sym typeface="Helvetica Light"/>
              </a:rPr>
              <a:t>арттырудың</a:t>
            </a:r>
            <a:r>
              <a:rPr lang="ru-RU" sz="2200" b="1" dirty="0">
                <a:solidFill>
                  <a:srgbClr val="407742"/>
                </a:solidFill>
                <a:sym typeface="Helvetica Light"/>
              </a:rPr>
              <a:t> 2020-2024 </a:t>
            </a:r>
            <a:r>
              <a:rPr lang="ru-RU" sz="2200" b="1" dirty="0" err="1">
                <a:solidFill>
                  <a:srgbClr val="407742"/>
                </a:solidFill>
                <a:sym typeface="Helvetica Light"/>
              </a:rPr>
              <a:t>жылдарға</a:t>
            </a:r>
            <a:r>
              <a:rPr lang="ru-RU" sz="2200" b="1" dirty="0">
                <a:solidFill>
                  <a:srgbClr val="407742"/>
                </a:solidFill>
                <a:sym typeface="Helvetica Light"/>
              </a:rPr>
              <a:t> </a:t>
            </a:r>
            <a:r>
              <a:rPr lang="ru-RU" sz="2200" b="1" dirty="0" err="1">
                <a:solidFill>
                  <a:srgbClr val="407742"/>
                </a:solidFill>
                <a:sym typeface="Helvetica Light"/>
              </a:rPr>
              <a:t>арналған</a:t>
            </a:r>
            <a:r>
              <a:rPr lang="ru-RU" sz="2200" b="1" dirty="0">
                <a:solidFill>
                  <a:srgbClr val="407742"/>
                </a:solidFill>
                <a:sym typeface="Helvetica Light"/>
              </a:rPr>
              <a:t> </a:t>
            </a:r>
            <a:r>
              <a:rPr lang="ru-RU" sz="2200" b="1" dirty="0" err="1">
                <a:solidFill>
                  <a:srgbClr val="407742"/>
                </a:solidFill>
                <a:sym typeface="Helvetica Light"/>
              </a:rPr>
              <a:t>тұжырымдамалары</a:t>
            </a:r>
            <a:endParaRPr lang="en-US" sz="2200" b="1" dirty="0">
              <a:solidFill>
                <a:srgbClr val="407742"/>
              </a:solidFill>
              <a:sym typeface="Helvetica Light"/>
            </a:endParaRPr>
          </a:p>
        </p:txBody>
      </p:sp>
      <p:sp>
        <p:nvSpPr>
          <p:cNvPr id="10" name="Текст 6">
            <a:extLst>
              <a:ext uri="{FF2B5EF4-FFF2-40B4-BE49-F238E27FC236}">
                <a16:creationId xmlns:a16="http://schemas.microsoft.com/office/drawing/2014/main" id="{178FF9F4-435A-4035-B409-5D9D06C25716}"/>
              </a:ext>
            </a:extLst>
          </p:cNvPr>
          <p:cNvSpPr txBox="1">
            <a:spLocks/>
          </p:cNvSpPr>
          <p:nvPr/>
        </p:nvSpPr>
        <p:spPr>
          <a:xfrm>
            <a:off x="28305" y="6481313"/>
            <a:ext cx="4855532" cy="31557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ru-RU" sz="1200" b="1" i="1" dirty="0">
                <a:latin typeface="Trebuchet MS" pitchFamily="34" charset="0"/>
              </a:rPr>
              <a:t>*</a:t>
            </a:r>
            <a:r>
              <a:rPr lang="ru-RU" sz="1200" b="1" i="1" dirty="0">
                <a:latin typeface="Times New Roman" panose="02020603050405020304" pitchFamily="18" charset="0"/>
                <a:cs typeface="Times New Roman" panose="02020603050405020304" pitchFamily="18" charset="0"/>
              </a:rPr>
              <a:t>ЭЫДҰ </a:t>
            </a:r>
            <a:r>
              <a:rPr lang="ru-RU" sz="1200" b="1" i="1" dirty="0" err="1">
                <a:latin typeface="Times New Roman" panose="02020603050405020304" pitchFamily="18" charset="0"/>
                <a:cs typeface="Times New Roman" panose="02020603050405020304" pitchFamily="18" charset="0"/>
              </a:rPr>
              <a:t>өлшеу</a:t>
            </a:r>
            <a:r>
              <a:rPr lang="ru-RU" sz="1200" b="1" i="1" dirty="0">
                <a:latin typeface="Times New Roman" panose="02020603050405020304" pitchFamily="18" charset="0"/>
                <a:cs typeface="Times New Roman" panose="02020603050405020304" pitchFamily="18" charset="0"/>
              </a:rPr>
              <a:t> </a:t>
            </a:r>
            <a:r>
              <a:rPr lang="ru-RU" sz="1200" b="1" i="1" dirty="0" err="1">
                <a:latin typeface="Times New Roman" panose="02020603050405020304" pitchFamily="18" charset="0"/>
                <a:cs typeface="Times New Roman" panose="02020603050405020304" pitchFamily="18" charset="0"/>
              </a:rPr>
              <a:t>әдістемесі</a:t>
            </a:r>
            <a:r>
              <a:rPr lang="ru-RU" sz="1200" b="1" i="1" dirty="0">
                <a:latin typeface="Times New Roman" panose="02020603050405020304" pitchFamily="18" charset="0"/>
                <a:cs typeface="Times New Roman" panose="02020603050405020304" pitchFamily="18" charset="0"/>
              </a:rPr>
              <a:t> </a:t>
            </a:r>
            <a:r>
              <a:rPr lang="ru-RU" sz="1200" b="1" i="1" dirty="0" err="1">
                <a:latin typeface="Times New Roman" panose="02020603050405020304" pitchFamily="18" charset="0"/>
                <a:cs typeface="Times New Roman" panose="02020603050405020304" pitchFamily="18" charset="0"/>
              </a:rPr>
              <a:t>негізге</a:t>
            </a:r>
            <a:r>
              <a:rPr lang="ru-RU" sz="1200" b="1" i="1" dirty="0">
                <a:latin typeface="Times New Roman" panose="02020603050405020304" pitchFamily="18" charset="0"/>
                <a:cs typeface="Times New Roman" panose="02020603050405020304" pitchFamily="18" charset="0"/>
              </a:rPr>
              <a:t> </a:t>
            </a:r>
            <a:r>
              <a:rPr lang="ru-RU" sz="1200" b="1" i="1" dirty="0" err="1">
                <a:latin typeface="Times New Roman" panose="02020603050405020304" pitchFamily="18" charset="0"/>
                <a:cs typeface="Times New Roman" panose="02020603050405020304" pitchFamily="18" charset="0"/>
              </a:rPr>
              <a:t>алынды</a:t>
            </a:r>
            <a:endParaRPr lang="ru-RU" sz="1200" b="1" i="1" dirty="0">
              <a:latin typeface="Times New Roman" panose="02020603050405020304" pitchFamily="18" charset="0"/>
              <a:cs typeface="Times New Roman" panose="02020603050405020304" pitchFamily="18" charset="0"/>
            </a:endParaRPr>
          </a:p>
        </p:txBody>
      </p:sp>
      <p:sp>
        <p:nvSpPr>
          <p:cNvPr id="32" name="Равнобедренный треугольник 24">
            <a:extLst>
              <a:ext uri="{FF2B5EF4-FFF2-40B4-BE49-F238E27FC236}">
                <a16:creationId xmlns:a16="http://schemas.microsoft.com/office/drawing/2014/main" id="{10990881-D376-B84C-91D3-2E9D287BF851}"/>
              </a:ext>
            </a:extLst>
          </p:cNvPr>
          <p:cNvSpPr/>
          <p:nvPr/>
        </p:nvSpPr>
        <p:spPr>
          <a:xfrm rot="5400000">
            <a:off x="267092" y="276491"/>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extBox 1">
            <a:extLst>
              <a:ext uri="{FF2B5EF4-FFF2-40B4-BE49-F238E27FC236}">
                <a16:creationId xmlns:a16="http://schemas.microsoft.com/office/drawing/2014/main" id="{FDB71DFB-B511-FB41-A2D0-052D1216D595}"/>
              </a:ext>
            </a:extLst>
          </p:cNvPr>
          <p:cNvSpPr txBox="1"/>
          <p:nvPr/>
        </p:nvSpPr>
        <p:spPr>
          <a:xfrm>
            <a:off x="2551870" y="1965819"/>
            <a:ext cx="6643935" cy="923330"/>
          </a:xfrm>
          <a:prstGeom prst="rect">
            <a:avLst/>
          </a:prstGeom>
          <a:noFill/>
        </p:spPr>
        <p:txBody>
          <a:bodyPr wrap="none" rtlCol="0">
            <a:spAutoFit/>
          </a:bodyPr>
          <a:lstStyle/>
          <a:p>
            <a:r>
              <a:rPr lang="ru-RU" sz="3600" b="1" dirty="0" err="1">
                <a:solidFill>
                  <a:schemeClr val="bg1"/>
                </a:solidFill>
                <a:sym typeface="Helvetica Light"/>
              </a:rPr>
              <a:t>Қаржылық</a:t>
            </a:r>
            <a:r>
              <a:rPr lang="ru-RU" sz="3600" b="1" dirty="0">
                <a:solidFill>
                  <a:schemeClr val="bg1"/>
                </a:solidFill>
                <a:sym typeface="Helvetica Light"/>
              </a:rPr>
              <a:t> </a:t>
            </a:r>
            <a:r>
              <a:rPr lang="ru-RU" sz="3600" b="1" dirty="0" err="1">
                <a:solidFill>
                  <a:schemeClr val="bg1"/>
                </a:solidFill>
                <a:sym typeface="Helvetica Light"/>
              </a:rPr>
              <a:t>сауаттылық</a:t>
            </a:r>
            <a:r>
              <a:rPr lang="ru-RU" sz="3600" b="1" dirty="0">
                <a:solidFill>
                  <a:schemeClr val="bg1"/>
                </a:solidFill>
                <a:sym typeface="Helvetica Light"/>
              </a:rPr>
              <a:t> </a:t>
            </a:r>
            <a:r>
              <a:rPr lang="ru-RU" sz="3600" b="1" dirty="0" err="1">
                <a:solidFill>
                  <a:schemeClr val="bg1"/>
                </a:solidFill>
                <a:sym typeface="Helvetica Light"/>
              </a:rPr>
              <a:t>индексі</a:t>
            </a:r>
            <a:r>
              <a:rPr lang="ru-RU" sz="3600" b="1" dirty="0">
                <a:solidFill>
                  <a:schemeClr val="bg1"/>
                </a:solidFill>
                <a:sym typeface="Helvetica Light"/>
              </a:rPr>
              <a:t> </a:t>
            </a:r>
          </a:p>
          <a:p>
            <a:endParaRPr lang="ru-RU" dirty="0"/>
          </a:p>
        </p:txBody>
      </p:sp>
      <p:sp>
        <p:nvSpPr>
          <p:cNvPr id="33" name="Правая фигурная скобка 9">
            <a:extLst>
              <a:ext uri="{FF2B5EF4-FFF2-40B4-BE49-F238E27FC236}">
                <a16:creationId xmlns:a16="http://schemas.microsoft.com/office/drawing/2014/main" id="{32A32CE0-F73E-AF47-952F-8B7BF491BABF}"/>
              </a:ext>
            </a:extLst>
          </p:cNvPr>
          <p:cNvSpPr/>
          <p:nvPr/>
        </p:nvSpPr>
        <p:spPr>
          <a:xfrm rot="16200000">
            <a:off x="5575982" y="-955930"/>
            <a:ext cx="537962" cy="8407824"/>
          </a:xfrm>
          <a:prstGeom prst="rightBrace">
            <a:avLst>
              <a:gd name="adj1" fmla="val 116016"/>
              <a:gd name="adj2" fmla="val 50000"/>
            </a:avLst>
          </a:prstGeom>
          <a:noFill/>
          <a:ln w="76200" cap="flat">
            <a:solidFill>
              <a:srgbClr val="407742"/>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ru-RU" sz="1800" b="0" i="0" u="none" strike="noStrike" cap="none" spc="0" normalizeH="0" baseline="0" dirty="0">
              <a:ln>
                <a:noFill/>
              </a:ln>
              <a:solidFill>
                <a:srgbClr val="000000"/>
              </a:solidFill>
              <a:effectLst/>
              <a:uFillTx/>
            </a:endParaRPr>
          </a:p>
        </p:txBody>
      </p:sp>
      <p:sp>
        <p:nvSpPr>
          <p:cNvPr id="44" name="TextBox 43">
            <a:extLst>
              <a:ext uri="{FF2B5EF4-FFF2-40B4-BE49-F238E27FC236}">
                <a16:creationId xmlns:a16="http://schemas.microsoft.com/office/drawing/2014/main" id="{C88D974C-E18C-F04B-A1F8-75D6C42DD4AD}"/>
              </a:ext>
            </a:extLst>
          </p:cNvPr>
          <p:cNvSpPr txBox="1"/>
          <p:nvPr/>
        </p:nvSpPr>
        <p:spPr>
          <a:xfrm>
            <a:off x="82361" y="3507111"/>
            <a:ext cx="3978606" cy="28527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just">
              <a:buClr>
                <a:srgbClr val="CC0000"/>
              </a:buClr>
            </a:pPr>
            <a:r>
              <a:rPr lang="ru-RU" sz="1600" b="1" dirty="0" err="1">
                <a:solidFill>
                  <a:srgbClr val="7A4300"/>
                </a:solidFill>
              </a:rPr>
              <a:t>Халықаралық</a:t>
            </a:r>
            <a:r>
              <a:rPr lang="ru-RU" sz="1600" b="1" dirty="0">
                <a:solidFill>
                  <a:srgbClr val="7A4300"/>
                </a:solidFill>
              </a:rPr>
              <a:t> </a:t>
            </a:r>
            <a:r>
              <a:rPr lang="ru-RU" sz="1600" b="1" dirty="0" err="1">
                <a:solidFill>
                  <a:srgbClr val="7A4300"/>
                </a:solidFill>
              </a:rPr>
              <a:t>әдістеме</a:t>
            </a:r>
            <a:r>
              <a:rPr lang="ru-RU" sz="1600" b="1" dirty="0">
                <a:solidFill>
                  <a:srgbClr val="7A4300"/>
                </a:solidFill>
              </a:rPr>
              <a:t>* </a:t>
            </a:r>
          </a:p>
          <a:p>
            <a:pPr marL="285750" indent="-285750" algn="just">
              <a:buClr>
                <a:srgbClr val="CC0000"/>
              </a:buClr>
              <a:buFont typeface="Wingdings" pitchFamily="2" charset="2"/>
              <a:buChar char="ü"/>
            </a:pPr>
            <a:r>
              <a:rPr lang="ru-RU" sz="1600" b="1" dirty="0" err="1">
                <a:solidFill>
                  <a:srgbClr val="7A4300"/>
                </a:solidFill>
              </a:rPr>
              <a:t>Қаржылық</a:t>
            </a:r>
            <a:r>
              <a:rPr lang="ru-RU" sz="1600" b="1" dirty="0">
                <a:solidFill>
                  <a:srgbClr val="7A4300"/>
                </a:solidFill>
              </a:rPr>
              <a:t> </a:t>
            </a:r>
            <a:r>
              <a:rPr lang="ru-RU" sz="1600" b="1" dirty="0" err="1">
                <a:solidFill>
                  <a:srgbClr val="7A4300"/>
                </a:solidFill>
              </a:rPr>
              <a:t>білім</a:t>
            </a:r>
            <a:r>
              <a:rPr lang="ru-RU" sz="1600" dirty="0">
                <a:solidFill>
                  <a:srgbClr val="7A4300"/>
                </a:solidFill>
              </a:rPr>
              <a:t>- </a:t>
            </a:r>
            <a:r>
              <a:rPr lang="ru-RU" sz="1600" dirty="0" err="1">
                <a:solidFill>
                  <a:srgbClr val="7A4300"/>
                </a:solidFill>
              </a:rPr>
              <a:t>қарапайым</a:t>
            </a:r>
            <a:r>
              <a:rPr lang="ru-RU" sz="1600" dirty="0">
                <a:solidFill>
                  <a:srgbClr val="7A4300"/>
                </a:solidFill>
              </a:rPr>
              <a:t> </a:t>
            </a:r>
            <a:r>
              <a:rPr lang="ru-RU" sz="1600" dirty="0" err="1">
                <a:solidFill>
                  <a:srgbClr val="7A4300"/>
                </a:solidFill>
              </a:rPr>
              <a:t>және</a:t>
            </a:r>
            <a:r>
              <a:rPr lang="ru-RU" sz="1600" dirty="0">
                <a:solidFill>
                  <a:srgbClr val="7A4300"/>
                </a:solidFill>
              </a:rPr>
              <a:t> </a:t>
            </a:r>
            <a:r>
              <a:rPr lang="ru-RU" sz="1600" dirty="0" err="1">
                <a:solidFill>
                  <a:srgbClr val="7A4300"/>
                </a:solidFill>
              </a:rPr>
              <a:t>күрделі</a:t>
            </a:r>
            <a:r>
              <a:rPr lang="ru-RU" sz="1600" dirty="0">
                <a:solidFill>
                  <a:srgbClr val="7A4300"/>
                </a:solidFill>
              </a:rPr>
              <a:t> </a:t>
            </a:r>
            <a:r>
              <a:rPr lang="ru-RU" sz="1600" dirty="0" err="1">
                <a:solidFill>
                  <a:srgbClr val="7A4300"/>
                </a:solidFill>
              </a:rPr>
              <a:t>несие</a:t>
            </a:r>
            <a:r>
              <a:rPr lang="ru-RU" sz="1600" dirty="0">
                <a:solidFill>
                  <a:srgbClr val="7A4300"/>
                </a:solidFill>
              </a:rPr>
              <a:t> </a:t>
            </a:r>
            <a:r>
              <a:rPr lang="ru-RU" sz="1600" dirty="0" err="1">
                <a:solidFill>
                  <a:srgbClr val="7A4300"/>
                </a:solidFill>
              </a:rPr>
              <a:t>пайызы</a:t>
            </a:r>
            <a:r>
              <a:rPr lang="ru-RU" sz="1600" dirty="0">
                <a:solidFill>
                  <a:srgbClr val="7A4300"/>
                </a:solidFill>
              </a:rPr>
              <a:t>, инфляция, </a:t>
            </a:r>
            <a:r>
              <a:rPr lang="ru-RU" sz="1600" dirty="0" err="1">
                <a:solidFill>
                  <a:srgbClr val="7A4300"/>
                </a:solidFill>
              </a:rPr>
              <a:t>әртараптандыру</a:t>
            </a:r>
            <a:r>
              <a:rPr lang="ru-RU" sz="1600" dirty="0">
                <a:solidFill>
                  <a:srgbClr val="7A4300"/>
                </a:solidFill>
              </a:rPr>
              <a:t>, </a:t>
            </a:r>
            <a:r>
              <a:rPr lang="ru-RU" sz="1600" dirty="0" err="1">
                <a:solidFill>
                  <a:srgbClr val="7A4300"/>
                </a:solidFill>
              </a:rPr>
              <a:t>ақша</a:t>
            </a:r>
            <a:r>
              <a:rPr lang="ru-RU" sz="1600" dirty="0">
                <a:solidFill>
                  <a:srgbClr val="7A4300"/>
                </a:solidFill>
              </a:rPr>
              <a:t> </a:t>
            </a:r>
            <a:r>
              <a:rPr lang="ru-RU" sz="1600" dirty="0" err="1">
                <a:solidFill>
                  <a:srgbClr val="7A4300"/>
                </a:solidFill>
              </a:rPr>
              <a:t>құны</a:t>
            </a:r>
            <a:r>
              <a:rPr lang="ru-RU" sz="1600" dirty="0">
                <a:solidFill>
                  <a:srgbClr val="7A4300"/>
                </a:solidFill>
              </a:rPr>
              <a:t>.</a:t>
            </a:r>
          </a:p>
          <a:p>
            <a:pPr marL="285750" indent="-285750" algn="just">
              <a:buClr>
                <a:srgbClr val="CC0000"/>
              </a:buClr>
              <a:buFont typeface="Wingdings" pitchFamily="2" charset="2"/>
              <a:buChar char="ü"/>
            </a:pPr>
            <a:r>
              <a:rPr lang="ru-RU" sz="1600" b="1" dirty="0" err="1">
                <a:solidFill>
                  <a:srgbClr val="7A4300"/>
                </a:solidFill>
              </a:rPr>
              <a:t>Қаржылық</a:t>
            </a:r>
            <a:r>
              <a:rPr lang="ru-RU" sz="1600" b="1" dirty="0">
                <a:solidFill>
                  <a:srgbClr val="7A4300"/>
                </a:solidFill>
              </a:rPr>
              <a:t> </a:t>
            </a:r>
            <a:r>
              <a:rPr lang="ru-RU" sz="1600" b="1" dirty="0" err="1">
                <a:solidFill>
                  <a:srgbClr val="7A4300"/>
                </a:solidFill>
              </a:rPr>
              <a:t>мінез</a:t>
            </a:r>
            <a:r>
              <a:rPr lang="ru-RU" sz="1600" b="1" dirty="0">
                <a:solidFill>
                  <a:srgbClr val="7A4300"/>
                </a:solidFill>
              </a:rPr>
              <a:t> – </a:t>
            </a:r>
            <a:r>
              <a:rPr lang="ru-RU" sz="1600" b="1" dirty="0" err="1">
                <a:solidFill>
                  <a:srgbClr val="7A4300"/>
                </a:solidFill>
              </a:rPr>
              <a:t>құлық</a:t>
            </a:r>
            <a:r>
              <a:rPr lang="ru-RU" sz="1600" b="1" dirty="0">
                <a:solidFill>
                  <a:srgbClr val="7A4300"/>
                </a:solidFill>
              </a:rPr>
              <a:t> </a:t>
            </a:r>
            <a:r>
              <a:rPr lang="ru-RU" sz="1600" dirty="0">
                <a:solidFill>
                  <a:srgbClr val="7A4300"/>
                </a:solidFill>
              </a:rPr>
              <a:t>- </a:t>
            </a:r>
            <a:r>
              <a:rPr lang="ru-RU" sz="1600" dirty="0" err="1">
                <a:solidFill>
                  <a:srgbClr val="7A4300"/>
                </a:solidFill>
              </a:rPr>
              <a:t>бюджетті</a:t>
            </a:r>
            <a:r>
              <a:rPr lang="ru-RU" sz="1600" dirty="0">
                <a:solidFill>
                  <a:srgbClr val="7A4300"/>
                </a:solidFill>
              </a:rPr>
              <a:t> </a:t>
            </a:r>
            <a:r>
              <a:rPr lang="ru-RU" sz="1600" dirty="0" err="1">
                <a:solidFill>
                  <a:srgbClr val="7A4300"/>
                </a:solidFill>
              </a:rPr>
              <a:t>жоспарлау</a:t>
            </a:r>
            <a:r>
              <a:rPr lang="ru-RU" sz="1600" dirty="0">
                <a:solidFill>
                  <a:srgbClr val="7A4300"/>
                </a:solidFill>
              </a:rPr>
              <a:t>, </a:t>
            </a:r>
            <a:r>
              <a:rPr lang="ru-RU" sz="1600" dirty="0" err="1">
                <a:solidFill>
                  <a:srgbClr val="7A4300"/>
                </a:solidFill>
              </a:rPr>
              <a:t>жинақтарға</a:t>
            </a:r>
            <a:r>
              <a:rPr lang="ru-RU" sz="1600" dirty="0">
                <a:solidFill>
                  <a:srgbClr val="7A4300"/>
                </a:solidFill>
              </a:rPr>
              <a:t> </a:t>
            </a:r>
            <a:r>
              <a:rPr lang="ru-RU" sz="1600" dirty="0" err="1">
                <a:solidFill>
                  <a:srgbClr val="7A4300"/>
                </a:solidFill>
              </a:rPr>
              <a:t>бейімділік</a:t>
            </a:r>
            <a:r>
              <a:rPr lang="ru-RU" sz="1600" dirty="0">
                <a:solidFill>
                  <a:srgbClr val="7A4300"/>
                </a:solidFill>
              </a:rPr>
              <a:t>, бюджет балансы, </a:t>
            </a:r>
            <a:r>
              <a:rPr lang="ru-RU" sz="1600" dirty="0" err="1">
                <a:solidFill>
                  <a:srgbClr val="7A4300"/>
                </a:solidFill>
              </a:rPr>
              <a:t>қаржылық</a:t>
            </a:r>
            <a:r>
              <a:rPr lang="ru-RU" sz="1600" dirty="0">
                <a:solidFill>
                  <a:srgbClr val="7A4300"/>
                </a:solidFill>
              </a:rPr>
              <a:t> </a:t>
            </a:r>
            <a:r>
              <a:rPr lang="ru-RU" sz="1600" dirty="0" err="1">
                <a:solidFill>
                  <a:srgbClr val="7A4300"/>
                </a:solidFill>
              </a:rPr>
              <a:t>қызметті</a:t>
            </a:r>
            <a:r>
              <a:rPr lang="ru-RU" sz="1600" dirty="0">
                <a:solidFill>
                  <a:srgbClr val="7A4300"/>
                </a:solidFill>
              </a:rPr>
              <a:t> </a:t>
            </a:r>
            <a:r>
              <a:rPr lang="ru-RU" sz="1600" dirty="0" err="1">
                <a:solidFill>
                  <a:srgbClr val="7A4300"/>
                </a:solidFill>
              </a:rPr>
              <a:t>таңдауды</a:t>
            </a:r>
            <a:r>
              <a:rPr lang="ru-RU" sz="1600" dirty="0">
                <a:solidFill>
                  <a:srgbClr val="7A4300"/>
                </a:solidFill>
              </a:rPr>
              <a:t> </a:t>
            </a:r>
            <a:r>
              <a:rPr lang="ru-RU" sz="1600" dirty="0" err="1">
                <a:solidFill>
                  <a:srgbClr val="7A4300"/>
                </a:solidFill>
              </a:rPr>
              <a:t>түсіну</a:t>
            </a:r>
            <a:r>
              <a:rPr lang="ru-RU" sz="1600" dirty="0">
                <a:solidFill>
                  <a:srgbClr val="7A4300"/>
                </a:solidFill>
              </a:rPr>
              <a:t>. </a:t>
            </a:r>
          </a:p>
          <a:p>
            <a:pPr marL="285750" indent="-285750" algn="just">
              <a:buClr>
                <a:srgbClr val="CC0000"/>
              </a:buClr>
              <a:buFont typeface="Wingdings" pitchFamily="2" charset="2"/>
              <a:buChar char="ü"/>
            </a:pPr>
            <a:r>
              <a:rPr lang="ru-RU" sz="1600" b="1" dirty="0" err="1">
                <a:solidFill>
                  <a:srgbClr val="7A4300"/>
                </a:solidFill>
              </a:rPr>
              <a:t>Қаржы</a:t>
            </a:r>
            <a:r>
              <a:rPr lang="ru-RU" sz="1600" b="1" dirty="0">
                <a:solidFill>
                  <a:srgbClr val="7A4300"/>
                </a:solidFill>
              </a:rPr>
              <a:t> </a:t>
            </a:r>
            <a:r>
              <a:rPr lang="ru-RU" sz="1600" b="1" dirty="0" err="1">
                <a:solidFill>
                  <a:srgbClr val="7A4300"/>
                </a:solidFill>
              </a:rPr>
              <a:t>қондырғылары</a:t>
            </a:r>
            <a:r>
              <a:rPr lang="ru-RU" sz="1600" b="1" dirty="0">
                <a:solidFill>
                  <a:srgbClr val="7A4300"/>
                </a:solidFill>
              </a:rPr>
              <a:t> - </a:t>
            </a:r>
            <a:r>
              <a:rPr lang="ru-RU" sz="1600" dirty="0" err="1">
                <a:solidFill>
                  <a:srgbClr val="7A4300"/>
                </a:solidFill>
              </a:rPr>
              <a:t>жоспарлау</a:t>
            </a:r>
            <a:r>
              <a:rPr lang="ru-RU" sz="1600" dirty="0">
                <a:solidFill>
                  <a:srgbClr val="7A4300"/>
                </a:solidFill>
              </a:rPr>
              <a:t>, </a:t>
            </a:r>
            <a:r>
              <a:rPr lang="ru-RU" sz="1600" dirty="0" err="1">
                <a:solidFill>
                  <a:srgbClr val="7A4300"/>
                </a:solidFill>
              </a:rPr>
              <a:t>жұмсауға</a:t>
            </a:r>
            <a:r>
              <a:rPr lang="ru-RU" sz="1600" dirty="0">
                <a:solidFill>
                  <a:srgbClr val="7A4300"/>
                </a:solidFill>
              </a:rPr>
              <a:t> </a:t>
            </a:r>
            <a:r>
              <a:rPr lang="ru-RU" sz="1600" dirty="0" err="1">
                <a:solidFill>
                  <a:srgbClr val="7A4300"/>
                </a:solidFill>
              </a:rPr>
              <a:t>деген</a:t>
            </a:r>
            <a:r>
              <a:rPr lang="ru-RU" sz="1600" dirty="0">
                <a:solidFill>
                  <a:srgbClr val="7A4300"/>
                </a:solidFill>
              </a:rPr>
              <a:t> </a:t>
            </a:r>
            <a:r>
              <a:rPr lang="ru-RU" sz="1600" dirty="0" err="1">
                <a:solidFill>
                  <a:srgbClr val="7A4300"/>
                </a:solidFill>
              </a:rPr>
              <a:t>ұмтылыс</a:t>
            </a:r>
            <a:r>
              <a:rPr lang="ru-RU" sz="1600" dirty="0">
                <a:solidFill>
                  <a:srgbClr val="7A4300"/>
                </a:solidFill>
              </a:rPr>
              <a:t>, гедонизм.</a:t>
            </a:r>
          </a:p>
          <a:p>
            <a:pPr algn="just">
              <a:buClr>
                <a:srgbClr val="CC0000"/>
              </a:buClr>
            </a:pPr>
            <a:endParaRPr lang="ru-RU" sz="1600" dirty="0">
              <a:solidFill>
                <a:srgbClr val="7A4300"/>
              </a:solidFill>
            </a:endParaRPr>
          </a:p>
        </p:txBody>
      </p:sp>
      <p:grpSp>
        <p:nvGrpSpPr>
          <p:cNvPr id="3" name="Группа 44">
            <a:extLst>
              <a:ext uri="{FF2B5EF4-FFF2-40B4-BE49-F238E27FC236}">
                <a16:creationId xmlns:a16="http://schemas.microsoft.com/office/drawing/2014/main" id="{7B9870CF-BC63-B44D-910B-CAD592C40D78}"/>
              </a:ext>
            </a:extLst>
          </p:cNvPr>
          <p:cNvGrpSpPr/>
          <p:nvPr/>
        </p:nvGrpSpPr>
        <p:grpSpPr>
          <a:xfrm>
            <a:off x="4844355" y="3384000"/>
            <a:ext cx="2259271" cy="2249002"/>
            <a:chOff x="3125147" y="78308"/>
            <a:chExt cx="3758817" cy="3758817"/>
          </a:xfrm>
        </p:grpSpPr>
        <p:sp>
          <p:nvSpPr>
            <p:cNvPr id="52" name="Овал 51">
              <a:extLst>
                <a:ext uri="{FF2B5EF4-FFF2-40B4-BE49-F238E27FC236}">
                  <a16:creationId xmlns:a16="http://schemas.microsoft.com/office/drawing/2014/main" id="{20A799D6-D6EC-F147-BD79-ED2055AE3D31}"/>
                </a:ext>
              </a:extLst>
            </p:cNvPr>
            <p:cNvSpPr/>
            <p:nvPr/>
          </p:nvSpPr>
          <p:spPr>
            <a:xfrm>
              <a:off x="3125147" y="78308"/>
              <a:ext cx="3758817" cy="3758817"/>
            </a:xfrm>
            <a:prstGeom prst="ellipse">
              <a:avLst/>
            </a:prstGeom>
            <a:solidFill>
              <a:srgbClr val="EBE61A">
                <a:alpha val="49804"/>
              </a:srgbClr>
            </a:solidFill>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sp>
        <p:sp>
          <p:nvSpPr>
            <p:cNvPr id="53" name="Овал 4">
              <a:extLst>
                <a:ext uri="{FF2B5EF4-FFF2-40B4-BE49-F238E27FC236}">
                  <a16:creationId xmlns:a16="http://schemas.microsoft.com/office/drawing/2014/main" id="{97F96A19-25CC-7343-9B46-3D8D378F96FE}"/>
                </a:ext>
              </a:extLst>
            </p:cNvPr>
            <p:cNvSpPr txBox="1"/>
            <p:nvPr/>
          </p:nvSpPr>
          <p:spPr>
            <a:xfrm>
              <a:off x="3626323" y="736101"/>
              <a:ext cx="2756465" cy="169146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r>
                <a:rPr lang="ru-RU" b="1" dirty="0" err="1">
                  <a:solidFill>
                    <a:srgbClr val="7A4300"/>
                  </a:solidFill>
                </a:rPr>
                <a:t>Білім</a:t>
              </a:r>
              <a:endParaRPr lang="ru-RU" b="1" kern="1200" dirty="0">
                <a:solidFill>
                  <a:srgbClr val="7A4300"/>
                </a:solidFill>
              </a:endParaRPr>
            </a:p>
          </p:txBody>
        </p:sp>
      </p:grpSp>
      <p:grpSp>
        <p:nvGrpSpPr>
          <p:cNvPr id="4" name="Группа 45">
            <a:extLst>
              <a:ext uri="{FF2B5EF4-FFF2-40B4-BE49-F238E27FC236}">
                <a16:creationId xmlns:a16="http://schemas.microsoft.com/office/drawing/2014/main" id="{30426CA3-3AE1-D541-A919-0887B4EA4B58}"/>
              </a:ext>
            </a:extLst>
          </p:cNvPr>
          <p:cNvGrpSpPr/>
          <p:nvPr/>
        </p:nvGrpSpPr>
        <p:grpSpPr>
          <a:xfrm>
            <a:off x="5615704" y="4473092"/>
            <a:ext cx="2329180" cy="2270499"/>
            <a:chOff x="4481453" y="2427569"/>
            <a:chExt cx="3758817" cy="3758817"/>
          </a:xfrm>
          <a:solidFill>
            <a:srgbClr val="78A779"/>
          </a:solidFill>
        </p:grpSpPr>
        <p:sp>
          <p:nvSpPr>
            <p:cNvPr id="50" name="Овал 49">
              <a:extLst>
                <a:ext uri="{FF2B5EF4-FFF2-40B4-BE49-F238E27FC236}">
                  <a16:creationId xmlns:a16="http://schemas.microsoft.com/office/drawing/2014/main" id="{0E349AF0-218A-F04A-9005-58397DB0191B}"/>
                </a:ext>
              </a:extLst>
            </p:cNvPr>
            <p:cNvSpPr/>
            <p:nvPr/>
          </p:nvSpPr>
          <p:spPr>
            <a:xfrm>
              <a:off x="4481453" y="2427569"/>
              <a:ext cx="3758817" cy="3758817"/>
            </a:xfrm>
            <a:prstGeom prst="ellipse">
              <a:avLst/>
            </a:prstGeom>
            <a:grpFill/>
          </p:spPr>
          <p:style>
            <a:lnRef idx="2">
              <a:schemeClr val="lt1">
                <a:hueOff val="0"/>
                <a:satOff val="0"/>
                <a:lumOff val="0"/>
                <a:alphaOff val="0"/>
              </a:schemeClr>
            </a:lnRef>
            <a:fillRef idx="1">
              <a:scrgbClr r="0" g="0" b="0"/>
            </a:fillRef>
            <a:effectRef idx="0">
              <a:schemeClr val="accent3">
                <a:alpha val="50000"/>
                <a:hueOff val="-711945"/>
                <a:satOff val="7004"/>
                <a:lumOff val="-1668"/>
                <a:alphaOff val="0"/>
              </a:schemeClr>
            </a:effectRef>
            <a:fontRef idx="minor">
              <a:schemeClr val="tx1"/>
            </a:fontRef>
          </p:style>
        </p:sp>
        <p:sp>
          <p:nvSpPr>
            <p:cNvPr id="51" name="Овал 6">
              <a:extLst>
                <a:ext uri="{FF2B5EF4-FFF2-40B4-BE49-F238E27FC236}">
                  <a16:creationId xmlns:a16="http://schemas.microsoft.com/office/drawing/2014/main" id="{9D3C0A19-4877-1542-86BB-F70634278C9F}"/>
                </a:ext>
              </a:extLst>
            </p:cNvPr>
            <p:cNvSpPr txBox="1"/>
            <p:nvPr/>
          </p:nvSpPr>
          <p:spPr>
            <a:xfrm>
              <a:off x="5536073" y="3391312"/>
              <a:ext cx="2527882" cy="206734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r>
                <a:rPr lang="ru-RU" b="1" dirty="0" err="1">
                  <a:solidFill>
                    <a:srgbClr val="7A4300"/>
                  </a:solidFill>
                </a:rPr>
                <a:t>Қондырғылар</a:t>
              </a:r>
              <a:endParaRPr lang="ru-RU" b="1" kern="1200" dirty="0">
                <a:solidFill>
                  <a:srgbClr val="7A4300"/>
                </a:solidFill>
              </a:endParaRPr>
            </a:p>
          </p:txBody>
        </p:sp>
      </p:grpSp>
      <p:grpSp>
        <p:nvGrpSpPr>
          <p:cNvPr id="8" name="Группа 46">
            <a:extLst>
              <a:ext uri="{FF2B5EF4-FFF2-40B4-BE49-F238E27FC236}">
                <a16:creationId xmlns:a16="http://schemas.microsoft.com/office/drawing/2014/main" id="{4CC7F4AD-17A2-4E46-906E-A5E08419979A}"/>
              </a:ext>
            </a:extLst>
          </p:cNvPr>
          <p:cNvGrpSpPr/>
          <p:nvPr/>
        </p:nvGrpSpPr>
        <p:grpSpPr>
          <a:xfrm>
            <a:off x="3981000" y="4540892"/>
            <a:ext cx="2329181" cy="2277464"/>
            <a:chOff x="1582782" y="2539469"/>
            <a:chExt cx="3758817" cy="3758817"/>
          </a:xfrm>
          <a:solidFill>
            <a:schemeClr val="accent3">
              <a:lumMod val="10000"/>
              <a:lumOff val="90000"/>
            </a:schemeClr>
          </a:solidFill>
        </p:grpSpPr>
        <p:sp>
          <p:nvSpPr>
            <p:cNvPr id="48" name="Овал 47">
              <a:extLst>
                <a:ext uri="{FF2B5EF4-FFF2-40B4-BE49-F238E27FC236}">
                  <a16:creationId xmlns:a16="http://schemas.microsoft.com/office/drawing/2014/main" id="{A8A67AE4-27FC-3B4B-8C40-1971401747BB}"/>
                </a:ext>
              </a:extLst>
            </p:cNvPr>
            <p:cNvSpPr/>
            <p:nvPr/>
          </p:nvSpPr>
          <p:spPr>
            <a:xfrm>
              <a:off x="1582782" y="2539469"/>
              <a:ext cx="3758817" cy="3758817"/>
            </a:xfrm>
            <a:prstGeom prst="ellipse">
              <a:avLst/>
            </a:prstGeom>
            <a:grpFill/>
          </p:spPr>
          <p:style>
            <a:lnRef idx="2">
              <a:schemeClr val="lt1">
                <a:hueOff val="0"/>
                <a:satOff val="0"/>
                <a:lumOff val="0"/>
                <a:alphaOff val="0"/>
              </a:schemeClr>
            </a:lnRef>
            <a:fillRef idx="1">
              <a:scrgbClr r="0" g="0" b="0"/>
            </a:fillRef>
            <a:effectRef idx="0">
              <a:schemeClr val="accent3">
                <a:alpha val="50000"/>
                <a:hueOff val="-1423889"/>
                <a:satOff val="14009"/>
                <a:lumOff val="-3335"/>
                <a:alphaOff val="0"/>
              </a:schemeClr>
            </a:effectRef>
            <a:fontRef idx="minor">
              <a:schemeClr val="tx1"/>
            </a:fontRef>
          </p:style>
        </p:sp>
        <p:sp>
          <p:nvSpPr>
            <p:cNvPr id="49" name="Овал 8">
              <a:extLst>
                <a:ext uri="{FF2B5EF4-FFF2-40B4-BE49-F238E27FC236}">
                  <a16:creationId xmlns:a16="http://schemas.microsoft.com/office/drawing/2014/main" id="{3DA131FC-DC1D-424C-A26E-A47855D7273B}"/>
                </a:ext>
              </a:extLst>
            </p:cNvPr>
            <p:cNvSpPr txBox="1"/>
            <p:nvPr/>
          </p:nvSpPr>
          <p:spPr>
            <a:xfrm>
              <a:off x="2408470" y="3291353"/>
              <a:ext cx="2255289" cy="206734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r>
                <a:rPr lang="ru-RU" b="1" dirty="0" err="1">
                  <a:solidFill>
                    <a:srgbClr val="7A4300"/>
                  </a:solidFill>
                </a:rPr>
                <a:t>Мінез-құлық</a:t>
              </a:r>
              <a:endParaRPr lang="ru-RU" b="1" kern="1200" dirty="0">
                <a:solidFill>
                  <a:srgbClr val="7A4300"/>
                </a:solidFill>
              </a:endParaRPr>
            </a:p>
          </p:txBody>
        </p:sp>
      </p:grpSp>
      <p:sp>
        <p:nvSpPr>
          <p:cNvPr id="6" name="Прямоугольник 5">
            <a:extLst>
              <a:ext uri="{FF2B5EF4-FFF2-40B4-BE49-F238E27FC236}">
                <a16:creationId xmlns:a16="http://schemas.microsoft.com/office/drawing/2014/main" id="{895E8B37-2F4A-254C-AAB0-9A7D7C23BA53}"/>
              </a:ext>
            </a:extLst>
          </p:cNvPr>
          <p:cNvSpPr/>
          <p:nvPr/>
        </p:nvSpPr>
        <p:spPr>
          <a:xfrm>
            <a:off x="7814277" y="3384001"/>
            <a:ext cx="3996723" cy="3539430"/>
          </a:xfrm>
          <a:prstGeom prst="rect">
            <a:avLst/>
          </a:prstGeom>
        </p:spPr>
        <p:txBody>
          <a:bodyPr wrap="square">
            <a:spAutoFit/>
          </a:bodyPr>
          <a:lstStyle/>
          <a:p>
            <a:pPr algn="just">
              <a:buClr>
                <a:srgbClr val="CC0000"/>
              </a:buClr>
            </a:pPr>
            <a:r>
              <a:rPr lang="ru-RU" sz="1600" b="1" dirty="0" err="1">
                <a:solidFill>
                  <a:srgbClr val="7A4300"/>
                </a:solidFill>
              </a:rPr>
              <a:t>Қазақстандық</a:t>
            </a:r>
            <a:r>
              <a:rPr lang="ru-RU" sz="1600" b="1" dirty="0">
                <a:solidFill>
                  <a:srgbClr val="7A4300"/>
                </a:solidFill>
              </a:rPr>
              <a:t> </a:t>
            </a:r>
            <a:r>
              <a:rPr lang="ru-RU" sz="1600" b="1" dirty="0" err="1">
                <a:solidFill>
                  <a:srgbClr val="7A4300"/>
                </a:solidFill>
              </a:rPr>
              <a:t>ерекшелікті</a:t>
            </a:r>
            <a:r>
              <a:rPr lang="ru-RU" sz="1600" b="1" dirty="0">
                <a:solidFill>
                  <a:srgbClr val="7A4300"/>
                </a:solidFill>
              </a:rPr>
              <a:t> </a:t>
            </a:r>
            <a:r>
              <a:rPr lang="ru-RU" sz="1600" b="1" dirty="0" err="1">
                <a:solidFill>
                  <a:srgbClr val="7A4300"/>
                </a:solidFill>
              </a:rPr>
              <a:t>есепке</a:t>
            </a:r>
            <a:r>
              <a:rPr lang="ru-RU" sz="1600" b="1" dirty="0">
                <a:solidFill>
                  <a:srgbClr val="7A4300"/>
                </a:solidFill>
              </a:rPr>
              <a:t> </a:t>
            </a:r>
            <a:r>
              <a:rPr lang="ru-RU" sz="1600" b="1" dirty="0" err="1">
                <a:solidFill>
                  <a:srgbClr val="7A4300"/>
                </a:solidFill>
              </a:rPr>
              <a:t>алу</a:t>
            </a:r>
            <a:r>
              <a:rPr lang="ru-RU" sz="1600" b="1" dirty="0">
                <a:solidFill>
                  <a:srgbClr val="7A4300"/>
                </a:solidFill>
              </a:rPr>
              <a:t>:</a:t>
            </a:r>
            <a:r>
              <a:rPr lang="ru-RU" sz="1600" dirty="0">
                <a:solidFill>
                  <a:srgbClr val="7A4300"/>
                </a:solidFill>
              </a:rPr>
              <a:t> 	</a:t>
            </a:r>
          </a:p>
          <a:p>
            <a:pPr marL="285750" indent="-285750" algn="just">
              <a:buClr>
                <a:srgbClr val="CC0000"/>
              </a:buClr>
              <a:buFont typeface="Wingdings" pitchFamily="2" charset="2"/>
              <a:buChar char="ü"/>
            </a:pPr>
            <a:r>
              <a:rPr lang="ru-RU" sz="1600" b="1" dirty="0" err="1">
                <a:solidFill>
                  <a:srgbClr val="7A4300"/>
                </a:solidFill>
              </a:rPr>
              <a:t>Қаржылық</a:t>
            </a:r>
            <a:r>
              <a:rPr lang="ru-RU" sz="1600" b="1" dirty="0">
                <a:solidFill>
                  <a:srgbClr val="7A4300"/>
                </a:solidFill>
              </a:rPr>
              <a:t> </a:t>
            </a:r>
            <a:r>
              <a:rPr lang="ru-RU" sz="1600" b="1" dirty="0" err="1">
                <a:solidFill>
                  <a:srgbClr val="7A4300"/>
                </a:solidFill>
              </a:rPr>
              <a:t>білім</a:t>
            </a:r>
            <a:r>
              <a:rPr lang="ru-RU" sz="1600" b="1" dirty="0">
                <a:solidFill>
                  <a:srgbClr val="7A4300"/>
                </a:solidFill>
              </a:rPr>
              <a:t> - </a:t>
            </a:r>
            <a:r>
              <a:rPr lang="ru-RU" sz="1600" dirty="0" err="1">
                <a:solidFill>
                  <a:srgbClr val="7A4300"/>
                </a:solidFill>
              </a:rPr>
              <a:t>салымдарға</a:t>
            </a:r>
            <a:r>
              <a:rPr lang="ru-RU" sz="1600" dirty="0">
                <a:solidFill>
                  <a:srgbClr val="7A4300"/>
                </a:solidFill>
              </a:rPr>
              <a:t> </a:t>
            </a:r>
            <a:r>
              <a:rPr lang="ru-RU" sz="1600" dirty="0" err="1">
                <a:solidFill>
                  <a:srgbClr val="7A4300"/>
                </a:solidFill>
              </a:rPr>
              <a:t>кепілдік</a:t>
            </a:r>
            <a:r>
              <a:rPr lang="ru-RU" sz="1600" dirty="0">
                <a:solidFill>
                  <a:srgbClr val="7A4300"/>
                </a:solidFill>
              </a:rPr>
              <a:t> беру </a:t>
            </a:r>
            <a:r>
              <a:rPr lang="ru-RU" sz="1600" dirty="0" err="1">
                <a:solidFill>
                  <a:srgbClr val="7A4300"/>
                </a:solidFill>
              </a:rPr>
              <a:t>жүйесі</a:t>
            </a:r>
            <a:r>
              <a:rPr lang="ru-RU" sz="1600" dirty="0">
                <a:solidFill>
                  <a:srgbClr val="7A4300"/>
                </a:solidFill>
              </a:rPr>
              <a:t>, </a:t>
            </a:r>
            <a:r>
              <a:rPr lang="ru-RU" sz="1600" dirty="0" err="1">
                <a:solidFill>
                  <a:srgbClr val="7A4300"/>
                </a:solidFill>
              </a:rPr>
              <a:t>тұтынушылардың</a:t>
            </a:r>
            <a:r>
              <a:rPr lang="ru-RU" sz="1600" dirty="0">
                <a:solidFill>
                  <a:srgbClr val="7A4300"/>
                </a:solidFill>
              </a:rPr>
              <a:t> </a:t>
            </a:r>
            <a:r>
              <a:rPr lang="ru-RU" sz="1600" dirty="0" err="1">
                <a:solidFill>
                  <a:srgbClr val="7A4300"/>
                </a:solidFill>
              </a:rPr>
              <a:t>құқықтарын</a:t>
            </a:r>
            <a:r>
              <a:rPr lang="ru-RU" sz="1600" dirty="0">
                <a:solidFill>
                  <a:srgbClr val="7A4300"/>
                </a:solidFill>
              </a:rPr>
              <a:t> </a:t>
            </a:r>
            <a:r>
              <a:rPr lang="ru-RU" sz="1600" dirty="0" err="1">
                <a:solidFill>
                  <a:srgbClr val="7A4300"/>
                </a:solidFill>
              </a:rPr>
              <a:t>қорғау</a:t>
            </a:r>
            <a:r>
              <a:rPr lang="ru-RU" sz="1600" dirty="0">
                <a:solidFill>
                  <a:srgbClr val="7A4300"/>
                </a:solidFill>
              </a:rPr>
              <a:t> </a:t>
            </a:r>
            <a:r>
              <a:rPr lang="ru-RU" sz="1600" dirty="0" err="1">
                <a:solidFill>
                  <a:srgbClr val="7A4300"/>
                </a:solidFill>
              </a:rPr>
              <a:t>жүйесі</a:t>
            </a:r>
            <a:r>
              <a:rPr lang="ru-RU" sz="1600" dirty="0">
                <a:solidFill>
                  <a:srgbClr val="7A4300"/>
                </a:solidFill>
              </a:rPr>
              <a:t> </a:t>
            </a:r>
            <a:r>
              <a:rPr lang="ru-RU" sz="1600" dirty="0" err="1">
                <a:solidFill>
                  <a:srgbClr val="7A4300"/>
                </a:solidFill>
              </a:rPr>
              <a:t>туралы</a:t>
            </a:r>
            <a:r>
              <a:rPr lang="ru-RU" sz="1600" dirty="0">
                <a:solidFill>
                  <a:srgbClr val="7A4300"/>
                </a:solidFill>
              </a:rPr>
              <a:t> </a:t>
            </a:r>
            <a:r>
              <a:rPr lang="ru-RU" sz="1600" dirty="0" err="1">
                <a:solidFill>
                  <a:srgbClr val="7A4300"/>
                </a:solidFill>
              </a:rPr>
              <a:t>білім</a:t>
            </a:r>
            <a:r>
              <a:rPr lang="ru-RU" sz="1600" dirty="0">
                <a:solidFill>
                  <a:srgbClr val="7A4300"/>
                </a:solidFill>
              </a:rPr>
              <a:t>, </a:t>
            </a:r>
            <a:r>
              <a:rPr lang="ru-RU" sz="1600" dirty="0" err="1">
                <a:solidFill>
                  <a:srgbClr val="7A4300"/>
                </a:solidFill>
              </a:rPr>
              <a:t>пайдалылық</a:t>
            </a:r>
            <a:r>
              <a:rPr lang="ru-RU" sz="1600" dirty="0">
                <a:solidFill>
                  <a:srgbClr val="7A4300"/>
                </a:solidFill>
              </a:rPr>
              <a:t> пен </a:t>
            </a:r>
            <a:r>
              <a:rPr lang="ru-RU" sz="1600" dirty="0" err="1">
                <a:solidFill>
                  <a:srgbClr val="7A4300"/>
                </a:solidFill>
              </a:rPr>
              <a:t>сенімділік</a:t>
            </a:r>
            <a:r>
              <a:rPr lang="ru-RU" sz="1600" dirty="0">
                <a:solidFill>
                  <a:srgbClr val="7A4300"/>
                </a:solidFill>
              </a:rPr>
              <a:t> </a:t>
            </a:r>
            <a:r>
              <a:rPr lang="ru-RU" sz="1600" dirty="0" err="1">
                <a:solidFill>
                  <a:srgbClr val="7A4300"/>
                </a:solidFill>
              </a:rPr>
              <a:t>ұғымдарын</a:t>
            </a:r>
            <a:r>
              <a:rPr lang="ru-RU" sz="1600" dirty="0">
                <a:solidFill>
                  <a:srgbClr val="7A4300"/>
                </a:solidFill>
              </a:rPr>
              <a:t> </a:t>
            </a:r>
            <a:r>
              <a:rPr lang="ru-RU" sz="1600" dirty="0" err="1">
                <a:solidFill>
                  <a:srgbClr val="7A4300"/>
                </a:solidFill>
              </a:rPr>
              <a:t>ажырата</a:t>
            </a:r>
            <a:r>
              <a:rPr lang="ru-RU" sz="1600" dirty="0">
                <a:solidFill>
                  <a:srgbClr val="7A4300"/>
                </a:solidFill>
              </a:rPr>
              <a:t> </a:t>
            </a:r>
            <a:r>
              <a:rPr lang="ru-RU" sz="1600" dirty="0" err="1">
                <a:solidFill>
                  <a:srgbClr val="7A4300"/>
                </a:solidFill>
              </a:rPr>
              <a:t>білу</a:t>
            </a:r>
            <a:r>
              <a:rPr lang="ru-RU" sz="1600" dirty="0">
                <a:solidFill>
                  <a:srgbClr val="7A4300"/>
                </a:solidFill>
              </a:rPr>
              <a:t>.	</a:t>
            </a:r>
          </a:p>
          <a:p>
            <a:pPr marL="285750" indent="-285750" algn="just">
              <a:buClr>
                <a:srgbClr val="CC0000"/>
              </a:buClr>
              <a:buFont typeface="Wingdings" pitchFamily="2" charset="2"/>
              <a:buChar char="ü"/>
            </a:pPr>
            <a:r>
              <a:rPr lang="ru-RU" sz="1600" b="1" dirty="0" err="1">
                <a:solidFill>
                  <a:srgbClr val="7A4300"/>
                </a:solidFill>
              </a:rPr>
              <a:t>Қаржылық</a:t>
            </a:r>
            <a:r>
              <a:rPr lang="ru-RU" sz="1600" b="1" dirty="0">
                <a:solidFill>
                  <a:srgbClr val="7A4300"/>
                </a:solidFill>
              </a:rPr>
              <a:t> </a:t>
            </a:r>
            <a:r>
              <a:rPr lang="ru-RU" sz="1600" b="1" dirty="0" err="1">
                <a:solidFill>
                  <a:srgbClr val="7A4300"/>
                </a:solidFill>
              </a:rPr>
              <a:t>мінез</a:t>
            </a:r>
            <a:r>
              <a:rPr lang="ru-RU" sz="1600" b="1" dirty="0">
                <a:solidFill>
                  <a:srgbClr val="7A4300"/>
                </a:solidFill>
              </a:rPr>
              <a:t> – </a:t>
            </a:r>
            <a:r>
              <a:rPr lang="ru-RU" sz="1600" b="1" dirty="0" err="1">
                <a:solidFill>
                  <a:srgbClr val="7A4300"/>
                </a:solidFill>
              </a:rPr>
              <a:t>құлық</a:t>
            </a:r>
            <a:r>
              <a:rPr lang="ru-RU" sz="1600" b="1" dirty="0">
                <a:solidFill>
                  <a:srgbClr val="7A4300"/>
                </a:solidFill>
              </a:rPr>
              <a:t> </a:t>
            </a:r>
            <a:r>
              <a:rPr lang="ru-RU" sz="1600" dirty="0">
                <a:solidFill>
                  <a:srgbClr val="7A4300"/>
                </a:solidFill>
              </a:rPr>
              <a:t>- </a:t>
            </a:r>
            <a:r>
              <a:rPr lang="ru-RU" sz="1600" dirty="0" err="1">
                <a:solidFill>
                  <a:srgbClr val="7A4300"/>
                </a:solidFill>
              </a:rPr>
              <a:t>қаржылық</a:t>
            </a:r>
            <a:r>
              <a:rPr lang="ru-RU" sz="1600" dirty="0">
                <a:solidFill>
                  <a:srgbClr val="7A4300"/>
                </a:solidFill>
              </a:rPr>
              <a:t> </a:t>
            </a:r>
            <a:r>
              <a:rPr lang="ru-RU" sz="1600" dirty="0" err="1">
                <a:solidFill>
                  <a:srgbClr val="7A4300"/>
                </a:solidFill>
              </a:rPr>
              <a:t>қызметтерді</a:t>
            </a:r>
            <a:r>
              <a:rPr lang="ru-RU" sz="1600" dirty="0">
                <a:solidFill>
                  <a:srgbClr val="7A4300"/>
                </a:solidFill>
              </a:rPr>
              <a:t> </a:t>
            </a:r>
            <a:r>
              <a:rPr lang="ru-RU" sz="1600" dirty="0" err="1">
                <a:solidFill>
                  <a:srgbClr val="7A4300"/>
                </a:solidFill>
              </a:rPr>
              <a:t>пайдалану</a:t>
            </a:r>
            <a:r>
              <a:rPr lang="ru-RU" sz="1600" dirty="0">
                <a:solidFill>
                  <a:srgbClr val="7A4300"/>
                </a:solidFill>
              </a:rPr>
              <a:t>, </a:t>
            </a:r>
            <a:r>
              <a:rPr lang="ru-RU" sz="1600" dirty="0" err="1">
                <a:solidFill>
                  <a:srgbClr val="7A4300"/>
                </a:solidFill>
              </a:rPr>
              <a:t>қаржы</a:t>
            </a:r>
            <a:r>
              <a:rPr lang="ru-RU" sz="1600" dirty="0">
                <a:solidFill>
                  <a:srgbClr val="7A4300"/>
                </a:solidFill>
              </a:rPr>
              <a:t> </a:t>
            </a:r>
            <a:r>
              <a:rPr lang="ru-RU" sz="1600" dirty="0" err="1">
                <a:solidFill>
                  <a:srgbClr val="7A4300"/>
                </a:solidFill>
              </a:rPr>
              <a:t>нарығында</a:t>
            </a:r>
            <a:r>
              <a:rPr lang="ru-RU" sz="1600" dirty="0">
                <a:solidFill>
                  <a:srgbClr val="7A4300"/>
                </a:solidFill>
              </a:rPr>
              <a:t> </a:t>
            </a:r>
            <a:r>
              <a:rPr lang="ru-RU" sz="1600" dirty="0" err="1">
                <a:solidFill>
                  <a:srgbClr val="7A4300"/>
                </a:solidFill>
              </a:rPr>
              <a:t>ұйымды</a:t>
            </a:r>
            <a:r>
              <a:rPr lang="ru-RU" sz="1600" dirty="0">
                <a:solidFill>
                  <a:srgbClr val="7A4300"/>
                </a:solidFill>
              </a:rPr>
              <a:t> </a:t>
            </a:r>
            <a:r>
              <a:rPr lang="ru-RU" sz="1600" dirty="0" err="1">
                <a:solidFill>
                  <a:srgbClr val="7A4300"/>
                </a:solidFill>
              </a:rPr>
              <a:t>таңдау</a:t>
            </a:r>
            <a:r>
              <a:rPr lang="ru-RU" sz="1600" dirty="0">
                <a:solidFill>
                  <a:srgbClr val="7A4300"/>
                </a:solidFill>
              </a:rPr>
              <a:t> </a:t>
            </a:r>
            <a:r>
              <a:rPr lang="ru-RU" sz="1600" dirty="0" err="1">
                <a:solidFill>
                  <a:srgbClr val="7A4300"/>
                </a:solidFill>
              </a:rPr>
              <a:t>алгоритмдері</a:t>
            </a:r>
            <a:r>
              <a:rPr lang="ru-RU" sz="1600" dirty="0">
                <a:solidFill>
                  <a:srgbClr val="7A4300"/>
                </a:solidFill>
              </a:rPr>
              <a:t>, </a:t>
            </a:r>
            <a:r>
              <a:rPr lang="ru-RU" sz="1600" dirty="0" err="1">
                <a:solidFill>
                  <a:srgbClr val="7A4300"/>
                </a:solidFill>
              </a:rPr>
              <a:t>қауіпсіздік</a:t>
            </a:r>
            <a:r>
              <a:rPr lang="ru-RU" sz="1600" dirty="0">
                <a:solidFill>
                  <a:srgbClr val="7A4300"/>
                </a:solidFill>
              </a:rPr>
              <a:t> </a:t>
            </a:r>
            <a:r>
              <a:rPr lang="ru-RU" sz="1600" dirty="0" err="1">
                <a:solidFill>
                  <a:srgbClr val="7A4300"/>
                </a:solidFill>
              </a:rPr>
              <a:t>жастығының</a:t>
            </a:r>
            <a:r>
              <a:rPr lang="ru-RU" sz="1600" dirty="0">
                <a:solidFill>
                  <a:srgbClr val="7A4300"/>
                </a:solidFill>
              </a:rPr>
              <a:t> </a:t>
            </a:r>
            <a:r>
              <a:rPr lang="ru-RU" sz="1600" dirty="0" err="1">
                <a:solidFill>
                  <a:srgbClr val="7A4300"/>
                </a:solidFill>
              </a:rPr>
              <a:t>болуы</a:t>
            </a:r>
            <a:r>
              <a:rPr lang="ru-RU" sz="1600" dirty="0">
                <a:solidFill>
                  <a:srgbClr val="7A4300"/>
                </a:solidFill>
              </a:rPr>
              <a:t>.</a:t>
            </a:r>
          </a:p>
          <a:p>
            <a:pPr marL="285750" indent="-285750" algn="just">
              <a:buClr>
                <a:srgbClr val="CC0000"/>
              </a:buClr>
              <a:buFont typeface="Wingdings" pitchFamily="2" charset="2"/>
              <a:buChar char="ü"/>
            </a:pPr>
            <a:r>
              <a:rPr lang="ru-RU" sz="1600" b="1" dirty="0" err="1">
                <a:solidFill>
                  <a:srgbClr val="7A4300"/>
                </a:solidFill>
              </a:rPr>
              <a:t>Қаржы</a:t>
            </a:r>
            <a:r>
              <a:rPr lang="ru-RU" sz="1600" b="1" dirty="0">
                <a:solidFill>
                  <a:srgbClr val="7A4300"/>
                </a:solidFill>
              </a:rPr>
              <a:t> </a:t>
            </a:r>
            <a:r>
              <a:rPr lang="ru-RU" sz="1600" b="1" dirty="0" err="1">
                <a:solidFill>
                  <a:srgbClr val="7A4300"/>
                </a:solidFill>
              </a:rPr>
              <a:t>қондырғылары</a:t>
            </a:r>
            <a:r>
              <a:rPr lang="ru-RU" sz="1600" b="1" dirty="0">
                <a:solidFill>
                  <a:srgbClr val="7A4300"/>
                </a:solidFill>
              </a:rPr>
              <a:t> - </a:t>
            </a:r>
            <a:r>
              <a:rPr lang="ru-RU" sz="1600" dirty="0" err="1">
                <a:solidFill>
                  <a:srgbClr val="7A4300"/>
                </a:solidFill>
              </a:rPr>
              <a:t>жауапкершілік</a:t>
            </a:r>
            <a:r>
              <a:rPr lang="ru-RU" sz="1600" dirty="0">
                <a:solidFill>
                  <a:srgbClr val="7A4300"/>
                </a:solidFill>
              </a:rPr>
              <a:t>, </a:t>
            </a:r>
            <a:r>
              <a:rPr lang="ru-RU" sz="1600" dirty="0" err="1">
                <a:solidFill>
                  <a:srgbClr val="7A4300"/>
                </a:solidFill>
              </a:rPr>
              <a:t>қаржы</a:t>
            </a:r>
            <a:r>
              <a:rPr lang="ru-RU" sz="1600" dirty="0">
                <a:solidFill>
                  <a:srgbClr val="7A4300"/>
                </a:solidFill>
              </a:rPr>
              <a:t> </a:t>
            </a:r>
            <a:r>
              <a:rPr lang="ru-RU" sz="1600" dirty="0" err="1">
                <a:solidFill>
                  <a:srgbClr val="7A4300"/>
                </a:solidFill>
              </a:rPr>
              <a:t>нарығына</a:t>
            </a:r>
            <a:r>
              <a:rPr lang="ru-RU" sz="1600" dirty="0">
                <a:solidFill>
                  <a:srgbClr val="7A4300"/>
                </a:solidFill>
              </a:rPr>
              <a:t> </a:t>
            </a:r>
            <a:r>
              <a:rPr lang="ru-RU" sz="1600" dirty="0" err="1">
                <a:solidFill>
                  <a:srgbClr val="7A4300"/>
                </a:solidFill>
              </a:rPr>
              <a:t>қатысушыларға</a:t>
            </a:r>
            <a:r>
              <a:rPr lang="ru-RU" sz="1600" dirty="0">
                <a:solidFill>
                  <a:srgbClr val="7A4300"/>
                </a:solidFill>
              </a:rPr>
              <a:t> </a:t>
            </a:r>
            <a:r>
              <a:rPr lang="ru-RU" sz="1600" dirty="0" err="1">
                <a:solidFill>
                  <a:srgbClr val="7A4300"/>
                </a:solidFill>
              </a:rPr>
              <a:t>сенім</a:t>
            </a:r>
            <a:r>
              <a:rPr lang="ru-RU" sz="1600" dirty="0">
                <a:solidFill>
                  <a:srgbClr val="7A4300"/>
                </a:solidFill>
              </a:rPr>
              <a:t>.</a:t>
            </a:r>
          </a:p>
        </p:txBody>
      </p:sp>
    </p:spTree>
    <p:extLst>
      <p:ext uri="{BB962C8B-B14F-4D97-AF65-F5344CB8AC3E}">
        <p14:creationId xmlns:p14="http://schemas.microsoft.com/office/powerpoint/2010/main" val="327958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26</a:t>
            </a:fld>
            <a:endParaRPr lang="ru-RU" dirty="0"/>
          </a:p>
        </p:txBody>
      </p:sp>
      <p:sp>
        <p:nvSpPr>
          <p:cNvPr id="4" name="Прямоугольник 3">
            <a:extLst>
              <a:ext uri="{FF2B5EF4-FFF2-40B4-BE49-F238E27FC236}">
                <a16:creationId xmlns:a16="http://schemas.microsoft.com/office/drawing/2014/main" id="{CD1CFFAE-E8BB-4049-B22C-2ECBA0EA2173}"/>
              </a:ext>
            </a:extLst>
          </p:cNvPr>
          <p:cNvSpPr/>
          <p:nvPr/>
        </p:nvSpPr>
        <p:spPr>
          <a:xfrm>
            <a:off x="8059200" y="999000"/>
            <a:ext cx="3846000" cy="509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6" name="Диаграмма 5">
            <a:extLst>
              <a:ext uri="{FF2B5EF4-FFF2-40B4-BE49-F238E27FC236}">
                <a16:creationId xmlns:a16="http://schemas.microsoft.com/office/drawing/2014/main" id="{20CC0C60-2101-1E4B-8F34-3C2B290A1207}"/>
              </a:ext>
            </a:extLst>
          </p:cNvPr>
          <p:cNvGraphicFramePr/>
          <p:nvPr>
            <p:extLst>
              <p:ext uri="{D42A27DB-BD31-4B8C-83A1-F6EECF244321}">
                <p14:modId xmlns:p14="http://schemas.microsoft.com/office/powerpoint/2010/main" val="3596136695"/>
              </p:ext>
            </p:extLst>
          </p:nvPr>
        </p:nvGraphicFramePr>
        <p:xfrm>
          <a:off x="8485774" y="3744000"/>
          <a:ext cx="3123512" cy="2041721"/>
        </p:xfrm>
        <a:graphic>
          <a:graphicData uri="http://schemas.openxmlformats.org/drawingml/2006/chart">
            <c:chart xmlns:c="http://schemas.openxmlformats.org/drawingml/2006/chart" xmlns:r="http://schemas.openxmlformats.org/officeDocument/2006/relationships" r:id="rId2"/>
          </a:graphicData>
        </a:graphic>
      </p:graphicFrame>
      <p:sp>
        <p:nvSpPr>
          <p:cNvPr id="7" name="Прямоугольник 6">
            <a:extLst>
              <a:ext uri="{FF2B5EF4-FFF2-40B4-BE49-F238E27FC236}">
                <a16:creationId xmlns:a16="http://schemas.microsoft.com/office/drawing/2014/main" id="{86FEAC54-53BB-8F41-9E43-DC02A88A95A3}"/>
              </a:ext>
            </a:extLst>
          </p:cNvPr>
          <p:cNvSpPr/>
          <p:nvPr/>
        </p:nvSpPr>
        <p:spPr>
          <a:xfrm>
            <a:off x="9306374" y="3969000"/>
            <a:ext cx="1718740" cy="707886"/>
          </a:xfrm>
          <a:prstGeom prst="rect">
            <a:avLst/>
          </a:prstGeom>
        </p:spPr>
        <p:txBody>
          <a:bodyPr wrap="none">
            <a:spAutoFit/>
          </a:bodyPr>
          <a:lstStyle/>
          <a:p>
            <a:r>
              <a:rPr lang="ru-RU" sz="4000" dirty="0">
                <a:solidFill>
                  <a:srgbClr val="78A779"/>
                </a:solidFill>
              </a:rPr>
              <a:t>39,07%</a:t>
            </a:r>
          </a:p>
        </p:txBody>
      </p:sp>
      <p:sp>
        <p:nvSpPr>
          <p:cNvPr id="8" name="Title 1">
            <a:extLst>
              <a:ext uri="{FF2B5EF4-FFF2-40B4-BE49-F238E27FC236}">
                <a16:creationId xmlns:a16="http://schemas.microsoft.com/office/drawing/2014/main" id="{573243D8-A104-4841-9E23-799F616F4E3D}"/>
              </a:ext>
            </a:extLst>
          </p:cNvPr>
          <p:cNvSpPr>
            <a:spLocks noGrp="1"/>
          </p:cNvSpPr>
          <p:nvPr>
            <p:ph type="title"/>
          </p:nvPr>
        </p:nvSpPr>
        <p:spPr>
          <a:xfrm>
            <a:off x="8444633" y="1190606"/>
            <a:ext cx="3294969" cy="2362558"/>
          </a:xfrm>
          <a:solidFill>
            <a:srgbClr val="FFD579"/>
          </a:solidFill>
        </p:spPr>
        <p:txBody>
          <a:bodyPr>
            <a:normAutofit fontScale="90000"/>
          </a:bodyPr>
          <a:lstStyle/>
          <a:p>
            <a:pPr algn="just"/>
            <a:r>
              <a:rPr lang="ru-RU" sz="2200" b="1" dirty="0">
                <a:solidFill>
                  <a:srgbClr val="7A4300"/>
                </a:solidFill>
                <a:latin typeface="+mn-lt"/>
              </a:rPr>
              <a:t>2020 </a:t>
            </a:r>
            <a:r>
              <a:rPr lang="ru-RU" sz="2200" b="1" dirty="0" err="1">
                <a:solidFill>
                  <a:srgbClr val="7A4300"/>
                </a:solidFill>
                <a:latin typeface="+mn-lt"/>
              </a:rPr>
              <a:t>жылғы</a:t>
            </a:r>
            <a:r>
              <a:rPr lang="ru-RU" sz="2200" b="1" dirty="0">
                <a:solidFill>
                  <a:srgbClr val="7A4300"/>
                </a:solidFill>
                <a:latin typeface="+mn-lt"/>
              </a:rPr>
              <a:t> </a:t>
            </a:r>
            <a:r>
              <a:rPr lang="ru-RU" sz="2200" b="1" dirty="0" err="1">
                <a:solidFill>
                  <a:srgbClr val="7A4300"/>
                </a:solidFill>
                <a:latin typeface="+mn-lt"/>
              </a:rPr>
              <a:t>зерттеу</a:t>
            </a:r>
            <a:r>
              <a:rPr lang="ru-RU" sz="2200" b="1" dirty="0">
                <a:solidFill>
                  <a:srgbClr val="7A4300"/>
                </a:solidFill>
                <a:latin typeface="+mn-lt"/>
              </a:rPr>
              <a:t> </a:t>
            </a:r>
            <a:r>
              <a:rPr lang="ru-RU" sz="2200" b="1" dirty="0" err="1">
                <a:solidFill>
                  <a:srgbClr val="7A4300"/>
                </a:solidFill>
                <a:latin typeface="+mn-lt"/>
              </a:rPr>
              <a:t>нәтижелері</a:t>
            </a:r>
            <a:r>
              <a:rPr lang="ru-RU" sz="2200" b="1" dirty="0">
                <a:solidFill>
                  <a:srgbClr val="7A4300"/>
                </a:solidFill>
                <a:latin typeface="+mn-lt"/>
              </a:rPr>
              <a:t> </a:t>
            </a:r>
            <a:r>
              <a:rPr lang="ru-RU" sz="2200" b="1" dirty="0" err="1">
                <a:solidFill>
                  <a:srgbClr val="7A4300"/>
                </a:solidFill>
                <a:latin typeface="+mn-lt"/>
              </a:rPr>
              <a:t>бойынша</a:t>
            </a:r>
            <a:r>
              <a:rPr lang="ru-RU" sz="2200" b="1" dirty="0">
                <a:solidFill>
                  <a:srgbClr val="7A4300"/>
                </a:solidFill>
                <a:latin typeface="+mn-lt"/>
              </a:rPr>
              <a:t> </a:t>
            </a:r>
            <a:r>
              <a:rPr lang="ru-RU" sz="2200" b="1" dirty="0" err="1">
                <a:solidFill>
                  <a:srgbClr val="7A4300"/>
                </a:solidFill>
                <a:latin typeface="+mn-lt"/>
              </a:rPr>
              <a:t>Қазақстан</a:t>
            </a:r>
            <a:r>
              <a:rPr lang="ru-RU" sz="2200" b="1" dirty="0">
                <a:solidFill>
                  <a:srgbClr val="7A4300"/>
                </a:solidFill>
                <a:latin typeface="+mn-lt"/>
              </a:rPr>
              <a:t> </a:t>
            </a:r>
            <a:r>
              <a:rPr lang="ru-RU" sz="2200" b="1" dirty="0" err="1">
                <a:solidFill>
                  <a:srgbClr val="7A4300"/>
                </a:solidFill>
                <a:latin typeface="+mn-lt"/>
              </a:rPr>
              <a:t>халқының</a:t>
            </a:r>
            <a:r>
              <a:rPr lang="ru-RU" sz="2200" b="1" dirty="0">
                <a:solidFill>
                  <a:srgbClr val="7A4300"/>
                </a:solidFill>
                <a:latin typeface="+mn-lt"/>
              </a:rPr>
              <a:t> </a:t>
            </a:r>
            <a:r>
              <a:rPr lang="ru-RU" sz="2200" b="1" dirty="0" err="1">
                <a:solidFill>
                  <a:srgbClr val="7A4300"/>
                </a:solidFill>
                <a:latin typeface="+mn-lt"/>
              </a:rPr>
              <a:t>қаржылық</a:t>
            </a:r>
            <a:r>
              <a:rPr lang="ru-RU" sz="2200" b="1" dirty="0">
                <a:solidFill>
                  <a:srgbClr val="7A4300"/>
                </a:solidFill>
                <a:latin typeface="+mn-lt"/>
              </a:rPr>
              <a:t> </a:t>
            </a:r>
            <a:r>
              <a:rPr lang="ru-RU" sz="2200" b="1" dirty="0" err="1">
                <a:solidFill>
                  <a:srgbClr val="7A4300"/>
                </a:solidFill>
                <a:latin typeface="+mn-lt"/>
              </a:rPr>
              <a:t>сауаттылық</a:t>
            </a:r>
            <a:r>
              <a:rPr lang="ru-RU" sz="2200" b="1" dirty="0">
                <a:solidFill>
                  <a:srgbClr val="7A4300"/>
                </a:solidFill>
                <a:latin typeface="+mn-lt"/>
              </a:rPr>
              <a:t> </a:t>
            </a:r>
            <a:r>
              <a:rPr lang="ru-RU" sz="2200" b="1" dirty="0" err="1">
                <a:solidFill>
                  <a:srgbClr val="7A4300"/>
                </a:solidFill>
                <a:latin typeface="+mn-lt"/>
              </a:rPr>
              <a:t>индексі</a:t>
            </a:r>
            <a:r>
              <a:rPr lang="ru-RU" sz="2200" b="1" dirty="0">
                <a:solidFill>
                  <a:srgbClr val="7A4300"/>
                </a:solidFill>
                <a:latin typeface="+mn-lt"/>
              </a:rPr>
              <a:t> </a:t>
            </a:r>
            <a:r>
              <a:rPr lang="ru-RU" sz="2200" b="1" dirty="0" err="1">
                <a:solidFill>
                  <a:srgbClr val="7A4300"/>
                </a:solidFill>
                <a:latin typeface="+mn-lt"/>
              </a:rPr>
              <a:t>орташа</a:t>
            </a:r>
            <a:r>
              <a:rPr lang="ru-RU" sz="2200" b="1" dirty="0">
                <a:solidFill>
                  <a:srgbClr val="7A4300"/>
                </a:solidFill>
                <a:latin typeface="+mn-lt"/>
              </a:rPr>
              <a:t> </a:t>
            </a:r>
            <a:r>
              <a:rPr lang="ru-RU" sz="2200" b="1" dirty="0" err="1">
                <a:solidFill>
                  <a:srgbClr val="7A4300"/>
                </a:solidFill>
                <a:latin typeface="+mn-lt"/>
              </a:rPr>
              <a:t>деңгейде</a:t>
            </a:r>
            <a:r>
              <a:rPr lang="ru-RU" sz="2200" b="1" dirty="0">
                <a:solidFill>
                  <a:srgbClr val="7A4300"/>
                </a:solidFill>
                <a:latin typeface="+mn-lt"/>
              </a:rPr>
              <a:t> 39,07 %-</a:t>
            </a:r>
            <a:r>
              <a:rPr lang="ru-RU" sz="2200" b="1" dirty="0" err="1">
                <a:solidFill>
                  <a:srgbClr val="7A4300"/>
                </a:solidFill>
                <a:latin typeface="+mn-lt"/>
              </a:rPr>
              <a:t>ды</a:t>
            </a:r>
            <a:r>
              <a:rPr lang="ru-RU" sz="2200" b="1" dirty="0">
                <a:solidFill>
                  <a:srgbClr val="7A4300"/>
                </a:solidFill>
                <a:latin typeface="+mn-lt"/>
              </a:rPr>
              <a:t> </a:t>
            </a:r>
            <a:r>
              <a:rPr lang="ru-RU" sz="2200" b="1" dirty="0" err="1">
                <a:solidFill>
                  <a:srgbClr val="7A4300"/>
                </a:solidFill>
                <a:latin typeface="+mn-lt"/>
              </a:rPr>
              <a:t>құрады</a:t>
            </a:r>
            <a:r>
              <a:rPr lang="ru-RU" sz="2200" b="1" dirty="0">
                <a:solidFill>
                  <a:srgbClr val="7A4300"/>
                </a:solidFill>
                <a:latin typeface="+mn-lt"/>
              </a:rPr>
              <a:t> (100-балдық шкала </a:t>
            </a:r>
            <a:r>
              <a:rPr lang="ru-RU" sz="2200" b="1" dirty="0" err="1">
                <a:solidFill>
                  <a:srgbClr val="7A4300"/>
                </a:solidFill>
                <a:latin typeface="+mn-lt"/>
              </a:rPr>
              <a:t>бойынша</a:t>
            </a:r>
            <a:r>
              <a:rPr lang="ru-RU" sz="2200" b="1" dirty="0">
                <a:solidFill>
                  <a:srgbClr val="7A4300"/>
                </a:solidFill>
                <a:latin typeface="+mn-lt"/>
              </a:rPr>
              <a:t>).</a:t>
            </a:r>
          </a:p>
        </p:txBody>
      </p:sp>
      <p:sp>
        <p:nvSpPr>
          <p:cNvPr id="9" name="Заголовок 4">
            <a:extLst>
              <a:ext uri="{FF2B5EF4-FFF2-40B4-BE49-F238E27FC236}">
                <a16:creationId xmlns:a16="http://schemas.microsoft.com/office/drawing/2014/main" id="{E666F2C0-4744-F649-8981-E81AFED684DD}"/>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2.1. 2020 </a:t>
            </a:r>
            <a:r>
              <a:rPr lang="ru-RU" sz="2800" b="1" dirty="0" err="1">
                <a:latin typeface="+mn-lt"/>
              </a:rPr>
              <a:t>жылғы</a:t>
            </a:r>
            <a:r>
              <a:rPr lang="ru-RU" sz="2800" b="1" dirty="0">
                <a:latin typeface="+mn-lt"/>
              </a:rPr>
              <a:t> </a:t>
            </a:r>
            <a:r>
              <a:rPr lang="ru-RU" sz="2800" b="1" dirty="0" err="1">
                <a:latin typeface="+mn-lt"/>
              </a:rPr>
              <a:t>қаржылық</a:t>
            </a:r>
            <a:r>
              <a:rPr lang="ru-RU" sz="2800" b="1" dirty="0">
                <a:latin typeface="+mn-lt"/>
              </a:rPr>
              <a:t> </a:t>
            </a:r>
            <a:r>
              <a:rPr lang="ru-RU" sz="2800" b="1" dirty="0" err="1">
                <a:latin typeface="+mn-lt"/>
              </a:rPr>
              <a:t>сауаттылық</a:t>
            </a:r>
            <a:r>
              <a:rPr lang="ru-RU" sz="2800" b="1" dirty="0">
                <a:latin typeface="+mn-lt"/>
              </a:rPr>
              <a:t> </a:t>
            </a:r>
            <a:r>
              <a:rPr lang="ru-RU" sz="2800" b="1" dirty="0" err="1">
                <a:latin typeface="+mn-lt"/>
              </a:rPr>
              <a:t>индексі</a:t>
            </a:r>
            <a:endParaRPr lang="ru-RU" sz="2800" b="1" dirty="0">
              <a:latin typeface="+mn-lt"/>
            </a:endParaRPr>
          </a:p>
        </p:txBody>
      </p:sp>
      <p:sp>
        <p:nvSpPr>
          <p:cNvPr id="10" name="Равнобедренный треугольник 24">
            <a:extLst>
              <a:ext uri="{FF2B5EF4-FFF2-40B4-BE49-F238E27FC236}">
                <a16:creationId xmlns:a16="http://schemas.microsoft.com/office/drawing/2014/main" id="{EE65F4DA-41A3-0341-8918-20D14D0E391B}"/>
              </a:ext>
            </a:extLst>
          </p:cNvPr>
          <p:cNvSpPr/>
          <p:nvPr/>
        </p:nvSpPr>
        <p:spPr>
          <a:xfrm rot="5400000">
            <a:off x="194277" y="227278"/>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1" name="Прямоугольник 20">
            <a:extLst>
              <a:ext uri="{FF2B5EF4-FFF2-40B4-BE49-F238E27FC236}">
                <a16:creationId xmlns:a16="http://schemas.microsoft.com/office/drawing/2014/main" id="{A829E81F-1792-5148-82C4-3203FDF50866}"/>
              </a:ext>
            </a:extLst>
          </p:cNvPr>
          <p:cNvSpPr/>
          <p:nvPr/>
        </p:nvSpPr>
        <p:spPr>
          <a:xfrm>
            <a:off x="241446" y="4607496"/>
            <a:ext cx="2207318" cy="903278"/>
          </a:xfrm>
          <a:prstGeom prst="rect">
            <a:avLst/>
          </a:prstGeom>
          <a:no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Прямоугольник 21">
            <a:extLst>
              <a:ext uri="{FF2B5EF4-FFF2-40B4-BE49-F238E27FC236}">
                <a16:creationId xmlns:a16="http://schemas.microsoft.com/office/drawing/2014/main" id="{AEC66B2C-6D51-4C49-B1CE-45E87F3FC6B0}"/>
              </a:ext>
            </a:extLst>
          </p:cNvPr>
          <p:cNvSpPr/>
          <p:nvPr/>
        </p:nvSpPr>
        <p:spPr>
          <a:xfrm>
            <a:off x="2946932" y="4594015"/>
            <a:ext cx="2133536" cy="945976"/>
          </a:xfrm>
          <a:prstGeom prst="rect">
            <a:avLst/>
          </a:prstGeom>
          <a:no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Прямоугольник 22">
            <a:extLst>
              <a:ext uri="{FF2B5EF4-FFF2-40B4-BE49-F238E27FC236}">
                <a16:creationId xmlns:a16="http://schemas.microsoft.com/office/drawing/2014/main" id="{44C870C5-AA9A-C84D-96C2-D9E8C9AD6EE8}"/>
              </a:ext>
            </a:extLst>
          </p:cNvPr>
          <p:cNvSpPr/>
          <p:nvPr/>
        </p:nvSpPr>
        <p:spPr>
          <a:xfrm>
            <a:off x="5535795" y="4594015"/>
            <a:ext cx="2448272" cy="945976"/>
          </a:xfrm>
          <a:prstGeom prst="rect">
            <a:avLst/>
          </a:prstGeom>
          <a:no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4" name="Прямоугольник 23">
            <a:extLst>
              <a:ext uri="{FF2B5EF4-FFF2-40B4-BE49-F238E27FC236}">
                <a16:creationId xmlns:a16="http://schemas.microsoft.com/office/drawing/2014/main" id="{35C6DC61-1102-0D4E-AA3D-B28158C85A48}"/>
              </a:ext>
            </a:extLst>
          </p:cNvPr>
          <p:cNvSpPr/>
          <p:nvPr/>
        </p:nvSpPr>
        <p:spPr>
          <a:xfrm>
            <a:off x="158505" y="4609221"/>
            <a:ext cx="2223734" cy="954107"/>
          </a:xfrm>
          <a:prstGeom prst="rect">
            <a:avLst/>
          </a:prstGeom>
        </p:spPr>
        <p:txBody>
          <a:bodyPr wrap="square">
            <a:spAutoFit/>
          </a:bodyPr>
          <a:lstStyle/>
          <a:p>
            <a:pPr marL="182250" lvl="0" algn="ctr" fontAlgn="ctr">
              <a:spcAft>
                <a:spcPts val="300"/>
              </a:spcAft>
            </a:pPr>
            <a:r>
              <a:rPr lang="kk-KZ" sz="1400" b="1" dirty="0">
                <a:solidFill>
                  <a:prstClr val="black"/>
                </a:solidFill>
                <a:cs typeface="Arial" pitchFamily="34" charset="0"/>
              </a:rPr>
              <a:t>1. Қаржылық қызметтер мен құралдарды пайдалана білу</a:t>
            </a:r>
            <a:endParaRPr lang="ru-RU" sz="1000" b="1" dirty="0">
              <a:solidFill>
                <a:prstClr val="black"/>
              </a:solidFill>
              <a:cs typeface="Arial" pitchFamily="34" charset="0"/>
            </a:endParaRPr>
          </a:p>
        </p:txBody>
      </p:sp>
      <p:sp>
        <p:nvSpPr>
          <p:cNvPr id="25" name="Прямоугольник 24">
            <a:extLst>
              <a:ext uri="{FF2B5EF4-FFF2-40B4-BE49-F238E27FC236}">
                <a16:creationId xmlns:a16="http://schemas.microsoft.com/office/drawing/2014/main" id="{B93F7AFC-7197-A842-A1FC-3B14093592D0}"/>
              </a:ext>
            </a:extLst>
          </p:cNvPr>
          <p:cNvSpPr/>
          <p:nvPr/>
        </p:nvSpPr>
        <p:spPr>
          <a:xfrm>
            <a:off x="2871799" y="4567284"/>
            <a:ext cx="2124267" cy="523220"/>
          </a:xfrm>
          <a:prstGeom prst="rect">
            <a:avLst/>
          </a:prstGeom>
        </p:spPr>
        <p:txBody>
          <a:bodyPr wrap="square">
            <a:spAutoFit/>
          </a:bodyPr>
          <a:lstStyle/>
          <a:p>
            <a:pPr marL="182250" lvl="0" algn="ctr" fontAlgn="ctr">
              <a:spcAft>
                <a:spcPts val="300"/>
              </a:spcAft>
            </a:pPr>
            <a:r>
              <a:rPr lang="kk-KZ" sz="1400" b="1" dirty="0">
                <a:solidFill>
                  <a:prstClr val="black"/>
                </a:solidFill>
                <a:cs typeface="Arial" pitchFamily="34" charset="0"/>
              </a:rPr>
              <a:t>2. Меншікті қаржы қаражатын басқару </a:t>
            </a:r>
            <a:endParaRPr lang="ru-RU" sz="1000" b="1" dirty="0">
              <a:solidFill>
                <a:prstClr val="black"/>
              </a:solidFill>
              <a:cs typeface="Arial" pitchFamily="34" charset="0"/>
            </a:endParaRPr>
          </a:p>
        </p:txBody>
      </p:sp>
      <p:sp>
        <p:nvSpPr>
          <p:cNvPr id="26" name="Прямоугольник 25">
            <a:extLst>
              <a:ext uri="{FF2B5EF4-FFF2-40B4-BE49-F238E27FC236}">
                <a16:creationId xmlns:a16="http://schemas.microsoft.com/office/drawing/2014/main" id="{84FFC1B3-1FE0-1B4E-92CA-04294B4D40D3}"/>
              </a:ext>
            </a:extLst>
          </p:cNvPr>
          <p:cNvSpPr/>
          <p:nvPr/>
        </p:nvSpPr>
        <p:spPr>
          <a:xfrm>
            <a:off x="5593079" y="4614026"/>
            <a:ext cx="2297186" cy="954107"/>
          </a:xfrm>
          <a:prstGeom prst="rect">
            <a:avLst/>
          </a:prstGeom>
        </p:spPr>
        <p:txBody>
          <a:bodyPr wrap="square">
            <a:spAutoFit/>
          </a:bodyPr>
          <a:lstStyle/>
          <a:p>
            <a:pPr marL="182250" lvl="0" algn="ctr" fontAlgn="ctr">
              <a:spcAft>
                <a:spcPts val="300"/>
              </a:spcAft>
            </a:pPr>
            <a:r>
              <a:rPr lang="kk-KZ" sz="1400" b="1" dirty="0">
                <a:solidFill>
                  <a:prstClr val="black"/>
                </a:solidFill>
                <a:cs typeface="Arial" pitchFamily="34" charset="0"/>
              </a:rPr>
              <a:t>3. Қаржы жүйесі және оның қағидаттары туралы хабардар болу деңгейі </a:t>
            </a:r>
            <a:endParaRPr lang="ru-RU" sz="1000" b="1" dirty="0">
              <a:solidFill>
                <a:prstClr val="black"/>
              </a:solidFill>
              <a:cs typeface="Arial" pitchFamily="34" charset="0"/>
            </a:endParaRPr>
          </a:p>
        </p:txBody>
      </p:sp>
      <p:sp>
        <p:nvSpPr>
          <p:cNvPr id="27" name="Прямоугольник 26">
            <a:extLst>
              <a:ext uri="{FF2B5EF4-FFF2-40B4-BE49-F238E27FC236}">
                <a16:creationId xmlns:a16="http://schemas.microsoft.com/office/drawing/2014/main" id="{33D7FECA-E919-B84C-B199-53506768E920}"/>
              </a:ext>
            </a:extLst>
          </p:cNvPr>
          <p:cNvSpPr/>
          <p:nvPr/>
        </p:nvSpPr>
        <p:spPr>
          <a:xfrm>
            <a:off x="2531705" y="4844283"/>
            <a:ext cx="468052" cy="400110"/>
          </a:xfrm>
          <a:prstGeom prst="rect">
            <a:avLst/>
          </a:prstGeom>
        </p:spPr>
        <p:txBody>
          <a:bodyPr wrap="square">
            <a:spAutoFit/>
          </a:bodyPr>
          <a:lstStyle/>
          <a:p>
            <a:pPr marL="72000" lvl="0" fontAlgn="ctr">
              <a:spcAft>
                <a:spcPts val="300"/>
              </a:spcAft>
            </a:pPr>
            <a:r>
              <a:rPr lang="ru-RU" sz="2000" dirty="0">
                <a:latin typeface="Arial" pitchFamily="34" charset="0"/>
                <a:cs typeface="Arial" pitchFamily="34" charset="0"/>
              </a:rPr>
              <a:t>+</a:t>
            </a:r>
            <a:endParaRPr lang="ru-RU" sz="1000" b="1" dirty="0">
              <a:solidFill>
                <a:prstClr val="black"/>
              </a:solidFill>
              <a:latin typeface="Arial" pitchFamily="34" charset="0"/>
              <a:cs typeface="Arial" pitchFamily="34" charset="0"/>
            </a:endParaRPr>
          </a:p>
        </p:txBody>
      </p:sp>
      <p:sp>
        <p:nvSpPr>
          <p:cNvPr id="28" name="Прямоугольник 27">
            <a:extLst>
              <a:ext uri="{FF2B5EF4-FFF2-40B4-BE49-F238E27FC236}">
                <a16:creationId xmlns:a16="http://schemas.microsoft.com/office/drawing/2014/main" id="{A76EE987-8462-1D48-9EB8-FCABE98A2992}"/>
              </a:ext>
            </a:extLst>
          </p:cNvPr>
          <p:cNvSpPr/>
          <p:nvPr/>
        </p:nvSpPr>
        <p:spPr>
          <a:xfrm>
            <a:off x="5089868" y="4861532"/>
            <a:ext cx="468052" cy="400110"/>
          </a:xfrm>
          <a:prstGeom prst="rect">
            <a:avLst/>
          </a:prstGeom>
        </p:spPr>
        <p:txBody>
          <a:bodyPr wrap="square">
            <a:spAutoFit/>
          </a:bodyPr>
          <a:lstStyle/>
          <a:p>
            <a:pPr marL="72000" lvl="0" fontAlgn="ctr">
              <a:spcAft>
                <a:spcPts val="300"/>
              </a:spcAft>
            </a:pPr>
            <a:r>
              <a:rPr lang="ru-RU" sz="2000" dirty="0">
                <a:latin typeface="Arial" pitchFamily="34" charset="0"/>
                <a:cs typeface="Arial" pitchFamily="34" charset="0"/>
              </a:rPr>
              <a:t>+</a:t>
            </a:r>
            <a:endParaRPr lang="ru-RU" sz="1000" b="1" dirty="0">
              <a:solidFill>
                <a:prstClr val="black"/>
              </a:solidFill>
              <a:latin typeface="Arial" pitchFamily="34" charset="0"/>
              <a:cs typeface="Arial" pitchFamily="34" charset="0"/>
            </a:endParaRPr>
          </a:p>
        </p:txBody>
      </p:sp>
      <p:cxnSp>
        <p:nvCxnSpPr>
          <p:cNvPr id="29" name="Прямая соединительная линия 28">
            <a:extLst>
              <a:ext uri="{FF2B5EF4-FFF2-40B4-BE49-F238E27FC236}">
                <a16:creationId xmlns:a16="http://schemas.microsoft.com/office/drawing/2014/main" id="{9AC6121E-83AC-8D44-AA40-DFE41702D522}"/>
              </a:ext>
            </a:extLst>
          </p:cNvPr>
          <p:cNvCxnSpPr>
            <a:cxnSpLocks/>
          </p:cNvCxnSpPr>
          <p:nvPr/>
        </p:nvCxnSpPr>
        <p:spPr>
          <a:xfrm>
            <a:off x="179000" y="5679000"/>
            <a:ext cx="7799180" cy="0"/>
          </a:xfrm>
          <a:prstGeom prst="line">
            <a:avLst/>
          </a:prstGeom>
          <a:ln w="15875">
            <a:solidFill>
              <a:srgbClr val="9A0000"/>
            </a:solidFill>
          </a:ln>
        </p:spPr>
        <p:style>
          <a:lnRef idx="1">
            <a:schemeClr val="accent4"/>
          </a:lnRef>
          <a:fillRef idx="0">
            <a:schemeClr val="accent4"/>
          </a:fillRef>
          <a:effectRef idx="0">
            <a:schemeClr val="accent4"/>
          </a:effectRef>
          <a:fontRef idx="minor">
            <a:schemeClr val="tx1"/>
          </a:fontRef>
        </p:style>
      </p:cxnSp>
      <p:sp>
        <p:nvSpPr>
          <p:cNvPr id="31" name="Прямоугольник 30">
            <a:extLst>
              <a:ext uri="{FF2B5EF4-FFF2-40B4-BE49-F238E27FC236}">
                <a16:creationId xmlns:a16="http://schemas.microsoft.com/office/drawing/2014/main" id="{5DD1F7E1-E750-2C46-9343-AA0CCC6D1D28}"/>
              </a:ext>
            </a:extLst>
          </p:cNvPr>
          <p:cNvSpPr/>
          <p:nvPr/>
        </p:nvSpPr>
        <p:spPr>
          <a:xfrm>
            <a:off x="816405" y="3946672"/>
            <a:ext cx="6449595" cy="338554"/>
          </a:xfrm>
          <a:prstGeom prst="rect">
            <a:avLst/>
          </a:prstGeom>
          <a:ln>
            <a:solidFill>
              <a:schemeClr val="accent4">
                <a:lumMod val="50000"/>
              </a:schemeClr>
            </a:solidFill>
          </a:ln>
        </p:spPr>
        <p:txBody>
          <a:bodyPr wrap="square">
            <a:spAutoFit/>
          </a:bodyPr>
          <a:lstStyle/>
          <a:p>
            <a:pPr algn="ctr"/>
            <a:r>
              <a:rPr lang="ru-RU" sz="1600" b="1" dirty="0">
                <a:cs typeface="Arial" pitchFamily="34" charset="0"/>
              </a:rPr>
              <a:t>ҚАРЖЫЛЫҚ САУАТТЫЛЫҚ ИНДЕКСІН ЕСЕПТЕУ ӘДІСТЕМЕСІ</a:t>
            </a:r>
          </a:p>
        </p:txBody>
      </p:sp>
      <p:pic>
        <p:nvPicPr>
          <p:cNvPr id="11" name="Рисунок 10">
            <a:extLst>
              <a:ext uri="{FF2B5EF4-FFF2-40B4-BE49-F238E27FC236}">
                <a16:creationId xmlns:a16="http://schemas.microsoft.com/office/drawing/2014/main" id="{E72ACBEA-E6D0-E842-9972-3F9CB0878825}"/>
              </a:ext>
            </a:extLst>
          </p:cNvPr>
          <p:cNvPicPr>
            <a:picLocks noChangeAspect="1"/>
          </p:cNvPicPr>
          <p:nvPr/>
        </p:nvPicPr>
        <p:blipFill>
          <a:blip r:embed="rId3"/>
          <a:stretch>
            <a:fillRect/>
          </a:stretch>
        </p:blipFill>
        <p:spPr>
          <a:xfrm>
            <a:off x="1265229" y="976050"/>
            <a:ext cx="5551945" cy="2819234"/>
          </a:xfrm>
          <a:prstGeom prst="rect">
            <a:avLst/>
          </a:prstGeom>
        </p:spPr>
      </p:pic>
    </p:spTree>
    <p:extLst>
      <p:ext uri="{BB962C8B-B14F-4D97-AF65-F5344CB8AC3E}">
        <p14:creationId xmlns:p14="http://schemas.microsoft.com/office/powerpoint/2010/main" val="298101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2"/>
          <p:cNvSpPr>
            <a:spLocks noGrp="1"/>
          </p:cNvSpPr>
          <p:nvPr>
            <p:ph idx="1"/>
          </p:nvPr>
        </p:nvSpPr>
        <p:spPr>
          <a:xfrm>
            <a:off x="838200" y="642918"/>
            <a:ext cx="10154344" cy="5786478"/>
          </a:xfrm>
        </p:spPr>
        <p:txBody>
          <a:bodyPr>
            <a:normAutofit/>
          </a:bodyPr>
          <a:lstStyle/>
          <a:p>
            <a:pPr marL="0" indent="0">
              <a:spcBef>
                <a:spcPts val="0"/>
              </a:spcBef>
              <a:buNone/>
            </a:pPr>
            <a:r>
              <a:rPr lang="ru-RU" sz="3200" b="1" dirty="0"/>
              <a:t>2020 </a:t>
            </a:r>
            <a:r>
              <a:rPr lang="ru-RU" sz="3200" b="1" dirty="0" err="1"/>
              <a:t>жылға</a:t>
            </a:r>
            <a:r>
              <a:rPr lang="ru-RU" sz="3200" b="1" dirty="0"/>
              <a:t> </a:t>
            </a:r>
            <a:r>
              <a:rPr lang="ru-RU" sz="3200" b="1" dirty="0" err="1"/>
              <a:t>арналған</a:t>
            </a:r>
            <a:r>
              <a:rPr lang="ru-RU" sz="3200" b="1" dirty="0"/>
              <a:t> </a:t>
            </a:r>
            <a:r>
              <a:rPr lang="ru-RU" sz="3200" b="1" dirty="0" err="1"/>
              <a:t>қаржылық</a:t>
            </a:r>
            <a:r>
              <a:rPr lang="ru-RU" sz="3200" b="1" dirty="0"/>
              <a:t> </a:t>
            </a:r>
            <a:r>
              <a:rPr lang="ru-RU" sz="3200" b="1" dirty="0" err="1"/>
              <a:t>сауаттылық</a:t>
            </a:r>
            <a:r>
              <a:rPr lang="ru-RU" sz="3200" b="1" dirty="0"/>
              <a:t> </a:t>
            </a:r>
            <a:r>
              <a:rPr lang="ru-RU" sz="3200" b="1" dirty="0" err="1"/>
              <a:t>индексі</a:t>
            </a:r>
            <a:r>
              <a:rPr lang="ru-RU" sz="3200" b="1" dirty="0"/>
              <a:t>:</a:t>
            </a:r>
            <a:r>
              <a:rPr lang="ru-RU" sz="3600" b="1" dirty="0"/>
              <a:t> </a:t>
            </a:r>
            <a:r>
              <a:rPr lang="ru-RU" sz="3600" u="sng" dirty="0"/>
              <a:t>44,20+53,70+19,30</a:t>
            </a:r>
            <a:r>
              <a:rPr lang="ru-RU" sz="3600" dirty="0"/>
              <a:t>= </a:t>
            </a:r>
            <a:r>
              <a:rPr lang="kk-KZ" sz="5400" b="1" dirty="0"/>
              <a:t>39,07 %</a:t>
            </a:r>
          </a:p>
          <a:p>
            <a:pPr>
              <a:spcBef>
                <a:spcPts val="0"/>
              </a:spcBef>
              <a:buNone/>
            </a:pPr>
            <a:r>
              <a:rPr lang="ru-RU" sz="3600" dirty="0"/>
              <a:t>                    3</a:t>
            </a:r>
          </a:p>
          <a:p>
            <a:pPr algn="just"/>
            <a:r>
              <a:rPr lang="ru-RU" sz="3600" dirty="0" err="1">
                <a:solidFill>
                  <a:schemeClr val="tx1"/>
                </a:solidFill>
              </a:rPr>
              <a:t>Ең</a:t>
            </a:r>
            <a:r>
              <a:rPr lang="ru-RU" sz="3600" dirty="0">
                <a:solidFill>
                  <a:schemeClr val="tx1"/>
                </a:solidFill>
              </a:rPr>
              <a:t> </a:t>
            </a:r>
            <a:r>
              <a:rPr lang="ru-RU" sz="3600" dirty="0" err="1">
                <a:solidFill>
                  <a:schemeClr val="tx1"/>
                </a:solidFill>
              </a:rPr>
              <a:t>жоғары</a:t>
            </a:r>
            <a:r>
              <a:rPr lang="ru-RU" sz="3600" dirty="0">
                <a:solidFill>
                  <a:schemeClr val="tx1"/>
                </a:solidFill>
              </a:rPr>
              <a:t> </a:t>
            </a:r>
            <a:r>
              <a:rPr lang="ru-RU" sz="3600" dirty="0" err="1">
                <a:solidFill>
                  <a:schemeClr val="tx1"/>
                </a:solidFill>
              </a:rPr>
              <a:t>деңгей</a:t>
            </a:r>
            <a:r>
              <a:rPr lang="ru-RU" sz="3600" dirty="0">
                <a:solidFill>
                  <a:schemeClr val="tx1"/>
                </a:solidFill>
              </a:rPr>
              <a:t> «</a:t>
            </a:r>
            <a:r>
              <a:rPr lang="ru-RU" sz="3600" dirty="0" err="1">
                <a:solidFill>
                  <a:schemeClr val="tx1"/>
                </a:solidFill>
              </a:rPr>
              <a:t>Қаржылық</a:t>
            </a:r>
            <a:r>
              <a:rPr lang="ru-RU" sz="3600" dirty="0">
                <a:solidFill>
                  <a:schemeClr val="tx1"/>
                </a:solidFill>
              </a:rPr>
              <a:t> </a:t>
            </a:r>
            <a:r>
              <a:rPr lang="ru-RU" sz="3600" dirty="0" err="1">
                <a:solidFill>
                  <a:schemeClr val="tx1"/>
                </a:solidFill>
              </a:rPr>
              <a:t>қызметтерді</a:t>
            </a:r>
            <a:r>
              <a:rPr lang="ru-RU" sz="3600" dirty="0">
                <a:solidFill>
                  <a:schemeClr val="tx1"/>
                </a:solidFill>
              </a:rPr>
              <a:t> </a:t>
            </a:r>
            <a:r>
              <a:rPr lang="ru-RU" sz="3600" dirty="0" err="1">
                <a:solidFill>
                  <a:schemeClr val="tx1"/>
                </a:solidFill>
              </a:rPr>
              <a:t>пайдалана</a:t>
            </a:r>
            <a:r>
              <a:rPr lang="ru-RU" sz="3600" dirty="0">
                <a:solidFill>
                  <a:schemeClr val="tx1"/>
                </a:solidFill>
              </a:rPr>
              <a:t> </a:t>
            </a:r>
            <a:r>
              <a:rPr lang="ru-RU" sz="3600" dirty="0" err="1">
                <a:solidFill>
                  <a:schemeClr val="tx1"/>
                </a:solidFill>
              </a:rPr>
              <a:t>білу</a:t>
            </a:r>
            <a:r>
              <a:rPr lang="ru-RU" sz="3600" dirty="0">
                <a:solidFill>
                  <a:schemeClr val="tx1"/>
                </a:solidFill>
              </a:rPr>
              <a:t>» </a:t>
            </a:r>
            <a:r>
              <a:rPr lang="ru-RU" sz="3600" dirty="0" err="1">
                <a:solidFill>
                  <a:schemeClr val="tx1"/>
                </a:solidFill>
              </a:rPr>
              <a:t>көрсеткішінде</a:t>
            </a:r>
            <a:r>
              <a:rPr lang="ru-RU" sz="3600" dirty="0">
                <a:solidFill>
                  <a:schemeClr val="tx1"/>
                </a:solidFill>
              </a:rPr>
              <a:t> </a:t>
            </a:r>
            <a:r>
              <a:rPr lang="ru-RU" sz="3600" dirty="0" err="1">
                <a:solidFill>
                  <a:schemeClr val="tx1"/>
                </a:solidFill>
              </a:rPr>
              <a:t>тіркелді</a:t>
            </a:r>
            <a:r>
              <a:rPr lang="ru-RU" sz="3600" dirty="0">
                <a:solidFill>
                  <a:schemeClr val="tx1"/>
                </a:solidFill>
              </a:rPr>
              <a:t> - 44,20 %;</a:t>
            </a:r>
          </a:p>
          <a:p>
            <a:pPr marL="0" indent="0">
              <a:buNone/>
            </a:pPr>
            <a:r>
              <a:rPr lang="ru-RU" sz="3600" dirty="0">
                <a:solidFill>
                  <a:schemeClr val="tx1"/>
                </a:solidFill>
              </a:rPr>
              <a:t> </a:t>
            </a:r>
            <a:endParaRPr lang="en-US" sz="3600" dirty="0">
              <a:solidFill>
                <a:schemeClr val="tx1"/>
              </a:solidFill>
            </a:endParaRPr>
          </a:p>
          <a:p>
            <a:pPr algn="just">
              <a:spcBef>
                <a:spcPts val="0"/>
              </a:spcBef>
            </a:pPr>
            <a:r>
              <a:rPr lang="ru-RU" sz="3600" dirty="0" err="1">
                <a:solidFill>
                  <a:schemeClr val="tx1"/>
                </a:solidFill>
              </a:rPr>
              <a:t>Ең</a:t>
            </a:r>
            <a:r>
              <a:rPr lang="ru-RU" sz="3600" dirty="0">
                <a:solidFill>
                  <a:schemeClr val="tx1"/>
                </a:solidFill>
              </a:rPr>
              <a:t> аз </a:t>
            </a:r>
            <a:r>
              <a:rPr lang="ru-RU" sz="3600" dirty="0" err="1">
                <a:solidFill>
                  <a:schemeClr val="tx1"/>
                </a:solidFill>
              </a:rPr>
              <a:t>көрсеткіш</a:t>
            </a:r>
            <a:r>
              <a:rPr lang="ru-RU" sz="3600" dirty="0">
                <a:solidFill>
                  <a:schemeClr val="tx1"/>
                </a:solidFill>
              </a:rPr>
              <a:t> </a:t>
            </a:r>
          </a:p>
          <a:p>
            <a:pPr marL="0" indent="0" algn="just">
              <a:spcBef>
                <a:spcPts val="0"/>
              </a:spcBef>
              <a:buNone/>
            </a:pPr>
            <a:r>
              <a:rPr lang="ru-RU" sz="3600" dirty="0">
                <a:solidFill>
                  <a:schemeClr val="tx1"/>
                </a:solidFill>
              </a:rPr>
              <a:t>«</a:t>
            </a:r>
            <a:r>
              <a:rPr lang="ru-RU" sz="3600" dirty="0" err="1">
                <a:solidFill>
                  <a:schemeClr val="tx1"/>
                </a:solidFill>
              </a:rPr>
              <a:t>Қаржы</a:t>
            </a:r>
            <a:r>
              <a:rPr lang="ru-RU" sz="3600" dirty="0">
                <a:solidFill>
                  <a:schemeClr val="tx1"/>
                </a:solidFill>
              </a:rPr>
              <a:t> </a:t>
            </a:r>
            <a:r>
              <a:rPr lang="ru-RU" sz="3600" dirty="0" err="1">
                <a:solidFill>
                  <a:schemeClr val="tx1"/>
                </a:solidFill>
              </a:rPr>
              <a:t>жүйесі</a:t>
            </a:r>
            <a:r>
              <a:rPr lang="ru-RU" sz="3600" dirty="0">
                <a:solidFill>
                  <a:schemeClr val="tx1"/>
                </a:solidFill>
              </a:rPr>
              <a:t> </a:t>
            </a:r>
            <a:r>
              <a:rPr lang="ru-RU" sz="3600" dirty="0" err="1">
                <a:solidFill>
                  <a:schemeClr val="tx1"/>
                </a:solidFill>
              </a:rPr>
              <a:t>туралы</a:t>
            </a:r>
            <a:r>
              <a:rPr lang="ru-RU" sz="3600" dirty="0">
                <a:solidFill>
                  <a:schemeClr val="tx1"/>
                </a:solidFill>
              </a:rPr>
              <a:t> </a:t>
            </a:r>
          </a:p>
          <a:p>
            <a:pPr marL="0" indent="0" algn="just">
              <a:spcBef>
                <a:spcPts val="0"/>
              </a:spcBef>
              <a:buNone/>
            </a:pPr>
            <a:r>
              <a:rPr lang="ru-RU" sz="3600" dirty="0" err="1">
                <a:solidFill>
                  <a:schemeClr val="tx1"/>
                </a:solidFill>
              </a:rPr>
              <a:t>хабардар</a:t>
            </a:r>
            <a:r>
              <a:rPr lang="ru-RU" sz="3600" dirty="0">
                <a:solidFill>
                  <a:schemeClr val="tx1"/>
                </a:solidFill>
              </a:rPr>
              <a:t> болу» – 32,96 %. </a:t>
            </a:r>
          </a:p>
          <a:p>
            <a:endParaRPr lang="ru-RU" sz="3600" dirty="0"/>
          </a:p>
        </p:txBody>
      </p:sp>
      <p:sp>
        <p:nvSpPr>
          <p:cNvPr id="6" name="Номер слайда 3"/>
          <p:cNvSpPr>
            <a:spLocks noGrp="1"/>
          </p:cNvSpPr>
          <p:nvPr>
            <p:ph type="sldNum" sz="quarter" idx="12"/>
          </p:nvPr>
        </p:nvSpPr>
        <p:spPr>
          <a:xfrm>
            <a:off x="8610600" y="6356350"/>
            <a:ext cx="2743200" cy="365125"/>
          </a:xfrm>
        </p:spPr>
        <p:txBody>
          <a:bodyPr/>
          <a:lstStyle/>
          <a:p>
            <a:fld id="{36AE403C-4EB7-40BC-9395-955F62C492F5}" type="slidenum">
              <a:rPr lang="ru-RU" smtClean="0"/>
              <a:pPr/>
              <a:t>27</a:t>
            </a:fld>
            <a:endParaRPr lang="ru-RU" dirty="0"/>
          </a:p>
        </p:txBody>
      </p:sp>
      <p:sp>
        <p:nvSpPr>
          <p:cNvPr id="8" name="Равнобедренный треугольник 24">
            <a:extLst>
              <a:ext uri="{FF2B5EF4-FFF2-40B4-BE49-F238E27FC236}">
                <a16:creationId xmlns:a16="http://schemas.microsoft.com/office/drawing/2014/main" id="{0271D5B5-67F6-463F-9B15-1BA1958C37D6}"/>
              </a:ext>
            </a:extLst>
          </p:cNvPr>
          <p:cNvSpPr/>
          <p:nvPr/>
        </p:nvSpPr>
        <p:spPr>
          <a:xfrm rot="5400000">
            <a:off x="355898" y="701633"/>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69849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28</a:t>
            </a:fld>
            <a:endParaRPr lang="ru-RU" dirty="0"/>
          </a:p>
        </p:txBody>
      </p:sp>
      <p:sp>
        <p:nvSpPr>
          <p:cNvPr id="4" name="Заголовок 4">
            <a:extLst>
              <a:ext uri="{FF2B5EF4-FFF2-40B4-BE49-F238E27FC236}">
                <a16:creationId xmlns:a16="http://schemas.microsoft.com/office/drawing/2014/main" id="{0F5B9079-F616-9448-A611-60204F325BFC}"/>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4.1. 2020 </a:t>
            </a:r>
            <a:r>
              <a:rPr lang="ru-RU" sz="2800" b="1" dirty="0" err="1">
                <a:latin typeface="+mn-lt"/>
              </a:rPr>
              <a:t>жылғы</a:t>
            </a:r>
            <a:r>
              <a:rPr lang="ru-RU" sz="2800" b="1" dirty="0">
                <a:latin typeface="+mn-lt"/>
              </a:rPr>
              <a:t> </a:t>
            </a:r>
            <a:r>
              <a:rPr lang="ru-RU" sz="2800" b="1" dirty="0" err="1">
                <a:latin typeface="+mn-lt"/>
              </a:rPr>
              <a:t>қаржылық</a:t>
            </a:r>
            <a:r>
              <a:rPr lang="ru-RU" sz="2800" b="1" dirty="0">
                <a:latin typeface="+mn-lt"/>
              </a:rPr>
              <a:t> </a:t>
            </a:r>
            <a:r>
              <a:rPr lang="ru-RU" sz="2800" b="1" dirty="0" err="1">
                <a:latin typeface="+mn-lt"/>
              </a:rPr>
              <a:t>сауаттылық</a:t>
            </a:r>
            <a:r>
              <a:rPr lang="ru-RU" sz="2800" b="1" dirty="0">
                <a:latin typeface="+mn-lt"/>
              </a:rPr>
              <a:t> </a:t>
            </a:r>
            <a:r>
              <a:rPr lang="ru-RU" sz="2800" b="1" dirty="0" err="1">
                <a:latin typeface="+mn-lt"/>
              </a:rPr>
              <a:t>индексі</a:t>
            </a:r>
            <a:endParaRPr lang="ru-RU" sz="2800" b="1" dirty="0">
              <a:latin typeface="+mn-lt"/>
            </a:endParaRPr>
          </a:p>
        </p:txBody>
      </p:sp>
      <p:sp>
        <p:nvSpPr>
          <p:cNvPr id="5" name="Равнобедренный треугольник 24">
            <a:extLst>
              <a:ext uri="{FF2B5EF4-FFF2-40B4-BE49-F238E27FC236}">
                <a16:creationId xmlns:a16="http://schemas.microsoft.com/office/drawing/2014/main" id="{AE92E1FC-12D8-7F40-B2E4-52C83F178925}"/>
              </a:ext>
            </a:extLst>
          </p:cNvPr>
          <p:cNvSpPr/>
          <p:nvPr/>
        </p:nvSpPr>
        <p:spPr>
          <a:xfrm rot="5400000">
            <a:off x="256629" y="226350"/>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 name="Рисунок 1">
            <a:extLst>
              <a:ext uri="{FF2B5EF4-FFF2-40B4-BE49-F238E27FC236}">
                <a16:creationId xmlns:a16="http://schemas.microsoft.com/office/drawing/2014/main" id="{0D88F761-714F-4343-A28A-E3AA34A5EE1E}"/>
              </a:ext>
            </a:extLst>
          </p:cNvPr>
          <p:cNvPicPr>
            <a:picLocks noChangeAspect="1"/>
          </p:cNvPicPr>
          <p:nvPr/>
        </p:nvPicPr>
        <p:blipFill rotWithShape="1">
          <a:blip r:embed="rId2">
            <a:grayscl/>
            <a:alphaModFix amt="35000"/>
          </a:blip>
          <a:srcRect l="8085" t="23580" r="7660" b="11060"/>
          <a:stretch/>
        </p:blipFill>
        <p:spPr>
          <a:xfrm>
            <a:off x="137880" y="2436811"/>
            <a:ext cx="11943120" cy="4095001"/>
          </a:xfrm>
          <a:prstGeom prst="rect">
            <a:avLst/>
          </a:prstGeom>
        </p:spPr>
      </p:pic>
      <p:sp>
        <p:nvSpPr>
          <p:cNvPr id="6" name="Прямоугольник 5">
            <a:extLst>
              <a:ext uri="{FF2B5EF4-FFF2-40B4-BE49-F238E27FC236}">
                <a16:creationId xmlns:a16="http://schemas.microsoft.com/office/drawing/2014/main" id="{2B246680-231B-F340-955B-BCD768CC64DC}"/>
              </a:ext>
            </a:extLst>
          </p:cNvPr>
          <p:cNvSpPr/>
          <p:nvPr/>
        </p:nvSpPr>
        <p:spPr>
          <a:xfrm>
            <a:off x="137880" y="769820"/>
            <a:ext cx="11740620" cy="1477328"/>
          </a:xfrm>
          <a:prstGeom prst="rect">
            <a:avLst/>
          </a:prstGeom>
          <a:solidFill>
            <a:schemeClr val="accent1"/>
          </a:solidFill>
        </p:spPr>
        <p:txBody>
          <a:bodyPr wrap="square">
            <a:spAutoFit/>
          </a:bodyPr>
          <a:lstStyle/>
          <a:p>
            <a:pPr algn="just"/>
            <a:r>
              <a:rPr lang="ru-RU" dirty="0" err="1">
                <a:solidFill>
                  <a:schemeClr val="bg1"/>
                </a:solidFill>
              </a:rPr>
              <a:t>Қаржылық</a:t>
            </a:r>
            <a:r>
              <a:rPr lang="ru-RU" dirty="0">
                <a:solidFill>
                  <a:schemeClr val="bg1"/>
                </a:solidFill>
              </a:rPr>
              <a:t> </a:t>
            </a:r>
            <a:r>
              <a:rPr lang="ru-RU" dirty="0" err="1">
                <a:solidFill>
                  <a:schemeClr val="bg1"/>
                </a:solidFill>
              </a:rPr>
              <a:t>сауаттылық</a:t>
            </a:r>
            <a:r>
              <a:rPr lang="ru-RU" dirty="0">
                <a:solidFill>
                  <a:schemeClr val="bg1"/>
                </a:solidFill>
              </a:rPr>
              <a:t> </a:t>
            </a:r>
            <a:r>
              <a:rPr lang="ru-RU" dirty="0" err="1">
                <a:solidFill>
                  <a:schemeClr val="bg1"/>
                </a:solidFill>
              </a:rPr>
              <a:t>индексі</a:t>
            </a:r>
            <a:r>
              <a:rPr lang="ru-RU" dirty="0">
                <a:solidFill>
                  <a:schemeClr val="bg1"/>
                </a:solidFill>
              </a:rPr>
              <a:t> </a:t>
            </a:r>
            <a:r>
              <a:rPr lang="ru-RU" dirty="0" err="1">
                <a:solidFill>
                  <a:schemeClr val="bg1"/>
                </a:solidFill>
              </a:rPr>
              <a:t>өткен</a:t>
            </a:r>
            <a:r>
              <a:rPr lang="ru-RU" dirty="0">
                <a:solidFill>
                  <a:schemeClr val="bg1"/>
                </a:solidFill>
              </a:rPr>
              <a:t> </a:t>
            </a:r>
            <a:r>
              <a:rPr lang="ru-RU" dirty="0" err="1">
                <a:solidFill>
                  <a:schemeClr val="bg1"/>
                </a:solidFill>
              </a:rPr>
              <a:t>жылдардағы</a:t>
            </a:r>
            <a:r>
              <a:rPr lang="ru-RU" dirty="0">
                <a:solidFill>
                  <a:schemeClr val="bg1"/>
                </a:solidFill>
              </a:rPr>
              <a:t> </a:t>
            </a:r>
            <a:r>
              <a:rPr lang="ru-RU" dirty="0" err="1">
                <a:solidFill>
                  <a:schemeClr val="bg1"/>
                </a:solidFill>
              </a:rPr>
              <a:t>зерттеулермен</a:t>
            </a:r>
            <a:r>
              <a:rPr lang="ru-RU" dirty="0">
                <a:solidFill>
                  <a:schemeClr val="bg1"/>
                </a:solidFill>
              </a:rPr>
              <a:t> </a:t>
            </a:r>
            <a:r>
              <a:rPr lang="ru-RU" dirty="0" err="1">
                <a:solidFill>
                  <a:schemeClr val="bg1"/>
                </a:solidFill>
              </a:rPr>
              <a:t>салыстырғанда</a:t>
            </a:r>
            <a:r>
              <a:rPr lang="ru-RU" dirty="0">
                <a:solidFill>
                  <a:schemeClr val="bg1"/>
                </a:solidFill>
              </a:rPr>
              <a:t> </a:t>
            </a:r>
            <a:r>
              <a:rPr lang="ru-RU" dirty="0" err="1">
                <a:solidFill>
                  <a:schemeClr val="bg1"/>
                </a:solidFill>
              </a:rPr>
              <a:t>едәуір</a:t>
            </a:r>
            <a:r>
              <a:rPr lang="ru-RU" dirty="0">
                <a:solidFill>
                  <a:schemeClr val="bg1"/>
                </a:solidFill>
              </a:rPr>
              <a:t> </a:t>
            </a:r>
            <a:r>
              <a:rPr lang="ru-RU" dirty="0" err="1">
                <a:solidFill>
                  <a:schemeClr val="bg1"/>
                </a:solidFill>
              </a:rPr>
              <a:t>ұлғайды</a:t>
            </a:r>
            <a:r>
              <a:rPr lang="ru-RU" dirty="0">
                <a:solidFill>
                  <a:schemeClr val="bg1"/>
                </a:solidFill>
              </a:rPr>
              <a:t> (36,25% - 2018 ж.) </a:t>
            </a:r>
            <a:r>
              <a:rPr lang="ru-RU" dirty="0" err="1">
                <a:solidFill>
                  <a:schemeClr val="bg1"/>
                </a:solidFill>
              </a:rPr>
              <a:t>және</a:t>
            </a:r>
            <a:r>
              <a:rPr lang="ru-RU" dirty="0">
                <a:solidFill>
                  <a:schemeClr val="bg1"/>
                </a:solidFill>
              </a:rPr>
              <a:t> </a:t>
            </a:r>
            <a:r>
              <a:rPr lang="ru-RU" dirty="0" err="1">
                <a:solidFill>
                  <a:schemeClr val="bg1"/>
                </a:solidFill>
              </a:rPr>
              <a:t>одан</a:t>
            </a:r>
            <a:r>
              <a:rPr lang="ru-RU" dirty="0">
                <a:solidFill>
                  <a:schemeClr val="bg1"/>
                </a:solidFill>
              </a:rPr>
              <a:t> </a:t>
            </a:r>
            <a:r>
              <a:rPr lang="ru-RU" dirty="0" err="1">
                <a:solidFill>
                  <a:schemeClr val="bg1"/>
                </a:solidFill>
              </a:rPr>
              <a:t>әрі</a:t>
            </a:r>
            <a:r>
              <a:rPr lang="ru-RU" dirty="0">
                <a:solidFill>
                  <a:schemeClr val="bg1"/>
                </a:solidFill>
              </a:rPr>
              <a:t> </a:t>
            </a:r>
            <a:r>
              <a:rPr lang="ru-RU" dirty="0" err="1">
                <a:solidFill>
                  <a:schemeClr val="bg1"/>
                </a:solidFill>
              </a:rPr>
              <a:t>пысықтауды</a:t>
            </a:r>
            <a:r>
              <a:rPr lang="ru-RU" dirty="0">
                <a:solidFill>
                  <a:schemeClr val="bg1"/>
                </a:solidFill>
              </a:rPr>
              <a:t> </a:t>
            </a:r>
            <a:r>
              <a:rPr lang="ru-RU" dirty="0" err="1">
                <a:solidFill>
                  <a:schemeClr val="bg1"/>
                </a:solidFill>
              </a:rPr>
              <a:t>талап</a:t>
            </a:r>
            <a:r>
              <a:rPr lang="ru-RU" dirty="0">
                <a:solidFill>
                  <a:schemeClr val="bg1"/>
                </a:solidFill>
              </a:rPr>
              <a:t> </a:t>
            </a:r>
            <a:r>
              <a:rPr lang="ru-RU" dirty="0" err="1">
                <a:solidFill>
                  <a:schemeClr val="bg1"/>
                </a:solidFill>
              </a:rPr>
              <a:t>етеді</a:t>
            </a:r>
            <a:r>
              <a:rPr lang="ru-RU" dirty="0">
                <a:solidFill>
                  <a:schemeClr val="bg1"/>
                </a:solidFill>
              </a:rPr>
              <a:t>. </a:t>
            </a:r>
            <a:r>
              <a:rPr lang="ru-RU" dirty="0" err="1">
                <a:solidFill>
                  <a:schemeClr val="bg1"/>
                </a:solidFill>
              </a:rPr>
              <a:t>Қаржылық</a:t>
            </a:r>
            <a:r>
              <a:rPr lang="ru-RU" dirty="0">
                <a:solidFill>
                  <a:schemeClr val="bg1"/>
                </a:solidFill>
              </a:rPr>
              <a:t> </a:t>
            </a:r>
            <a:r>
              <a:rPr lang="ru-RU" dirty="0" err="1">
                <a:solidFill>
                  <a:schemeClr val="bg1"/>
                </a:solidFill>
              </a:rPr>
              <a:t>сауаттылық</a:t>
            </a:r>
            <a:r>
              <a:rPr lang="ru-RU" dirty="0">
                <a:solidFill>
                  <a:schemeClr val="bg1"/>
                </a:solidFill>
              </a:rPr>
              <a:t> </a:t>
            </a:r>
            <a:r>
              <a:rPr lang="ru-RU" dirty="0" err="1">
                <a:solidFill>
                  <a:schemeClr val="bg1"/>
                </a:solidFill>
              </a:rPr>
              <a:t>индексінің</a:t>
            </a:r>
            <a:r>
              <a:rPr lang="ru-RU" dirty="0">
                <a:solidFill>
                  <a:schemeClr val="bg1"/>
                </a:solidFill>
              </a:rPr>
              <a:t> </a:t>
            </a:r>
            <a:r>
              <a:rPr lang="ru-RU" dirty="0" err="1">
                <a:solidFill>
                  <a:schemeClr val="bg1"/>
                </a:solidFill>
              </a:rPr>
              <a:t>үш</a:t>
            </a:r>
            <a:r>
              <a:rPr lang="ru-RU" dirty="0">
                <a:solidFill>
                  <a:schemeClr val="bg1"/>
                </a:solidFill>
              </a:rPr>
              <a:t> </a:t>
            </a:r>
            <a:r>
              <a:rPr lang="ru-RU" dirty="0" err="1">
                <a:solidFill>
                  <a:schemeClr val="bg1"/>
                </a:solidFill>
              </a:rPr>
              <a:t>көрсеткіші</a:t>
            </a:r>
            <a:r>
              <a:rPr lang="ru-RU" dirty="0">
                <a:solidFill>
                  <a:schemeClr val="bg1"/>
                </a:solidFill>
              </a:rPr>
              <a:t> </a:t>
            </a:r>
            <a:r>
              <a:rPr lang="ru-RU" dirty="0" err="1">
                <a:solidFill>
                  <a:schemeClr val="bg1"/>
                </a:solidFill>
              </a:rPr>
              <a:t>арасында</a:t>
            </a:r>
            <a:r>
              <a:rPr lang="ru-RU" dirty="0">
                <a:solidFill>
                  <a:schemeClr val="bg1"/>
                </a:solidFill>
              </a:rPr>
              <a:t> </a:t>
            </a:r>
            <a:r>
              <a:rPr lang="ru-RU" dirty="0" err="1">
                <a:solidFill>
                  <a:schemeClr val="bg1"/>
                </a:solidFill>
              </a:rPr>
              <a:t>ең</a:t>
            </a:r>
            <a:r>
              <a:rPr lang="ru-RU" dirty="0">
                <a:solidFill>
                  <a:schemeClr val="bg1"/>
                </a:solidFill>
              </a:rPr>
              <a:t> </a:t>
            </a:r>
            <a:r>
              <a:rPr lang="ru-RU" dirty="0" err="1">
                <a:solidFill>
                  <a:schemeClr val="bg1"/>
                </a:solidFill>
              </a:rPr>
              <a:t>жоғары</a:t>
            </a:r>
            <a:r>
              <a:rPr lang="ru-RU" dirty="0">
                <a:solidFill>
                  <a:schemeClr val="bg1"/>
                </a:solidFill>
              </a:rPr>
              <a:t> </a:t>
            </a:r>
            <a:r>
              <a:rPr lang="ru-RU" dirty="0" err="1">
                <a:solidFill>
                  <a:schemeClr val="bg1"/>
                </a:solidFill>
              </a:rPr>
              <a:t>көрсеткіш</a:t>
            </a:r>
            <a:r>
              <a:rPr lang="ru-RU" dirty="0">
                <a:solidFill>
                  <a:schemeClr val="bg1"/>
                </a:solidFill>
              </a:rPr>
              <a:t> «</a:t>
            </a:r>
            <a:r>
              <a:rPr lang="ru-RU" dirty="0" err="1">
                <a:solidFill>
                  <a:schemeClr val="bg1"/>
                </a:solidFill>
              </a:rPr>
              <a:t>Меншікті</a:t>
            </a:r>
            <a:r>
              <a:rPr lang="ru-RU" dirty="0">
                <a:solidFill>
                  <a:schemeClr val="bg1"/>
                </a:solidFill>
              </a:rPr>
              <a:t> </a:t>
            </a:r>
            <a:r>
              <a:rPr lang="ru-RU" dirty="0" err="1">
                <a:solidFill>
                  <a:schemeClr val="bg1"/>
                </a:solidFill>
              </a:rPr>
              <a:t>қаржы</a:t>
            </a:r>
            <a:r>
              <a:rPr lang="ru-RU" dirty="0">
                <a:solidFill>
                  <a:schemeClr val="bg1"/>
                </a:solidFill>
              </a:rPr>
              <a:t> </a:t>
            </a:r>
            <a:r>
              <a:rPr lang="ru-RU" dirty="0" err="1">
                <a:solidFill>
                  <a:schemeClr val="bg1"/>
                </a:solidFill>
              </a:rPr>
              <a:t>қаражатын</a:t>
            </a:r>
            <a:r>
              <a:rPr lang="ru-RU" dirty="0">
                <a:solidFill>
                  <a:schemeClr val="bg1"/>
                </a:solidFill>
              </a:rPr>
              <a:t> </a:t>
            </a:r>
            <a:r>
              <a:rPr lang="ru-RU" dirty="0" err="1">
                <a:solidFill>
                  <a:schemeClr val="bg1"/>
                </a:solidFill>
              </a:rPr>
              <a:t>басқару</a:t>
            </a:r>
            <a:r>
              <a:rPr lang="ru-RU" dirty="0">
                <a:solidFill>
                  <a:schemeClr val="bg1"/>
                </a:solidFill>
              </a:rPr>
              <a:t>» </a:t>
            </a:r>
            <a:r>
              <a:rPr lang="ru-RU" dirty="0" err="1">
                <a:solidFill>
                  <a:schemeClr val="bg1"/>
                </a:solidFill>
              </a:rPr>
              <a:t>көрсеткішінде</a:t>
            </a:r>
            <a:r>
              <a:rPr lang="ru-RU" dirty="0">
                <a:solidFill>
                  <a:schemeClr val="bg1"/>
                </a:solidFill>
              </a:rPr>
              <a:t> </a:t>
            </a:r>
            <a:r>
              <a:rPr lang="ru-RU" dirty="0" err="1">
                <a:solidFill>
                  <a:schemeClr val="bg1"/>
                </a:solidFill>
              </a:rPr>
              <a:t>байқалды</a:t>
            </a:r>
            <a:r>
              <a:rPr lang="ru-RU" dirty="0">
                <a:solidFill>
                  <a:schemeClr val="bg1"/>
                </a:solidFill>
              </a:rPr>
              <a:t>. «</a:t>
            </a:r>
            <a:r>
              <a:rPr lang="ru-RU" dirty="0" err="1">
                <a:solidFill>
                  <a:schemeClr val="bg1"/>
                </a:solidFill>
              </a:rPr>
              <a:t>Қаржы</a:t>
            </a:r>
            <a:r>
              <a:rPr lang="ru-RU" dirty="0">
                <a:solidFill>
                  <a:schemeClr val="bg1"/>
                </a:solidFill>
              </a:rPr>
              <a:t> </a:t>
            </a:r>
            <a:r>
              <a:rPr lang="ru-RU" dirty="0" err="1">
                <a:solidFill>
                  <a:schemeClr val="bg1"/>
                </a:solidFill>
              </a:rPr>
              <a:t>жүйесі</a:t>
            </a:r>
            <a:r>
              <a:rPr lang="ru-RU" dirty="0">
                <a:solidFill>
                  <a:schemeClr val="bg1"/>
                </a:solidFill>
              </a:rPr>
              <a:t> </a:t>
            </a:r>
            <a:r>
              <a:rPr lang="ru-RU" dirty="0" err="1">
                <a:solidFill>
                  <a:schemeClr val="bg1"/>
                </a:solidFill>
              </a:rPr>
              <a:t>туралы</a:t>
            </a:r>
            <a:r>
              <a:rPr lang="ru-RU" dirty="0">
                <a:solidFill>
                  <a:schemeClr val="bg1"/>
                </a:solidFill>
              </a:rPr>
              <a:t> </a:t>
            </a:r>
            <a:r>
              <a:rPr lang="ru-RU" dirty="0" err="1">
                <a:solidFill>
                  <a:schemeClr val="bg1"/>
                </a:solidFill>
              </a:rPr>
              <a:t>хабардар</a:t>
            </a:r>
            <a:r>
              <a:rPr lang="ru-RU" dirty="0">
                <a:solidFill>
                  <a:schemeClr val="bg1"/>
                </a:solidFill>
              </a:rPr>
              <a:t> болу» </a:t>
            </a:r>
            <a:r>
              <a:rPr lang="ru-RU" dirty="0" err="1">
                <a:solidFill>
                  <a:schemeClr val="bg1"/>
                </a:solidFill>
              </a:rPr>
              <a:t>көрсеткіші</a:t>
            </a:r>
            <a:r>
              <a:rPr lang="ru-RU" dirty="0">
                <a:solidFill>
                  <a:schemeClr val="bg1"/>
                </a:solidFill>
              </a:rPr>
              <a:t> </a:t>
            </a:r>
            <a:r>
              <a:rPr lang="ru-RU" dirty="0" err="1">
                <a:solidFill>
                  <a:schemeClr val="bg1"/>
                </a:solidFill>
              </a:rPr>
              <a:t>төмен</a:t>
            </a:r>
            <a:r>
              <a:rPr lang="ru-RU" dirty="0">
                <a:solidFill>
                  <a:schemeClr val="bg1"/>
                </a:solidFill>
              </a:rPr>
              <a:t> </a:t>
            </a:r>
            <a:r>
              <a:rPr lang="ru-RU" dirty="0" err="1">
                <a:solidFill>
                  <a:schemeClr val="bg1"/>
                </a:solidFill>
              </a:rPr>
              <a:t>деңгейге</a:t>
            </a:r>
            <a:r>
              <a:rPr lang="ru-RU" dirty="0">
                <a:solidFill>
                  <a:schemeClr val="bg1"/>
                </a:solidFill>
              </a:rPr>
              <a:t> </a:t>
            </a:r>
            <a:r>
              <a:rPr lang="ru-RU" dirty="0" err="1">
                <a:solidFill>
                  <a:schemeClr val="bg1"/>
                </a:solidFill>
              </a:rPr>
              <a:t>ие</a:t>
            </a:r>
            <a:r>
              <a:rPr lang="ru-RU" dirty="0">
                <a:solidFill>
                  <a:schemeClr val="bg1"/>
                </a:solidFill>
              </a:rPr>
              <a:t> </a:t>
            </a:r>
            <a:r>
              <a:rPr lang="ru-RU" dirty="0" err="1">
                <a:solidFill>
                  <a:schemeClr val="bg1"/>
                </a:solidFill>
              </a:rPr>
              <a:t>болды</a:t>
            </a:r>
            <a:r>
              <a:rPr lang="ru-RU" dirty="0">
                <a:solidFill>
                  <a:schemeClr val="bg1"/>
                </a:solidFill>
              </a:rPr>
              <a:t>, </a:t>
            </a:r>
            <a:r>
              <a:rPr lang="ru-RU" dirty="0" err="1">
                <a:solidFill>
                  <a:schemeClr val="bg1"/>
                </a:solidFill>
              </a:rPr>
              <a:t>осыған</a:t>
            </a:r>
            <a:r>
              <a:rPr lang="ru-RU" dirty="0">
                <a:solidFill>
                  <a:schemeClr val="bg1"/>
                </a:solidFill>
              </a:rPr>
              <a:t> </a:t>
            </a:r>
            <a:r>
              <a:rPr lang="ru-RU" dirty="0" err="1">
                <a:solidFill>
                  <a:schemeClr val="bg1"/>
                </a:solidFill>
              </a:rPr>
              <a:t>байланысты</a:t>
            </a:r>
            <a:r>
              <a:rPr lang="ru-RU" dirty="0">
                <a:solidFill>
                  <a:schemeClr val="bg1"/>
                </a:solidFill>
              </a:rPr>
              <a:t> ҚС </a:t>
            </a:r>
            <a:r>
              <a:rPr lang="ru-RU" dirty="0" err="1">
                <a:solidFill>
                  <a:schemeClr val="bg1"/>
                </a:solidFill>
              </a:rPr>
              <a:t>мәселелері</a:t>
            </a:r>
            <a:r>
              <a:rPr lang="ru-RU" dirty="0">
                <a:solidFill>
                  <a:schemeClr val="bg1"/>
                </a:solidFill>
              </a:rPr>
              <a:t> </a:t>
            </a:r>
            <a:r>
              <a:rPr lang="ru-RU" dirty="0" err="1">
                <a:solidFill>
                  <a:schemeClr val="bg1"/>
                </a:solidFill>
              </a:rPr>
              <a:t>бойынша</a:t>
            </a:r>
            <a:r>
              <a:rPr lang="ru-RU" dirty="0">
                <a:solidFill>
                  <a:schemeClr val="bg1"/>
                </a:solidFill>
              </a:rPr>
              <a:t> </a:t>
            </a:r>
            <a:r>
              <a:rPr lang="ru-RU" dirty="0" err="1">
                <a:solidFill>
                  <a:schemeClr val="bg1"/>
                </a:solidFill>
              </a:rPr>
              <a:t>халық</a:t>
            </a:r>
            <a:r>
              <a:rPr lang="ru-RU" dirty="0">
                <a:solidFill>
                  <a:schemeClr val="bg1"/>
                </a:solidFill>
              </a:rPr>
              <a:t> </a:t>
            </a:r>
            <a:r>
              <a:rPr lang="ru-RU" dirty="0" err="1">
                <a:solidFill>
                  <a:schemeClr val="bg1"/>
                </a:solidFill>
              </a:rPr>
              <a:t>үшін</a:t>
            </a:r>
            <a:r>
              <a:rPr lang="ru-RU" dirty="0">
                <a:solidFill>
                  <a:schemeClr val="bg1"/>
                </a:solidFill>
              </a:rPr>
              <a:t> </a:t>
            </a:r>
            <a:r>
              <a:rPr lang="ru-RU" dirty="0" err="1">
                <a:solidFill>
                  <a:schemeClr val="bg1"/>
                </a:solidFill>
              </a:rPr>
              <a:t>ақпараттық</a:t>
            </a:r>
            <a:r>
              <a:rPr lang="ru-RU" dirty="0">
                <a:solidFill>
                  <a:schemeClr val="bg1"/>
                </a:solidFill>
              </a:rPr>
              <a:t> </a:t>
            </a:r>
            <a:r>
              <a:rPr lang="ru-RU" dirty="0" err="1">
                <a:solidFill>
                  <a:schemeClr val="bg1"/>
                </a:solidFill>
              </a:rPr>
              <a:t>науқандарды</a:t>
            </a:r>
            <a:r>
              <a:rPr lang="ru-RU" dirty="0">
                <a:solidFill>
                  <a:schemeClr val="bg1"/>
                </a:solidFill>
              </a:rPr>
              <a:t> </a:t>
            </a:r>
            <a:r>
              <a:rPr lang="ru-RU" dirty="0" err="1">
                <a:solidFill>
                  <a:schemeClr val="bg1"/>
                </a:solidFill>
              </a:rPr>
              <a:t>жүргізуді</a:t>
            </a:r>
            <a:r>
              <a:rPr lang="ru-RU" dirty="0">
                <a:solidFill>
                  <a:schemeClr val="bg1"/>
                </a:solidFill>
              </a:rPr>
              <a:t> </a:t>
            </a:r>
            <a:r>
              <a:rPr lang="ru-RU" dirty="0" err="1">
                <a:solidFill>
                  <a:schemeClr val="bg1"/>
                </a:solidFill>
              </a:rPr>
              <a:t>күшейту</a:t>
            </a:r>
            <a:r>
              <a:rPr lang="ru-RU" dirty="0">
                <a:solidFill>
                  <a:schemeClr val="bg1"/>
                </a:solidFill>
              </a:rPr>
              <a:t> </a:t>
            </a:r>
            <a:r>
              <a:rPr lang="ru-RU" dirty="0" err="1">
                <a:solidFill>
                  <a:schemeClr val="bg1"/>
                </a:solidFill>
              </a:rPr>
              <a:t>ұсынылды</a:t>
            </a:r>
            <a:r>
              <a:rPr lang="ru-RU" dirty="0">
                <a:solidFill>
                  <a:schemeClr val="bg1"/>
                </a:solidFill>
              </a:rPr>
              <a:t>.</a:t>
            </a:r>
          </a:p>
        </p:txBody>
      </p:sp>
      <p:graphicFrame>
        <p:nvGraphicFramePr>
          <p:cNvPr id="7" name="Диаграмма 6">
            <a:extLst>
              <a:ext uri="{FF2B5EF4-FFF2-40B4-BE49-F238E27FC236}">
                <a16:creationId xmlns:a16="http://schemas.microsoft.com/office/drawing/2014/main" id="{19A889DB-515C-9345-B6D7-34F5C495B46B}"/>
              </a:ext>
            </a:extLst>
          </p:cNvPr>
          <p:cNvGraphicFramePr/>
          <p:nvPr>
            <p:extLst>
              <p:ext uri="{D42A27DB-BD31-4B8C-83A1-F6EECF244321}">
                <p14:modId xmlns:p14="http://schemas.microsoft.com/office/powerpoint/2010/main" val="1493937796"/>
              </p:ext>
            </p:extLst>
          </p:nvPr>
        </p:nvGraphicFramePr>
        <p:xfrm>
          <a:off x="74590" y="2654863"/>
          <a:ext cx="11856200" cy="4085443"/>
        </p:xfrm>
        <a:graphic>
          <a:graphicData uri="http://schemas.openxmlformats.org/drawingml/2006/chart">
            <c:chart xmlns:c="http://schemas.openxmlformats.org/drawingml/2006/chart" xmlns:r="http://schemas.openxmlformats.org/officeDocument/2006/relationships" r:id="rId3"/>
          </a:graphicData>
        </a:graphic>
      </p:graphicFrame>
      <p:sp>
        <p:nvSpPr>
          <p:cNvPr id="10" name="Прямоугольник 9">
            <a:extLst>
              <a:ext uri="{FF2B5EF4-FFF2-40B4-BE49-F238E27FC236}">
                <a16:creationId xmlns:a16="http://schemas.microsoft.com/office/drawing/2014/main" id="{8F9D48BA-2146-1342-A126-C15397898944}"/>
              </a:ext>
            </a:extLst>
          </p:cNvPr>
          <p:cNvSpPr/>
          <p:nvPr/>
        </p:nvSpPr>
        <p:spPr>
          <a:xfrm>
            <a:off x="8211000" y="2436811"/>
            <a:ext cx="3610174" cy="2031325"/>
          </a:xfrm>
          <a:prstGeom prst="rect">
            <a:avLst/>
          </a:prstGeom>
          <a:solidFill>
            <a:schemeClr val="accent2">
              <a:lumMod val="40000"/>
              <a:lumOff val="60000"/>
            </a:schemeClr>
          </a:solidFill>
          <a:ln>
            <a:solidFill>
              <a:schemeClr val="accent1"/>
            </a:solidFill>
          </a:ln>
        </p:spPr>
        <p:txBody>
          <a:bodyPr wrap="square">
            <a:spAutoFit/>
          </a:bodyPr>
          <a:lstStyle/>
          <a:p>
            <a:pPr algn="just"/>
            <a:r>
              <a:rPr lang="ru-RU" sz="1400" dirty="0" err="1">
                <a:solidFill>
                  <a:srgbClr val="7A4300"/>
                </a:solidFill>
              </a:rPr>
              <a:t>Зерттеу</a:t>
            </a:r>
            <a:r>
              <a:rPr lang="ru-RU" sz="1400" dirty="0">
                <a:solidFill>
                  <a:srgbClr val="7A4300"/>
                </a:solidFill>
              </a:rPr>
              <a:t> </a:t>
            </a:r>
            <a:r>
              <a:rPr lang="ru-RU" sz="1400" dirty="0" err="1">
                <a:solidFill>
                  <a:srgbClr val="7A4300"/>
                </a:solidFill>
              </a:rPr>
              <a:t>барысында</a:t>
            </a:r>
            <a:r>
              <a:rPr lang="ru-RU" sz="1400" dirty="0">
                <a:solidFill>
                  <a:srgbClr val="7A4300"/>
                </a:solidFill>
              </a:rPr>
              <a:t> </a:t>
            </a:r>
            <a:r>
              <a:rPr lang="ru-RU" sz="1400" dirty="0" err="1">
                <a:solidFill>
                  <a:srgbClr val="7A4300"/>
                </a:solidFill>
              </a:rPr>
              <a:t>алынған</a:t>
            </a:r>
            <a:r>
              <a:rPr lang="ru-RU" sz="1400" dirty="0">
                <a:solidFill>
                  <a:srgbClr val="7A4300"/>
                </a:solidFill>
              </a:rPr>
              <a:t> </a:t>
            </a:r>
            <a:r>
              <a:rPr lang="ru-RU" sz="1400" dirty="0" err="1">
                <a:solidFill>
                  <a:srgbClr val="7A4300"/>
                </a:solidFill>
              </a:rPr>
              <a:t>эмпирикалық</a:t>
            </a:r>
            <a:r>
              <a:rPr lang="ru-RU" sz="1400" dirty="0">
                <a:solidFill>
                  <a:srgbClr val="7A4300"/>
                </a:solidFill>
              </a:rPr>
              <a:t> </a:t>
            </a:r>
            <a:r>
              <a:rPr lang="ru-RU" sz="1400" dirty="0" err="1">
                <a:solidFill>
                  <a:srgbClr val="7A4300"/>
                </a:solidFill>
              </a:rPr>
              <a:t>мәліметтер</a:t>
            </a:r>
            <a:r>
              <a:rPr lang="ru-RU" sz="1400" dirty="0">
                <a:solidFill>
                  <a:srgbClr val="7A4300"/>
                </a:solidFill>
              </a:rPr>
              <a:t> </a:t>
            </a:r>
            <a:r>
              <a:rPr lang="ru-RU" sz="1400" dirty="0" err="1">
                <a:solidFill>
                  <a:srgbClr val="7A4300"/>
                </a:solidFill>
              </a:rPr>
              <a:t>қаржылық</a:t>
            </a:r>
            <a:r>
              <a:rPr lang="ru-RU" sz="1400" dirty="0">
                <a:solidFill>
                  <a:srgbClr val="7A4300"/>
                </a:solidFill>
              </a:rPr>
              <a:t> </a:t>
            </a:r>
            <a:r>
              <a:rPr lang="ru-RU" sz="1400" dirty="0" err="1">
                <a:solidFill>
                  <a:srgbClr val="7A4300"/>
                </a:solidFill>
              </a:rPr>
              <a:t>сауатсыз</a:t>
            </a:r>
            <a:r>
              <a:rPr lang="ru-RU" sz="1400" dirty="0">
                <a:solidFill>
                  <a:srgbClr val="7A4300"/>
                </a:solidFill>
              </a:rPr>
              <a:t> </a:t>
            </a:r>
            <a:r>
              <a:rPr lang="ru-RU" sz="1400" dirty="0" err="1">
                <a:solidFill>
                  <a:srgbClr val="7A4300"/>
                </a:solidFill>
              </a:rPr>
              <a:t>азаматтардың</a:t>
            </a:r>
            <a:r>
              <a:rPr lang="ru-RU" sz="1400" dirty="0">
                <a:solidFill>
                  <a:srgbClr val="7A4300"/>
                </a:solidFill>
              </a:rPr>
              <a:t> </a:t>
            </a:r>
            <a:r>
              <a:rPr lang="ru-RU" sz="1400" dirty="0" err="1">
                <a:solidFill>
                  <a:srgbClr val="7A4300"/>
                </a:solidFill>
              </a:rPr>
              <a:t>қор</a:t>
            </a:r>
            <a:r>
              <a:rPr lang="ru-RU" sz="1400" dirty="0">
                <a:solidFill>
                  <a:srgbClr val="7A4300"/>
                </a:solidFill>
              </a:rPr>
              <a:t> </a:t>
            </a:r>
            <a:r>
              <a:rPr lang="ru-RU" sz="1400" dirty="0" err="1">
                <a:solidFill>
                  <a:srgbClr val="7A4300"/>
                </a:solidFill>
              </a:rPr>
              <a:t>нарығына</a:t>
            </a:r>
            <a:r>
              <a:rPr lang="ru-RU" sz="1400" dirty="0">
                <a:solidFill>
                  <a:srgbClr val="7A4300"/>
                </a:solidFill>
              </a:rPr>
              <a:t> </a:t>
            </a:r>
            <a:r>
              <a:rPr lang="ru-RU" sz="1400" dirty="0" err="1">
                <a:solidFill>
                  <a:srgbClr val="7A4300"/>
                </a:solidFill>
              </a:rPr>
              <a:t>тиімсіз</a:t>
            </a:r>
            <a:r>
              <a:rPr lang="ru-RU" sz="1400" dirty="0">
                <a:solidFill>
                  <a:srgbClr val="7A4300"/>
                </a:solidFill>
              </a:rPr>
              <a:t> </a:t>
            </a:r>
            <a:r>
              <a:rPr lang="ru-RU" sz="1400" dirty="0" err="1">
                <a:solidFill>
                  <a:srgbClr val="7A4300"/>
                </a:solidFill>
              </a:rPr>
              <a:t>қатысумен</a:t>
            </a:r>
            <a:r>
              <a:rPr lang="ru-RU" sz="1400" dirty="0">
                <a:solidFill>
                  <a:srgbClr val="7A4300"/>
                </a:solidFill>
              </a:rPr>
              <a:t> </a:t>
            </a:r>
            <a:r>
              <a:rPr lang="ru-RU" sz="1400" dirty="0" err="1">
                <a:solidFill>
                  <a:srgbClr val="7A4300"/>
                </a:solidFill>
              </a:rPr>
              <a:t>сипатталатындығын</a:t>
            </a:r>
            <a:r>
              <a:rPr lang="ru-RU" sz="1400" dirty="0">
                <a:solidFill>
                  <a:srgbClr val="7A4300"/>
                </a:solidFill>
              </a:rPr>
              <a:t> </a:t>
            </a:r>
            <a:r>
              <a:rPr lang="ru-RU" sz="1400" dirty="0" err="1">
                <a:solidFill>
                  <a:srgbClr val="7A4300"/>
                </a:solidFill>
              </a:rPr>
              <a:t>көрсетті</a:t>
            </a:r>
            <a:r>
              <a:rPr lang="ru-RU" sz="1400" dirty="0">
                <a:solidFill>
                  <a:srgbClr val="7A4300"/>
                </a:solidFill>
              </a:rPr>
              <a:t>, </a:t>
            </a:r>
            <a:r>
              <a:rPr lang="ru-RU" sz="1400" dirty="0" err="1">
                <a:solidFill>
                  <a:srgbClr val="7A4300"/>
                </a:solidFill>
              </a:rPr>
              <a:t>бұл</a:t>
            </a:r>
            <a:r>
              <a:rPr lang="ru-RU" sz="1400" dirty="0">
                <a:solidFill>
                  <a:srgbClr val="7A4300"/>
                </a:solidFill>
              </a:rPr>
              <a:t> </a:t>
            </a:r>
            <a:r>
              <a:rPr lang="ru-RU" sz="1400" dirty="0" err="1">
                <a:solidFill>
                  <a:srgbClr val="7A4300"/>
                </a:solidFill>
              </a:rPr>
              <a:t>бағалы</a:t>
            </a:r>
            <a:r>
              <a:rPr lang="ru-RU" sz="1400" dirty="0">
                <a:solidFill>
                  <a:srgbClr val="7A4300"/>
                </a:solidFill>
              </a:rPr>
              <a:t> </a:t>
            </a:r>
            <a:r>
              <a:rPr lang="ru-RU" sz="1400" dirty="0" err="1">
                <a:solidFill>
                  <a:srgbClr val="7A4300"/>
                </a:solidFill>
              </a:rPr>
              <a:t>қағаздар</a:t>
            </a:r>
            <a:r>
              <a:rPr lang="ru-RU" sz="1400" dirty="0">
                <a:solidFill>
                  <a:srgbClr val="7A4300"/>
                </a:solidFill>
              </a:rPr>
              <a:t> </a:t>
            </a:r>
            <a:r>
              <a:rPr lang="ru-RU" sz="1400" dirty="0" err="1">
                <a:solidFill>
                  <a:srgbClr val="7A4300"/>
                </a:solidFill>
              </a:rPr>
              <a:t>портфелінің</a:t>
            </a:r>
            <a:r>
              <a:rPr lang="ru-RU" sz="1400" dirty="0">
                <a:solidFill>
                  <a:srgbClr val="7A4300"/>
                </a:solidFill>
              </a:rPr>
              <a:t> </a:t>
            </a:r>
            <a:r>
              <a:rPr lang="ru-RU" sz="1400" dirty="0" err="1">
                <a:solidFill>
                  <a:srgbClr val="7A4300"/>
                </a:solidFill>
              </a:rPr>
              <a:t>жеткіліксіз</a:t>
            </a:r>
            <a:r>
              <a:rPr lang="ru-RU" sz="1400" dirty="0">
                <a:solidFill>
                  <a:srgbClr val="7A4300"/>
                </a:solidFill>
              </a:rPr>
              <a:t> </a:t>
            </a:r>
            <a:r>
              <a:rPr lang="ru-RU" sz="1400" dirty="0" err="1">
                <a:solidFill>
                  <a:srgbClr val="7A4300"/>
                </a:solidFill>
              </a:rPr>
              <a:t>әртараптандырылуынан</a:t>
            </a:r>
            <a:r>
              <a:rPr lang="ru-RU" sz="1400" dirty="0">
                <a:solidFill>
                  <a:srgbClr val="7A4300"/>
                </a:solidFill>
              </a:rPr>
              <a:t>, оны </a:t>
            </a:r>
            <a:r>
              <a:rPr lang="ru-RU" sz="1400" dirty="0" err="1">
                <a:solidFill>
                  <a:srgbClr val="7A4300"/>
                </a:solidFill>
              </a:rPr>
              <a:t>басқарудағы</a:t>
            </a:r>
            <a:r>
              <a:rPr lang="ru-RU" sz="1400" dirty="0">
                <a:solidFill>
                  <a:srgbClr val="7A4300"/>
                </a:solidFill>
              </a:rPr>
              <a:t> </a:t>
            </a:r>
            <a:r>
              <a:rPr lang="ru-RU" sz="1400" dirty="0" err="1">
                <a:solidFill>
                  <a:srgbClr val="7A4300"/>
                </a:solidFill>
              </a:rPr>
              <a:t>инерциядан</a:t>
            </a:r>
            <a:r>
              <a:rPr lang="ru-RU" sz="1400" dirty="0">
                <a:solidFill>
                  <a:srgbClr val="7A4300"/>
                </a:solidFill>
              </a:rPr>
              <a:t>, </a:t>
            </a:r>
            <a:r>
              <a:rPr lang="ru-RU" sz="1400" dirty="0" err="1">
                <a:solidFill>
                  <a:srgbClr val="7A4300"/>
                </a:solidFill>
              </a:rPr>
              <a:t>шамадан</a:t>
            </a:r>
            <a:r>
              <a:rPr lang="ru-RU" sz="1400" dirty="0">
                <a:solidFill>
                  <a:srgbClr val="7A4300"/>
                </a:solidFill>
              </a:rPr>
              <a:t> </a:t>
            </a:r>
            <a:r>
              <a:rPr lang="ru-RU" sz="1400" dirty="0" err="1">
                <a:solidFill>
                  <a:srgbClr val="7A4300"/>
                </a:solidFill>
              </a:rPr>
              <a:t>тыс</a:t>
            </a:r>
            <a:r>
              <a:rPr lang="ru-RU" sz="1400" dirty="0">
                <a:solidFill>
                  <a:srgbClr val="7A4300"/>
                </a:solidFill>
              </a:rPr>
              <a:t> </a:t>
            </a:r>
            <a:r>
              <a:rPr lang="ru-RU" sz="1400" dirty="0" err="1">
                <a:solidFill>
                  <a:srgbClr val="7A4300"/>
                </a:solidFill>
              </a:rPr>
              <a:t>берешектің</a:t>
            </a:r>
            <a:r>
              <a:rPr lang="ru-RU" sz="1400" dirty="0">
                <a:solidFill>
                  <a:srgbClr val="7A4300"/>
                </a:solidFill>
              </a:rPr>
              <a:t> </a:t>
            </a:r>
            <a:r>
              <a:rPr lang="ru-RU" sz="1400" dirty="0" err="1">
                <a:solidFill>
                  <a:srgbClr val="7A4300"/>
                </a:solidFill>
              </a:rPr>
              <a:t>қалыптасуынан</a:t>
            </a:r>
            <a:r>
              <a:rPr lang="ru-RU" sz="1400" dirty="0">
                <a:solidFill>
                  <a:srgbClr val="7A4300"/>
                </a:solidFill>
              </a:rPr>
              <a:t> </a:t>
            </a:r>
            <a:r>
              <a:rPr lang="ru-RU" sz="1400" dirty="0" err="1">
                <a:solidFill>
                  <a:srgbClr val="7A4300"/>
                </a:solidFill>
              </a:rPr>
              <a:t>және</a:t>
            </a:r>
            <a:r>
              <a:rPr lang="ru-RU" sz="1400" dirty="0">
                <a:solidFill>
                  <a:srgbClr val="7A4300"/>
                </a:solidFill>
              </a:rPr>
              <a:t> </a:t>
            </a:r>
            <a:r>
              <a:rPr lang="ru-RU" sz="1400" dirty="0" err="1">
                <a:solidFill>
                  <a:srgbClr val="7A4300"/>
                </a:solidFill>
              </a:rPr>
              <a:t>қарыз</a:t>
            </a:r>
            <a:r>
              <a:rPr lang="ru-RU" sz="1400" dirty="0">
                <a:solidFill>
                  <a:srgbClr val="7A4300"/>
                </a:solidFill>
              </a:rPr>
              <a:t> </a:t>
            </a:r>
            <a:r>
              <a:rPr lang="ru-RU" sz="1400" dirty="0" err="1">
                <a:solidFill>
                  <a:srgbClr val="7A4300"/>
                </a:solidFill>
              </a:rPr>
              <a:t>алудың</a:t>
            </a:r>
            <a:r>
              <a:rPr lang="ru-RU" sz="1400" dirty="0">
                <a:solidFill>
                  <a:srgbClr val="7A4300"/>
                </a:solidFill>
              </a:rPr>
              <a:t> </a:t>
            </a:r>
            <a:r>
              <a:rPr lang="ru-RU" sz="1400" dirty="0" err="1">
                <a:solidFill>
                  <a:srgbClr val="7A4300"/>
                </a:solidFill>
              </a:rPr>
              <a:t>бейресми</a:t>
            </a:r>
            <a:r>
              <a:rPr lang="ru-RU" sz="1400" dirty="0">
                <a:solidFill>
                  <a:srgbClr val="7A4300"/>
                </a:solidFill>
              </a:rPr>
              <a:t> </a:t>
            </a:r>
            <a:r>
              <a:rPr lang="ru-RU" sz="1400" dirty="0" err="1">
                <a:solidFill>
                  <a:srgbClr val="7A4300"/>
                </a:solidFill>
              </a:rPr>
              <a:t>көздерін</a:t>
            </a:r>
            <a:r>
              <a:rPr lang="ru-RU" sz="1400" dirty="0">
                <a:solidFill>
                  <a:srgbClr val="7A4300"/>
                </a:solidFill>
              </a:rPr>
              <a:t> </a:t>
            </a:r>
            <a:r>
              <a:rPr lang="ru-RU" sz="1400" dirty="0" err="1">
                <a:solidFill>
                  <a:srgbClr val="7A4300"/>
                </a:solidFill>
              </a:rPr>
              <a:t>пайдаланудан</a:t>
            </a:r>
            <a:r>
              <a:rPr lang="ru-RU" sz="1400" dirty="0">
                <a:solidFill>
                  <a:srgbClr val="7A4300"/>
                </a:solidFill>
              </a:rPr>
              <a:t> </a:t>
            </a:r>
            <a:r>
              <a:rPr lang="ru-RU" sz="1400" dirty="0" err="1">
                <a:solidFill>
                  <a:srgbClr val="7A4300"/>
                </a:solidFill>
              </a:rPr>
              <a:t>көрінеді</a:t>
            </a:r>
            <a:r>
              <a:rPr lang="ru-RU" sz="1400" dirty="0">
                <a:solidFill>
                  <a:srgbClr val="7A4300"/>
                </a:solidFill>
              </a:rPr>
              <a:t>.</a:t>
            </a:r>
          </a:p>
        </p:txBody>
      </p:sp>
      <p:sp>
        <p:nvSpPr>
          <p:cNvPr id="8" name="Прямоугольник 7">
            <a:extLst>
              <a:ext uri="{FF2B5EF4-FFF2-40B4-BE49-F238E27FC236}">
                <a16:creationId xmlns:a16="http://schemas.microsoft.com/office/drawing/2014/main" id="{D490DCA3-D5F7-DA42-9AC5-AC66BFB63007}"/>
              </a:ext>
            </a:extLst>
          </p:cNvPr>
          <p:cNvSpPr/>
          <p:nvPr/>
        </p:nvSpPr>
        <p:spPr>
          <a:xfrm>
            <a:off x="2783633" y="3069000"/>
            <a:ext cx="5328592" cy="646331"/>
          </a:xfrm>
          <a:prstGeom prst="rect">
            <a:avLst/>
          </a:prstGeom>
        </p:spPr>
        <p:txBody>
          <a:bodyPr wrap="square">
            <a:spAutoFit/>
          </a:bodyPr>
          <a:lstStyle/>
          <a:p>
            <a:r>
              <a:rPr lang="ru-RU" b="1" dirty="0" err="1">
                <a:solidFill>
                  <a:srgbClr val="7A4300"/>
                </a:solidFill>
              </a:rPr>
              <a:t>Қаржылық</a:t>
            </a:r>
            <a:r>
              <a:rPr lang="ru-RU" b="1" dirty="0">
                <a:solidFill>
                  <a:srgbClr val="7A4300"/>
                </a:solidFill>
              </a:rPr>
              <a:t> </a:t>
            </a:r>
            <a:r>
              <a:rPr lang="ru-RU" b="1" dirty="0" err="1">
                <a:solidFill>
                  <a:srgbClr val="7A4300"/>
                </a:solidFill>
              </a:rPr>
              <a:t>сауаттылық</a:t>
            </a:r>
            <a:r>
              <a:rPr lang="ru-RU" b="1" dirty="0">
                <a:solidFill>
                  <a:srgbClr val="7A4300"/>
                </a:solidFill>
              </a:rPr>
              <a:t> </a:t>
            </a:r>
            <a:r>
              <a:rPr lang="ru-RU" b="1" dirty="0" err="1">
                <a:solidFill>
                  <a:srgbClr val="7A4300"/>
                </a:solidFill>
              </a:rPr>
              <a:t>индексінің</a:t>
            </a:r>
            <a:r>
              <a:rPr lang="ru-RU" b="1" dirty="0">
                <a:solidFill>
                  <a:srgbClr val="7A4300"/>
                </a:solidFill>
              </a:rPr>
              <a:t> </a:t>
            </a:r>
            <a:r>
              <a:rPr lang="ru-RU" b="1" dirty="0" err="1">
                <a:solidFill>
                  <a:srgbClr val="7A4300"/>
                </a:solidFill>
              </a:rPr>
              <a:t>көрсеткіштері</a:t>
            </a:r>
            <a:br>
              <a:rPr lang="ru-RU" dirty="0">
                <a:solidFill>
                  <a:srgbClr val="7A4300"/>
                </a:solidFill>
              </a:rPr>
            </a:br>
            <a:endParaRPr lang="ru-RU" dirty="0">
              <a:solidFill>
                <a:srgbClr val="7A4300"/>
              </a:solidFill>
            </a:endParaRPr>
          </a:p>
        </p:txBody>
      </p:sp>
    </p:spTree>
    <p:extLst>
      <p:ext uri="{BB962C8B-B14F-4D97-AF65-F5344CB8AC3E}">
        <p14:creationId xmlns:p14="http://schemas.microsoft.com/office/powerpoint/2010/main" val="65386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29</a:t>
            </a:fld>
            <a:endParaRPr lang="ru-RU" dirty="0"/>
          </a:p>
        </p:txBody>
      </p:sp>
      <p:graphicFrame>
        <p:nvGraphicFramePr>
          <p:cNvPr id="4" name="Диаграмма 3">
            <a:extLst>
              <a:ext uri="{FF2B5EF4-FFF2-40B4-BE49-F238E27FC236}">
                <a16:creationId xmlns:a16="http://schemas.microsoft.com/office/drawing/2014/main" id="{B955CBAE-346F-CD46-98CE-97D4DB064724}"/>
              </a:ext>
            </a:extLst>
          </p:cNvPr>
          <p:cNvGraphicFramePr/>
          <p:nvPr>
            <p:extLst>
              <p:ext uri="{D42A27DB-BD31-4B8C-83A1-F6EECF244321}">
                <p14:modId xmlns:p14="http://schemas.microsoft.com/office/powerpoint/2010/main" val="735334418"/>
              </p:ext>
            </p:extLst>
          </p:nvPr>
        </p:nvGraphicFramePr>
        <p:xfrm>
          <a:off x="5486" y="1752598"/>
          <a:ext cx="11952651" cy="52577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Таблица 4">
            <a:extLst>
              <a:ext uri="{FF2B5EF4-FFF2-40B4-BE49-F238E27FC236}">
                <a16:creationId xmlns:a16="http://schemas.microsoft.com/office/drawing/2014/main" id="{7E71ED05-82B3-464C-AA8F-ABDAC61DE81A}"/>
              </a:ext>
            </a:extLst>
          </p:cNvPr>
          <p:cNvGraphicFramePr>
            <a:graphicFrameLocks noGrp="1"/>
          </p:cNvGraphicFramePr>
          <p:nvPr>
            <p:extLst>
              <p:ext uri="{D42A27DB-BD31-4B8C-83A1-F6EECF244321}">
                <p14:modId xmlns:p14="http://schemas.microsoft.com/office/powerpoint/2010/main" val="3960827474"/>
              </p:ext>
            </p:extLst>
          </p:nvPr>
        </p:nvGraphicFramePr>
        <p:xfrm>
          <a:off x="201000" y="1883679"/>
          <a:ext cx="10452860" cy="1424194"/>
        </p:xfrm>
        <a:graphic>
          <a:graphicData uri="http://schemas.openxmlformats.org/drawingml/2006/table">
            <a:tbl>
              <a:tblPr firstRow="1" bandRow="1">
                <a:tableStyleId>{5C22544A-7EE6-4342-B048-85BDC9FD1C3A}</a:tableStyleId>
              </a:tblPr>
              <a:tblGrid>
                <a:gridCol w="1351304">
                  <a:extLst>
                    <a:ext uri="{9D8B030D-6E8A-4147-A177-3AD203B41FA5}">
                      <a16:colId xmlns:a16="http://schemas.microsoft.com/office/drawing/2014/main" val="2954573443"/>
                    </a:ext>
                  </a:extLst>
                </a:gridCol>
                <a:gridCol w="3467260">
                  <a:extLst>
                    <a:ext uri="{9D8B030D-6E8A-4147-A177-3AD203B41FA5}">
                      <a16:colId xmlns:a16="http://schemas.microsoft.com/office/drawing/2014/main" val="2780675684"/>
                    </a:ext>
                  </a:extLst>
                </a:gridCol>
                <a:gridCol w="5634296">
                  <a:extLst>
                    <a:ext uri="{9D8B030D-6E8A-4147-A177-3AD203B41FA5}">
                      <a16:colId xmlns:a16="http://schemas.microsoft.com/office/drawing/2014/main" val="2976620986"/>
                    </a:ext>
                  </a:extLst>
                </a:gridCol>
              </a:tblGrid>
              <a:tr h="1424194">
                <a:tc>
                  <a:txBody>
                    <a:bodyPr/>
                    <a:lstStyle/>
                    <a:p>
                      <a:endParaRPr lang="ru-RU" sz="2400" dirty="0"/>
                    </a:p>
                  </a:txBody>
                  <a:tcPr marL="121920" marR="121920" marT="60960" marB="60960">
                    <a:lnL w="6350" cap="flat" cmpd="sng" algn="ctr">
                      <a:solidFill>
                        <a:schemeClr val="bg2"/>
                      </a:solidFill>
                      <a:prstDash val="sysDash"/>
                      <a:round/>
                      <a:headEnd type="none" w="med" len="med"/>
                      <a:tailEnd type="none" w="med" len="med"/>
                    </a:lnL>
                    <a:lnR w="6350" cap="flat" cmpd="sng" algn="ctr">
                      <a:solidFill>
                        <a:schemeClr val="bg2"/>
                      </a:solidFill>
                      <a:prstDash val="sysDash"/>
                      <a:round/>
                      <a:headEnd type="none" w="med" len="med"/>
                      <a:tailEnd type="none" w="med" len="med"/>
                    </a:lnR>
                    <a:lnT w="6350" cap="flat" cmpd="sng" algn="ctr">
                      <a:solidFill>
                        <a:schemeClr val="bg2"/>
                      </a:solidFill>
                      <a:prstDash val="sysDash"/>
                      <a:round/>
                      <a:headEnd type="none" w="med" len="med"/>
                      <a:tailEnd type="none" w="med" len="med"/>
                    </a:lnT>
                    <a:lnB w="6350" cap="flat" cmpd="sng" algn="ctr">
                      <a:solidFill>
                        <a:schemeClr val="bg2"/>
                      </a:solidFill>
                      <a:prstDash val="sysDash"/>
                      <a:round/>
                      <a:headEnd type="none" w="med" len="med"/>
                      <a:tailEnd type="none" w="med" len="med"/>
                    </a:lnB>
                    <a:noFill/>
                  </a:tcPr>
                </a:tc>
                <a:tc>
                  <a:txBody>
                    <a:bodyPr/>
                    <a:lstStyle/>
                    <a:p>
                      <a:endParaRPr lang="ru-RU" sz="2400" dirty="0"/>
                    </a:p>
                  </a:txBody>
                  <a:tcPr marL="121920" marR="121920" marT="60960" marB="60960">
                    <a:lnL w="6350" cap="flat" cmpd="sng" algn="ctr">
                      <a:solidFill>
                        <a:schemeClr val="bg2"/>
                      </a:solidFill>
                      <a:prstDash val="sysDash"/>
                      <a:round/>
                      <a:headEnd type="none" w="med" len="med"/>
                      <a:tailEnd type="none" w="med" len="med"/>
                    </a:lnL>
                    <a:lnR w="6350" cap="flat" cmpd="sng" algn="ctr">
                      <a:solidFill>
                        <a:schemeClr val="bg2"/>
                      </a:solidFill>
                      <a:prstDash val="sysDash"/>
                      <a:round/>
                      <a:headEnd type="none" w="med" len="med"/>
                      <a:tailEnd type="none" w="med" len="med"/>
                    </a:lnR>
                    <a:lnT w="6350" cap="flat" cmpd="sng" algn="ctr">
                      <a:solidFill>
                        <a:schemeClr val="bg2"/>
                      </a:solidFill>
                      <a:prstDash val="sysDash"/>
                      <a:round/>
                      <a:headEnd type="none" w="med" len="med"/>
                      <a:tailEnd type="none" w="med" len="med"/>
                    </a:lnT>
                    <a:lnB w="6350" cap="flat" cmpd="sng" algn="ctr">
                      <a:solidFill>
                        <a:schemeClr val="bg2"/>
                      </a:solidFill>
                      <a:prstDash val="sysDash"/>
                      <a:round/>
                      <a:headEnd type="none" w="med" len="med"/>
                      <a:tailEnd type="none" w="med" len="med"/>
                    </a:lnB>
                    <a:noFill/>
                  </a:tcPr>
                </a:tc>
                <a:tc>
                  <a:txBody>
                    <a:bodyPr/>
                    <a:lstStyle/>
                    <a:p>
                      <a:endParaRPr lang="ru-RU" sz="2400" dirty="0"/>
                    </a:p>
                  </a:txBody>
                  <a:tcPr marL="121920" marR="121920" marT="60960" marB="60960">
                    <a:lnL w="6350" cap="flat" cmpd="sng" algn="ctr">
                      <a:solidFill>
                        <a:schemeClr val="bg2"/>
                      </a:solidFill>
                      <a:prstDash val="sysDash"/>
                      <a:round/>
                      <a:headEnd type="none" w="med" len="med"/>
                      <a:tailEnd type="none" w="med" len="med"/>
                    </a:lnL>
                    <a:lnR w="6350" cap="flat" cmpd="sng" algn="ctr">
                      <a:solidFill>
                        <a:schemeClr val="bg2"/>
                      </a:solidFill>
                      <a:prstDash val="sysDash"/>
                      <a:round/>
                      <a:headEnd type="none" w="med" len="med"/>
                      <a:tailEnd type="none" w="med" len="med"/>
                    </a:lnR>
                    <a:lnT w="6350" cap="flat" cmpd="sng" algn="ctr">
                      <a:solidFill>
                        <a:schemeClr val="bg2"/>
                      </a:solidFill>
                      <a:prstDash val="sysDash"/>
                      <a:round/>
                      <a:headEnd type="none" w="med" len="med"/>
                      <a:tailEnd type="none" w="med" len="med"/>
                    </a:lnT>
                    <a:lnB w="6350" cap="flat" cmpd="sng" algn="ctr">
                      <a:solidFill>
                        <a:schemeClr val="bg2"/>
                      </a:solidFill>
                      <a:prstDash val="sysDash"/>
                      <a:round/>
                      <a:headEnd type="none" w="med" len="med"/>
                      <a:tailEnd type="none" w="med" len="med"/>
                    </a:lnB>
                    <a:noFill/>
                  </a:tcPr>
                </a:tc>
                <a:extLst>
                  <a:ext uri="{0D108BD9-81ED-4DB2-BD59-A6C34878D82A}">
                    <a16:rowId xmlns:a16="http://schemas.microsoft.com/office/drawing/2014/main" val="2489728175"/>
                  </a:ext>
                </a:extLst>
              </a:tr>
            </a:tbl>
          </a:graphicData>
        </a:graphic>
      </p:graphicFrame>
      <p:grpSp>
        <p:nvGrpSpPr>
          <p:cNvPr id="6" name="Группа 6">
            <a:extLst>
              <a:ext uri="{FF2B5EF4-FFF2-40B4-BE49-F238E27FC236}">
                <a16:creationId xmlns:a16="http://schemas.microsoft.com/office/drawing/2014/main" id="{F85AF406-0485-674E-B8D6-E8F21D30FF72}"/>
              </a:ext>
            </a:extLst>
          </p:cNvPr>
          <p:cNvGrpSpPr/>
          <p:nvPr/>
        </p:nvGrpSpPr>
        <p:grpSpPr>
          <a:xfrm>
            <a:off x="393397" y="2369255"/>
            <a:ext cx="10649670" cy="1821544"/>
            <a:chOff x="528398" y="2180862"/>
            <a:chExt cx="10649670" cy="1821544"/>
          </a:xfrm>
        </p:grpSpPr>
        <p:sp>
          <p:nvSpPr>
            <p:cNvPr id="12" name="TextBox 11">
              <a:extLst>
                <a:ext uri="{FF2B5EF4-FFF2-40B4-BE49-F238E27FC236}">
                  <a16:creationId xmlns:a16="http://schemas.microsoft.com/office/drawing/2014/main" id="{D468E4E1-05EB-3049-9EF5-152B62993D8E}"/>
                </a:ext>
              </a:extLst>
            </p:cNvPr>
            <p:cNvSpPr txBox="1"/>
            <p:nvPr/>
          </p:nvSpPr>
          <p:spPr>
            <a:xfrm>
              <a:off x="528398" y="2309709"/>
              <a:ext cx="960107" cy="170175"/>
            </a:xfrm>
            <a:prstGeom prst="rect">
              <a:avLst/>
            </a:prstGeom>
            <a:noFill/>
          </p:spPr>
          <p:txBody>
            <a:bodyPr wrap="square" lIns="0" tIns="0" rIns="0" bIns="0" rtlCol="0">
              <a:noAutofit/>
            </a:bodyPr>
            <a:lstStyle/>
            <a:p>
              <a:pPr algn="ctr">
                <a:spcBef>
                  <a:spcPts val="400"/>
                </a:spcBef>
              </a:pPr>
              <a:r>
                <a:rPr lang="ru-RU" sz="1333" b="1" dirty="0" err="1">
                  <a:solidFill>
                    <a:schemeClr val="accent1"/>
                  </a:solidFill>
                  <a:latin typeface="Arial" pitchFamily="34" charset="0"/>
                  <a:cs typeface="Arial" pitchFamily="34" charset="0"/>
                </a:rPr>
                <a:t>жынысы</a:t>
              </a:r>
              <a:endParaRPr lang="ru-RU" sz="1333" b="1" dirty="0">
                <a:solidFill>
                  <a:schemeClr val="accent1"/>
                </a:solidFill>
                <a:latin typeface="Arial" pitchFamily="34" charset="0"/>
                <a:cs typeface="Arial" pitchFamily="34" charset="0"/>
              </a:endParaRPr>
            </a:p>
          </p:txBody>
        </p:sp>
        <p:sp>
          <p:nvSpPr>
            <p:cNvPr id="13" name="TextBox 12">
              <a:extLst>
                <a:ext uri="{FF2B5EF4-FFF2-40B4-BE49-F238E27FC236}">
                  <a16:creationId xmlns:a16="http://schemas.microsoft.com/office/drawing/2014/main" id="{7EAC7768-8632-6C49-9E19-A7F6D4F2AF89}"/>
                </a:ext>
              </a:extLst>
            </p:cNvPr>
            <p:cNvSpPr txBox="1"/>
            <p:nvPr/>
          </p:nvSpPr>
          <p:spPr>
            <a:xfrm>
              <a:off x="3214266" y="2361791"/>
              <a:ext cx="960107" cy="216700"/>
            </a:xfrm>
            <a:prstGeom prst="rect">
              <a:avLst/>
            </a:prstGeom>
            <a:solidFill>
              <a:srgbClr val="78A779"/>
            </a:solidFill>
          </p:spPr>
          <p:txBody>
            <a:bodyPr wrap="square" lIns="0" tIns="0" rIns="0" bIns="0" rtlCol="0">
              <a:noAutofit/>
            </a:bodyPr>
            <a:lstStyle/>
            <a:p>
              <a:pPr algn="ctr">
                <a:spcBef>
                  <a:spcPts val="400"/>
                </a:spcBef>
              </a:pPr>
              <a:r>
                <a:rPr lang="ru-RU" sz="1333" dirty="0" err="1">
                  <a:solidFill>
                    <a:srgbClr val="7A4300"/>
                  </a:solidFill>
                  <a:latin typeface="Arial" pitchFamily="34" charset="0"/>
                  <a:cs typeface="Arial" pitchFamily="34" charset="0"/>
                </a:rPr>
                <a:t>жас</a:t>
              </a:r>
              <a:endParaRPr lang="ru-RU" sz="1333" dirty="0">
                <a:solidFill>
                  <a:srgbClr val="7A4300"/>
                </a:solidFill>
                <a:latin typeface="Arial" pitchFamily="34" charset="0"/>
                <a:cs typeface="Arial" pitchFamily="34" charset="0"/>
              </a:endParaRPr>
            </a:p>
          </p:txBody>
        </p:sp>
        <p:sp>
          <p:nvSpPr>
            <p:cNvPr id="14" name="TextBox 13">
              <a:extLst>
                <a:ext uri="{FF2B5EF4-FFF2-40B4-BE49-F238E27FC236}">
                  <a16:creationId xmlns:a16="http://schemas.microsoft.com/office/drawing/2014/main" id="{CA046120-7956-B64D-A4AB-CC62E5F5DE5F}"/>
                </a:ext>
              </a:extLst>
            </p:cNvPr>
            <p:cNvSpPr txBox="1"/>
            <p:nvPr/>
          </p:nvSpPr>
          <p:spPr>
            <a:xfrm>
              <a:off x="8511357" y="2180862"/>
              <a:ext cx="960107" cy="170175"/>
            </a:xfrm>
            <a:prstGeom prst="rect">
              <a:avLst/>
            </a:prstGeom>
            <a:noFill/>
          </p:spPr>
          <p:txBody>
            <a:bodyPr wrap="square" lIns="0" tIns="0" rIns="0" bIns="0" rtlCol="0">
              <a:noAutofit/>
            </a:bodyPr>
            <a:lstStyle/>
            <a:p>
              <a:pPr>
                <a:spcBef>
                  <a:spcPts val="400"/>
                </a:spcBef>
              </a:pPr>
              <a:r>
                <a:rPr lang="ru-RU" sz="1333" b="1" dirty="0" err="1">
                  <a:solidFill>
                    <a:schemeClr val="accent2">
                      <a:lumMod val="75000"/>
                    </a:schemeClr>
                  </a:solidFill>
                  <a:latin typeface="Arial" pitchFamily="34" charset="0"/>
                  <a:cs typeface="Arial" pitchFamily="34" charset="0"/>
                </a:rPr>
                <a:t>жұмысы</a:t>
              </a:r>
              <a:endParaRPr lang="ru-RU" sz="1333" b="1" dirty="0">
                <a:solidFill>
                  <a:schemeClr val="accent2">
                    <a:lumMod val="75000"/>
                  </a:schemeClr>
                </a:solidFill>
                <a:latin typeface="Arial" pitchFamily="34" charset="0"/>
                <a:cs typeface="Arial" pitchFamily="34" charset="0"/>
              </a:endParaRPr>
            </a:p>
          </p:txBody>
        </p:sp>
        <p:sp>
          <p:nvSpPr>
            <p:cNvPr id="15" name="Овал 14">
              <a:extLst>
                <a:ext uri="{FF2B5EF4-FFF2-40B4-BE49-F238E27FC236}">
                  <a16:creationId xmlns:a16="http://schemas.microsoft.com/office/drawing/2014/main" id="{6AEE85CE-0F8A-BA4F-8451-4472D48FA301}"/>
                </a:ext>
              </a:extLst>
            </p:cNvPr>
            <p:cNvSpPr/>
            <p:nvPr/>
          </p:nvSpPr>
          <p:spPr bwMode="gray">
            <a:xfrm>
              <a:off x="6240350" y="2354247"/>
              <a:ext cx="4937718" cy="1438158"/>
            </a:xfrm>
            <a:prstGeom prst="ellipse">
              <a:avLst/>
            </a:pr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6" name="Овал 15">
              <a:extLst>
                <a:ext uri="{FF2B5EF4-FFF2-40B4-BE49-F238E27FC236}">
                  <a16:creationId xmlns:a16="http://schemas.microsoft.com/office/drawing/2014/main" id="{E128BE69-1758-D34E-AE92-5B8D107CD481}"/>
                </a:ext>
              </a:extLst>
            </p:cNvPr>
            <p:cNvSpPr/>
            <p:nvPr/>
          </p:nvSpPr>
          <p:spPr bwMode="gray">
            <a:xfrm>
              <a:off x="2757471" y="2754267"/>
              <a:ext cx="1637377" cy="1248139"/>
            </a:xfrm>
            <a:prstGeom prst="ellipse">
              <a:avLst/>
            </a:pr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grpSp>
      <p:sp>
        <p:nvSpPr>
          <p:cNvPr id="2" name="Прямоугольник 1">
            <a:extLst>
              <a:ext uri="{FF2B5EF4-FFF2-40B4-BE49-F238E27FC236}">
                <a16:creationId xmlns:a16="http://schemas.microsoft.com/office/drawing/2014/main" id="{28BB6ED1-B93C-7B43-BD5D-7B1A03F8FC58}"/>
              </a:ext>
            </a:extLst>
          </p:cNvPr>
          <p:cNvSpPr/>
          <p:nvPr/>
        </p:nvSpPr>
        <p:spPr>
          <a:xfrm>
            <a:off x="204391" y="775683"/>
            <a:ext cx="11765255" cy="1107996"/>
          </a:xfrm>
          <a:prstGeom prst="rect">
            <a:avLst/>
          </a:prstGeom>
        </p:spPr>
        <p:txBody>
          <a:bodyPr wrap="square">
            <a:spAutoFit/>
          </a:bodyPr>
          <a:lstStyle/>
          <a:p>
            <a:pPr algn="just"/>
            <a:r>
              <a:rPr lang="ru-RU" b="1" dirty="0" err="1">
                <a:solidFill>
                  <a:schemeClr val="accent1"/>
                </a:solidFill>
              </a:rPr>
              <a:t>Әлеуметтік-демографиялық</a:t>
            </a:r>
            <a:r>
              <a:rPr lang="ru-RU" b="1" dirty="0">
                <a:solidFill>
                  <a:schemeClr val="accent1"/>
                </a:solidFill>
              </a:rPr>
              <a:t> </a:t>
            </a:r>
            <a:r>
              <a:rPr lang="ru-RU" b="1" dirty="0" err="1">
                <a:solidFill>
                  <a:schemeClr val="accent1"/>
                </a:solidFill>
              </a:rPr>
              <a:t>көрсеткіштер</a:t>
            </a:r>
            <a:endParaRPr lang="ru-RU" b="1" dirty="0">
              <a:solidFill>
                <a:schemeClr val="accent1"/>
              </a:solidFill>
            </a:endParaRPr>
          </a:p>
          <a:p>
            <a:pPr algn="just"/>
            <a:r>
              <a:rPr lang="ru-RU" sz="1600" dirty="0" err="1"/>
              <a:t>Қаржылық</a:t>
            </a:r>
            <a:r>
              <a:rPr lang="ru-RU" sz="1600" dirty="0"/>
              <a:t> </a:t>
            </a:r>
            <a:r>
              <a:rPr lang="ru-RU" sz="1600" dirty="0" err="1"/>
              <a:t>сауаттылықтың</a:t>
            </a:r>
            <a:r>
              <a:rPr lang="ru-RU" sz="1600" dirty="0"/>
              <a:t> </a:t>
            </a:r>
            <a:r>
              <a:rPr lang="ru-RU" sz="1600" dirty="0" err="1"/>
              <a:t>неғұрлым</a:t>
            </a:r>
            <a:r>
              <a:rPr lang="ru-RU" sz="1600" dirty="0"/>
              <a:t> </a:t>
            </a:r>
            <a:r>
              <a:rPr lang="ru-RU" sz="1600" dirty="0" err="1"/>
              <a:t>жоғары</a:t>
            </a:r>
            <a:r>
              <a:rPr lang="ru-RU" sz="1600" dirty="0"/>
              <a:t> </a:t>
            </a:r>
            <a:r>
              <a:rPr lang="ru-RU" sz="1600" dirty="0" err="1"/>
              <a:t>көрсеткіштері</a:t>
            </a:r>
            <a:r>
              <a:rPr lang="ru-RU" sz="1600" dirty="0"/>
              <a:t> </a:t>
            </a:r>
            <a:r>
              <a:rPr lang="ru-RU" sz="1600" dirty="0" err="1"/>
              <a:t>жас</a:t>
            </a:r>
            <a:r>
              <a:rPr lang="ru-RU" sz="1600" dirty="0"/>
              <a:t> </a:t>
            </a:r>
            <a:r>
              <a:rPr lang="ru-RU" sz="1600" dirty="0" err="1"/>
              <a:t>аудиторияда</a:t>
            </a:r>
            <a:r>
              <a:rPr lang="ru-RU" sz="1600" dirty="0"/>
              <a:t> (39 </a:t>
            </a:r>
            <a:r>
              <a:rPr lang="ru-RU" sz="1600" dirty="0" err="1"/>
              <a:t>жасқа</a:t>
            </a:r>
            <a:r>
              <a:rPr lang="ru-RU" sz="1600" dirty="0"/>
              <a:t> </a:t>
            </a:r>
            <a:r>
              <a:rPr lang="ru-RU" sz="1600" dirty="0" err="1"/>
              <a:t>дейін</a:t>
            </a:r>
            <a:r>
              <a:rPr lang="ru-RU" sz="1600" dirty="0"/>
              <a:t>) </a:t>
            </a:r>
            <a:r>
              <a:rPr lang="ru-RU" sz="1600" dirty="0" err="1"/>
              <a:t>және</a:t>
            </a:r>
            <a:r>
              <a:rPr lang="ru-RU" sz="1600" dirty="0"/>
              <a:t> </a:t>
            </a:r>
            <a:r>
              <a:rPr lang="ru-RU" sz="1600" dirty="0" err="1"/>
              <a:t>экономикалық</a:t>
            </a:r>
            <a:r>
              <a:rPr lang="ru-RU" sz="1600" dirty="0"/>
              <a:t> </a:t>
            </a:r>
            <a:r>
              <a:rPr lang="ru-RU" sz="1600" dirty="0" err="1"/>
              <a:t>белсенді</a:t>
            </a:r>
            <a:r>
              <a:rPr lang="ru-RU" sz="1600" dirty="0"/>
              <a:t> </a:t>
            </a:r>
            <a:r>
              <a:rPr lang="ru-RU" sz="1600" dirty="0" err="1"/>
              <a:t>халықта</a:t>
            </a:r>
            <a:r>
              <a:rPr lang="ru-RU" sz="1600" dirty="0"/>
              <a:t> (</a:t>
            </a:r>
            <a:r>
              <a:rPr lang="ru-RU" sz="1600" dirty="0" err="1"/>
              <a:t>бірінші</a:t>
            </a:r>
            <a:r>
              <a:rPr lang="ru-RU" sz="1600" dirty="0"/>
              <a:t> </a:t>
            </a:r>
            <a:r>
              <a:rPr lang="ru-RU" sz="1600" dirty="0" err="1"/>
              <a:t>кезекте</a:t>
            </a:r>
            <a:r>
              <a:rPr lang="ru-RU" sz="1600" dirty="0"/>
              <a:t>, </a:t>
            </a:r>
            <a:r>
              <a:rPr lang="ru-RU" sz="1600" dirty="0" err="1"/>
              <a:t>мемлекеттік</a:t>
            </a:r>
            <a:r>
              <a:rPr lang="ru-RU" sz="1600" dirty="0"/>
              <a:t> </a:t>
            </a:r>
            <a:r>
              <a:rPr lang="ru-RU" sz="1600" dirty="0" err="1"/>
              <a:t>мекемелердің</a:t>
            </a:r>
            <a:r>
              <a:rPr lang="ru-RU" sz="1600" dirty="0"/>
              <a:t> </a:t>
            </a:r>
            <a:r>
              <a:rPr lang="ru-RU" sz="1600" dirty="0" err="1"/>
              <a:t>жұмыскерлері</a:t>
            </a:r>
            <a:r>
              <a:rPr lang="ru-RU" sz="1600" dirty="0"/>
              <a:t>, дара </a:t>
            </a:r>
            <a:r>
              <a:rPr lang="ru-RU" sz="1600" dirty="0" err="1"/>
              <a:t>кәсіпкерлер</a:t>
            </a:r>
            <a:r>
              <a:rPr lang="ru-RU" sz="1600" dirty="0"/>
              <a:t> </a:t>
            </a:r>
            <a:r>
              <a:rPr lang="ru-RU" sz="1600" dirty="0" err="1"/>
              <a:t>және</a:t>
            </a:r>
            <a:r>
              <a:rPr lang="ru-RU" sz="1600" dirty="0"/>
              <a:t> </a:t>
            </a:r>
            <a:r>
              <a:rPr lang="ru-RU" sz="1600" dirty="0" err="1"/>
              <a:t>өзін-өзі</a:t>
            </a:r>
            <a:r>
              <a:rPr lang="ru-RU" sz="1600" dirty="0"/>
              <a:t> </a:t>
            </a:r>
            <a:r>
              <a:rPr lang="ru-RU" sz="1600" dirty="0" err="1"/>
              <a:t>жұмыспен</a:t>
            </a:r>
            <a:r>
              <a:rPr lang="ru-RU" sz="1600" dirty="0"/>
              <a:t> </a:t>
            </a:r>
            <a:r>
              <a:rPr lang="ru-RU" sz="1600" dirty="0" err="1"/>
              <a:t>қамтығандар</a:t>
            </a:r>
            <a:r>
              <a:rPr lang="ru-RU" sz="1600" dirty="0"/>
              <a:t> </a:t>
            </a:r>
            <a:r>
              <a:rPr lang="ru-RU" sz="1600" dirty="0" err="1"/>
              <a:t>арасында</a:t>
            </a:r>
            <a:r>
              <a:rPr lang="ru-RU" sz="1600" dirty="0"/>
              <a:t>) </a:t>
            </a:r>
            <a:r>
              <a:rPr lang="ru-RU" sz="1600" dirty="0" err="1"/>
              <a:t>байқалды</a:t>
            </a:r>
            <a:r>
              <a:rPr lang="ru-RU" sz="1600" dirty="0"/>
              <a:t>.</a:t>
            </a:r>
          </a:p>
        </p:txBody>
      </p:sp>
      <p:sp>
        <p:nvSpPr>
          <p:cNvPr id="17" name="Заголовок 4">
            <a:extLst>
              <a:ext uri="{FF2B5EF4-FFF2-40B4-BE49-F238E27FC236}">
                <a16:creationId xmlns:a16="http://schemas.microsoft.com/office/drawing/2014/main" id="{B403DFD9-7CA9-C84D-B635-749F559B5297}"/>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2.1. 2020 </a:t>
            </a:r>
            <a:r>
              <a:rPr lang="ru-RU" sz="2800" b="1" dirty="0" err="1">
                <a:latin typeface="+mn-lt"/>
              </a:rPr>
              <a:t>жылғы</a:t>
            </a:r>
            <a:r>
              <a:rPr lang="ru-RU" sz="2800" b="1" dirty="0">
                <a:latin typeface="+mn-lt"/>
              </a:rPr>
              <a:t> </a:t>
            </a:r>
            <a:r>
              <a:rPr lang="ru-RU" sz="2800" b="1" dirty="0" err="1">
                <a:latin typeface="+mn-lt"/>
              </a:rPr>
              <a:t>қаржылық</a:t>
            </a:r>
            <a:r>
              <a:rPr lang="ru-RU" sz="2800" b="1" dirty="0">
                <a:latin typeface="+mn-lt"/>
              </a:rPr>
              <a:t> </a:t>
            </a:r>
            <a:r>
              <a:rPr lang="ru-RU" sz="2800" b="1" dirty="0" err="1">
                <a:latin typeface="+mn-lt"/>
              </a:rPr>
              <a:t>сауаттылық</a:t>
            </a:r>
            <a:r>
              <a:rPr lang="ru-RU" sz="2800" b="1" dirty="0">
                <a:latin typeface="+mn-lt"/>
              </a:rPr>
              <a:t> </a:t>
            </a:r>
            <a:r>
              <a:rPr lang="ru-RU" sz="2800" b="1" dirty="0" err="1">
                <a:latin typeface="+mn-lt"/>
              </a:rPr>
              <a:t>индексі</a:t>
            </a:r>
            <a:r>
              <a:rPr lang="ru-RU" sz="2800" b="1" dirty="0">
                <a:latin typeface="+mn-lt"/>
              </a:rPr>
              <a:t> </a:t>
            </a:r>
          </a:p>
        </p:txBody>
      </p:sp>
      <p:sp>
        <p:nvSpPr>
          <p:cNvPr id="18" name="Равнобедренный треугольник 24">
            <a:extLst>
              <a:ext uri="{FF2B5EF4-FFF2-40B4-BE49-F238E27FC236}">
                <a16:creationId xmlns:a16="http://schemas.microsoft.com/office/drawing/2014/main" id="{222EC105-759D-924D-AC88-FF97D583FA71}"/>
              </a:ext>
            </a:extLst>
          </p:cNvPr>
          <p:cNvSpPr/>
          <p:nvPr/>
        </p:nvSpPr>
        <p:spPr>
          <a:xfrm rot="5400000">
            <a:off x="173508" y="211024"/>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362996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Номер слайда 36">
            <a:extLst>
              <a:ext uri="{FF2B5EF4-FFF2-40B4-BE49-F238E27FC236}">
                <a16:creationId xmlns:a16="http://schemas.microsoft.com/office/drawing/2014/main" id="{F38D8A4F-A889-4849-86CE-7CABF5150722}"/>
              </a:ext>
            </a:extLst>
          </p:cNvPr>
          <p:cNvSpPr>
            <a:spLocks noGrp="1"/>
          </p:cNvSpPr>
          <p:nvPr>
            <p:ph type="sldNum" sz="quarter" idx="12"/>
          </p:nvPr>
        </p:nvSpPr>
        <p:spPr/>
        <p:txBody>
          <a:bodyPr/>
          <a:lstStyle/>
          <a:p>
            <a:fld id="{36AE403C-4EB7-40BC-9395-955F62C492F5}" type="slidenum">
              <a:rPr lang="ru-RU" smtClean="0"/>
              <a:pPr/>
              <a:t>3</a:t>
            </a:fld>
            <a:endParaRPr lang="ru-RU" dirty="0"/>
          </a:p>
        </p:txBody>
      </p:sp>
      <p:sp>
        <p:nvSpPr>
          <p:cNvPr id="39" name="Rectangle 7">
            <a:extLst>
              <a:ext uri="{FF2B5EF4-FFF2-40B4-BE49-F238E27FC236}">
                <a16:creationId xmlns:a16="http://schemas.microsoft.com/office/drawing/2014/main" id="{79F06EA4-9914-D740-B7B6-0075915672C9}"/>
              </a:ext>
            </a:extLst>
          </p:cNvPr>
          <p:cNvSpPr/>
          <p:nvPr/>
        </p:nvSpPr>
        <p:spPr bwMode="gray">
          <a:xfrm>
            <a:off x="381000" y="279000"/>
            <a:ext cx="5189261" cy="585000"/>
          </a:xfrm>
          <a:prstGeom prst="rect">
            <a:avLst/>
          </a:prstGeom>
          <a:gradFill flip="none" rotWithShape="1">
            <a:gsLst>
              <a:gs pos="32800">
                <a:srgbClr val="ACCCBD"/>
              </a:gs>
              <a:gs pos="0">
                <a:schemeClr val="bg1"/>
              </a:gs>
              <a:gs pos="100000">
                <a:srgbClr val="036237"/>
              </a:gs>
            </a:gsLst>
            <a:lin ang="0" scaled="1"/>
            <a:tileRect/>
          </a:gradFill>
          <a:ln w="9525" cap="flat" cmpd="sng" algn="ctr">
            <a:noFill/>
            <a:prstDash val="solid"/>
          </a:ln>
          <a:effectLst/>
        </p:spPr>
        <p:txBody>
          <a:bodyPr anchor="ctr"/>
          <a:lstStyle/>
          <a:p>
            <a:pPr>
              <a:spcBef>
                <a:spcPts val="400"/>
              </a:spcBef>
              <a:defRPr/>
            </a:pPr>
            <a:r>
              <a:rPr lang="ru-RU" sz="3200" dirty="0" err="1">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Жобаның</a:t>
            </a:r>
            <a:r>
              <a:rPr lang="ru-RU" sz="3200"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3200" dirty="0" err="1">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паспорты</a:t>
            </a:r>
            <a:r>
              <a:rPr lang="ru-RU" sz="3200" dirty="0">
                <a:solidFill>
                  <a:srgbClr val="006600"/>
                </a:solidFill>
                <a:effectLst>
                  <a:outerShdw blurRad="38100" dist="38100" dir="2700000" algn="tl">
                    <a:srgbClr val="000000">
                      <a:alpha val="43137"/>
                    </a:srgbClr>
                  </a:outerShdw>
                </a:effectLst>
                <a:latin typeface="+mj-lt"/>
                <a:cs typeface="Arial" panose="020B0604020202020204" pitchFamily="34" charset="0"/>
              </a:rPr>
              <a:t> </a:t>
            </a:r>
            <a:endParaRPr lang="en-GB" sz="3200" dirty="0">
              <a:solidFill>
                <a:srgbClr val="006600"/>
              </a:solidFill>
              <a:effectLst>
                <a:outerShdw blurRad="38100" dist="38100" dir="2700000" algn="tl">
                  <a:srgbClr val="000000">
                    <a:alpha val="43137"/>
                  </a:srgbClr>
                </a:outerShdw>
              </a:effectLst>
              <a:latin typeface="+mj-lt"/>
              <a:cs typeface="Arial" panose="020B0604020202020204" pitchFamily="34" charset="0"/>
            </a:endParaRPr>
          </a:p>
        </p:txBody>
      </p:sp>
      <p:sp>
        <p:nvSpPr>
          <p:cNvPr id="42" name="Прямоугольник 41">
            <a:extLst>
              <a:ext uri="{FF2B5EF4-FFF2-40B4-BE49-F238E27FC236}">
                <a16:creationId xmlns:a16="http://schemas.microsoft.com/office/drawing/2014/main" id="{1F405E1D-C8AF-8041-8FDB-3B0ED9B1F20F}"/>
              </a:ext>
            </a:extLst>
          </p:cNvPr>
          <p:cNvSpPr/>
          <p:nvPr/>
        </p:nvSpPr>
        <p:spPr>
          <a:xfrm rot="5400000">
            <a:off x="3148500" y="-1588498"/>
            <a:ext cx="5265001" cy="10800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graphicFrame>
        <p:nvGraphicFramePr>
          <p:cNvPr id="40" name="Table 6">
            <a:extLst>
              <a:ext uri="{FF2B5EF4-FFF2-40B4-BE49-F238E27FC236}">
                <a16:creationId xmlns:a16="http://schemas.microsoft.com/office/drawing/2014/main" id="{5F743096-2908-9C41-A62E-8AAE5B291876}"/>
              </a:ext>
            </a:extLst>
          </p:cNvPr>
          <p:cNvGraphicFramePr>
            <a:graphicFrameLocks noGrp="1"/>
          </p:cNvGraphicFramePr>
          <p:nvPr>
            <p:extLst>
              <p:ext uri="{D42A27DB-BD31-4B8C-83A1-F6EECF244321}">
                <p14:modId xmlns:p14="http://schemas.microsoft.com/office/powerpoint/2010/main" val="1541281184"/>
              </p:ext>
            </p:extLst>
          </p:nvPr>
        </p:nvGraphicFramePr>
        <p:xfrm>
          <a:off x="452398" y="1404000"/>
          <a:ext cx="10572824" cy="1916314"/>
        </p:xfrm>
        <a:graphic>
          <a:graphicData uri="http://schemas.openxmlformats.org/drawingml/2006/table">
            <a:tbl>
              <a:tblPr>
                <a:tableStyleId>{C083E6E3-FA7D-4D7B-A595-EF9225AFEA82}</a:tableStyleId>
              </a:tblPr>
              <a:tblGrid>
                <a:gridCol w="8835798">
                  <a:extLst>
                    <a:ext uri="{9D8B030D-6E8A-4147-A177-3AD203B41FA5}">
                      <a16:colId xmlns:a16="http://schemas.microsoft.com/office/drawing/2014/main" val="2906364910"/>
                    </a:ext>
                  </a:extLst>
                </a:gridCol>
                <a:gridCol w="1737026">
                  <a:extLst>
                    <a:ext uri="{9D8B030D-6E8A-4147-A177-3AD203B41FA5}">
                      <a16:colId xmlns:a16="http://schemas.microsoft.com/office/drawing/2014/main" val="2563065272"/>
                    </a:ext>
                  </a:extLst>
                </a:gridCol>
              </a:tblGrid>
              <a:tr h="347796">
                <a:tc>
                  <a:txBody>
                    <a:bodyPr/>
                    <a:lstStyle/>
                    <a:p>
                      <a:pPr marL="0" marR="0" indent="0" algn="l" defTabSz="914400" rtl="0" eaLnBrk="1" fontAlgn="ctr" latinLnBrk="0" hangingPunct="1">
                        <a:lnSpc>
                          <a:spcPct val="100000"/>
                        </a:lnSpc>
                        <a:spcBef>
                          <a:spcPts val="0"/>
                        </a:spcBef>
                        <a:spcAft>
                          <a:spcPts val="0"/>
                        </a:spcAft>
                        <a:buClr>
                          <a:srgbClr val="000000"/>
                        </a:buClr>
                        <a:buSzPts val="1400"/>
                        <a:buFontTx/>
                        <a:buNone/>
                        <a:tabLst/>
                        <a:defRPr/>
                      </a:pPr>
                      <a:r>
                        <a:rPr lang="ru-RU" sz="1800" b="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4.4. </a:t>
                      </a:r>
                      <a:r>
                        <a:rPr lang="ru-RU" sz="1800" b="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Қаржылық</a:t>
                      </a:r>
                      <a:r>
                        <a:rPr lang="ru-RU" sz="1800" b="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сауаттылық</a:t>
                      </a:r>
                      <a:r>
                        <a:rPr lang="ru-RU" sz="1800" b="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саласындағы</a:t>
                      </a:r>
                      <a:r>
                        <a:rPr lang="ru-RU" sz="1800" b="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қажеттіліктер</a:t>
                      </a:r>
                      <a:endParaRPr lang="ru-RU" sz="1800" b="1" i="0" u="none" strike="noStrike" dirty="0">
                        <a:solidFill>
                          <a:schemeClr val="accent2">
                            <a:lumMod val="50000"/>
                          </a:schemeClr>
                        </a:solidFill>
                        <a:effectLst/>
                        <a:latin typeface="Times New Roman" panose="02020603050405020304" pitchFamily="18" charset="0"/>
                        <a:cs typeface="Times New Roman" panose="02020603050405020304" pitchFamily="18" charset="0"/>
                      </a:endParaRPr>
                    </a:p>
                    <a:p>
                      <a:pPr algn="l" rtl="0" fontAlgn="ctr">
                        <a:buClr>
                          <a:srgbClr val="000000"/>
                        </a:buClr>
                        <a:buSzPts val="1400"/>
                        <a:buFontTx/>
                        <a:buNone/>
                      </a:pPr>
                      <a:endParaRPr lang="ru-RU" sz="1800" b="1" i="0" u="none" strike="noStrike" dirty="0">
                        <a:solidFill>
                          <a:schemeClr val="accent2">
                            <a:lumMod val="50000"/>
                          </a:schemeClr>
                        </a:solidFill>
                        <a:effectLst/>
                        <a:latin typeface="Times New Roman" panose="02020603050405020304" pitchFamily="18" charset="0"/>
                        <a:cs typeface="Times New Roman" panose="02020603050405020304" pitchFamily="18" charset="0"/>
                      </a:endParaRPr>
                    </a:p>
                  </a:txBody>
                  <a:tcPr marL="247715"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187</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2298752573"/>
                  </a:ext>
                </a:extLst>
              </a:tr>
              <a:tr h="347796">
                <a:tc>
                  <a:txBody>
                    <a:bodyPr/>
                    <a:lstStyle/>
                    <a:p>
                      <a:pPr marL="0" marR="0" indent="0" algn="l" defTabSz="914400" rtl="0" eaLnBrk="1" fontAlgn="ctr" latinLnBrk="0" hangingPunct="1">
                        <a:lnSpc>
                          <a:spcPct val="100000"/>
                        </a:lnSpc>
                        <a:spcBef>
                          <a:spcPts val="0"/>
                        </a:spcBef>
                        <a:spcAft>
                          <a:spcPts val="0"/>
                        </a:spcAft>
                        <a:buClr>
                          <a:srgbClr val="000000"/>
                        </a:buClr>
                        <a:buSzPts val="1400"/>
                        <a:buFontTx/>
                        <a:buNone/>
                        <a:tabLst/>
                        <a:defRPr/>
                      </a:pPr>
                      <a:r>
                        <a:rPr lang="ru-RU" sz="1800" b="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4.5. </a:t>
                      </a:r>
                      <a:r>
                        <a:rPr lang="ru-RU" sz="1800" b="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Қаржылық</a:t>
                      </a:r>
                      <a:r>
                        <a:rPr lang="ru-RU" sz="1800" b="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сауаттылық</a:t>
                      </a:r>
                      <a:r>
                        <a:rPr lang="ru-RU" sz="1800" b="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индексі</a:t>
                      </a:r>
                      <a:r>
                        <a:rPr lang="ru-RU" sz="1800" b="1" u="none" strike="noStrike" dirty="0">
                          <a:solidFill>
                            <a:schemeClr val="accent2">
                              <a:lumMod val="50000"/>
                            </a:schemeClr>
                          </a:solidFill>
                          <a:effectLst/>
                          <a:latin typeface="Times New Roman" panose="02020603050405020304" pitchFamily="18" charset="0"/>
                          <a:cs typeface="Times New Roman" panose="02020603050405020304" pitchFamily="18" charset="0"/>
                        </a:rPr>
                        <a:t> 2021 ж.</a:t>
                      </a:r>
                      <a:endParaRPr lang="ru-RU" sz="1800" b="1" i="0" u="none" strike="noStrike" dirty="0">
                        <a:solidFill>
                          <a:schemeClr val="accent2">
                            <a:lumMod val="50000"/>
                          </a:schemeClr>
                        </a:solidFill>
                        <a:effectLst/>
                        <a:latin typeface="Times New Roman" panose="02020603050405020304" pitchFamily="18" charset="0"/>
                        <a:cs typeface="Times New Roman" panose="02020603050405020304" pitchFamily="18" charset="0"/>
                      </a:endParaRPr>
                    </a:p>
                  </a:txBody>
                  <a:tcPr marL="247715"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196</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291973975"/>
                  </a:ext>
                </a:extLst>
              </a:tr>
              <a:tr h="336519">
                <a:tc>
                  <a:txBody>
                    <a:bodyPr/>
                    <a:lstStyle/>
                    <a:p>
                      <a:pPr algn="l"/>
                      <a:r>
                        <a:rPr lang="ru-RU" sz="1800" b="1" dirty="0" err="1">
                          <a:solidFill>
                            <a:schemeClr val="accent2">
                              <a:lumMod val="50000"/>
                            </a:schemeClr>
                          </a:solidFill>
                          <a:latin typeface="Times New Roman" panose="02020603050405020304" pitchFamily="18" charset="0"/>
                          <a:cs typeface="Times New Roman" panose="02020603050405020304" pitchFamily="18" charset="0"/>
                        </a:rPr>
                        <a:t>Қорытындылар</a:t>
                      </a:r>
                      <a:r>
                        <a:rPr lang="ru-RU" sz="1800" b="1" dirty="0">
                          <a:solidFill>
                            <a:schemeClr val="accent2">
                              <a:lumMod val="50000"/>
                            </a:schemeClr>
                          </a:solidFill>
                          <a:latin typeface="Times New Roman" panose="02020603050405020304" pitchFamily="18" charset="0"/>
                          <a:cs typeface="Times New Roman" panose="02020603050405020304" pitchFamily="18" charset="0"/>
                        </a:rPr>
                        <a:t> мен </a:t>
                      </a:r>
                      <a:r>
                        <a:rPr lang="ru-RU" sz="1800" b="1" dirty="0" err="1">
                          <a:solidFill>
                            <a:schemeClr val="accent2">
                              <a:lumMod val="50000"/>
                            </a:schemeClr>
                          </a:solidFill>
                          <a:latin typeface="Times New Roman" panose="02020603050405020304" pitchFamily="18" charset="0"/>
                          <a:cs typeface="Times New Roman" panose="02020603050405020304" pitchFamily="18" charset="0"/>
                        </a:rPr>
                        <a:t>ұсыныстар</a:t>
                      </a:r>
                      <a:endParaRPr lang="ru-RU" sz="1800" b="1" dirty="0">
                        <a:solidFill>
                          <a:schemeClr val="accent2">
                            <a:lumMod val="50000"/>
                          </a:schemeClr>
                        </a:solidFill>
                        <a:latin typeface="Times New Roman" panose="02020603050405020304" pitchFamily="18" charset="0"/>
                        <a:cs typeface="Times New Roman" panose="02020603050405020304" pitchFamily="18" charset="0"/>
                      </a:endParaRPr>
                    </a:p>
                  </a:txBody>
                  <a:tcPr marL="10321"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a:r>
                        <a:rPr lang="ru-RU" sz="1800" b="1" dirty="0">
                          <a:solidFill>
                            <a:schemeClr val="accent2">
                              <a:lumMod val="50000"/>
                            </a:schemeClr>
                          </a:solidFill>
                          <a:latin typeface="+mn-lt"/>
                        </a:rPr>
                        <a:t>199</a:t>
                      </a: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4108323196"/>
                  </a:ext>
                </a:extLst>
              </a:tr>
              <a:tr h="336519">
                <a:tc>
                  <a:txBody>
                    <a:bodyPr/>
                    <a:lstStyle/>
                    <a:p>
                      <a:pPr algn="l" rtl="0" fontAlgn="ctr"/>
                      <a:r>
                        <a:rPr lang="ru-RU" sz="1800" b="1" i="0"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Зерттеу</a:t>
                      </a:r>
                      <a:r>
                        <a:rPr lang="ru-RU" sz="1800" b="1" i="0"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i="0"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нәтижелері</a:t>
                      </a:r>
                      <a:endParaRPr lang="ru-RU" sz="1800" b="1" i="0" u="none" strike="noStrike" dirty="0">
                        <a:solidFill>
                          <a:schemeClr val="accent2">
                            <a:lumMod val="50000"/>
                          </a:schemeClr>
                        </a:solidFill>
                        <a:effectLst/>
                        <a:latin typeface="Times New Roman" panose="02020603050405020304" pitchFamily="18" charset="0"/>
                        <a:cs typeface="Times New Roman" panose="02020603050405020304" pitchFamily="18" charset="0"/>
                      </a:endParaRPr>
                    </a:p>
                  </a:txBody>
                  <a:tcPr marL="10321"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209</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1022495263"/>
                  </a:ext>
                </a:extLst>
              </a:tr>
              <a:tr h="336519">
                <a:tc>
                  <a:txBody>
                    <a:bodyPr/>
                    <a:lstStyle/>
                    <a:p>
                      <a:pPr algn="l" rtl="0" fontAlgn="ctr"/>
                      <a:r>
                        <a:rPr lang="ru-RU" sz="1800" b="1" i="0"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Қолданылған</a:t>
                      </a:r>
                      <a:r>
                        <a:rPr lang="ru-RU" sz="1800" b="1" i="0" u="none" strike="noStrike" dirty="0">
                          <a:solidFill>
                            <a:schemeClr val="accent2">
                              <a:lumMod val="50000"/>
                            </a:schemeClr>
                          </a:solidFill>
                          <a:effectLst/>
                          <a:latin typeface="Times New Roman" panose="02020603050405020304" pitchFamily="18" charset="0"/>
                          <a:cs typeface="Times New Roman" panose="02020603050405020304" pitchFamily="18" charset="0"/>
                        </a:rPr>
                        <a:t> </a:t>
                      </a:r>
                      <a:r>
                        <a:rPr lang="ru-RU" sz="1800" b="1" i="0" u="none" strike="noStrike" dirty="0" err="1">
                          <a:solidFill>
                            <a:schemeClr val="accent2">
                              <a:lumMod val="50000"/>
                            </a:schemeClr>
                          </a:solidFill>
                          <a:effectLst/>
                          <a:latin typeface="Times New Roman" panose="02020603050405020304" pitchFamily="18" charset="0"/>
                          <a:cs typeface="Times New Roman" panose="02020603050405020304" pitchFamily="18" charset="0"/>
                        </a:rPr>
                        <a:t>әдебиет</a:t>
                      </a:r>
                      <a:endParaRPr lang="ru-RU" sz="1800" b="1" i="0" u="none" strike="noStrike" dirty="0">
                        <a:solidFill>
                          <a:schemeClr val="accent2">
                            <a:lumMod val="50000"/>
                          </a:schemeClr>
                        </a:solidFill>
                        <a:effectLst/>
                        <a:latin typeface="Times New Roman" panose="02020603050405020304" pitchFamily="18" charset="0"/>
                        <a:cs typeface="Times New Roman" panose="02020603050405020304" pitchFamily="18" charset="0"/>
                      </a:endParaRPr>
                    </a:p>
                  </a:txBody>
                  <a:tcPr marL="10321" marR="10321" marT="10321" marB="0" anchor="ctr">
                    <a:lnL w="3175" cap="flat" cmpd="sng" algn="ctr">
                      <a:noFill/>
                      <a:prstDash val="solid"/>
                      <a:round/>
                      <a:headEnd type="none" w="med" len="med"/>
                      <a:tailEnd type="none" w="med" len="med"/>
                    </a:lnL>
                    <a:lnR w="6350" cap="flat" cmpd="sng" algn="ctr">
                      <a:solidFill>
                        <a:srgbClr val="026036"/>
                      </a:solidFill>
                      <a:prstDash val="sysDot"/>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tc>
                  <a:txBody>
                    <a:bodyPr/>
                    <a:lstStyle/>
                    <a:p>
                      <a:pPr algn="ctr" fontAlgn="b"/>
                      <a:r>
                        <a:rPr lang="ru-RU" sz="1800" b="1" i="0" u="none" strike="noStrike" dirty="0">
                          <a:solidFill>
                            <a:schemeClr val="accent2">
                              <a:lumMod val="50000"/>
                            </a:schemeClr>
                          </a:solidFill>
                          <a:effectLst/>
                          <a:latin typeface="+mn-lt"/>
                        </a:rPr>
                        <a:t>210</a:t>
                      </a:r>
                      <a:endParaRPr lang="en-US" sz="1800" b="1" i="0" u="none" strike="noStrike" dirty="0">
                        <a:solidFill>
                          <a:schemeClr val="accent2">
                            <a:lumMod val="50000"/>
                          </a:schemeClr>
                        </a:solidFill>
                        <a:effectLst/>
                        <a:latin typeface="+mn-lt"/>
                      </a:endParaRPr>
                    </a:p>
                  </a:txBody>
                  <a:tcPr marL="10321" marR="10321" marT="10321" marB="0" anchor="ctr">
                    <a:lnL w="6350" cap="flat" cmpd="sng" algn="ctr">
                      <a:solidFill>
                        <a:srgbClr val="026036"/>
                      </a:solidFill>
                      <a:prstDash val="sysDot"/>
                      <a:round/>
                      <a:headEnd type="none" w="med" len="med"/>
                      <a:tailEnd type="none" w="med" len="med"/>
                    </a:lnL>
                    <a:lnR w="3175" cap="flat" cmpd="sng" algn="ctr">
                      <a:noFill/>
                      <a:prstDash val="solid"/>
                      <a:round/>
                      <a:headEnd type="none" w="med" len="med"/>
                      <a:tailEnd type="none" w="med" len="med"/>
                    </a:lnR>
                    <a:lnT w="6350" cap="flat" cmpd="sng" algn="ctr">
                      <a:solidFill>
                        <a:srgbClr val="026036"/>
                      </a:solidFill>
                      <a:prstDash val="sysDot"/>
                      <a:round/>
                      <a:headEnd type="none" w="med" len="med"/>
                      <a:tailEnd type="none" w="med" len="med"/>
                    </a:lnT>
                    <a:lnB w="6350" cap="flat" cmpd="sng" algn="ctr">
                      <a:solidFill>
                        <a:srgbClr val="026036"/>
                      </a:solidFill>
                      <a:prstDash val="sysDot"/>
                      <a:round/>
                      <a:headEnd type="none" w="med" len="med"/>
                      <a:tailEnd type="none" w="med" len="med"/>
                    </a:lnB>
                  </a:tcPr>
                </a:tc>
                <a:extLst>
                  <a:ext uri="{0D108BD9-81ED-4DB2-BD59-A6C34878D82A}">
                    <a16:rowId xmlns:a16="http://schemas.microsoft.com/office/drawing/2014/main" val="4033714231"/>
                  </a:ext>
                </a:extLst>
              </a:tr>
            </a:tbl>
          </a:graphicData>
        </a:graphic>
      </p:graphicFrame>
    </p:spTree>
    <p:extLst>
      <p:ext uri="{BB962C8B-B14F-4D97-AF65-F5344CB8AC3E}">
        <p14:creationId xmlns:p14="http://schemas.microsoft.com/office/powerpoint/2010/main" val="9327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30</a:t>
            </a:fld>
            <a:endParaRPr lang="ru-RU" dirty="0"/>
          </a:p>
        </p:txBody>
      </p:sp>
      <p:graphicFrame>
        <p:nvGraphicFramePr>
          <p:cNvPr id="4" name="Диаграмма 3">
            <a:extLst>
              <a:ext uri="{FF2B5EF4-FFF2-40B4-BE49-F238E27FC236}">
                <a16:creationId xmlns:a16="http://schemas.microsoft.com/office/drawing/2014/main" id="{80C4461A-3EEB-1A49-B9F7-F38A95BD2D65}"/>
              </a:ext>
            </a:extLst>
          </p:cNvPr>
          <p:cNvGraphicFramePr/>
          <p:nvPr>
            <p:extLst>
              <p:ext uri="{D42A27DB-BD31-4B8C-83A1-F6EECF244321}">
                <p14:modId xmlns:p14="http://schemas.microsoft.com/office/powerpoint/2010/main" val="616305506"/>
              </p:ext>
            </p:extLst>
          </p:nvPr>
        </p:nvGraphicFramePr>
        <p:xfrm>
          <a:off x="173667" y="1723685"/>
          <a:ext cx="11617291" cy="5257711"/>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EE338D7F-6AEA-7246-9BEB-A3E8A2D93587}"/>
              </a:ext>
            </a:extLst>
          </p:cNvPr>
          <p:cNvSpPr txBox="1"/>
          <p:nvPr/>
        </p:nvSpPr>
        <p:spPr>
          <a:xfrm>
            <a:off x="792066" y="2343008"/>
            <a:ext cx="2231929" cy="231667"/>
          </a:xfrm>
          <a:prstGeom prst="rect">
            <a:avLst/>
          </a:prstGeom>
          <a:noFill/>
        </p:spPr>
        <p:txBody>
          <a:bodyPr wrap="square" lIns="0" tIns="0" rIns="0" bIns="0" rtlCol="0">
            <a:noAutofit/>
          </a:bodyPr>
          <a:lstStyle/>
          <a:p>
            <a:pPr>
              <a:spcBef>
                <a:spcPts val="400"/>
              </a:spcBef>
            </a:pPr>
            <a:r>
              <a:rPr lang="ru-RU" sz="1333" dirty="0" err="1">
                <a:solidFill>
                  <a:srgbClr val="026036"/>
                </a:solidFill>
                <a:latin typeface="Arial" pitchFamily="34" charset="0"/>
                <a:cs typeface="Arial" pitchFamily="34" charset="0"/>
              </a:rPr>
              <a:t>отбасылық</a:t>
            </a:r>
            <a:r>
              <a:rPr lang="ru-RU" sz="1333" dirty="0">
                <a:solidFill>
                  <a:srgbClr val="026036"/>
                </a:solidFill>
                <a:latin typeface="Arial" pitchFamily="34" charset="0"/>
                <a:cs typeface="Arial" pitchFamily="34" charset="0"/>
              </a:rPr>
              <a:t> </a:t>
            </a:r>
            <a:r>
              <a:rPr lang="ru-RU" sz="1333" dirty="0" err="1">
                <a:solidFill>
                  <a:srgbClr val="026036"/>
                </a:solidFill>
                <a:latin typeface="Arial" pitchFamily="34" charset="0"/>
                <a:cs typeface="Arial" pitchFamily="34" charset="0"/>
              </a:rPr>
              <a:t>жағдайы</a:t>
            </a:r>
            <a:endParaRPr lang="ru-RU" sz="1333" dirty="0">
              <a:solidFill>
                <a:srgbClr val="026036"/>
              </a:solidFill>
              <a:latin typeface="Arial" pitchFamily="34" charset="0"/>
              <a:cs typeface="Arial" pitchFamily="34" charset="0"/>
            </a:endParaRPr>
          </a:p>
        </p:txBody>
      </p:sp>
      <p:sp>
        <p:nvSpPr>
          <p:cNvPr id="9" name="TextBox 8">
            <a:extLst>
              <a:ext uri="{FF2B5EF4-FFF2-40B4-BE49-F238E27FC236}">
                <a16:creationId xmlns:a16="http://schemas.microsoft.com/office/drawing/2014/main" id="{532188B2-0174-BC49-8097-DB8286F1A51F}"/>
              </a:ext>
            </a:extLst>
          </p:cNvPr>
          <p:cNvSpPr txBox="1"/>
          <p:nvPr/>
        </p:nvSpPr>
        <p:spPr>
          <a:xfrm>
            <a:off x="8001000" y="2237543"/>
            <a:ext cx="1219200" cy="199953"/>
          </a:xfrm>
          <a:prstGeom prst="rect">
            <a:avLst/>
          </a:prstGeom>
          <a:solidFill>
            <a:schemeClr val="accent1">
              <a:lumMod val="60000"/>
              <a:lumOff val="40000"/>
            </a:schemeClr>
          </a:solidFill>
        </p:spPr>
        <p:txBody>
          <a:bodyPr wrap="square" lIns="0" tIns="0" rIns="0" bIns="0" rtlCol="0">
            <a:noAutofit/>
          </a:bodyPr>
          <a:lstStyle/>
          <a:p>
            <a:pPr algn="ctr">
              <a:spcBef>
                <a:spcPts val="400"/>
              </a:spcBef>
            </a:pPr>
            <a:r>
              <a:rPr lang="ru-RU" sz="1333" b="1" dirty="0" err="1">
                <a:solidFill>
                  <a:schemeClr val="bg1"/>
                </a:solidFill>
                <a:latin typeface="Arial" pitchFamily="34" charset="0"/>
                <a:cs typeface="Arial" pitchFamily="34" charset="0"/>
              </a:rPr>
              <a:t>білім</a:t>
            </a:r>
            <a:endParaRPr lang="ru-RU" sz="1333" b="1" dirty="0">
              <a:solidFill>
                <a:schemeClr val="bg1"/>
              </a:solidFill>
              <a:latin typeface="Arial" pitchFamily="34" charset="0"/>
              <a:cs typeface="Arial" pitchFamily="34" charset="0"/>
            </a:endParaRPr>
          </a:p>
        </p:txBody>
      </p:sp>
      <p:sp>
        <p:nvSpPr>
          <p:cNvPr id="11" name="Title 1">
            <a:extLst>
              <a:ext uri="{FF2B5EF4-FFF2-40B4-BE49-F238E27FC236}">
                <a16:creationId xmlns:a16="http://schemas.microsoft.com/office/drawing/2014/main" id="{8BB6B0B9-26DF-7F4E-84DA-FBC55C1AFFD4}"/>
              </a:ext>
            </a:extLst>
          </p:cNvPr>
          <p:cNvSpPr>
            <a:spLocks noGrp="1"/>
          </p:cNvSpPr>
          <p:nvPr>
            <p:ph type="title"/>
          </p:nvPr>
        </p:nvSpPr>
        <p:spPr>
          <a:xfrm>
            <a:off x="190380" y="799527"/>
            <a:ext cx="11762271" cy="952317"/>
          </a:xfrm>
        </p:spPr>
        <p:txBody>
          <a:bodyPr>
            <a:noAutofit/>
          </a:bodyPr>
          <a:lstStyle/>
          <a:p>
            <a:r>
              <a:rPr lang="ru-RU" sz="1800" b="1" dirty="0" err="1">
                <a:latin typeface="+mn-lt"/>
              </a:rPr>
              <a:t>Әлеуметтік</a:t>
            </a:r>
            <a:r>
              <a:rPr lang="ru-RU" sz="1800" b="1" dirty="0">
                <a:latin typeface="+mn-lt"/>
              </a:rPr>
              <a:t>-</a:t>
            </a:r>
            <a:r>
              <a:rPr lang="kk-KZ" sz="1800" b="1" dirty="0">
                <a:latin typeface="+mn-lt"/>
              </a:rPr>
              <a:t>демографиялық көрсеткіштер</a:t>
            </a:r>
            <a:br>
              <a:rPr lang="ru-RU" sz="1800" dirty="0">
                <a:solidFill>
                  <a:srgbClr val="7A4300"/>
                </a:solidFill>
                <a:latin typeface="+mn-lt"/>
              </a:rPr>
            </a:br>
            <a:r>
              <a:rPr lang="ru-RU" sz="1800" dirty="0" err="1">
                <a:solidFill>
                  <a:schemeClr val="tx1"/>
                </a:solidFill>
                <a:latin typeface="+mn-lt"/>
              </a:rPr>
              <a:t>Қаржылық</a:t>
            </a:r>
            <a:r>
              <a:rPr lang="ru-RU" sz="1800" dirty="0">
                <a:solidFill>
                  <a:schemeClr val="tx1"/>
                </a:solidFill>
                <a:latin typeface="+mn-lt"/>
              </a:rPr>
              <a:t> </a:t>
            </a:r>
            <a:r>
              <a:rPr lang="ru-RU" sz="1800" dirty="0" err="1">
                <a:solidFill>
                  <a:schemeClr val="tx1"/>
                </a:solidFill>
                <a:latin typeface="+mn-lt"/>
              </a:rPr>
              <a:t>сауаттылық</a:t>
            </a:r>
            <a:r>
              <a:rPr lang="ru-RU" sz="1800" dirty="0">
                <a:solidFill>
                  <a:schemeClr val="tx1"/>
                </a:solidFill>
                <a:latin typeface="+mn-lt"/>
              </a:rPr>
              <a:t>, </a:t>
            </a:r>
            <a:r>
              <a:rPr lang="ru-RU" sz="1800" dirty="0" err="1">
                <a:solidFill>
                  <a:schemeClr val="tx1"/>
                </a:solidFill>
                <a:latin typeface="+mn-lt"/>
              </a:rPr>
              <a:t>ең</a:t>
            </a:r>
            <a:r>
              <a:rPr lang="ru-RU" sz="1800" dirty="0">
                <a:solidFill>
                  <a:schemeClr val="tx1"/>
                </a:solidFill>
                <a:latin typeface="+mn-lt"/>
              </a:rPr>
              <a:t> </a:t>
            </a:r>
            <a:r>
              <a:rPr lang="ru-RU" sz="1800" dirty="0" err="1">
                <a:solidFill>
                  <a:schemeClr val="tx1"/>
                </a:solidFill>
                <a:latin typeface="+mn-lt"/>
              </a:rPr>
              <a:t>алдымен</a:t>
            </a:r>
            <a:r>
              <a:rPr lang="ru-RU" sz="1800" dirty="0">
                <a:solidFill>
                  <a:schemeClr val="tx1"/>
                </a:solidFill>
                <a:latin typeface="+mn-lt"/>
              </a:rPr>
              <a:t>, </a:t>
            </a:r>
            <a:r>
              <a:rPr lang="ru-RU" sz="1800" dirty="0" err="1">
                <a:solidFill>
                  <a:schemeClr val="tx1"/>
                </a:solidFill>
                <a:latin typeface="+mn-lt"/>
              </a:rPr>
              <a:t>респонденттердің</a:t>
            </a:r>
            <a:r>
              <a:rPr lang="ru-RU" sz="1800" dirty="0">
                <a:solidFill>
                  <a:schemeClr val="tx1"/>
                </a:solidFill>
                <a:latin typeface="+mn-lt"/>
              </a:rPr>
              <a:t> </a:t>
            </a:r>
            <a:r>
              <a:rPr lang="ru-RU" sz="1800" dirty="0" err="1">
                <a:solidFill>
                  <a:schemeClr val="tx1"/>
                </a:solidFill>
                <a:latin typeface="+mn-lt"/>
              </a:rPr>
              <a:t>білім</a:t>
            </a:r>
            <a:r>
              <a:rPr lang="ru-RU" sz="1800" dirty="0">
                <a:solidFill>
                  <a:schemeClr val="tx1"/>
                </a:solidFill>
                <a:latin typeface="+mn-lt"/>
              </a:rPr>
              <a:t> </a:t>
            </a:r>
            <a:r>
              <a:rPr lang="ru-RU" sz="1800" dirty="0" err="1">
                <a:solidFill>
                  <a:schemeClr val="tx1"/>
                </a:solidFill>
                <a:latin typeface="+mn-lt"/>
              </a:rPr>
              <a:t>деңгейі</a:t>
            </a:r>
            <a:r>
              <a:rPr lang="ru-RU" sz="1800" dirty="0">
                <a:solidFill>
                  <a:schemeClr val="tx1"/>
                </a:solidFill>
                <a:latin typeface="+mn-lt"/>
              </a:rPr>
              <a:t> мен </a:t>
            </a:r>
            <a:r>
              <a:rPr lang="ru-RU" sz="1800" dirty="0" err="1">
                <a:solidFill>
                  <a:schemeClr val="tx1"/>
                </a:solidFill>
                <a:latin typeface="+mn-lt"/>
              </a:rPr>
              <a:t>әл-ауқатымен</a:t>
            </a:r>
            <a:r>
              <a:rPr lang="ru-RU" sz="1800" dirty="0">
                <a:solidFill>
                  <a:schemeClr val="tx1"/>
                </a:solidFill>
                <a:latin typeface="+mn-lt"/>
              </a:rPr>
              <a:t> </a:t>
            </a:r>
            <a:r>
              <a:rPr lang="ru-RU" sz="1800" dirty="0" err="1">
                <a:solidFill>
                  <a:schemeClr val="tx1"/>
                </a:solidFill>
                <a:latin typeface="+mn-lt"/>
              </a:rPr>
              <a:t>байланысты</a:t>
            </a:r>
            <a:r>
              <a:rPr lang="ru-RU" sz="1800" dirty="0">
                <a:solidFill>
                  <a:schemeClr val="tx1"/>
                </a:solidFill>
                <a:latin typeface="+mn-lt"/>
              </a:rPr>
              <a:t> (</a:t>
            </a:r>
            <a:r>
              <a:rPr lang="ru-RU" sz="1800" dirty="0" err="1">
                <a:solidFill>
                  <a:schemeClr val="tx1"/>
                </a:solidFill>
                <a:latin typeface="+mn-lt"/>
              </a:rPr>
              <a:t>білім</a:t>
            </a:r>
            <a:r>
              <a:rPr lang="ru-RU" sz="1800" dirty="0">
                <a:solidFill>
                  <a:schemeClr val="tx1"/>
                </a:solidFill>
                <a:latin typeface="+mn-lt"/>
              </a:rPr>
              <a:t>/</a:t>
            </a:r>
            <a:r>
              <a:rPr lang="ru-RU" sz="1800" dirty="0" err="1">
                <a:solidFill>
                  <a:schemeClr val="tx1"/>
                </a:solidFill>
                <a:latin typeface="+mn-lt"/>
              </a:rPr>
              <a:t>табыс</a:t>
            </a:r>
            <a:r>
              <a:rPr lang="ru-RU" sz="1800" dirty="0">
                <a:solidFill>
                  <a:schemeClr val="tx1"/>
                </a:solidFill>
                <a:latin typeface="+mn-lt"/>
              </a:rPr>
              <a:t> </a:t>
            </a:r>
            <a:r>
              <a:rPr lang="ru-RU" sz="1800" dirty="0" err="1">
                <a:solidFill>
                  <a:schemeClr val="tx1"/>
                </a:solidFill>
                <a:latin typeface="+mn-lt"/>
              </a:rPr>
              <a:t>неғұрлым</a:t>
            </a:r>
            <a:r>
              <a:rPr lang="ru-RU" sz="1800" dirty="0">
                <a:solidFill>
                  <a:schemeClr val="tx1"/>
                </a:solidFill>
                <a:latin typeface="+mn-lt"/>
              </a:rPr>
              <a:t> </a:t>
            </a:r>
            <a:r>
              <a:rPr lang="ru-RU" sz="1800" dirty="0" err="1">
                <a:solidFill>
                  <a:schemeClr val="tx1"/>
                </a:solidFill>
                <a:latin typeface="+mn-lt"/>
              </a:rPr>
              <a:t>жоғары</a:t>
            </a:r>
            <a:r>
              <a:rPr lang="ru-RU" sz="1800" dirty="0">
                <a:solidFill>
                  <a:schemeClr val="tx1"/>
                </a:solidFill>
                <a:latin typeface="+mn-lt"/>
              </a:rPr>
              <a:t> </a:t>
            </a:r>
            <a:r>
              <a:rPr lang="ru-RU" sz="1800" dirty="0" err="1">
                <a:solidFill>
                  <a:schemeClr val="tx1"/>
                </a:solidFill>
                <a:latin typeface="+mn-lt"/>
              </a:rPr>
              <a:t>болса</a:t>
            </a:r>
            <a:r>
              <a:rPr lang="ru-RU" sz="1800" dirty="0">
                <a:solidFill>
                  <a:schemeClr val="tx1"/>
                </a:solidFill>
                <a:latin typeface="+mn-lt"/>
              </a:rPr>
              <a:t>, </a:t>
            </a:r>
            <a:r>
              <a:rPr lang="ru-RU" sz="1800" dirty="0" err="1">
                <a:solidFill>
                  <a:schemeClr val="tx1"/>
                </a:solidFill>
                <a:latin typeface="+mn-lt"/>
              </a:rPr>
              <a:t>қаржылық</a:t>
            </a:r>
            <a:r>
              <a:rPr lang="ru-RU" sz="1800" dirty="0">
                <a:solidFill>
                  <a:schemeClr val="tx1"/>
                </a:solidFill>
                <a:latin typeface="+mn-lt"/>
              </a:rPr>
              <a:t> </a:t>
            </a:r>
            <a:r>
              <a:rPr lang="ru-RU" sz="1800" dirty="0" err="1">
                <a:solidFill>
                  <a:schemeClr val="tx1"/>
                </a:solidFill>
                <a:latin typeface="+mn-lt"/>
              </a:rPr>
              <a:t>сауаттылық</a:t>
            </a:r>
            <a:r>
              <a:rPr lang="ru-RU" sz="1800" dirty="0">
                <a:solidFill>
                  <a:schemeClr val="tx1"/>
                </a:solidFill>
                <a:latin typeface="+mn-lt"/>
              </a:rPr>
              <a:t> </a:t>
            </a:r>
            <a:r>
              <a:rPr lang="ru-RU" sz="1800" dirty="0" err="1">
                <a:solidFill>
                  <a:schemeClr val="tx1"/>
                </a:solidFill>
                <a:latin typeface="+mn-lt"/>
              </a:rPr>
              <a:t>индексі</a:t>
            </a:r>
            <a:r>
              <a:rPr lang="ru-RU" sz="1800" dirty="0">
                <a:solidFill>
                  <a:schemeClr val="tx1"/>
                </a:solidFill>
                <a:latin typeface="+mn-lt"/>
              </a:rPr>
              <a:t> </a:t>
            </a:r>
            <a:r>
              <a:rPr lang="ru-RU" sz="1800" dirty="0" err="1">
                <a:solidFill>
                  <a:schemeClr val="tx1"/>
                </a:solidFill>
                <a:latin typeface="+mn-lt"/>
              </a:rPr>
              <a:t>соғұрлым</a:t>
            </a:r>
            <a:r>
              <a:rPr lang="ru-RU" sz="1800" dirty="0">
                <a:solidFill>
                  <a:schemeClr val="tx1"/>
                </a:solidFill>
                <a:latin typeface="+mn-lt"/>
              </a:rPr>
              <a:t> </a:t>
            </a:r>
            <a:r>
              <a:rPr lang="ru-RU" sz="1800" dirty="0" err="1">
                <a:solidFill>
                  <a:schemeClr val="tx1"/>
                </a:solidFill>
                <a:latin typeface="+mn-lt"/>
              </a:rPr>
              <a:t>жоғары</a:t>
            </a:r>
            <a:r>
              <a:rPr lang="ru-RU" sz="1800" dirty="0">
                <a:solidFill>
                  <a:schemeClr val="tx1"/>
                </a:solidFill>
                <a:latin typeface="+mn-lt"/>
              </a:rPr>
              <a:t> </a:t>
            </a:r>
            <a:r>
              <a:rPr lang="ru-RU" sz="1800" dirty="0" err="1">
                <a:solidFill>
                  <a:schemeClr val="tx1"/>
                </a:solidFill>
                <a:latin typeface="+mn-lt"/>
              </a:rPr>
              <a:t>болады</a:t>
            </a:r>
            <a:r>
              <a:rPr lang="ru-RU" sz="1800" dirty="0">
                <a:solidFill>
                  <a:schemeClr val="tx1"/>
                </a:solidFill>
                <a:latin typeface="+mn-lt"/>
              </a:rPr>
              <a:t>). </a:t>
            </a:r>
            <a:r>
              <a:rPr lang="ru-RU" sz="1800" dirty="0" err="1">
                <a:solidFill>
                  <a:schemeClr val="tx1"/>
                </a:solidFill>
                <a:latin typeface="+mn-lt"/>
              </a:rPr>
              <a:t>Индекстің</a:t>
            </a:r>
            <a:r>
              <a:rPr lang="ru-RU" sz="1800" dirty="0">
                <a:solidFill>
                  <a:schemeClr val="tx1"/>
                </a:solidFill>
                <a:latin typeface="+mn-lt"/>
              </a:rPr>
              <a:t> </a:t>
            </a:r>
            <a:r>
              <a:rPr lang="ru-RU" sz="1800" dirty="0" err="1">
                <a:solidFill>
                  <a:schemeClr val="tx1"/>
                </a:solidFill>
                <a:latin typeface="+mn-lt"/>
              </a:rPr>
              <a:t>салыстырмалы</a:t>
            </a:r>
            <a:r>
              <a:rPr lang="ru-RU" sz="1800" dirty="0">
                <a:solidFill>
                  <a:schemeClr val="tx1"/>
                </a:solidFill>
                <a:latin typeface="+mn-lt"/>
              </a:rPr>
              <a:t> </a:t>
            </a:r>
            <a:r>
              <a:rPr lang="ru-RU" sz="1800" dirty="0" err="1">
                <a:solidFill>
                  <a:schemeClr val="tx1"/>
                </a:solidFill>
                <a:latin typeface="+mn-lt"/>
              </a:rPr>
              <a:t>түрде</a:t>
            </a:r>
            <a:r>
              <a:rPr lang="ru-RU" sz="1800" dirty="0">
                <a:solidFill>
                  <a:schemeClr val="tx1"/>
                </a:solidFill>
                <a:latin typeface="+mn-lt"/>
              </a:rPr>
              <a:t> </a:t>
            </a:r>
            <a:r>
              <a:rPr lang="ru-RU" sz="1800" dirty="0" err="1">
                <a:solidFill>
                  <a:schemeClr val="tx1"/>
                </a:solidFill>
                <a:latin typeface="+mn-lt"/>
              </a:rPr>
              <a:t>төмен</a:t>
            </a:r>
            <a:r>
              <a:rPr lang="ru-RU" sz="1800" dirty="0">
                <a:solidFill>
                  <a:schemeClr val="tx1"/>
                </a:solidFill>
                <a:latin typeface="+mn-lt"/>
              </a:rPr>
              <a:t> </a:t>
            </a:r>
            <a:r>
              <a:rPr lang="ru-RU" sz="1800" dirty="0" err="1">
                <a:solidFill>
                  <a:schemeClr val="tx1"/>
                </a:solidFill>
                <a:latin typeface="+mn-lt"/>
              </a:rPr>
              <a:t>деңгейі</a:t>
            </a:r>
            <a:r>
              <a:rPr lang="ru-RU" sz="1800" dirty="0">
                <a:solidFill>
                  <a:schemeClr val="tx1"/>
                </a:solidFill>
                <a:latin typeface="+mn-lt"/>
              </a:rPr>
              <a:t> </a:t>
            </a:r>
            <a:r>
              <a:rPr lang="ru-RU" sz="1800" dirty="0" err="1">
                <a:solidFill>
                  <a:schemeClr val="tx1"/>
                </a:solidFill>
                <a:latin typeface="+mn-lt"/>
              </a:rPr>
              <a:t>егде</a:t>
            </a:r>
            <a:r>
              <a:rPr lang="ru-RU" sz="1800" dirty="0">
                <a:solidFill>
                  <a:schemeClr val="tx1"/>
                </a:solidFill>
                <a:latin typeface="+mn-lt"/>
              </a:rPr>
              <a:t> </a:t>
            </a:r>
            <a:r>
              <a:rPr lang="ru-RU" sz="1800" dirty="0" err="1">
                <a:solidFill>
                  <a:schemeClr val="tx1"/>
                </a:solidFill>
                <a:latin typeface="+mn-lt"/>
              </a:rPr>
              <a:t>жастағы</a:t>
            </a:r>
            <a:r>
              <a:rPr lang="ru-RU" sz="1800" dirty="0">
                <a:solidFill>
                  <a:schemeClr val="tx1"/>
                </a:solidFill>
                <a:latin typeface="+mn-lt"/>
              </a:rPr>
              <a:t> </a:t>
            </a:r>
            <a:r>
              <a:rPr lang="ru-RU" sz="1800" dirty="0" err="1">
                <a:solidFill>
                  <a:schemeClr val="tx1"/>
                </a:solidFill>
                <a:latin typeface="+mn-lt"/>
              </a:rPr>
              <a:t>адамдар</a:t>
            </a:r>
            <a:r>
              <a:rPr lang="ru-RU" sz="1800" dirty="0">
                <a:solidFill>
                  <a:schemeClr val="tx1"/>
                </a:solidFill>
                <a:latin typeface="+mn-lt"/>
              </a:rPr>
              <a:t> </a:t>
            </a:r>
            <a:r>
              <a:rPr lang="ru-RU" sz="1800" dirty="0" err="1">
                <a:solidFill>
                  <a:schemeClr val="tx1"/>
                </a:solidFill>
                <a:latin typeface="+mn-lt"/>
              </a:rPr>
              <a:t>арасында</a:t>
            </a:r>
            <a:r>
              <a:rPr lang="ru-RU" sz="1800" dirty="0">
                <a:solidFill>
                  <a:schemeClr val="tx1"/>
                </a:solidFill>
                <a:latin typeface="+mn-lt"/>
              </a:rPr>
              <a:t> </a:t>
            </a:r>
            <a:r>
              <a:rPr lang="ru-RU" sz="1800" dirty="0" err="1">
                <a:solidFill>
                  <a:schemeClr val="tx1"/>
                </a:solidFill>
                <a:latin typeface="+mn-lt"/>
              </a:rPr>
              <a:t>тіркелген</a:t>
            </a:r>
            <a:r>
              <a:rPr lang="ru-RU" sz="1800" dirty="0">
                <a:solidFill>
                  <a:schemeClr val="tx1"/>
                </a:solidFill>
                <a:latin typeface="+mn-lt"/>
              </a:rPr>
              <a:t>.</a:t>
            </a:r>
            <a:endParaRPr lang="ru-RU" sz="1600" dirty="0">
              <a:solidFill>
                <a:schemeClr val="tx1"/>
              </a:solidFill>
              <a:latin typeface="+mn-lt"/>
            </a:endParaRPr>
          </a:p>
        </p:txBody>
      </p:sp>
      <p:sp>
        <p:nvSpPr>
          <p:cNvPr id="12" name="Овал 11">
            <a:extLst>
              <a:ext uri="{FF2B5EF4-FFF2-40B4-BE49-F238E27FC236}">
                <a16:creationId xmlns:a16="http://schemas.microsoft.com/office/drawing/2014/main" id="{F5D2A512-D0F2-EA42-BC55-C127405653DA}"/>
              </a:ext>
            </a:extLst>
          </p:cNvPr>
          <p:cNvSpPr/>
          <p:nvPr/>
        </p:nvSpPr>
        <p:spPr bwMode="gray">
          <a:xfrm>
            <a:off x="10191000" y="2822653"/>
            <a:ext cx="1761651" cy="831348"/>
          </a:xfrm>
          <a:prstGeom prst="ellipse">
            <a:avLst/>
          </a:pr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3" name="Овал 12">
            <a:extLst>
              <a:ext uri="{FF2B5EF4-FFF2-40B4-BE49-F238E27FC236}">
                <a16:creationId xmlns:a16="http://schemas.microsoft.com/office/drawing/2014/main" id="{A803BD1A-A9A0-9F4A-BA46-F8717CB00FFE}"/>
              </a:ext>
            </a:extLst>
          </p:cNvPr>
          <p:cNvSpPr/>
          <p:nvPr/>
        </p:nvSpPr>
        <p:spPr bwMode="gray">
          <a:xfrm>
            <a:off x="524074" y="3193998"/>
            <a:ext cx="2499921" cy="858184"/>
          </a:xfrm>
          <a:prstGeom prst="ellipse">
            <a:avLst/>
          </a:pr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4" name="Заголовок 4">
            <a:extLst>
              <a:ext uri="{FF2B5EF4-FFF2-40B4-BE49-F238E27FC236}">
                <a16:creationId xmlns:a16="http://schemas.microsoft.com/office/drawing/2014/main" id="{7DDC0CE7-1E94-2847-8484-E65112605579}"/>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2.1. 2020 </a:t>
            </a:r>
            <a:r>
              <a:rPr lang="ru-RU" sz="2800" b="1" dirty="0" err="1">
                <a:latin typeface="+mn-lt"/>
              </a:rPr>
              <a:t>жылғы</a:t>
            </a:r>
            <a:r>
              <a:rPr lang="ru-RU" sz="2800" b="1" dirty="0">
                <a:latin typeface="+mn-lt"/>
              </a:rPr>
              <a:t> </a:t>
            </a:r>
            <a:r>
              <a:rPr lang="ru-RU" sz="2800" b="1" dirty="0" err="1">
                <a:latin typeface="+mn-lt"/>
              </a:rPr>
              <a:t>қаржылық</a:t>
            </a:r>
            <a:r>
              <a:rPr lang="ru-RU" sz="2800" b="1" dirty="0">
                <a:latin typeface="+mn-lt"/>
              </a:rPr>
              <a:t> </a:t>
            </a:r>
            <a:r>
              <a:rPr lang="ru-RU" sz="2800" b="1" dirty="0" err="1">
                <a:latin typeface="+mn-lt"/>
              </a:rPr>
              <a:t>сауаттылық</a:t>
            </a:r>
            <a:r>
              <a:rPr lang="ru-RU" sz="2800" b="1" dirty="0">
                <a:latin typeface="+mn-lt"/>
              </a:rPr>
              <a:t> </a:t>
            </a:r>
            <a:r>
              <a:rPr lang="ru-RU" sz="2800" b="1" dirty="0" err="1">
                <a:latin typeface="+mn-lt"/>
              </a:rPr>
              <a:t>индексі</a:t>
            </a:r>
            <a:endParaRPr lang="ru-RU" sz="2800" b="1" dirty="0">
              <a:latin typeface="+mn-lt"/>
            </a:endParaRPr>
          </a:p>
        </p:txBody>
      </p:sp>
      <p:sp>
        <p:nvSpPr>
          <p:cNvPr id="15" name="Равнобедренный треугольник 24">
            <a:extLst>
              <a:ext uri="{FF2B5EF4-FFF2-40B4-BE49-F238E27FC236}">
                <a16:creationId xmlns:a16="http://schemas.microsoft.com/office/drawing/2014/main" id="{FE320B52-18B0-5F46-815D-149CC4319943}"/>
              </a:ext>
            </a:extLst>
          </p:cNvPr>
          <p:cNvSpPr/>
          <p:nvPr/>
        </p:nvSpPr>
        <p:spPr>
          <a:xfrm rot="5400000">
            <a:off x="209557" y="240371"/>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84050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31</a:t>
            </a:fld>
            <a:endParaRPr lang="ru-RU" dirty="0"/>
          </a:p>
        </p:txBody>
      </p:sp>
      <p:graphicFrame>
        <p:nvGraphicFramePr>
          <p:cNvPr id="4" name="Таблица 3">
            <a:extLst>
              <a:ext uri="{FF2B5EF4-FFF2-40B4-BE49-F238E27FC236}">
                <a16:creationId xmlns:a16="http://schemas.microsoft.com/office/drawing/2014/main" id="{03AD925A-34F3-E646-9DF9-9D3B99E20C0A}"/>
              </a:ext>
            </a:extLst>
          </p:cNvPr>
          <p:cNvGraphicFramePr>
            <a:graphicFrameLocks noGrp="1"/>
          </p:cNvGraphicFramePr>
          <p:nvPr>
            <p:extLst>
              <p:ext uri="{D42A27DB-BD31-4B8C-83A1-F6EECF244321}">
                <p14:modId xmlns:p14="http://schemas.microsoft.com/office/powerpoint/2010/main" val="3092143077"/>
              </p:ext>
            </p:extLst>
          </p:nvPr>
        </p:nvGraphicFramePr>
        <p:xfrm>
          <a:off x="340380" y="795853"/>
          <a:ext cx="2695620" cy="556049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560497">
                <a:tc>
                  <a:txBody>
                    <a:bodyPr/>
                    <a:lstStyle/>
                    <a:p>
                      <a:pPr algn="ctr"/>
                      <a:r>
                        <a:rPr lang="ru-RU" sz="4400" b="1" dirty="0" err="1">
                          <a:effectLst/>
                        </a:rPr>
                        <a:t>Негізгі</a:t>
                      </a:r>
                      <a:r>
                        <a:rPr lang="ru-RU" sz="1600" b="1" dirty="0">
                          <a:effectLst/>
                        </a:rPr>
                        <a:t> </a:t>
                      </a:r>
                      <a:r>
                        <a:rPr lang="ru-RU" sz="4400" b="1" dirty="0" err="1">
                          <a:effectLst/>
                        </a:rPr>
                        <a:t>фактілер</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5" name="Заголовок 4">
            <a:extLst>
              <a:ext uri="{FF2B5EF4-FFF2-40B4-BE49-F238E27FC236}">
                <a16:creationId xmlns:a16="http://schemas.microsoft.com/office/drawing/2014/main" id="{29E72950-1CAD-C449-9057-20E5987E7824}"/>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2.1. 2020 </a:t>
            </a:r>
            <a:r>
              <a:rPr lang="ru-RU" sz="2800" b="1" dirty="0" err="1">
                <a:latin typeface="+mn-lt"/>
              </a:rPr>
              <a:t>жылғы</a:t>
            </a:r>
            <a:r>
              <a:rPr lang="ru-RU" sz="2800" b="1" dirty="0">
                <a:latin typeface="+mn-lt"/>
              </a:rPr>
              <a:t> </a:t>
            </a:r>
            <a:r>
              <a:rPr lang="ru-RU" sz="2800" b="1" dirty="0" err="1">
                <a:latin typeface="+mn-lt"/>
              </a:rPr>
              <a:t>қаржылық</a:t>
            </a:r>
            <a:r>
              <a:rPr lang="ru-RU" sz="2800" b="1" dirty="0">
                <a:latin typeface="+mn-lt"/>
              </a:rPr>
              <a:t> </a:t>
            </a:r>
            <a:r>
              <a:rPr lang="ru-RU" sz="2800" b="1" dirty="0" err="1">
                <a:latin typeface="+mn-lt"/>
              </a:rPr>
              <a:t>сауаттылық</a:t>
            </a:r>
            <a:r>
              <a:rPr lang="ru-RU" sz="2800" b="1" dirty="0">
                <a:latin typeface="+mn-lt"/>
              </a:rPr>
              <a:t> </a:t>
            </a:r>
            <a:r>
              <a:rPr lang="ru-RU" sz="2800" b="1" dirty="0" err="1">
                <a:latin typeface="+mn-lt"/>
              </a:rPr>
              <a:t>индексі</a:t>
            </a:r>
            <a:endParaRPr lang="ru-RU" sz="2800" b="1" dirty="0">
              <a:latin typeface="+mn-lt"/>
            </a:endParaRPr>
          </a:p>
        </p:txBody>
      </p:sp>
      <p:sp>
        <p:nvSpPr>
          <p:cNvPr id="6" name="Равнобедренный треугольник 24">
            <a:extLst>
              <a:ext uri="{FF2B5EF4-FFF2-40B4-BE49-F238E27FC236}">
                <a16:creationId xmlns:a16="http://schemas.microsoft.com/office/drawing/2014/main" id="{DD61F9C8-893F-AF42-BFC0-ED3F3772D2C7}"/>
              </a:ext>
            </a:extLst>
          </p:cNvPr>
          <p:cNvSpPr/>
          <p:nvPr/>
        </p:nvSpPr>
        <p:spPr>
          <a:xfrm rot="5400000">
            <a:off x="2095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Прямоугольник 1">
            <a:extLst>
              <a:ext uri="{FF2B5EF4-FFF2-40B4-BE49-F238E27FC236}">
                <a16:creationId xmlns:a16="http://schemas.microsoft.com/office/drawing/2014/main" id="{3705779E-0262-F548-907B-1F422E7F3B44}"/>
              </a:ext>
            </a:extLst>
          </p:cNvPr>
          <p:cNvSpPr/>
          <p:nvPr/>
        </p:nvSpPr>
        <p:spPr>
          <a:xfrm>
            <a:off x="3167042" y="1092104"/>
            <a:ext cx="8715436" cy="3200876"/>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err="1"/>
              <a:t>Өткен</a:t>
            </a:r>
            <a:r>
              <a:rPr lang="ru-RU" sz="1600" dirty="0"/>
              <a:t> </a:t>
            </a:r>
            <a:r>
              <a:rPr lang="ru-RU" sz="1600" dirty="0" err="1"/>
              <a:t>жылы</a:t>
            </a:r>
            <a:r>
              <a:rPr lang="ru-RU" sz="1600" dirty="0"/>
              <a:t> </a:t>
            </a:r>
            <a:r>
              <a:rPr lang="ru-RU" sz="1600" dirty="0" err="1"/>
              <a:t>жүргізілген</a:t>
            </a:r>
            <a:r>
              <a:rPr lang="ru-RU" sz="1600" dirty="0"/>
              <a:t> </a:t>
            </a:r>
            <a:r>
              <a:rPr lang="ru-RU" sz="1600" dirty="0" err="1"/>
              <a:t>әлеуметтік</a:t>
            </a:r>
            <a:r>
              <a:rPr lang="ru-RU" sz="1600" dirty="0"/>
              <a:t> </a:t>
            </a:r>
            <a:r>
              <a:rPr lang="ru-RU" sz="1600" dirty="0" err="1"/>
              <a:t>зерттеу</a:t>
            </a:r>
            <a:r>
              <a:rPr lang="ru-RU" sz="1600" dirty="0"/>
              <a:t> </a:t>
            </a:r>
            <a:r>
              <a:rPr lang="ru-RU" sz="1600" dirty="0" err="1"/>
              <a:t>қорытындысы</a:t>
            </a:r>
            <a:r>
              <a:rPr lang="ru-RU" sz="1600" dirty="0"/>
              <a:t> </a:t>
            </a:r>
            <a:r>
              <a:rPr lang="ru-RU" sz="1600" dirty="0" err="1"/>
              <a:t>бойынша</a:t>
            </a:r>
            <a:r>
              <a:rPr lang="ru-RU" sz="1600" dirty="0"/>
              <a:t> Алматы </a:t>
            </a:r>
            <a:r>
              <a:rPr lang="ru-RU" sz="1600" dirty="0" err="1"/>
              <a:t>қаласы</a:t>
            </a:r>
            <a:r>
              <a:rPr lang="ru-RU" sz="1600" dirty="0"/>
              <a:t> мен Алматы </a:t>
            </a:r>
            <a:r>
              <a:rPr lang="ru-RU" sz="1600" dirty="0" err="1"/>
              <a:t>облысының</a:t>
            </a:r>
            <a:r>
              <a:rPr lang="ru-RU" sz="1600" dirty="0"/>
              <a:t>, </a:t>
            </a:r>
            <a:r>
              <a:rPr lang="ru-RU" sz="1600" dirty="0" err="1"/>
              <a:t>сондай-ақ</a:t>
            </a:r>
            <a:r>
              <a:rPr lang="ru-RU" sz="1600" dirty="0"/>
              <a:t> </a:t>
            </a:r>
            <a:r>
              <a:rPr lang="ru-RU" sz="1600" dirty="0" err="1"/>
              <a:t>Ақтөбе</a:t>
            </a:r>
            <a:r>
              <a:rPr lang="ru-RU" sz="1600" dirty="0"/>
              <a:t>, </a:t>
            </a:r>
            <a:r>
              <a:rPr lang="ru-RU" sz="1600" dirty="0" err="1"/>
              <a:t>Қостанай</a:t>
            </a:r>
            <a:r>
              <a:rPr lang="ru-RU" sz="1600" dirty="0"/>
              <a:t>, Павлодар, Жамбыл, </a:t>
            </a:r>
            <a:r>
              <a:rPr lang="ru-RU" sz="1600" dirty="0" err="1"/>
              <a:t>Түркістан</a:t>
            </a:r>
            <a:r>
              <a:rPr lang="ru-RU" sz="1600" dirty="0"/>
              <a:t> </a:t>
            </a:r>
            <a:r>
              <a:rPr lang="ru-RU" sz="1600" dirty="0" err="1"/>
              <a:t>облыстарының</a:t>
            </a:r>
            <a:r>
              <a:rPr lang="ru-RU" sz="1600" dirty="0"/>
              <a:t> </a:t>
            </a:r>
            <a:r>
              <a:rPr lang="ru-RU" sz="1600" dirty="0" err="1"/>
              <a:t>тұрғындары</a:t>
            </a:r>
            <a:r>
              <a:rPr lang="ru-RU" sz="1600" dirty="0"/>
              <a:t> </a:t>
            </a:r>
            <a:r>
              <a:rPr lang="ru-RU" sz="1600" dirty="0" err="1"/>
              <a:t>қаржылық</a:t>
            </a:r>
            <a:r>
              <a:rPr lang="ru-RU" sz="1600" dirty="0"/>
              <a:t> </a:t>
            </a:r>
            <a:r>
              <a:rPr lang="ru-RU" sz="1600" dirty="0" err="1"/>
              <a:t>тұрғыдан</a:t>
            </a:r>
            <a:r>
              <a:rPr lang="ru-RU" sz="1600" dirty="0"/>
              <a:t> </a:t>
            </a:r>
            <a:r>
              <a:rPr lang="ru-RU" sz="1600" dirty="0" err="1"/>
              <a:t>неғұрлым</a:t>
            </a:r>
            <a:r>
              <a:rPr lang="ru-RU" sz="1600" dirty="0"/>
              <a:t> </a:t>
            </a:r>
            <a:r>
              <a:rPr lang="ru-RU" sz="1600" dirty="0" err="1"/>
              <a:t>білімді</a:t>
            </a:r>
            <a:r>
              <a:rPr lang="ru-RU" sz="1600" dirty="0"/>
              <a:t> </a:t>
            </a:r>
            <a:r>
              <a:rPr lang="ru-RU" sz="1600" dirty="0" err="1"/>
              <a:t>болды</a:t>
            </a:r>
            <a:r>
              <a:rPr lang="ru-RU" sz="1600" dirty="0"/>
              <a:t>. </a:t>
            </a:r>
            <a:r>
              <a:rPr lang="ru-RU" sz="1600" dirty="0" err="1"/>
              <a:t>Ақмола</a:t>
            </a:r>
            <a:r>
              <a:rPr lang="ru-RU" sz="1600" dirty="0"/>
              <a:t>, Атырау, </a:t>
            </a:r>
            <a:r>
              <a:rPr lang="ru-RU" sz="1600" dirty="0" err="1"/>
              <a:t>Қарағанды</a:t>
            </a:r>
            <a:r>
              <a:rPr lang="ru-RU" sz="1600" dirty="0"/>
              <a:t>, ШҚО </a:t>
            </a:r>
            <a:r>
              <a:rPr lang="ru-RU" sz="1600" dirty="0" err="1"/>
              <a:t>және</a:t>
            </a:r>
            <a:r>
              <a:rPr lang="ru-RU" sz="1600" dirty="0"/>
              <a:t> </a:t>
            </a:r>
            <a:r>
              <a:rPr lang="ru-RU" sz="1600" dirty="0" err="1"/>
              <a:t>Нұр-сұлтан</a:t>
            </a:r>
            <a:r>
              <a:rPr lang="ru-RU" sz="1600" dirty="0"/>
              <a:t> мен Шымкент </a:t>
            </a:r>
            <a:r>
              <a:rPr lang="ru-RU" sz="1600" dirty="0" err="1"/>
              <a:t>қалаларында</a:t>
            </a:r>
            <a:r>
              <a:rPr lang="ru-RU" sz="1600" dirty="0"/>
              <a:t> </a:t>
            </a:r>
            <a:r>
              <a:rPr lang="ru-RU" sz="1600" dirty="0" err="1"/>
              <a:t>орташа</a:t>
            </a:r>
            <a:r>
              <a:rPr lang="ru-RU" sz="1600" dirty="0"/>
              <a:t> </a:t>
            </a:r>
            <a:r>
              <a:rPr lang="ru-RU" sz="1600" dirty="0" err="1"/>
              <a:t>көрсеткіштен</a:t>
            </a:r>
            <a:r>
              <a:rPr lang="ru-RU" sz="1600" dirty="0"/>
              <a:t> </a:t>
            </a:r>
            <a:r>
              <a:rPr lang="ru-RU" sz="1600" dirty="0" err="1"/>
              <a:t>төмен</a:t>
            </a:r>
            <a:r>
              <a:rPr lang="ru-RU" sz="1600" dirty="0"/>
              <a:t>.</a:t>
            </a:r>
          </a:p>
          <a:p>
            <a:pPr algn="just">
              <a:spcBef>
                <a:spcPts val="400"/>
              </a:spcBef>
            </a:pPr>
            <a:r>
              <a:rPr lang="ru-RU" sz="1600" dirty="0" err="1"/>
              <a:t>Қаржылық</a:t>
            </a:r>
            <a:r>
              <a:rPr lang="ru-RU" sz="1600" dirty="0"/>
              <a:t> </a:t>
            </a:r>
            <a:r>
              <a:rPr lang="ru-RU" sz="1600" dirty="0" err="1"/>
              <a:t>сауаттылықтың</a:t>
            </a:r>
            <a:r>
              <a:rPr lang="ru-RU" sz="1600" dirty="0"/>
              <a:t> </a:t>
            </a:r>
            <a:r>
              <a:rPr lang="ru-RU" sz="1600" dirty="0" err="1"/>
              <a:t>неғұрлым</a:t>
            </a:r>
            <a:r>
              <a:rPr lang="ru-RU" sz="1600" dirty="0"/>
              <a:t> </a:t>
            </a:r>
            <a:r>
              <a:rPr lang="ru-RU" sz="1600" dirty="0" err="1"/>
              <a:t>жоғары</a:t>
            </a:r>
            <a:r>
              <a:rPr lang="ru-RU" sz="1600" dirty="0"/>
              <a:t> </a:t>
            </a:r>
            <a:r>
              <a:rPr lang="ru-RU" sz="1600" dirty="0" err="1"/>
              <a:t>көрсеткіштері</a:t>
            </a:r>
            <a:r>
              <a:rPr lang="ru-RU" sz="1600" dirty="0"/>
              <a:t> </a:t>
            </a:r>
            <a:r>
              <a:rPr lang="ru-RU" sz="1600" dirty="0" err="1"/>
              <a:t>жас</a:t>
            </a:r>
            <a:r>
              <a:rPr lang="ru-RU" sz="1600" dirty="0"/>
              <a:t> </a:t>
            </a:r>
            <a:r>
              <a:rPr lang="ru-RU" sz="1600" dirty="0" err="1"/>
              <a:t>аудиторияда</a:t>
            </a:r>
            <a:r>
              <a:rPr lang="ru-RU" sz="1600" dirty="0"/>
              <a:t> (39 </a:t>
            </a:r>
            <a:r>
              <a:rPr lang="ru-RU" sz="1600" dirty="0" err="1"/>
              <a:t>жасқа</a:t>
            </a:r>
            <a:r>
              <a:rPr lang="ru-RU" sz="1600" dirty="0"/>
              <a:t> </a:t>
            </a:r>
            <a:r>
              <a:rPr lang="ru-RU" sz="1600" dirty="0" err="1"/>
              <a:t>дейін</a:t>
            </a:r>
            <a:r>
              <a:rPr lang="ru-RU" sz="1600" dirty="0"/>
              <a:t>) </a:t>
            </a:r>
            <a:r>
              <a:rPr lang="ru-RU" sz="1600" dirty="0" err="1"/>
              <a:t>және</a:t>
            </a:r>
            <a:r>
              <a:rPr lang="ru-RU" sz="1600" dirty="0"/>
              <a:t> </a:t>
            </a:r>
            <a:r>
              <a:rPr lang="ru-RU" sz="1600" dirty="0" err="1"/>
              <a:t>экономикалық</a:t>
            </a:r>
            <a:r>
              <a:rPr lang="ru-RU" sz="1600" dirty="0"/>
              <a:t> </a:t>
            </a:r>
            <a:r>
              <a:rPr lang="ru-RU" sz="1600" dirty="0" err="1"/>
              <a:t>белсенді</a:t>
            </a:r>
            <a:r>
              <a:rPr lang="ru-RU" sz="1600" dirty="0"/>
              <a:t> </a:t>
            </a:r>
            <a:r>
              <a:rPr lang="ru-RU" sz="1600" dirty="0" err="1"/>
              <a:t>халықта</a:t>
            </a:r>
            <a:r>
              <a:rPr lang="ru-RU" sz="1600" dirty="0"/>
              <a:t> (</a:t>
            </a:r>
            <a:r>
              <a:rPr lang="ru-RU" sz="1600" dirty="0" err="1"/>
              <a:t>бірінші</a:t>
            </a:r>
            <a:r>
              <a:rPr lang="ru-RU" sz="1600" dirty="0"/>
              <a:t> </a:t>
            </a:r>
            <a:r>
              <a:rPr lang="ru-RU" sz="1600" dirty="0" err="1"/>
              <a:t>кезекте</a:t>
            </a:r>
            <a:r>
              <a:rPr lang="ru-RU" sz="1600" dirty="0"/>
              <a:t>, </a:t>
            </a:r>
            <a:r>
              <a:rPr lang="ru-RU" sz="1600" dirty="0" err="1"/>
              <a:t>мемлекеттік</a:t>
            </a:r>
            <a:r>
              <a:rPr lang="ru-RU" sz="1600" dirty="0"/>
              <a:t> </a:t>
            </a:r>
            <a:r>
              <a:rPr lang="ru-RU" sz="1600" dirty="0" err="1"/>
              <a:t>мекемелердің</a:t>
            </a:r>
            <a:r>
              <a:rPr lang="ru-RU" sz="1600" dirty="0"/>
              <a:t> </a:t>
            </a:r>
            <a:r>
              <a:rPr lang="ru-RU" sz="1600" dirty="0" err="1"/>
              <a:t>жұмыскерлері</a:t>
            </a:r>
            <a:r>
              <a:rPr lang="ru-RU" sz="1600" dirty="0"/>
              <a:t>, дара </a:t>
            </a:r>
            <a:r>
              <a:rPr lang="ru-RU" sz="1600" dirty="0" err="1"/>
              <a:t>кәсіпкерлер</a:t>
            </a:r>
            <a:r>
              <a:rPr lang="ru-RU" sz="1600" dirty="0"/>
              <a:t> </a:t>
            </a:r>
            <a:r>
              <a:rPr lang="ru-RU" sz="1600" dirty="0" err="1"/>
              <a:t>және</a:t>
            </a:r>
            <a:r>
              <a:rPr lang="ru-RU" sz="1600" dirty="0"/>
              <a:t> </a:t>
            </a:r>
            <a:r>
              <a:rPr lang="ru-RU" sz="1600" dirty="0" err="1"/>
              <a:t>өзін-өзі</a:t>
            </a:r>
            <a:r>
              <a:rPr lang="ru-RU" sz="1600" dirty="0"/>
              <a:t> </a:t>
            </a:r>
            <a:r>
              <a:rPr lang="ru-RU" sz="1600" dirty="0" err="1"/>
              <a:t>жұмыспен</a:t>
            </a:r>
            <a:r>
              <a:rPr lang="ru-RU" sz="1600" dirty="0"/>
              <a:t> </a:t>
            </a:r>
            <a:r>
              <a:rPr lang="ru-RU" sz="1600" dirty="0" err="1"/>
              <a:t>қамтығандар</a:t>
            </a:r>
            <a:r>
              <a:rPr lang="ru-RU" sz="1600" dirty="0"/>
              <a:t> </a:t>
            </a:r>
            <a:r>
              <a:rPr lang="ru-RU" sz="1600" dirty="0" err="1"/>
              <a:t>арасында</a:t>
            </a:r>
            <a:r>
              <a:rPr lang="ru-RU" sz="1600" dirty="0"/>
              <a:t>) </a:t>
            </a:r>
            <a:r>
              <a:rPr lang="ru-RU" sz="1600" dirty="0" err="1"/>
              <a:t>байқалды</a:t>
            </a:r>
            <a:r>
              <a:rPr lang="ru-RU" sz="1600" dirty="0"/>
              <a:t>.</a:t>
            </a:r>
          </a:p>
          <a:p>
            <a:pPr algn="just">
              <a:spcBef>
                <a:spcPts val="400"/>
              </a:spcBef>
            </a:pPr>
            <a:r>
              <a:rPr lang="ru-RU" sz="1600" dirty="0" err="1"/>
              <a:t>Қаржылық</a:t>
            </a:r>
            <a:r>
              <a:rPr lang="ru-RU" sz="1600" dirty="0"/>
              <a:t> </a:t>
            </a:r>
            <a:r>
              <a:rPr lang="ru-RU" sz="1600" dirty="0" err="1"/>
              <a:t>сауаттылық</a:t>
            </a:r>
            <a:r>
              <a:rPr lang="ru-RU" sz="1600" dirty="0"/>
              <a:t> </a:t>
            </a:r>
            <a:r>
              <a:rPr lang="ru-RU" sz="1600" dirty="0" err="1"/>
              <a:t>респонденттердің</a:t>
            </a:r>
            <a:r>
              <a:rPr lang="ru-RU" sz="1600" dirty="0"/>
              <a:t> </a:t>
            </a:r>
            <a:r>
              <a:rPr lang="ru-RU" sz="1600" dirty="0" err="1"/>
              <a:t>білім</a:t>
            </a:r>
            <a:r>
              <a:rPr lang="ru-RU" sz="1600" dirty="0"/>
              <a:t> </a:t>
            </a:r>
            <a:r>
              <a:rPr lang="ru-RU" sz="1600" dirty="0" err="1"/>
              <a:t>деңгейімен</a:t>
            </a:r>
            <a:r>
              <a:rPr lang="ru-RU" sz="1600" dirty="0"/>
              <a:t> </a:t>
            </a:r>
            <a:r>
              <a:rPr lang="ru-RU" sz="1600" dirty="0" err="1"/>
              <a:t>және</a:t>
            </a:r>
            <a:r>
              <a:rPr lang="ru-RU" sz="1600" dirty="0"/>
              <a:t> </a:t>
            </a:r>
            <a:r>
              <a:rPr lang="ru-RU" sz="1600" dirty="0" err="1"/>
              <a:t>әл-ауқатымен</a:t>
            </a:r>
            <a:r>
              <a:rPr lang="ru-RU" sz="1600" dirty="0"/>
              <a:t> </a:t>
            </a:r>
            <a:r>
              <a:rPr lang="ru-RU" sz="1600" dirty="0" err="1"/>
              <a:t>байланысты</a:t>
            </a:r>
            <a:r>
              <a:rPr lang="ru-RU" sz="1600" dirty="0"/>
              <a:t> (</a:t>
            </a:r>
            <a:r>
              <a:rPr lang="ru-RU" sz="1600" dirty="0" err="1"/>
              <a:t>білім</a:t>
            </a:r>
            <a:r>
              <a:rPr lang="ru-RU" sz="1600" dirty="0"/>
              <a:t>/</a:t>
            </a:r>
            <a:r>
              <a:rPr lang="ru-RU" sz="1600" dirty="0" err="1"/>
              <a:t>табыс</a:t>
            </a:r>
            <a:r>
              <a:rPr lang="ru-RU" sz="1600" dirty="0"/>
              <a:t> </a:t>
            </a:r>
            <a:r>
              <a:rPr lang="ru-RU" sz="1600" dirty="0" err="1"/>
              <a:t>неғұрлым</a:t>
            </a:r>
            <a:r>
              <a:rPr lang="ru-RU" sz="1600" dirty="0"/>
              <a:t> </a:t>
            </a:r>
            <a:r>
              <a:rPr lang="ru-RU" sz="1600" dirty="0" err="1"/>
              <a:t>жоғары</a:t>
            </a:r>
            <a:r>
              <a:rPr lang="ru-RU" sz="1600" dirty="0"/>
              <a:t> </a:t>
            </a:r>
            <a:r>
              <a:rPr lang="ru-RU" sz="1600" dirty="0" err="1"/>
              <a:t>болса</a:t>
            </a:r>
            <a:r>
              <a:rPr lang="ru-RU" sz="1600" dirty="0"/>
              <a:t>, </a:t>
            </a:r>
            <a:r>
              <a:rPr lang="ru-RU" sz="1600" dirty="0" err="1"/>
              <a:t>қаржылық</a:t>
            </a:r>
            <a:r>
              <a:rPr lang="ru-RU" sz="1600" dirty="0"/>
              <a:t> </a:t>
            </a:r>
            <a:r>
              <a:rPr lang="ru-RU" sz="1600" dirty="0" err="1"/>
              <a:t>сауаттылық</a:t>
            </a:r>
            <a:r>
              <a:rPr lang="ru-RU" sz="1600" dirty="0"/>
              <a:t> </a:t>
            </a:r>
            <a:r>
              <a:rPr lang="ru-RU" sz="1600" dirty="0" err="1"/>
              <a:t>индексі</a:t>
            </a:r>
            <a:r>
              <a:rPr lang="ru-RU" sz="1600" dirty="0"/>
              <a:t> </a:t>
            </a:r>
            <a:r>
              <a:rPr lang="ru-RU" sz="1600" dirty="0" err="1"/>
              <a:t>соғұрлым</a:t>
            </a:r>
            <a:r>
              <a:rPr lang="ru-RU" sz="1600" dirty="0"/>
              <a:t> </a:t>
            </a:r>
            <a:r>
              <a:rPr lang="ru-RU" sz="1600" dirty="0" err="1"/>
              <a:t>жоғары</a:t>
            </a:r>
            <a:r>
              <a:rPr lang="ru-RU" sz="1600" dirty="0"/>
              <a:t> </a:t>
            </a:r>
            <a:r>
              <a:rPr lang="ru-RU" sz="1600" dirty="0" err="1"/>
              <a:t>болады</a:t>
            </a:r>
            <a:r>
              <a:rPr lang="ru-RU" sz="1600" dirty="0"/>
              <a:t>).</a:t>
            </a:r>
          </a:p>
          <a:p>
            <a:pPr algn="just">
              <a:spcBef>
                <a:spcPts val="400"/>
              </a:spcBef>
            </a:pPr>
            <a:r>
              <a:rPr lang="ru-RU" sz="1600" dirty="0" err="1"/>
              <a:t>Қаржылық</a:t>
            </a:r>
            <a:r>
              <a:rPr lang="ru-RU" sz="1600" dirty="0"/>
              <a:t> </a:t>
            </a:r>
            <a:r>
              <a:rPr lang="ru-RU" sz="1600" dirty="0" err="1"/>
              <a:t>сауаттылық</a:t>
            </a:r>
            <a:r>
              <a:rPr lang="ru-RU" sz="1600" dirty="0"/>
              <a:t> </a:t>
            </a:r>
            <a:r>
              <a:rPr lang="ru-RU" sz="1600" dirty="0" err="1"/>
              <a:t>индексінің</a:t>
            </a:r>
            <a:r>
              <a:rPr lang="ru-RU" sz="1600" dirty="0"/>
              <a:t> </a:t>
            </a:r>
            <a:r>
              <a:rPr lang="ru-RU" sz="1600" dirty="0" err="1"/>
              <a:t>үш</a:t>
            </a:r>
            <a:r>
              <a:rPr lang="ru-RU" sz="1600" dirty="0"/>
              <a:t> </a:t>
            </a:r>
            <a:r>
              <a:rPr lang="ru-RU" sz="1600" dirty="0" err="1"/>
              <a:t>көрсеткіші</a:t>
            </a:r>
            <a:r>
              <a:rPr lang="ru-RU" sz="1600" dirty="0"/>
              <a:t> </a:t>
            </a:r>
            <a:r>
              <a:rPr lang="ru-RU" sz="1600" dirty="0" err="1"/>
              <a:t>арасында</a:t>
            </a:r>
            <a:r>
              <a:rPr lang="ru-RU" sz="1600" dirty="0"/>
              <a:t> «</a:t>
            </a:r>
            <a:r>
              <a:rPr lang="ru-RU" sz="1600" dirty="0" err="1"/>
              <a:t>Меншікті</a:t>
            </a:r>
            <a:r>
              <a:rPr lang="ru-RU" sz="1600" dirty="0"/>
              <a:t> </a:t>
            </a:r>
            <a:r>
              <a:rPr lang="ru-RU" sz="1600" dirty="0" err="1"/>
              <a:t>қаржы</a:t>
            </a:r>
            <a:r>
              <a:rPr lang="ru-RU" sz="1600" dirty="0"/>
              <a:t> </a:t>
            </a:r>
            <a:r>
              <a:rPr lang="ru-RU" sz="1600" dirty="0" err="1"/>
              <a:t>қаражатын</a:t>
            </a:r>
            <a:r>
              <a:rPr lang="ru-RU" sz="1600" dirty="0"/>
              <a:t> </a:t>
            </a:r>
            <a:r>
              <a:rPr lang="ru-RU" sz="1600" dirty="0" err="1"/>
              <a:t>басқару</a:t>
            </a:r>
            <a:r>
              <a:rPr lang="ru-RU" sz="1600" dirty="0"/>
              <a:t>» </a:t>
            </a:r>
            <a:r>
              <a:rPr lang="ru-RU" sz="1600" dirty="0" err="1"/>
              <a:t>көрсеткішінің</a:t>
            </a:r>
            <a:r>
              <a:rPr lang="ru-RU" sz="1600" dirty="0"/>
              <a:t> </a:t>
            </a:r>
            <a:r>
              <a:rPr lang="ru-RU" sz="1600" dirty="0" err="1"/>
              <a:t>ең</a:t>
            </a:r>
            <a:r>
              <a:rPr lang="ru-RU" sz="1600" dirty="0"/>
              <a:t> </a:t>
            </a:r>
            <a:r>
              <a:rPr lang="ru-RU" sz="1600" dirty="0" err="1"/>
              <a:t>жоғары</a:t>
            </a:r>
            <a:r>
              <a:rPr lang="ru-RU" sz="1600" dirty="0"/>
              <a:t> </a:t>
            </a:r>
            <a:r>
              <a:rPr lang="ru-RU" sz="1600" dirty="0" err="1"/>
              <a:t>деңгейі</a:t>
            </a:r>
            <a:r>
              <a:rPr lang="ru-RU" sz="1600" dirty="0"/>
              <a:t> – 53,7 %. «</a:t>
            </a:r>
            <a:r>
              <a:rPr lang="ru-RU" sz="1600" dirty="0" err="1"/>
              <a:t>Қаржылық</a:t>
            </a:r>
            <a:r>
              <a:rPr lang="ru-RU" sz="1600" dirty="0"/>
              <a:t> </a:t>
            </a:r>
            <a:r>
              <a:rPr lang="ru-RU" sz="1600" dirty="0" err="1"/>
              <a:t>қызметтерді</a:t>
            </a:r>
            <a:r>
              <a:rPr lang="ru-RU" sz="1600" dirty="0"/>
              <a:t> </a:t>
            </a:r>
            <a:r>
              <a:rPr lang="ru-RU" sz="1600" dirty="0" err="1"/>
              <a:t>пайдалана</a:t>
            </a:r>
            <a:r>
              <a:rPr lang="ru-RU" sz="1600" dirty="0"/>
              <a:t> </a:t>
            </a:r>
            <a:r>
              <a:rPr lang="ru-RU" sz="1600" dirty="0" err="1"/>
              <a:t>білу</a:t>
            </a:r>
            <a:r>
              <a:rPr lang="ru-RU" sz="1600" dirty="0"/>
              <a:t>» </a:t>
            </a:r>
            <a:r>
              <a:rPr lang="ru-RU" sz="1600" dirty="0" err="1"/>
              <a:t>көрсеткіші</a:t>
            </a:r>
            <a:r>
              <a:rPr lang="ru-RU" sz="1600" dirty="0"/>
              <a:t> 44,2 % </a:t>
            </a:r>
            <a:r>
              <a:rPr lang="ru-RU" sz="1600" dirty="0" err="1"/>
              <a:t>құрады</a:t>
            </a:r>
            <a:r>
              <a:rPr lang="ru-RU" sz="1600" dirty="0"/>
              <a:t>. «</a:t>
            </a:r>
            <a:r>
              <a:rPr lang="ru-RU" sz="1600" dirty="0" err="1"/>
              <a:t>Қаржы</a:t>
            </a:r>
            <a:r>
              <a:rPr lang="ru-RU" sz="1600" dirty="0"/>
              <a:t> </a:t>
            </a:r>
            <a:r>
              <a:rPr lang="ru-RU" sz="1600" dirty="0" err="1"/>
              <a:t>жүйесі</a:t>
            </a:r>
            <a:r>
              <a:rPr lang="ru-RU" sz="1600" dirty="0"/>
              <a:t> </a:t>
            </a:r>
            <a:r>
              <a:rPr lang="ru-RU" sz="1600" dirty="0" err="1"/>
              <a:t>туралы</a:t>
            </a:r>
            <a:r>
              <a:rPr lang="ru-RU" sz="1600" dirty="0"/>
              <a:t> </a:t>
            </a:r>
            <a:r>
              <a:rPr lang="ru-RU" sz="1600" dirty="0" err="1"/>
              <a:t>хабардар</a:t>
            </a:r>
            <a:r>
              <a:rPr lang="ru-RU" sz="1600" dirty="0"/>
              <a:t> болу» </a:t>
            </a:r>
            <a:r>
              <a:rPr lang="ru-RU" sz="1600" dirty="0" err="1"/>
              <a:t>көрсеткіші</a:t>
            </a:r>
            <a:r>
              <a:rPr lang="ru-RU" sz="1600" dirty="0"/>
              <a:t> 19,3 % </a:t>
            </a:r>
            <a:r>
              <a:rPr lang="ru-RU" sz="1600" dirty="0" err="1"/>
              <a:t>деңгейінде</a:t>
            </a:r>
            <a:r>
              <a:rPr lang="ru-RU" sz="1600" dirty="0"/>
              <a:t> </a:t>
            </a:r>
            <a:r>
              <a:rPr lang="ru-RU" sz="1600" dirty="0" err="1"/>
              <a:t>болды</a:t>
            </a:r>
            <a:r>
              <a:rPr lang="ru-RU" sz="1600" dirty="0"/>
              <a:t>.</a:t>
            </a:r>
          </a:p>
        </p:txBody>
      </p:sp>
      <p:pic>
        <p:nvPicPr>
          <p:cNvPr id="6148" name="Picture 4" descr="Кредитные кооперативы Московского региона демонстрируют растущие показатели">
            <a:extLst>
              <a:ext uri="{FF2B5EF4-FFF2-40B4-BE49-F238E27FC236}">
                <a16:creationId xmlns:a16="http://schemas.microsoft.com/office/drawing/2014/main" id="{56C1BED1-566E-44AF-BA12-E625D5CFFB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785" y="4725143"/>
            <a:ext cx="6984776" cy="1996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08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32</a:t>
            </a:fld>
            <a:endParaRPr lang="ru-RU" dirty="0"/>
          </a:p>
        </p:txBody>
      </p:sp>
      <p:sp>
        <p:nvSpPr>
          <p:cNvPr id="4" name="Заголовок 4">
            <a:extLst>
              <a:ext uri="{FF2B5EF4-FFF2-40B4-BE49-F238E27FC236}">
                <a16:creationId xmlns:a16="http://schemas.microsoft.com/office/drawing/2014/main" id="{A521EDBB-05FB-694B-85E8-14E5D9D743D8}"/>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2.2. </a:t>
            </a:r>
            <a:r>
              <a:rPr lang="ru-RU" sz="2800" b="1" dirty="0" err="1">
                <a:latin typeface="+mn-lt"/>
              </a:rPr>
              <a:t>Меншікті</a:t>
            </a:r>
            <a:r>
              <a:rPr lang="ru-RU" sz="2800" b="1" dirty="0">
                <a:latin typeface="+mn-lt"/>
              </a:rPr>
              <a:t> </a:t>
            </a:r>
            <a:r>
              <a:rPr lang="ru-RU" sz="2800" b="1" dirty="0" err="1">
                <a:latin typeface="+mn-lt"/>
              </a:rPr>
              <a:t>қаржы</a:t>
            </a:r>
            <a:r>
              <a:rPr lang="ru-RU" sz="2800" b="1" dirty="0">
                <a:latin typeface="+mn-lt"/>
              </a:rPr>
              <a:t> </a:t>
            </a:r>
            <a:r>
              <a:rPr lang="ru-RU" sz="2800" b="1" dirty="0" err="1">
                <a:latin typeface="+mn-lt"/>
              </a:rPr>
              <a:t>қаражатын</a:t>
            </a:r>
            <a:r>
              <a:rPr lang="ru-RU" sz="2800" b="1" dirty="0">
                <a:latin typeface="+mn-lt"/>
              </a:rPr>
              <a:t> </a:t>
            </a:r>
            <a:r>
              <a:rPr lang="ru-RU" sz="2800" b="1" dirty="0" err="1">
                <a:latin typeface="+mn-lt"/>
              </a:rPr>
              <a:t>басқару</a:t>
            </a:r>
            <a:r>
              <a:rPr lang="ru-RU" sz="2800" b="1" dirty="0">
                <a:latin typeface="+mn-lt"/>
              </a:rPr>
              <a:t> </a:t>
            </a:r>
          </a:p>
        </p:txBody>
      </p:sp>
      <p:sp>
        <p:nvSpPr>
          <p:cNvPr id="5" name="Равнобедренный треугольник 24">
            <a:extLst>
              <a:ext uri="{FF2B5EF4-FFF2-40B4-BE49-F238E27FC236}">
                <a16:creationId xmlns:a16="http://schemas.microsoft.com/office/drawing/2014/main" id="{BDC7775C-3964-A446-BEDB-7534E720515C}"/>
              </a:ext>
            </a:extLst>
          </p:cNvPr>
          <p:cNvSpPr/>
          <p:nvPr/>
        </p:nvSpPr>
        <p:spPr>
          <a:xfrm rot="5400000">
            <a:off x="2418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Прямоугольник 1">
            <a:extLst>
              <a:ext uri="{FF2B5EF4-FFF2-40B4-BE49-F238E27FC236}">
                <a16:creationId xmlns:a16="http://schemas.microsoft.com/office/drawing/2014/main" id="{EA8FD165-2505-C348-A5A8-A3DC37DC5639}"/>
              </a:ext>
            </a:extLst>
          </p:cNvPr>
          <p:cNvSpPr/>
          <p:nvPr/>
        </p:nvSpPr>
        <p:spPr>
          <a:xfrm>
            <a:off x="470999" y="654109"/>
            <a:ext cx="11248715" cy="861774"/>
          </a:xfrm>
          <a:prstGeom prst="rect">
            <a:avLst/>
          </a:prstGeom>
        </p:spPr>
        <p:txBody>
          <a:bodyPr wrap="square">
            <a:spAutoFit/>
          </a:bodyPr>
          <a:lstStyle/>
          <a:p>
            <a:r>
              <a:rPr lang="ru-RU" b="1" dirty="0" err="1">
                <a:solidFill>
                  <a:schemeClr val="accent1"/>
                </a:solidFill>
              </a:rPr>
              <a:t>Әлеуметтік-демографиялық</a:t>
            </a:r>
            <a:r>
              <a:rPr lang="ru-RU" b="1" dirty="0">
                <a:solidFill>
                  <a:schemeClr val="accent1"/>
                </a:solidFill>
              </a:rPr>
              <a:t> </a:t>
            </a:r>
            <a:r>
              <a:rPr lang="ru-RU" b="1" dirty="0" err="1">
                <a:solidFill>
                  <a:schemeClr val="accent1"/>
                </a:solidFill>
              </a:rPr>
              <a:t>көрсеткіштер</a:t>
            </a:r>
            <a:endParaRPr lang="ru-RU" b="1" dirty="0">
              <a:solidFill>
                <a:schemeClr val="accent1"/>
              </a:solidFill>
            </a:endParaRPr>
          </a:p>
          <a:p>
            <a:r>
              <a:rPr lang="ru-RU" sz="1600" dirty="0" err="1"/>
              <a:t>Меншікті</a:t>
            </a:r>
            <a:r>
              <a:rPr lang="ru-RU" sz="1600" dirty="0"/>
              <a:t> </a:t>
            </a:r>
            <a:r>
              <a:rPr lang="ru-RU" sz="1600" dirty="0" err="1"/>
              <a:t>қаржы</a:t>
            </a:r>
            <a:r>
              <a:rPr lang="ru-RU" sz="1600" dirty="0"/>
              <a:t> </a:t>
            </a:r>
            <a:r>
              <a:rPr lang="ru-RU" sz="1600" dirty="0" err="1"/>
              <a:t>қаражатын</a:t>
            </a:r>
            <a:r>
              <a:rPr lang="ru-RU" sz="1600" dirty="0"/>
              <a:t> </a:t>
            </a:r>
            <a:r>
              <a:rPr lang="ru-RU" sz="1600" dirty="0" err="1"/>
              <a:t>басқаруды</a:t>
            </a:r>
            <a:r>
              <a:rPr lang="ru-RU" sz="1600" dirty="0"/>
              <a:t> </a:t>
            </a:r>
            <a:r>
              <a:rPr lang="ru-RU" sz="1600" dirty="0" err="1"/>
              <a:t>сипаттайтын</a:t>
            </a:r>
            <a:r>
              <a:rPr lang="ru-RU" sz="1600" dirty="0"/>
              <a:t> </a:t>
            </a:r>
            <a:r>
              <a:rPr lang="ru-RU" sz="1600" dirty="0" err="1"/>
              <a:t>көрсеткіш</a:t>
            </a:r>
            <a:r>
              <a:rPr lang="ru-RU" sz="1600" dirty="0"/>
              <a:t> </a:t>
            </a:r>
            <a:r>
              <a:rPr lang="ru-RU" sz="1600" dirty="0" err="1"/>
              <a:t>жеке</a:t>
            </a:r>
            <a:r>
              <a:rPr lang="ru-RU" sz="1600" dirty="0"/>
              <a:t> </a:t>
            </a:r>
            <a:r>
              <a:rPr lang="ru-RU" sz="1600" dirty="0" err="1"/>
              <a:t>кәсіпкерлер</a:t>
            </a:r>
            <a:r>
              <a:rPr lang="ru-RU" sz="1600" dirty="0"/>
              <a:t>, </a:t>
            </a:r>
            <a:r>
              <a:rPr lang="ru-RU" sz="1600" dirty="0" err="1"/>
              <a:t>жеке</a:t>
            </a:r>
            <a:r>
              <a:rPr lang="ru-RU" sz="1600" dirty="0"/>
              <a:t> </a:t>
            </a:r>
            <a:r>
              <a:rPr lang="ru-RU" sz="1600" dirty="0" err="1"/>
              <a:t>компаниялар</a:t>
            </a:r>
            <a:r>
              <a:rPr lang="ru-RU" sz="1600" dirty="0"/>
              <a:t> мен </a:t>
            </a:r>
            <a:r>
              <a:rPr lang="ru-RU" sz="1600" dirty="0" err="1"/>
              <a:t>мемлекеттік</a:t>
            </a:r>
            <a:r>
              <a:rPr lang="ru-RU" sz="1600" dirty="0"/>
              <a:t> </a:t>
            </a:r>
            <a:r>
              <a:rPr lang="ru-RU" sz="1600" dirty="0" err="1"/>
              <a:t>мекемелер</a:t>
            </a:r>
            <a:r>
              <a:rPr lang="ru-RU" sz="1600" dirty="0"/>
              <a:t> </a:t>
            </a:r>
            <a:r>
              <a:rPr lang="ru-RU" sz="1600" dirty="0" err="1"/>
              <a:t>өкілдері</a:t>
            </a:r>
            <a:r>
              <a:rPr lang="ru-RU" sz="1600" dirty="0"/>
              <a:t> </a:t>
            </a:r>
            <a:r>
              <a:rPr lang="ru-RU" sz="1600" dirty="0" err="1"/>
              <a:t>арасында</a:t>
            </a:r>
            <a:r>
              <a:rPr lang="ru-RU" sz="1600" dirty="0"/>
              <a:t> </a:t>
            </a:r>
            <a:r>
              <a:rPr lang="ru-RU" sz="1600" dirty="0" err="1"/>
              <a:t>жоғары</a:t>
            </a:r>
            <a:r>
              <a:rPr lang="ru-RU" sz="1600" dirty="0"/>
              <a:t>. Осы </a:t>
            </a:r>
            <a:r>
              <a:rPr lang="ru-RU" sz="1600" dirty="0" err="1"/>
              <a:t>көрсеткіш</a:t>
            </a:r>
            <a:r>
              <a:rPr lang="ru-RU" sz="1600" dirty="0"/>
              <a:t> </a:t>
            </a:r>
            <a:r>
              <a:rPr lang="ru-RU" sz="1600" dirty="0" err="1"/>
              <a:t>бойынша</a:t>
            </a:r>
            <a:r>
              <a:rPr lang="ru-RU" sz="1600" dirty="0"/>
              <a:t> </a:t>
            </a:r>
            <a:r>
              <a:rPr lang="ru-RU" sz="1600" dirty="0" err="1"/>
              <a:t>елеулі</a:t>
            </a:r>
            <a:r>
              <a:rPr lang="ru-RU" sz="1600" dirty="0"/>
              <a:t> </a:t>
            </a:r>
            <a:r>
              <a:rPr lang="ru-RU" sz="1600" dirty="0" err="1"/>
              <a:t>жыныстық-жастық</a:t>
            </a:r>
            <a:r>
              <a:rPr lang="ru-RU" sz="1600" dirty="0"/>
              <a:t> </a:t>
            </a:r>
            <a:r>
              <a:rPr lang="ru-RU" sz="1600" dirty="0" err="1"/>
              <a:t>айырмашылықтар</a:t>
            </a:r>
            <a:r>
              <a:rPr lang="ru-RU" sz="1600" dirty="0"/>
              <a:t> </a:t>
            </a:r>
            <a:r>
              <a:rPr lang="ru-RU" sz="1600" dirty="0" err="1"/>
              <a:t>байқалған</a:t>
            </a:r>
            <a:r>
              <a:rPr lang="ru-RU" sz="1600" dirty="0"/>
              <a:t> </a:t>
            </a:r>
            <a:r>
              <a:rPr lang="ru-RU" sz="1600" dirty="0" err="1"/>
              <a:t>жоқ</a:t>
            </a:r>
            <a:r>
              <a:rPr lang="ru-RU" sz="1600" dirty="0"/>
              <a:t>.</a:t>
            </a:r>
          </a:p>
        </p:txBody>
      </p:sp>
      <p:graphicFrame>
        <p:nvGraphicFramePr>
          <p:cNvPr id="19" name="Диаграмма 18">
            <a:extLst>
              <a:ext uri="{FF2B5EF4-FFF2-40B4-BE49-F238E27FC236}">
                <a16:creationId xmlns:a16="http://schemas.microsoft.com/office/drawing/2014/main" id="{0BF4B266-1D3C-0A41-BE61-3DBA5EC82E74}"/>
              </a:ext>
            </a:extLst>
          </p:cNvPr>
          <p:cNvGraphicFramePr>
            <a:graphicFrameLocks/>
          </p:cNvGraphicFramePr>
          <p:nvPr>
            <p:extLst>
              <p:ext uri="{D42A27DB-BD31-4B8C-83A1-F6EECF244321}">
                <p14:modId xmlns:p14="http://schemas.microsoft.com/office/powerpoint/2010/main" val="595181671"/>
              </p:ext>
            </p:extLst>
          </p:nvPr>
        </p:nvGraphicFramePr>
        <p:xfrm>
          <a:off x="391900" y="1330461"/>
          <a:ext cx="11248716" cy="53910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0423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33</a:t>
            </a:fld>
            <a:endParaRPr lang="ru-RU" dirty="0"/>
          </a:p>
        </p:txBody>
      </p:sp>
      <p:sp>
        <p:nvSpPr>
          <p:cNvPr id="4" name="Заголовок 4">
            <a:extLst>
              <a:ext uri="{FF2B5EF4-FFF2-40B4-BE49-F238E27FC236}">
                <a16:creationId xmlns:a16="http://schemas.microsoft.com/office/drawing/2014/main" id="{9009CF20-A332-064B-8401-EB8933C5DF50}"/>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2.2.Меншікті </a:t>
            </a:r>
            <a:r>
              <a:rPr lang="ru-RU" sz="2800" b="1" dirty="0" err="1">
                <a:latin typeface="+mn-lt"/>
              </a:rPr>
              <a:t>қаржы</a:t>
            </a:r>
            <a:r>
              <a:rPr lang="ru-RU" sz="2800" b="1" dirty="0">
                <a:latin typeface="+mn-lt"/>
              </a:rPr>
              <a:t> </a:t>
            </a:r>
            <a:r>
              <a:rPr lang="ru-RU" sz="2800" b="1" dirty="0" err="1">
                <a:latin typeface="+mn-lt"/>
              </a:rPr>
              <a:t>қаражатын</a:t>
            </a:r>
            <a:r>
              <a:rPr lang="ru-RU" sz="2800" b="1" dirty="0">
                <a:latin typeface="+mn-lt"/>
              </a:rPr>
              <a:t> </a:t>
            </a:r>
            <a:r>
              <a:rPr lang="ru-RU" sz="2800" b="1" dirty="0" err="1">
                <a:latin typeface="+mn-lt"/>
              </a:rPr>
              <a:t>басқару</a:t>
            </a:r>
            <a:r>
              <a:rPr lang="ru-RU" sz="2800" b="1" dirty="0">
                <a:latin typeface="+mn-lt"/>
              </a:rPr>
              <a:t> </a:t>
            </a:r>
          </a:p>
        </p:txBody>
      </p:sp>
      <p:sp>
        <p:nvSpPr>
          <p:cNvPr id="5" name="Равнобедренный треугольник 24">
            <a:extLst>
              <a:ext uri="{FF2B5EF4-FFF2-40B4-BE49-F238E27FC236}">
                <a16:creationId xmlns:a16="http://schemas.microsoft.com/office/drawing/2014/main" id="{4F750A92-6867-3E4F-8087-0576A57E040D}"/>
              </a:ext>
            </a:extLst>
          </p:cNvPr>
          <p:cNvSpPr/>
          <p:nvPr/>
        </p:nvSpPr>
        <p:spPr>
          <a:xfrm rot="5400000">
            <a:off x="164960"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a:extLst>
              <a:ext uri="{FF2B5EF4-FFF2-40B4-BE49-F238E27FC236}">
                <a16:creationId xmlns:a16="http://schemas.microsoft.com/office/drawing/2014/main" id="{07248CF6-DD7D-EF46-9A4C-692EC7685FCD}"/>
              </a:ext>
            </a:extLst>
          </p:cNvPr>
          <p:cNvSpPr/>
          <p:nvPr/>
        </p:nvSpPr>
        <p:spPr>
          <a:xfrm>
            <a:off x="2885292" y="1123031"/>
            <a:ext cx="2202596" cy="2062103"/>
          </a:xfrm>
          <a:prstGeom prst="rect">
            <a:avLst/>
          </a:prstGeom>
        </p:spPr>
        <p:txBody>
          <a:bodyPr wrap="square">
            <a:spAutoFit/>
          </a:bodyPr>
          <a:lstStyle/>
          <a:p>
            <a:r>
              <a:rPr lang="ru-RU" sz="4000" b="1" dirty="0">
                <a:solidFill>
                  <a:srgbClr val="FFC000"/>
                </a:solidFill>
              </a:rPr>
              <a:t>90,3 %</a:t>
            </a:r>
            <a:r>
              <a:rPr lang="ru-RU" sz="1600" b="1" dirty="0">
                <a:solidFill>
                  <a:srgbClr val="FFC000"/>
                </a:solidFill>
              </a:rPr>
              <a:t> </a:t>
            </a:r>
            <a:r>
              <a:rPr lang="ru-RU" sz="1600" b="1" u="sng" dirty="0" err="1">
                <a:solidFill>
                  <a:srgbClr val="FFC000"/>
                </a:solidFill>
              </a:rPr>
              <a:t>отбасылық</a:t>
            </a:r>
            <a:r>
              <a:rPr lang="ru-RU" sz="1600" b="1" dirty="0">
                <a:solidFill>
                  <a:srgbClr val="FFC000"/>
                </a:solidFill>
              </a:rPr>
              <a:t> </a:t>
            </a:r>
            <a:r>
              <a:rPr lang="ru-RU" sz="1600" b="1" dirty="0" err="1">
                <a:solidFill>
                  <a:srgbClr val="FFC000"/>
                </a:solidFill>
              </a:rPr>
              <a:t>бюджетті</a:t>
            </a:r>
            <a:r>
              <a:rPr lang="ru-RU" sz="1600" b="1" dirty="0">
                <a:solidFill>
                  <a:srgbClr val="FFC000"/>
                </a:solidFill>
              </a:rPr>
              <a:t> </a:t>
            </a:r>
            <a:r>
              <a:rPr lang="ru-RU" sz="1600" b="1" dirty="0" err="1">
                <a:solidFill>
                  <a:srgbClr val="FFC000"/>
                </a:solidFill>
              </a:rPr>
              <a:t>жүргізген</a:t>
            </a:r>
            <a:r>
              <a:rPr lang="ru-RU" sz="1600" b="1" dirty="0">
                <a:solidFill>
                  <a:srgbClr val="FFC000"/>
                </a:solidFill>
              </a:rPr>
              <a:t> </a:t>
            </a:r>
            <a:r>
              <a:rPr lang="ru-RU" b="1" dirty="0">
                <a:solidFill>
                  <a:srgbClr val="FFC000"/>
                </a:solidFill>
              </a:rPr>
              <a:t>(</a:t>
            </a:r>
            <a:r>
              <a:rPr lang="ru-RU" b="1" dirty="0" err="1">
                <a:solidFill>
                  <a:srgbClr val="FFC000"/>
                </a:solidFill>
              </a:rPr>
              <a:t>жеке</a:t>
            </a:r>
            <a:r>
              <a:rPr lang="ru-RU" b="1" dirty="0">
                <a:solidFill>
                  <a:srgbClr val="FFC000"/>
                </a:solidFill>
              </a:rPr>
              <a:t> </a:t>
            </a:r>
            <a:r>
              <a:rPr lang="ru-RU" b="1" dirty="0" err="1">
                <a:solidFill>
                  <a:srgbClr val="FFC000"/>
                </a:solidFill>
              </a:rPr>
              <a:t>немесе</a:t>
            </a:r>
            <a:r>
              <a:rPr lang="ru-RU" b="1" dirty="0">
                <a:solidFill>
                  <a:srgbClr val="FFC000"/>
                </a:solidFill>
              </a:rPr>
              <a:t> </a:t>
            </a:r>
            <a:r>
              <a:rPr lang="ru-RU" b="1" dirty="0" err="1">
                <a:solidFill>
                  <a:srgbClr val="FFC000"/>
                </a:solidFill>
              </a:rPr>
              <a:t>отбасы</a:t>
            </a:r>
            <a:r>
              <a:rPr lang="ru-RU" b="1" dirty="0">
                <a:solidFill>
                  <a:srgbClr val="FFC000"/>
                </a:solidFill>
              </a:rPr>
              <a:t> </a:t>
            </a:r>
            <a:r>
              <a:rPr lang="ru-RU" b="1" dirty="0" err="1">
                <a:solidFill>
                  <a:srgbClr val="FFC000"/>
                </a:solidFill>
              </a:rPr>
              <a:t>мүшелерімен</a:t>
            </a:r>
            <a:r>
              <a:rPr lang="ru-RU" b="1" dirty="0">
                <a:solidFill>
                  <a:srgbClr val="FFC000"/>
                </a:solidFill>
              </a:rPr>
              <a:t> </a:t>
            </a:r>
            <a:r>
              <a:rPr lang="ru-RU" b="1" dirty="0" err="1">
                <a:solidFill>
                  <a:srgbClr val="FFC000"/>
                </a:solidFill>
              </a:rPr>
              <a:t>бірігіп</a:t>
            </a:r>
            <a:r>
              <a:rPr lang="ru-RU" b="1" dirty="0">
                <a:solidFill>
                  <a:srgbClr val="FFC000"/>
                </a:solidFill>
              </a:rPr>
              <a:t>)</a:t>
            </a:r>
          </a:p>
        </p:txBody>
      </p:sp>
      <p:sp>
        <p:nvSpPr>
          <p:cNvPr id="8" name="Прямоугольник 7">
            <a:extLst>
              <a:ext uri="{FF2B5EF4-FFF2-40B4-BE49-F238E27FC236}">
                <a16:creationId xmlns:a16="http://schemas.microsoft.com/office/drawing/2014/main" id="{F0707FDF-4EEC-DF4F-82BD-67AE28039F80}"/>
              </a:ext>
            </a:extLst>
          </p:cNvPr>
          <p:cNvSpPr/>
          <p:nvPr/>
        </p:nvSpPr>
        <p:spPr>
          <a:xfrm>
            <a:off x="8976320" y="1164156"/>
            <a:ext cx="2861478" cy="1815882"/>
          </a:xfrm>
          <a:prstGeom prst="rect">
            <a:avLst/>
          </a:prstGeom>
        </p:spPr>
        <p:txBody>
          <a:bodyPr wrap="square">
            <a:spAutoFit/>
          </a:bodyPr>
          <a:lstStyle/>
          <a:p>
            <a:r>
              <a:rPr lang="ru-RU" sz="4000" dirty="0">
                <a:solidFill>
                  <a:schemeClr val="tx2"/>
                </a:solidFill>
              </a:rPr>
              <a:t>80,3 %</a:t>
            </a:r>
            <a:r>
              <a:rPr lang="ru-RU" sz="1600" dirty="0">
                <a:solidFill>
                  <a:schemeClr val="tx2"/>
                </a:solidFill>
              </a:rPr>
              <a:t> </a:t>
            </a:r>
            <a:r>
              <a:rPr lang="ru-RU" sz="1600" b="1" u="sng" dirty="0" err="1">
                <a:solidFill>
                  <a:schemeClr val="tx2"/>
                </a:solidFill>
              </a:rPr>
              <a:t>жеке</a:t>
            </a:r>
            <a:r>
              <a:rPr lang="ru-RU" sz="1600" b="1" dirty="0">
                <a:solidFill>
                  <a:schemeClr val="tx2"/>
                </a:solidFill>
              </a:rPr>
              <a:t> </a:t>
            </a:r>
            <a:r>
              <a:rPr lang="ru-RU" sz="1600" b="1" dirty="0" err="1">
                <a:solidFill>
                  <a:schemeClr val="tx2"/>
                </a:solidFill>
              </a:rPr>
              <a:t>қаражаты</a:t>
            </a:r>
            <a:r>
              <a:rPr lang="ru-RU" sz="1600" b="1" dirty="0">
                <a:solidFill>
                  <a:schemeClr val="tx2"/>
                </a:solidFill>
              </a:rPr>
              <a:t> </a:t>
            </a:r>
            <a:r>
              <a:rPr lang="ru-RU" sz="1600" b="1" dirty="0" err="1">
                <a:solidFill>
                  <a:schemeClr val="tx2"/>
                </a:solidFill>
              </a:rPr>
              <a:t>болған</a:t>
            </a:r>
            <a:r>
              <a:rPr lang="ru-RU" sz="1600" b="1" dirty="0">
                <a:solidFill>
                  <a:schemeClr val="tx2"/>
                </a:solidFill>
              </a:rPr>
              <a:t> </a:t>
            </a:r>
            <a:r>
              <a:rPr lang="ru-RU" b="1" dirty="0">
                <a:solidFill>
                  <a:schemeClr val="tx2"/>
                </a:solidFill>
              </a:rPr>
              <a:t>(</a:t>
            </a:r>
            <a:r>
              <a:rPr lang="ru-RU" b="1" dirty="0" err="1">
                <a:solidFill>
                  <a:schemeClr val="tx2"/>
                </a:solidFill>
              </a:rPr>
              <a:t>жеке</a:t>
            </a:r>
            <a:r>
              <a:rPr lang="ru-RU" b="1" dirty="0">
                <a:solidFill>
                  <a:schemeClr val="tx2"/>
                </a:solidFill>
              </a:rPr>
              <a:t> </a:t>
            </a:r>
            <a:r>
              <a:rPr lang="ru-RU" b="1" dirty="0" err="1">
                <a:solidFill>
                  <a:schemeClr val="tx2"/>
                </a:solidFill>
              </a:rPr>
              <a:t>қажеттіліктерге</a:t>
            </a:r>
            <a:r>
              <a:rPr lang="ru-RU" b="1" dirty="0">
                <a:solidFill>
                  <a:schemeClr val="tx2"/>
                </a:solidFill>
              </a:rPr>
              <a:t> </a:t>
            </a:r>
            <a:r>
              <a:rPr lang="ru-RU" b="1" dirty="0" err="1">
                <a:solidFill>
                  <a:schemeClr val="tx2"/>
                </a:solidFill>
              </a:rPr>
              <a:t>арналған</a:t>
            </a:r>
            <a:r>
              <a:rPr lang="ru-RU" b="1" dirty="0">
                <a:solidFill>
                  <a:schemeClr val="tx2"/>
                </a:solidFill>
              </a:rPr>
              <a:t> </a:t>
            </a:r>
            <a:r>
              <a:rPr lang="ru-RU" b="1" dirty="0" err="1">
                <a:solidFill>
                  <a:schemeClr val="tx2"/>
                </a:solidFill>
              </a:rPr>
              <a:t>ақша</a:t>
            </a:r>
            <a:r>
              <a:rPr lang="ru-RU" b="1" dirty="0">
                <a:solidFill>
                  <a:schemeClr val="tx2"/>
                </a:solidFill>
              </a:rPr>
              <a:t> </a:t>
            </a:r>
            <a:r>
              <a:rPr lang="ru-RU" b="1" dirty="0" err="1">
                <a:solidFill>
                  <a:schemeClr val="tx2"/>
                </a:solidFill>
              </a:rPr>
              <a:t>және</a:t>
            </a:r>
            <a:r>
              <a:rPr lang="ru-RU" b="1" dirty="0">
                <a:solidFill>
                  <a:schemeClr val="tx2"/>
                </a:solidFill>
              </a:rPr>
              <a:t> </a:t>
            </a:r>
            <a:r>
              <a:rPr lang="ru-RU" b="1" dirty="0" err="1">
                <a:solidFill>
                  <a:schemeClr val="tx2"/>
                </a:solidFill>
              </a:rPr>
              <a:t>өз</a:t>
            </a:r>
            <a:r>
              <a:rPr lang="ru-RU" b="1" dirty="0">
                <a:solidFill>
                  <a:schemeClr val="tx2"/>
                </a:solidFill>
              </a:rPr>
              <a:t> </a:t>
            </a:r>
            <a:r>
              <a:rPr lang="ru-RU" b="1" dirty="0" err="1">
                <a:solidFill>
                  <a:schemeClr val="tx2"/>
                </a:solidFill>
              </a:rPr>
              <a:t>қалауы</a:t>
            </a:r>
            <a:r>
              <a:rPr lang="ru-RU" b="1" dirty="0">
                <a:solidFill>
                  <a:schemeClr val="tx2"/>
                </a:solidFill>
              </a:rPr>
              <a:t> </a:t>
            </a:r>
            <a:r>
              <a:rPr lang="ru-RU" b="1" dirty="0" err="1">
                <a:solidFill>
                  <a:schemeClr val="tx2"/>
                </a:solidFill>
              </a:rPr>
              <a:t>бойынша</a:t>
            </a:r>
            <a:r>
              <a:rPr lang="ru-RU" b="1" dirty="0">
                <a:solidFill>
                  <a:schemeClr val="tx2"/>
                </a:solidFill>
              </a:rPr>
              <a:t> </a:t>
            </a:r>
            <a:r>
              <a:rPr lang="ru-RU" b="1" dirty="0" err="1">
                <a:solidFill>
                  <a:schemeClr val="tx2"/>
                </a:solidFill>
              </a:rPr>
              <a:t>шығындар</a:t>
            </a:r>
            <a:r>
              <a:rPr lang="ru-RU" b="1" dirty="0">
                <a:solidFill>
                  <a:schemeClr val="tx2"/>
                </a:solidFill>
              </a:rPr>
              <a:t>)</a:t>
            </a:r>
          </a:p>
        </p:txBody>
      </p:sp>
      <p:graphicFrame>
        <p:nvGraphicFramePr>
          <p:cNvPr id="9" name="Диаграмма 8">
            <a:extLst>
              <a:ext uri="{FF2B5EF4-FFF2-40B4-BE49-F238E27FC236}">
                <a16:creationId xmlns:a16="http://schemas.microsoft.com/office/drawing/2014/main" id="{D297FD81-FBB1-0948-B08C-556F161B50F1}"/>
              </a:ext>
            </a:extLst>
          </p:cNvPr>
          <p:cNvGraphicFramePr/>
          <p:nvPr>
            <p:extLst>
              <p:ext uri="{D42A27DB-BD31-4B8C-83A1-F6EECF244321}">
                <p14:modId xmlns:p14="http://schemas.microsoft.com/office/powerpoint/2010/main" val="782866468"/>
              </p:ext>
            </p:extLst>
          </p:nvPr>
        </p:nvGraphicFramePr>
        <p:xfrm>
          <a:off x="-654000" y="1051197"/>
          <a:ext cx="4256021" cy="24042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Диаграмма 9">
            <a:extLst>
              <a:ext uri="{FF2B5EF4-FFF2-40B4-BE49-F238E27FC236}">
                <a16:creationId xmlns:a16="http://schemas.microsoft.com/office/drawing/2014/main" id="{50D8B306-8CD9-554C-8ECC-5D19B1D49809}"/>
              </a:ext>
            </a:extLst>
          </p:cNvPr>
          <p:cNvGraphicFramePr/>
          <p:nvPr>
            <p:extLst>
              <p:ext uri="{D42A27DB-BD31-4B8C-83A1-F6EECF244321}">
                <p14:modId xmlns:p14="http://schemas.microsoft.com/office/powerpoint/2010/main" val="3421639861"/>
              </p:ext>
            </p:extLst>
          </p:nvPr>
        </p:nvGraphicFramePr>
        <p:xfrm>
          <a:off x="5870751" y="1086521"/>
          <a:ext cx="2790503" cy="2404268"/>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
            <a:extLst>
              <a:ext uri="{FF2B5EF4-FFF2-40B4-BE49-F238E27FC236}">
                <a16:creationId xmlns:a16="http://schemas.microsoft.com/office/drawing/2014/main" id="{4D3460F8-0271-EF4B-BC67-EEE340EBA447}"/>
              </a:ext>
            </a:extLst>
          </p:cNvPr>
          <p:cNvSpPr>
            <a:spLocks noGrp="1"/>
          </p:cNvSpPr>
          <p:nvPr>
            <p:ph type="title"/>
          </p:nvPr>
        </p:nvSpPr>
        <p:spPr>
          <a:xfrm>
            <a:off x="2881290" y="3685154"/>
            <a:ext cx="6239046" cy="2657807"/>
          </a:xfrm>
          <a:solidFill>
            <a:schemeClr val="accent2">
              <a:lumMod val="60000"/>
              <a:lumOff val="40000"/>
            </a:schemeClr>
          </a:solidFill>
          <a:ln w="28575">
            <a:solidFill>
              <a:schemeClr val="accent1">
                <a:lumMod val="75000"/>
              </a:schemeClr>
            </a:solidFill>
          </a:ln>
        </p:spPr>
        <p:txBody>
          <a:bodyPr>
            <a:noAutofit/>
          </a:bodyPr>
          <a:lstStyle/>
          <a:p>
            <a:pPr algn="just">
              <a:lnSpc>
                <a:spcPct val="100000"/>
              </a:lnSpc>
            </a:pPr>
            <a:r>
              <a:rPr lang="ru-RU" sz="1600" dirty="0" err="1">
                <a:solidFill>
                  <a:schemeClr val="tx1"/>
                </a:solidFill>
                <a:latin typeface="+mn-lt"/>
              </a:rPr>
              <a:t>Сауалнамаға</a:t>
            </a:r>
            <a:r>
              <a:rPr lang="ru-RU" sz="1600" dirty="0">
                <a:solidFill>
                  <a:schemeClr val="tx1"/>
                </a:solidFill>
                <a:latin typeface="+mn-lt"/>
              </a:rPr>
              <a:t> </a:t>
            </a:r>
            <a:r>
              <a:rPr lang="ru-RU" sz="1600" dirty="0" err="1">
                <a:solidFill>
                  <a:schemeClr val="tx1"/>
                </a:solidFill>
                <a:latin typeface="+mn-lt"/>
              </a:rPr>
              <a:t>қатысқандардың</a:t>
            </a:r>
            <a:r>
              <a:rPr lang="ru-RU" sz="1600" dirty="0">
                <a:solidFill>
                  <a:schemeClr val="tx1"/>
                </a:solidFill>
                <a:latin typeface="+mn-lt"/>
              </a:rPr>
              <a:t> </a:t>
            </a:r>
            <a:r>
              <a:rPr lang="ru-RU" sz="1600" dirty="0" err="1">
                <a:solidFill>
                  <a:schemeClr val="tx1"/>
                </a:solidFill>
                <a:latin typeface="+mn-lt"/>
              </a:rPr>
              <a:t>көпшілігі</a:t>
            </a:r>
            <a:r>
              <a:rPr lang="ru-RU" sz="1600" dirty="0">
                <a:solidFill>
                  <a:schemeClr val="tx1"/>
                </a:solidFill>
                <a:latin typeface="+mn-lt"/>
              </a:rPr>
              <a:t>, </a:t>
            </a:r>
            <a:r>
              <a:rPr lang="ru-RU" sz="1600" dirty="0" err="1">
                <a:solidFill>
                  <a:schemeClr val="tx1"/>
                </a:solidFill>
                <a:latin typeface="+mn-lt"/>
              </a:rPr>
              <a:t>жүргізілген</a:t>
            </a:r>
            <a:r>
              <a:rPr lang="ru-RU" sz="1600" dirty="0">
                <a:solidFill>
                  <a:schemeClr val="tx1"/>
                </a:solidFill>
                <a:latin typeface="+mn-lt"/>
              </a:rPr>
              <a:t> </a:t>
            </a:r>
            <a:r>
              <a:rPr lang="ru-RU" sz="1600" dirty="0" err="1">
                <a:solidFill>
                  <a:schemeClr val="tx1"/>
                </a:solidFill>
                <a:latin typeface="+mn-lt"/>
              </a:rPr>
              <a:t>зерттеуге</a:t>
            </a:r>
            <a:r>
              <a:rPr lang="ru-RU" sz="1600" dirty="0">
                <a:solidFill>
                  <a:schemeClr val="tx1"/>
                </a:solidFill>
                <a:latin typeface="+mn-lt"/>
              </a:rPr>
              <a:t> </a:t>
            </a:r>
            <a:r>
              <a:rPr lang="ru-RU" sz="1600" dirty="0" err="1">
                <a:solidFill>
                  <a:schemeClr val="tx1"/>
                </a:solidFill>
                <a:latin typeface="+mn-lt"/>
              </a:rPr>
              <a:t>сәйкес</a:t>
            </a:r>
            <a:r>
              <a:rPr lang="ru-RU" sz="1600" dirty="0">
                <a:solidFill>
                  <a:schemeClr val="tx1"/>
                </a:solidFill>
                <a:latin typeface="+mn-lt"/>
              </a:rPr>
              <a:t>, </a:t>
            </a:r>
            <a:r>
              <a:rPr lang="ru-RU" sz="1600" dirty="0" err="1">
                <a:solidFill>
                  <a:schemeClr val="tx1"/>
                </a:solidFill>
                <a:latin typeface="+mn-lt"/>
              </a:rPr>
              <a:t>отбасылық</a:t>
            </a:r>
            <a:r>
              <a:rPr lang="ru-RU" sz="1600" dirty="0">
                <a:solidFill>
                  <a:schemeClr val="tx1"/>
                </a:solidFill>
                <a:latin typeface="+mn-lt"/>
              </a:rPr>
              <a:t> </a:t>
            </a:r>
            <a:r>
              <a:rPr lang="ru-RU" sz="1600" dirty="0" err="1">
                <a:solidFill>
                  <a:schemeClr val="tx1"/>
                </a:solidFill>
                <a:latin typeface="+mn-lt"/>
              </a:rPr>
              <a:t>бюджетті</a:t>
            </a:r>
            <a:r>
              <a:rPr lang="ru-RU" sz="1600" dirty="0">
                <a:solidFill>
                  <a:schemeClr val="tx1"/>
                </a:solidFill>
                <a:latin typeface="+mn-lt"/>
              </a:rPr>
              <a:t> </a:t>
            </a:r>
            <a:r>
              <a:rPr lang="ru-RU" sz="1600" dirty="0" err="1">
                <a:solidFill>
                  <a:schemeClr val="tx1"/>
                </a:solidFill>
                <a:latin typeface="+mn-lt"/>
              </a:rPr>
              <a:t>жүргізуге</a:t>
            </a:r>
            <a:r>
              <a:rPr lang="ru-RU" sz="1600" dirty="0">
                <a:solidFill>
                  <a:schemeClr val="tx1"/>
                </a:solidFill>
                <a:latin typeface="+mn-lt"/>
              </a:rPr>
              <a:t> </a:t>
            </a:r>
            <a:r>
              <a:rPr lang="ru-RU" sz="1600" dirty="0" err="1">
                <a:solidFill>
                  <a:schemeClr val="tx1"/>
                </a:solidFill>
                <a:latin typeface="+mn-lt"/>
              </a:rPr>
              <a:t>қатысты</a:t>
            </a:r>
            <a:r>
              <a:rPr lang="ru-RU" sz="1600" dirty="0">
                <a:solidFill>
                  <a:schemeClr val="tx1"/>
                </a:solidFill>
                <a:latin typeface="+mn-lt"/>
              </a:rPr>
              <a:t> (</a:t>
            </a:r>
            <a:r>
              <a:rPr lang="ru-RU" sz="1600" b="1" dirty="0">
                <a:solidFill>
                  <a:schemeClr val="tx1"/>
                </a:solidFill>
                <a:latin typeface="+mn-lt"/>
              </a:rPr>
              <a:t>90,3 %</a:t>
            </a:r>
            <a:r>
              <a:rPr lang="ru-RU" sz="1600" dirty="0">
                <a:solidFill>
                  <a:schemeClr val="tx1"/>
                </a:solidFill>
                <a:latin typeface="+mn-lt"/>
              </a:rPr>
              <a:t> - ы оны </a:t>
            </a:r>
            <a:r>
              <a:rPr lang="ru-RU" sz="1600" dirty="0" err="1">
                <a:solidFill>
                  <a:schemeClr val="tx1"/>
                </a:solidFill>
                <a:latin typeface="+mn-lt"/>
              </a:rPr>
              <a:t>өздері</a:t>
            </a:r>
            <a:r>
              <a:rPr lang="ru-RU" sz="1600" dirty="0">
                <a:solidFill>
                  <a:schemeClr val="tx1"/>
                </a:solidFill>
                <a:latin typeface="+mn-lt"/>
              </a:rPr>
              <a:t> </a:t>
            </a:r>
            <a:r>
              <a:rPr lang="ru-RU" sz="1600" dirty="0" err="1">
                <a:solidFill>
                  <a:schemeClr val="tx1"/>
                </a:solidFill>
                <a:latin typeface="+mn-lt"/>
              </a:rPr>
              <a:t>немесе</a:t>
            </a:r>
            <a:r>
              <a:rPr lang="ru-RU" sz="1600" dirty="0">
                <a:solidFill>
                  <a:schemeClr val="tx1"/>
                </a:solidFill>
                <a:latin typeface="+mn-lt"/>
              </a:rPr>
              <a:t> </a:t>
            </a:r>
            <a:r>
              <a:rPr lang="ru-RU" sz="1600" dirty="0" err="1">
                <a:solidFill>
                  <a:schemeClr val="tx1"/>
                </a:solidFill>
                <a:latin typeface="+mn-lt"/>
              </a:rPr>
              <a:t>отбасының</a:t>
            </a:r>
            <a:r>
              <a:rPr lang="ru-RU" sz="1600" dirty="0">
                <a:solidFill>
                  <a:schemeClr val="tx1"/>
                </a:solidFill>
                <a:latin typeface="+mn-lt"/>
              </a:rPr>
              <a:t> </a:t>
            </a:r>
            <a:r>
              <a:rPr lang="ru-RU" sz="1600" dirty="0" err="1">
                <a:solidFill>
                  <a:schemeClr val="tx1"/>
                </a:solidFill>
                <a:latin typeface="+mn-lt"/>
              </a:rPr>
              <a:t>басқа</a:t>
            </a:r>
            <a:r>
              <a:rPr lang="ru-RU" sz="1600" dirty="0">
                <a:solidFill>
                  <a:schemeClr val="tx1"/>
                </a:solidFill>
                <a:latin typeface="+mn-lt"/>
              </a:rPr>
              <a:t> </a:t>
            </a:r>
            <a:r>
              <a:rPr lang="ru-RU" sz="1600" dirty="0" err="1">
                <a:solidFill>
                  <a:schemeClr val="tx1"/>
                </a:solidFill>
                <a:latin typeface="+mn-lt"/>
              </a:rPr>
              <a:t>мүшелерімен</a:t>
            </a:r>
            <a:r>
              <a:rPr lang="ru-RU" sz="1600" dirty="0">
                <a:solidFill>
                  <a:schemeClr val="tx1"/>
                </a:solidFill>
                <a:latin typeface="+mn-lt"/>
              </a:rPr>
              <a:t> </a:t>
            </a:r>
            <a:r>
              <a:rPr lang="ru-RU" sz="1600" dirty="0" err="1">
                <a:solidFill>
                  <a:schemeClr val="tx1"/>
                </a:solidFill>
                <a:latin typeface="+mn-lt"/>
              </a:rPr>
              <a:t>бірге</a:t>
            </a:r>
            <a:r>
              <a:rPr lang="ru-RU" sz="1600" dirty="0">
                <a:solidFill>
                  <a:schemeClr val="tx1"/>
                </a:solidFill>
                <a:latin typeface="+mn-lt"/>
              </a:rPr>
              <a:t> </a:t>
            </a:r>
            <a:r>
              <a:rPr lang="ru-RU" sz="1600" dirty="0" err="1">
                <a:solidFill>
                  <a:schemeClr val="tx1"/>
                </a:solidFill>
                <a:latin typeface="+mn-lt"/>
              </a:rPr>
              <a:t>жүргізді</a:t>
            </a:r>
            <a:r>
              <a:rPr lang="ru-RU" sz="1600" dirty="0">
                <a:solidFill>
                  <a:schemeClr val="tx1"/>
                </a:solidFill>
                <a:latin typeface="+mn-lt"/>
              </a:rPr>
              <a:t>), </a:t>
            </a:r>
            <a:r>
              <a:rPr lang="ru-RU" sz="1600" dirty="0" err="1">
                <a:solidFill>
                  <a:schemeClr val="tx1"/>
                </a:solidFill>
                <a:latin typeface="+mn-lt"/>
              </a:rPr>
              <a:t>сондай-ақ</a:t>
            </a:r>
            <a:r>
              <a:rPr lang="ru-RU" sz="1600" dirty="0">
                <a:solidFill>
                  <a:schemeClr val="tx1"/>
                </a:solidFill>
                <a:latin typeface="+mn-lt"/>
              </a:rPr>
              <a:t> </a:t>
            </a:r>
            <a:r>
              <a:rPr lang="ru-RU" sz="1600" dirty="0" err="1">
                <a:solidFill>
                  <a:schemeClr val="tx1"/>
                </a:solidFill>
                <a:latin typeface="+mn-lt"/>
              </a:rPr>
              <a:t>өз</a:t>
            </a:r>
            <a:r>
              <a:rPr lang="ru-RU" sz="1600" dirty="0">
                <a:solidFill>
                  <a:schemeClr val="tx1"/>
                </a:solidFill>
                <a:latin typeface="+mn-lt"/>
              </a:rPr>
              <a:t> </a:t>
            </a:r>
            <a:r>
              <a:rPr lang="ru-RU" sz="1600" dirty="0" err="1">
                <a:solidFill>
                  <a:schemeClr val="tx1"/>
                </a:solidFill>
                <a:latin typeface="+mn-lt"/>
              </a:rPr>
              <a:t>қалауы</a:t>
            </a:r>
            <a:r>
              <a:rPr lang="ru-RU" sz="1600" dirty="0">
                <a:solidFill>
                  <a:schemeClr val="tx1"/>
                </a:solidFill>
                <a:latin typeface="+mn-lt"/>
              </a:rPr>
              <a:t> </a:t>
            </a:r>
            <a:r>
              <a:rPr lang="ru-RU" sz="1600" dirty="0" err="1">
                <a:solidFill>
                  <a:schemeClr val="tx1"/>
                </a:solidFill>
                <a:latin typeface="+mn-lt"/>
              </a:rPr>
              <a:t>бойынша</a:t>
            </a:r>
            <a:r>
              <a:rPr lang="ru-RU" sz="1600" dirty="0">
                <a:solidFill>
                  <a:schemeClr val="tx1"/>
                </a:solidFill>
                <a:latin typeface="+mn-lt"/>
              </a:rPr>
              <a:t> </a:t>
            </a:r>
            <a:r>
              <a:rPr lang="ru-RU" sz="1600" dirty="0" err="1">
                <a:solidFill>
                  <a:schemeClr val="tx1"/>
                </a:solidFill>
                <a:latin typeface="+mn-lt"/>
              </a:rPr>
              <a:t>жұмсаған</a:t>
            </a:r>
            <a:r>
              <a:rPr lang="ru-RU" sz="1600" dirty="0">
                <a:solidFill>
                  <a:schemeClr val="tx1"/>
                </a:solidFill>
                <a:latin typeface="+mn-lt"/>
              </a:rPr>
              <a:t> </a:t>
            </a:r>
            <a:r>
              <a:rPr lang="ru-RU" sz="1600" dirty="0" err="1">
                <a:solidFill>
                  <a:schemeClr val="tx1"/>
                </a:solidFill>
                <a:latin typeface="+mn-lt"/>
              </a:rPr>
              <a:t>жеке</a:t>
            </a:r>
            <a:r>
              <a:rPr lang="ru-RU" sz="1600" dirty="0">
                <a:solidFill>
                  <a:schemeClr val="tx1"/>
                </a:solidFill>
                <a:latin typeface="+mn-lt"/>
              </a:rPr>
              <a:t> </a:t>
            </a:r>
            <a:r>
              <a:rPr lang="ru-RU" sz="1600" dirty="0" err="1">
                <a:solidFill>
                  <a:schemeClr val="tx1"/>
                </a:solidFill>
                <a:latin typeface="+mn-lt"/>
              </a:rPr>
              <a:t>қаражаты</a:t>
            </a:r>
            <a:r>
              <a:rPr lang="ru-RU" sz="1600" dirty="0">
                <a:solidFill>
                  <a:schemeClr val="tx1"/>
                </a:solidFill>
                <a:latin typeface="+mn-lt"/>
              </a:rPr>
              <a:t> (</a:t>
            </a:r>
            <a:r>
              <a:rPr lang="ru-RU" sz="1600" b="1" dirty="0">
                <a:solidFill>
                  <a:schemeClr val="tx1"/>
                </a:solidFill>
                <a:latin typeface="+mn-lt"/>
              </a:rPr>
              <a:t>80,3 %</a:t>
            </a:r>
            <a:r>
              <a:rPr lang="ru-RU" sz="1600" dirty="0">
                <a:solidFill>
                  <a:schemeClr val="tx1"/>
                </a:solidFill>
                <a:latin typeface="+mn-lt"/>
              </a:rPr>
              <a:t>) </a:t>
            </a:r>
            <a:r>
              <a:rPr lang="ru-RU" sz="1600" dirty="0" err="1">
                <a:solidFill>
                  <a:schemeClr val="tx1"/>
                </a:solidFill>
                <a:latin typeface="+mn-lt"/>
              </a:rPr>
              <a:t>болды</a:t>
            </a:r>
            <a:r>
              <a:rPr lang="ru-RU" sz="1600" dirty="0">
                <a:solidFill>
                  <a:schemeClr val="tx1"/>
                </a:solidFill>
                <a:latin typeface="+mn-lt"/>
              </a:rPr>
              <a:t>.</a:t>
            </a:r>
            <a:br>
              <a:rPr lang="ru-RU" sz="1600" dirty="0">
                <a:solidFill>
                  <a:schemeClr val="tx1"/>
                </a:solidFill>
                <a:latin typeface="+mn-lt"/>
              </a:rPr>
            </a:br>
            <a:br>
              <a:rPr lang="ru-RU" sz="1600" dirty="0">
                <a:solidFill>
                  <a:schemeClr val="tx1"/>
                </a:solidFill>
                <a:latin typeface="+mn-lt"/>
              </a:rPr>
            </a:br>
            <a:r>
              <a:rPr lang="ru-RU" sz="1600" dirty="0" err="1">
                <a:solidFill>
                  <a:schemeClr val="tx1"/>
                </a:solidFill>
                <a:latin typeface="+mn-lt"/>
              </a:rPr>
              <a:t>Жас</a:t>
            </a:r>
            <a:r>
              <a:rPr lang="ru-RU" sz="1600" dirty="0">
                <a:solidFill>
                  <a:schemeClr val="tx1"/>
                </a:solidFill>
                <a:latin typeface="+mn-lt"/>
              </a:rPr>
              <a:t> аудитория аз </a:t>
            </a:r>
            <a:r>
              <a:rPr lang="ru-RU" sz="1600" dirty="0" err="1">
                <a:solidFill>
                  <a:schemeClr val="tx1"/>
                </a:solidFill>
                <a:latin typeface="+mn-lt"/>
              </a:rPr>
              <a:t>дәрежеде</a:t>
            </a:r>
            <a:r>
              <a:rPr lang="ru-RU" sz="1600" dirty="0">
                <a:solidFill>
                  <a:schemeClr val="tx1"/>
                </a:solidFill>
                <a:latin typeface="+mn-lt"/>
              </a:rPr>
              <a:t> </a:t>
            </a:r>
            <a:r>
              <a:rPr lang="ru-RU" sz="1600" dirty="0" err="1">
                <a:solidFill>
                  <a:schemeClr val="tx1"/>
                </a:solidFill>
                <a:latin typeface="+mn-lt"/>
              </a:rPr>
              <a:t>отбасылық</a:t>
            </a:r>
            <a:r>
              <a:rPr lang="ru-RU" sz="1600" dirty="0">
                <a:solidFill>
                  <a:schemeClr val="tx1"/>
                </a:solidFill>
                <a:latin typeface="+mn-lt"/>
              </a:rPr>
              <a:t> </a:t>
            </a:r>
            <a:r>
              <a:rPr lang="ru-RU" sz="1600" dirty="0" err="1">
                <a:solidFill>
                  <a:schemeClr val="tx1"/>
                </a:solidFill>
                <a:latin typeface="+mn-lt"/>
              </a:rPr>
              <a:t>бюджетті</a:t>
            </a:r>
            <a:r>
              <a:rPr lang="ru-RU" sz="1600" dirty="0">
                <a:solidFill>
                  <a:schemeClr val="tx1"/>
                </a:solidFill>
                <a:latin typeface="+mn-lt"/>
              </a:rPr>
              <a:t> </a:t>
            </a:r>
            <a:r>
              <a:rPr lang="ru-RU" sz="1600" dirty="0" err="1">
                <a:solidFill>
                  <a:schemeClr val="tx1"/>
                </a:solidFill>
                <a:latin typeface="+mn-lt"/>
              </a:rPr>
              <a:t>жүргізуге</a:t>
            </a:r>
            <a:r>
              <a:rPr lang="ru-RU" sz="1600" dirty="0">
                <a:solidFill>
                  <a:schemeClr val="tx1"/>
                </a:solidFill>
                <a:latin typeface="+mn-lt"/>
              </a:rPr>
              <a:t> </a:t>
            </a:r>
            <a:r>
              <a:rPr lang="ru-RU" sz="1600" dirty="0" err="1">
                <a:solidFill>
                  <a:schemeClr val="tx1"/>
                </a:solidFill>
                <a:latin typeface="+mn-lt"/>
              </a:rPr>
              <a:t>бағытталған</a:t>
            </a:r>
            <a:r>
              <a:rPr lang="ru-RU" sz="1600" dirty="0">
                <a:solidFill>
                  <a:schemeClr val="tx1"/>
                </a:solidFill>
                <a:latin typeface="+mn-lt"/>
              </a:rPr>
              <a:t>, </a:t>
            </a:r>
            <a:r>
              <a:rPr lang="ru-RU" sz="1600" dirty="0" err="1">
                <a:solidFill>
                  <a:schemeClr val="tx1"/>
                </a:solidFill>
                <a:latin typeface="+mn-lt"/>
              </a:rPr>
              <a:t>бұл</a:t>
            </a:r>
            <a:r>
              <a:rPr lang="ru-RU" sz="1600" dirty="0">
                <a:solidFill>
                  <a:schemeClr val="tx1"/>
                </a:solidFill>
                <a:latin typeface="+mn-lt"/>
              </a:rPr>
              <a:t>, </a:t>
            </a:r>
            <a:r>
              <a:rPr lang="ru-RU" sz="1600" dirty="0" err="1">
                <a:solidFill>
                  <a:schemeClr val="tx1"/>
                </a:solidFill>
                <a:latin typeface="+mn-lt"/>
              </a:rPr>
              <a:t>мүмкін</a:t>
            </a:r>
            <a:r>
              <a:rPr lang="ru-RU" sz="1600" dirty="0">
                <a:solidFill>
                  <a:schemeClr val="tx1"/>
                </a:solidFill>
                <a:latin typeface="+mn-lt"/>
              </a:rPr>
              <a:t>, </a:t>
            </a:r>
            <a:r>
              <a:rPr lang="ru-RU" sz="1600" dirty="0" err="1">
                <a:solidFill>
                  <a:schemeClr val="tx1"/>
                </a:solidFill>
                <a:latin typeface="+mn-lt"/>
              </a:rPr>
              <a:t>ішінара</a:t>
            </a:r>
            <a:r>
              <a:rPr lang="ru-RU" sz="1600" dirty="0">
                <a:solidFill>
                  <a:schemeClr val="tx1"/>
                </a:solidFill>
                <a:latin typeface="+mn-lt"/>
              </a:rPr>
              <a:t> </a:t>
            </a:r>
            <a:r>
              <a:rPr lang="ru-RU" sz="1600" dirty="0" err="1">
                <a:solidFill>
                  <a:schemeClr val="tx1"/>
                </a:solidFill>
                <a:latin typeface="+mn-lt"/>
              </a:rPr>
              <a:t>ата-аналармен</a:t>
            </a:r>
            <a:r>
              <a:rPr lang="ru-RU" sz="1600" dirty="0">
                <a:solidFill>
                  <a:schemeClr val="tx1"/>
                </a:solidFill>
                <a:latin typeface="+mn-lt"/>
              </a:rPr>
              <a:t> </a:t>
            </a:r>
            <a:r>
              <a:rPr lang="ru-RU" sz="1600" dirty="0" err="1">
                <a:solidFill>
                  <a:schemeClr val="tx1"/>
                </a:solidFill>
                <a:latin typeface="+mn-lt"/>
              </a:rPr>
              <a:t>бірге</a:t>
            </a:r>
            <a:r>
              <a:rPr lang="ru-RU" sz="1600" dirty="0">
                <a:solidFill>
                  <a:schemeClr val="tx1"/>
                </a:solidFill>
                <a:latin typeface="+mn-lt"/>
              </a:rPr>
              <a:t> </a:t>
            </a:r>
            <a:r>
              <a:rPr lang="ru-RU" sz="1600" dirty="0" err="1">
                <a:solidFill>
                  <a:schemeClr val="tx1"/>
                </a:solidFill>
                <a:latin typeface="+mn-lt"/>
              </a:rPr>
              <a:t>тұруға</a:t>
            </a:r>
            <a:r>
              <a:rPr lang="ru-RU" sz="1600" dirty="0">
                <a:solidFill>
                  <a:schemeClr val="tx1"/>
                </a:solidFill>
                <a:latin typeface="+mn-lt"/>
              </a:rPr>
              <a:t> </a:t>
            </a:r>
            <a:r>
              <a:rPr lang="ru-RU" sz="1600" dirty="0" err="1">
                <a:solidFill>
                  <a:schemeClr val="tx1"/>
                </a:solidFill>
                <a:latin typeface="+mn-lt"/>
              </a:rPr>
              <a:t>байланысты</a:t>
            </a:r>
            <a:r>
              <a:rPr lang="ru-RU" sz="1600" dirty="0">
                <a:solidFill>
                  <a:schemeClr val="tx1"/>
                </a:solidFill>
                <a:latin typeface="+mn-lt"/>
              </a:rPr>
              <a:t>, </a:t>
            </a:r>
            <a:r>
              <a:rPr lang="ru-RU" sz="1600" dirty="0" err="1">
                <a:solidFill>
                  <a:schemeClr val="tx1"/>
                </a:solidFill>
                <a:latin typeface="+mn-lt"/>
              </a:rPr>
              <a:t>бірақ</a:t>
            </a:r>
            <a:r>
              <a:rPr lang="ru-RU" sz="1600" dirty="0">
                <a:solidFill>
                  <a:schemeClr val="tx1"/>
                </a:solidFill>
                <a:latin typeface="+mn-lt"/>
              </a:rPr>
              <a:t> </a:t>
            </a:r>
            <a:r>
              <a:rPr lang="ru-RU" sz="1600" dirty="0" err="1">
                <a:solidFill>
                  <a:schemeClr val="tx1"/>
                </a:solidFill>
                <a:latin typeface="+mn-lt"/>
              </a:rPr>
              <a:t>көбінесе</a:t>
            </a:r>
            <a:r>
              <a:rPr lang="ru-RU" sz="1600" dirty="0">
                <a:solidFill>
                  <a:schemeClr val="tx1"/>
                </a:solidFill>
                <a:latin typeface="+mn-lt"/>
              </a:rPr>
              <a:t> </a:t>
            </a:r>
            <a:r>
              <a:rPr lang="ru-RU" sz="1600" dirty="0" err="1">
                <a:solidFill>
                  <a:schemeClr val="tx1"/>
                </a:solidFill>
                <a:latin typeface="+mn-lt"/>
              </a:rPr>
              <a:t>оның</a:t>
            </a:r>
            <a:r>
              <a:rPr lang="ru-RU" sz="1600" dirty="0">
                <a:solidFill>
                  <a:schemeClr val="tx1"/>
                </a:solidFill>
                <a:latin typeface="+mn-lt"/>
              </a:rPr>
              <a:t> </a:t>
            </a:r>
            <a:r>
              <a:rPr lang="ru-RU" sz="1600" dirty="0" err="1">
                <a:solidFill>
                  <a:schemeClr val="tx1"/>
                </a:solidFill>
                <a:latin typeface="+mn-lt"/>
              </a:rPr>
              <a:t>жеке</a:t>
            </a:r>
            <a:r>
              <a:rPr lang="ru-RU" sz="1600" dirty="0">
                <a:solidFill>
                  <a:schemeClr val="tx1"/>
                </a:solidFill>
                <a:latin typeface="+mn-lt"/>
              </a:rPr>
              <a:t> </a:t>
            </a:r>
            <a:r>
              <a:rPr lang="ru-RU" sz="1600" dirty="0" err="1">
                <a:solidFill>
                  <a:schemeClr val="tx1"/>
                </a:solidFill>
                <a:latin typeface="+mn-lt"/>
              </a:rPr>
              <a:t>қаражаты</a:t>
            </a:r>
            <a:r>
              <a:rPr lang="ru-RU" sz="1600" dirty="0">
                <a:solidFill>
                  <a:schemeClr val="tx1"/>
                </a:solidFill>
                <a:latin typeface="+mn-lt"/>
              </a:rPr>
              <a:t> </a:t>
            </a:r>
            <a:r>
              <a:rPr lang="ru-RU" sz="1600" dirty="0" err="1">
                <a:solidFill>
                  <a:schemeClr val="tx1"/>
                </a:solidFill>
                <a:latin typeface="+mn-lt"/>
              </a:rPr>
              <a:t>болды</a:t>
            </a:r>
            <a:r>
              <a:rPr lang="ru-RU" sz="1600" dirty="0">
                <a:solidFill>
                  <a:schemeClr val="tx1"/>
                </a:solidFill>
                <a:latin typeface="+mn-lt"/>
              </a:rPr>
              <a:t>.</a:t>
            </a:r>
            <a:endParaRPr lang="ru-RU" sz="1800" dirty="0">
              <a:latin typeface="+mn-lt"/>
            </a:endParaRPr>
          </a:p>
        </p:txBody>
      </p:sp>
      <p:sp>
        <p:nvSpPr>
          <p:cNvPr id="2" name="Прямоугольник 1">
            <a:extLst>
              <a:ext uri="{FF2B5EF4-FFF2-40B4-BE49-F238E27FC236}">
                <a16:creationId xmlns:a16="http://schemas.microsoft.com/office/drawing/2014/main" id="{B9D303C2-D2A0-EB41-8AFA-BABBB446BC42}"/>
              </a:ext>
            </a:extLst>
          </p:cNvPr>
          <p:cNvSpPr/>
          <p:nvPr/>
        </p:nvSpPr>
        <p:spPr>
          <a:xfrm>
            <a:off x="542880" y="717782"/>
            <a:ext cx="3639595" cy="461665"/>
          </a:xfrm>
          <a:prstGeom prst="rect">
            <a:avLst/>
          </a:prstGeom>
        </p:spPr>
        <p:txBody>
          <a:bodyPr wrap="square">
            <a:spAutoFit/>
          </a:bodyPr>
          <a:lstStyle/>
          <a:p>
            <a:r>
              <a:rPr lang="ru-RU" sz="2400" b="1" dirty="0" err="1">
                <a:solidFill>
                  <a:schemeClr val="accent1"/>
                </a:solidFill>
              </a:rPr>
              <a:t>Бюджетті</a:t>
            </a:r>
            <a:r>
              <a:rPr lang="ru-RU" sz="2400" b="1" dirty="0">
                <a:solidFill>
                  <a:schemeClr val="accent1"/>
                </a:solidFill>
              </a:rPr>
              <a:t> </a:t>
            </a:r>
            <a:r>
              <a:rPr lang="ru-RU" sz="2400" b="1" dirty="0" err="1">
                <a:solidFill>
                  <a:schemeClr val="accent1"/>
                </a:solidFill>
              </a:rPr>
              <a:t>басқару</a:t>
            </a:r>
            <a:endParaRPr lang="ru-RU" sz="2400" b="1" dirty="0">
              <a:solidFill>
                <a:schemeClr val="accent1"/>
              </a:solidFill>
            </a:endParaRPr>
          </a:p>
        </p:txBody>
      </p:sp>
    </p:spTree>
    <p:extLst>
      <p:ext uri="{BB962C8B-B14F-4D97-AF65-F5344CB8AC3E}">
        <p14:creationId xmlns:p14="http://schemas.microsoft.com/office/powerpoint/2010/main" val="286976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34</a:t>
            </a:fld>
            <a:endParaRPr lang="ru-RU" dirty="0"/>
          </a:p>
        </p:txBody>
      </p:sp>
      <p:sp>
        <p:nvSpPr>
          <p:cNvPr id="4" name="Заголовок 4">
            <a:extLst>
              <a:ext uri="{FF2B5EF4-FFF2-40B4-BE49-F238E27FC236}">
                <a16:creationId xmlns:a16="http://schemas.microsoft.com/office/drawing/2014/main" id="{09980C17-A1E5-2E49-9E5A-6E575144A49C}"/>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2.2. </a:t>
            </a:r>
            <a:r>
              <a:rPr lang="ru-RU" sz="2800" b="1" dirty="0" err="1">
                <a:latin typeface="+mn-lt"/>
              </a:rPr>
              <a:t>Меншікті</a:t>
            </a:r>
            <a:r>
              <a:rPr lang="ru-RU" sz="2800" b="1" dirty="0">
                <a:latin typeface="+mn-lt"/>
              </a:rPr>
              <a:t> </a:t>
            </a:r>
            <a:r>
              <a:rPr lang="ru-RU" sz="2800" b="1" dirty="0" err="1">
                <a:latin typeface="+mn-lt"/>
              </a:rPr>
              <a:t>қаржы</a:t>
            </a:r>
            <a:r>
              <a:rPr lang="ru-RU" sz="2800" b="1" dirty="0">
                <a:latin typeface="+mn-lt"/>
              </a:rPr>
              <a:t> </a:t>
            </a:r>
            <a:r>
              <a:rPr lang="ru-RU" sz="2800" b="1" dirty="0" err="1">
                <a:latin typeface="+mn-lt"/>
              </a:rPr>
              <a:t>қаражатын</a:t>
            </a:r>
            <a:r>
              <a:rPr lang="ru-RU" sz="2800" b="1" dirty="0">
                <a:latin typeface="+mn-lt"/>
              </a:rPr>
              <a:t> </a:t>
            </a:r>
            <a:r>
              <a:rPr lang="ru-RU" sz="2800" b="1" dirty="0" err="1">
                <a:latin typeface="+mn-lt"/>
              </a:rPr>
              <a:t>басқару</a:t>
            </a:r>
            <a:endParaRPr lang="ru-RU" sz="2800" b="1" dirty="0">
              <a:latin typeface="+mn-lt"/>
            </a:endParaRPr>
          </a:p>
        </p:txBody>
      </p:sp>
      <p:sp>
        <p:nvSpPr>
          <p:cNvPr id="5" name="Равнобедренный треугольник 24">
            <a:extLst>
              <a:ext uri="{FF2B5EF4-FFF2-40B4-BE49-F238E27FC236}">
                <a16:creationId xmlns:a16="http://schemas.microsoft.com/office/drawing/2014/main" id="{51A3BD32-37D3-AF48-BC97-7E5CB1901932}"/>
              </a:ext>
            </a:extLst>
          </p:cNvPr>
          <p:cNvSpPr/>
          <p:nvPr/>
        </p:nvSpPr>
        <p:spPr>
          <a:xfrm rot="5400000">
            <a:off x="231014" y="262045"/>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a:extLst>
              <a:ext uri="{FF2B5EF4-FFF2-40B4-BE49-F238E27FC236}">
                <a16:creationId xmlns:a16="http://schemas.microsoft.com/office/drawing/2014/main" id="{B883931F-4773-F240-A341-F05D4E6F1D38}"/>
              </a:ext>
            </a:extLst>
          </p:cNvPr>
          <p:cNvSpPr/>
          <p:nvPr/>
        </p:nvSpPr>
        <p:spPr>
          <a:xfrm>
            <a:off x="220460" y="749467"/>
            <a:ext cx="5296065" cy="461665"/>
          </a:xfrm>
          <a:prstGeom prst="rect">
            <a:avLst/>
          </a:prstGeom>
        </p:spPr>
        <p:txBody>
          <a:bodyPr wrap="none">
            <a:spAutoFit/>
          </a:bodyPr>
          <a:lstStyle/>
          <a:p>
            <a:r>
              <a:rPr lang="ru-RU" sz="2400" b="1">
                <a:solidFill>
                  <a:srgbClr val="7A4300"/>
                </a:solidFill>
              </a:rPr>
              <a:t>Қаржылық мінез-құлықты орнату, %*</a:t>
            </a:r>
            <a:endParaRPr lang="ru-RU" sz="2400" b="1" dirty="0">
              <a:solidFill>
                <a:srgbClr val="7A4300"/>
              </a:solidFill>
            </a:endParaRPr>
          </a:p>
        </p:txBody>
      </p:sp>
      <p:graphicFrame>
        <p:nvGraphicFramePr>
          <p:cNvPr id="7" name="Таблица 6">
            <a:extLst>
              <a:ext uri="{FF2B5EF4-FFF2-40B4-BE49-F238E27FC236}">
                <a16:creationId xmlns:a16="http://schemas.microsoft.com/office/drawing/2014/main" id="{50396B8D-8037-E146-9A64-25129EC025D5}"/>
              </a:ext>
            </a:extLst>
          </p:cNvPr>
          <p:cNvGraphicFramePr>
            <a:graphicFrameLocks noGrp="1"/>
          </p:cNvGraphicFramePr>
          <p:nvPr>
            <p:extLst>
              <p:ext uri="{D42A27DB-BD31-4B8C-83A1-F6EECF244321}">
                <p14:modId xmlns:p14="http://schemas.microsoft.com/office/powerpoint/2010/main" val="3504647386"/>
              </p:ext>
            </p:extLst>
          </p:nvPr>
        </p:nvGraphicFramePr>
        <p:xfrm>
          <a:off x="119336" y="1669373"/>
          <a:ext cx="4080680" cy="4860653"/>
        </p:xfrm>
        <a:graphic>
          <a:graphicData uri="http://schemas.openxmlformats.org/drawingml/2006/table">
            <a:tbl>
              <a:tblPr>
                <a:tableStyleId>{5C22544A-7EE6-4342-B048-85BDC9FD1C3A}</a:tableStyleId>
              </a:tblPr>
              <a:tblGrid>
                <a:gridCol w="4080680">
                  <a:extLst>
                    <a:ext uri="{9D8B030D-6E8A-4147-A177-3AD203B41FA5}">
                      <a16:colId xmlns:a16="http://schemas.microsoft.com/office/drawing/2014/main" val="970377257"/>
                    </a:ext>
                  </a:extLst>
                </a:gridCol>
              </a:tblGrid>
              <a:tr h="359576">
                <a:tc>
                  <a:txBody>
                    <a:bodyPr/>
                    <a:lstStyle/>
                    <a:p>
                      <a:pPr algn="r" fontAlgn="b"/>
                      <a:r>
                        <a:rPr lang="ru-RU" sz="1600" b="1" i="0" u="none" strike="noStrike" dirty="0" err="1">
                          <a:solidFill>
                            <a:srgbClr val="7A4300"/>
                          </a:solidFill>
                          <a:effectLst/>
                          <a:latin typeface="Calibri" panose="020F0502020204030204" pitchFamily="34" charset="0"/>
                        </a:rPr>
                        <a:t>Әрқашан</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уақытылы</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төлемдерді</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төлеймін</a:t>
                      </a:r>
                      <a:endParaRPr lang="ru-RU" sz="1600" b="1" i="0" u="none" strike="noStrike" dirty="0">
                        <a:solidFill>
                          <a:srgbClr val="7A4300"/>
                        </a:solidFill>
                        <a:effectLst/>
                        <a:latin typeface="Calibri" panose="020F0502020204030204" pitchFamily="34" charset="0"/>
                      </a:endParaRPr>
                    </a:p>
                  </a:txBody>
                  <a:tcPr marL="8467" marR="8467"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63805396"/>
                  </a:ext>
                </a:extLst>
              </a:tr>
              <a:tr h="607559">
                <a:tc>
                  <a:txBody>
                    <a:bodyPr/>
                    <a:lstStyle/>
                    <a:p>
                      <a:pPr algn="r" fontAlgn="b"/>
                      <a:r>
                        <a:rPr lang="ru-RU" sz="1600" b="1" i="0" u="none" strike="noStrike" dirty="0">
                          <a:solidFill>
                            <a:srgbClr val="7A4300"/>
                          </a:solidFill>
                          <a:effectLst/>
                          <a:latin typeface="Calibri" panose="020F0502020204030204" pitchFamily="34" charset="0"/>
                        </a:rPr>
                        <a:t>Мен </a:t>
                      </a:r>
                      <a:r>
                        <a:rPr lang="ru-RU" sz="1600" b="1" i="0" u="none" strike="noStrike" dirty="0" err="1">
                          <a:solidFill>
                            <a:srgbClr val="7A4300"/>
                          </a:solidFill>
                          <a:effectLst/>
                          <a:latin typeface="Calibri" panose="020F0502020204030204" pitchFamily="34" charset="0"/>
                        </a:rPr>
                        <a:t>бірдене</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сатып</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алмас</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бұрын</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қаржымды</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есептеп</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көп</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ойланамын</a:t>
                      </a:r>
                      <a:endParaRPr lang="ru-RU" sz="1600" b="1" i="0" u="none" strike="noStrike" dirty="0">
                        <a:solidFill>
                          <a:srgbClr val="7A4300"/>
                        </a:solidFill>
                        <a:effectLst/>
                        <a:latin typeface="Calibri" panose="020F0502020204030204" pitchFamily="34" charset="0"/>
                      </a:endParaRPr>
                    </a:p>
                  </a:txBody>
                  <a:tcPr marL="8467" marR="8467"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8378789"/>
                  </a:ext>
                </a:extLst>
              </a:tr>
              <a:tr h="359576">
                <a:tc>
                  <a:txBody>
                    <a:bodyPr/>
                    <a:lstStyle/>
                    <a:p>
                      <a:pPr algn="r" fontAlgn="b"/>
                      <a:r>
                        <a:rPr lang="ru-RU" sz="1600" b="1" i="0" u="none" strike="noStrike" dirty="0">
                          <a:solidFill>
                            <a:srgbClr val="7A4300"/>
                          </a:solidFill>
                          <a:effectLst/>
                          <a:latin typeface="Calibri" panose="020F0502020204030204" pitchFamily="34" charset="0"/>
                        </a:rPr>
                        <a:t>Бюджет пен </a:t>
                      </a:r>
                      <a:r>
                        <a:rPr lang="ru-RU" sz="1600" b="1" i="0" u="none" strike="noStrike" dirty="0" err="1">
                          <a:solidFill>
                            <a:srgbClr val="7A4300"/>
                          </a:solidFill>
                          <a:effectLst/>
                          <a:latin typeface="Calibri" panose="020F0502020204030204" pitchFamily="34" charset="0"/>
                        </a:rPr>
                        <a:t>шығындарды</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мұқият</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қадағалаймын</a:t>
                      </a:r>
                      <a:endParaRPr lang="ru-RU" sz="1600" b="1" i="0" u="none" strike="noStrike" dirty="0">
                        <a:solidFill>
                          <a:srgbClr val="7A4300"/>
                        </a:solidFill>
                        <a:effectLst/>
                        <a:latin typeface="Calibri" panose="020F0502020204030204" pitchFamily="34" charset="0"/>
                      </a:endParaRPr>
                    </a:p>
                  </a:txBody>
                  <a:tcPr marL="8467" marR="8467"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79148520"/>
                  </a:ext>
                </a:extLst>
              </a:tr>
              <a:tr h="607559">
                <a:tc>
                  <a:txBody>
                    <a:bodyPr/>
                    <a:lstStyle/>
                    <a:p>
                      <a:pPr algn="r" fontAlgn="b"/>
                      <a:r>
                        <a:rPr lang="ru-RU" sz="1600" b="1" i="0" u="none" strike="noStrike" dirty="0">
                          <a:solidFill>
                            <a:srgbClr val="7A4300"/>
                          </a:solidFill>
                          <a:effectLst/>
                          <a:latin typeface="Calibri" panose="020F0502020204030204" pitchFamily="34" charset="0"/>
                        </a:rPr>
                        <a:t>Мен </a:t>
                      </a:r>
                      <a:r>
                        <a:rPr lang="ru-RU" sz="1600" b="1" i="0" u="none" strike="noStrike" dirty="0" err="1">
                          <a:solidFill>
                            <a:srgbClr val="7A4300"/>
                          </a:solidFill>
                          <a:effectLst/>
                          <a:latin typeface="Calibri" panose="020F0502020204030204" pitchFamily="34" charset="0"/>
                        </a:rPr>
                        <a:t>үнемі</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ақша</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жинауға</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тырысамын</a:t>
                      </a:r>
                      <a:endParaRPr lang="ru-RU" sz="1600" b="1" i="0" u="none" strike="noStrike" dirty="0">
                        <a:solidFill>
                          <a:srgbClr val="7A4300"/>
                        </a:solidFill>
                        <a:effectLst/>
                        <a:latin typeface="Calibri" panose="020F0502020204030204" pitchFamily="34" charset="0"/>
                      </a:endParaRPr>
                    </a:p>
                  </a:txBody>
                  <a:tcPr marL="8467" marR="8467"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92025416"/>
                  </a:ext>
                </a:extLst>
              </a:tr>
              <a:tr h="607559">
                <a:tc>
                  <a:txBody>
                    <a:bodyPr/>
                    <a:lstStyle/>
                    <a:p>
                      <a:pPr algn="r" fontAlgn="b"/>
                      <a:r>
                        <a:rPr lang="ru-RU" sz="1600" b="1" i="0" u="none" strike="noStrike" dirty="0">
                          <a:solidFill>
                            <a:srgbClr val="7A4300"/>
                          </a:solidFill>
                          <a:effectLst/>
                          <a:latin typeface="Calibri" panose="020F0502020204030204" pitchFamily="34" charset="0"/>
                        </a:rPr>
                        <a:t>Мен </a:t>
                      </a:r>
                      <a:r>
                        <a:rPr lang="ru-RU" sz="1600" b="1" i="0" u="none" strike="noStrike" dirty="0" err="1">
                          <a:solidFill>
                            <a:srgbClr val="7A4300"/>
                          </a:solidFill>
                          <a:effectLst/>
                          <a:latin typeface="Calibri" panose="020F0502020204030204" pitchFamily="34" charset="0"/>
                        </a:rPr>
                        <a:t>шығындарды</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жоспарлап</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үлкен</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сатып</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алуларға</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ақша</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бөлуге</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тырысамын</a:t>
                      </a:r>
                      <a:endParaRPr lang="ru-RU" sz="1600" b="1" i="0" u="none" strike="noStrike" dirty="0">
                        <a:solidFill>
                          <a:srgbClr val="7A4300"/>
                        </a:solidFill>
                        <a:effectLst/>
                        <a:latin typeface="Calibri" panose="020F0502020204030204" pitchFamily="34" charset="0"/>
                      </a:endParaRPr>
                    </a:p>
                  </a:txBody>
                  <a:tcPr marL="8467" marR="8467"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6824334"/>
                  </a:ext>
                </a:extLst>
              </a:tr>
              <a:tr h="607559">
                <a:tc>
                  <a:txBody>
                    <a:bodyPr/>
                    <a:lstStyle/>
                    <a:p>
                      <a:pPr algn="r" fontAlgn="b"/>
                      <a:r>
                        <a:rPr lang="ru-RU" sz="1600" b="1" i="0" u="none" strike="noStrike" dirty="0" err="1">
                          <a:solidFill>
                            <a:srgbClr val="7A4300"/>
                          </a:solidFill>
                          <a:effectLst/>
                          <a:latin typeface="Calibri" panose="020F0502020204030204" pitchFamily="34" charset="0"/>
                        </a:rPr>
                        <a:t>Маған</a:t>
                      </a:r>
                      <a:r>
                        <a:rPr lang="ru-RU" sz="1600" b="1" i="0" u="none" strike="noStrike" dirty="0">
                          <a:solidFill>
                            <a:srgbClr val="7A4300"/>
                          </a:solidFill>
                          <a:effectLst/>
                          <a:latin typeface="Calibri" panose="020F0502020204030204" pitchFamily="34" charset="0"/>
                        </a:rPr>
                        <a:t> банк </a:t>
                      </a:r>
                      <a:r>
                        <a:rPr lang="ru-RU" sz="1600" b="1" i="0" u="none" strike="noStrike" dirty="0" err="1">
                          <a:solidFill>
                            <a:srgbClr val="7A4300"/>
                          </a:solidFill>
                          <a:effectLst/>
                          <a:latin typeface="Calibri" panose="020F0502020204030204" pitchFamily="34" charset="0"/>
                        </a:rPr>
                        <a:t>өнімдері</a:t>
                      </a:r>
                      <a:r>
                        <a:rPr lang="ru-RU" sz="1600" b="1" i="0" u="none" strike="noStrike" dirty="0">
                          <a:solidFill>
                            <a:srgbClr val="7A4300"/>
                          </a:solidFill>
                          <a:effectLst/>
                          <a:latin typeface="Calibri" panose="020F0502020204030204" pitchFamily="34" charset="0"/>
                        </a:rPr>
                        <a:t> мен </a:t>
                      </a:r>
                      <a:r>
                        <a:rPr lang="ru-RU" sz="1600" b="1" i="0" u="none" strike="noStrike" dirty="0" err="1">
                          <a:solidFill>
                            <a:srgbClr val="7A4300"/>
                          </a:solidFill>
                          <a:effectLst/>
                          <a:latin typeface="Calibri" panose="020F0502020204030204" pitchFamily="34" charset="0"/>
                        </a:rPr>
                        <a:t>қызметтерінің</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барлық</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шарттарын</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түсіну</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қиын</a:t>
                      </a:r>
                      <a:endParaRPr lang="ru-RU" sz="1600" b="1" i="0" u="none" strike="noStrike" dirty="0">
                        <a:solidFill>
                          <a:srgbClr val="7A4300"/>
                        </a:solidFill>
                        <a:effectLst/>
                        <a:latin typeface="Calibri" panose="020F0502020204030204" pitchFamily="34" charset="0"/>
                      </a:endParaRPr>
                    </a:p>
                  </a:txBody>
                  <a:tcPr marL="8467" marR="8467"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520308"/>
                  </a:ext>
                </a:extLst>
              </a:tr>
              <a:tr h="607559">
                <a:tc>
                  <a:txBody>
                    <a:bodyPr/>
                    <a:lstStyle/>
                    <a:p>
                      <a:pPr algn="r" fontAlgn="b"/>
                      <a:r>
                        <a:rPr lang="ru-RU" sz="1600" b="1" i="0" u="none" strike="noStrike" dirty="0">
                          <a:solidFill>
                            <a:srgbClr val="7A4300"/>
                          </a:solidFill>
                          <a:effectLst/>
                          <a:latin typeface="Calibri" panose="020F0502020204030204" pitchFamily="34" charset="0"/>
                        </a:rPr>
                        <a:t>Мен </a:t>
                      </a:r>
                      <a:r>
                        <a:rPr lang="ru-RU" sz="1600" b="1" i="0" u="none" strike="noStrike" dirty="0" err="1">
                          <a:solidFill>
                            <a:srgbClr val="7A4300"/>
                          </a:solidFill>
                          <a:effectLst/>
                          <a:latin typeface="Calibri" panose="020F0502020204030204" pitchFamily="34" charset="0"/>
                        </a:rPr>
                        <a:t>ақша</a:t>
                      </a:r>
                      <a:r>
                        <a:rPr lang="ru-RU" sz="1600" b="1" i="0" u="none" strike="noStrike" dirty="0">
                          <a:solidFill>
                            <a:srgbClr val="7A4300"/>
                          </a:solidFill>
                          <a:effectLst/>
                          <a:latin typeface="Calibri" panose="020F0502020204030204" pitchFamily="34" charset="0"/>
                        </a:rPr>
                        <a:t> салу </a:t>
                      </a:r>
                      <a:r>
                        <a:rPr lang="ru-RU" sz="1600" b="1" i="0" u="none" strike="noStrike" dirty="0" err="1">
                          <a:solidFill>
                            <a:srgbClr val="7A4300"/>
                          </a:solidFill>
                          <a:effectLst/>
                          <a:latin typeface="Calibri" panose="020F0502020204030204" pitchFamily="34" charset="0"/>
                        </a:rPr>
                        <a:t>арқылы</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тәуекелге</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баруға</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дайынмын</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мысалы</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бағалы</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қағаздарға</a:t>
                      </a:r>
                      <a:r>
                        <a:rPr lang="ru-RU" sz="1600" b="1" i="0" u="none" strike="noStrike" dirty="0">
                          <a:solidFill>
                            <a:srgbClr val="7A4300"/>
                          </a:solidFill>
                          <a:effectLst/>
                          <a:latin typeface="Calibri" panose="020F0502020204030204" pitchFamily="34" charset="0"/>
                        </a:rPr>
                        <a:t>)</a:t>
                      </a:r>
                    </a:p>
                  </a:txBody>
                  <a:tcPr marL="8467" marR="8467"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34334924"/>
                  </a:ext>
                </a:extLst>
              </a:tr>
              <a:tr h="359576">
                <a:tc>
                  <a:txBody>
                    <a:bodyPr/>
                    <a:lstStyle/>
                    <a:p>
                      <a:pPr algn="r" fontAlgn="b"/>
                      <a:r>
                        <a:rPr lang="ru-RU" sz="1600" b="1" i="0" u="none" strike="noStrike" dirty="0">
                          <a:solidFill>
                            <a:srgbClr val="7A4300"/>
                          </a:solidFill>
                          <a:effectLst/>
                          <a:latin typeface="Calibri" panose="020F0502020204030204" pitchFamily="34" charset="0"/>
                        </a:rPr>
                        <a:t>Мен </a:t>
                      </a:r>
                      <a:r>
                        <a:rPr lang="ru-RU" sz="1600" b="1" i="0" u="none" strike="noStrike" dirty="0" err="1">
                          <a:solidFill>
                            <a:srgbClr val="7A4300"/>
                          </a:solidFill>
                          <a:effectLst/>
                          <a:latin typeface="Calibri" panose="020F0502020204030204" pitchFamily="34" charset="0"/>
                        </a:rPr>
                        <a:t>алғаннан</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көп</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ақша</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жұмсаймын</a:t>
                      </a:r>
                      <a:endParaRPr lang="ru-RU" sz="1600" b="1" i="0" u="none" strike="noStrike" dirty="0">
                        <a:solidFill>
                          <a:srgbClr val="7A4300"/>
                        </a:solidFill>
                        <a:effectLst/>
                        <a:latin typeface="Calibri" panose="020F0502020204030204" pitchFamily="34" charset="0"/>
                      </a:endParaRPr>
                    </a:p>
                  </a:txBody>
                  <a:tcPr marL="8467" marR="8467"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9376504"/>
                  </a:ext>
                </a:extLst>
              </a:tr>
              <a:tr h="607559">
                <a:tc>
                  <a:txBody>
                    <a:bodyPr/>
                    <a:lstStyle/>
                    <a:p>
                      <a:pPr algn="r" fontAlgn="b"/>
                      <a:r>
                        <a:rPr lang="ru-RU" sz="1600" b="1" i="0" u="none" strike="noStrike" dirty="0">
                          <a:solidFill>
                            <a:srgbClr val="7A4300"/>
                          </a:solidFill>
                          <a:effectLst/>
                          <a:latin typeface="Calibri" panose="020F0502020204030204" pitchFamily="34" charset="0"/>
                        </a:rPr>
                        <a:t>Мен </a:t>
                      </a:r>
                      <a:r>
                        <a:rPr lang="ru-RU" sz="1600" b="1" i="0" u="none" strike="noStrike" dirty="0" err="1">
                          <a:solidFill>
                            <a:srgbClr val="7A4300"/>
                          </a:solidFill>
                          <a:effectLst/>
                          <a:latin typeface="Calibri" panose="020F0502020204030204" pitchFamily="34" charset="0"/>
                        </a:rPr>
                        <a:t>бүгінгі</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күнмен</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өмір</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сүремін</a:t>
                      </a:r>
                      <a:r>
                        <a:rPr lang="ru-RU" sz="1600" b="1" i="0" u="none" strike="noStrike" dirty="0">
                          <a:solidFill>
                            <a:srgbClr val="7A4300"/>
                          </a:solidFill>
                          <a:effectLst/>
                          <a:latin typeface="Calibri" panose="020F0502020204030204" pitchFamily="34" charset="0"/>
                        </a:rPr>
                        <a:t> - </a:t>
                      </a:r>
                      <a:r>
                        <a:rPr lang="ru-RU" sz="1600" b="1" i="0" u="none" strike="noStrike" dirty="0" err="1">
                          <a:solidFill>
                            <a:srgbClr val="7A4300"/>
                          </a:solidFill>
                          <a:effectLst/>
                          <a:latin typeface="Calibri" panose="020F0502020204030204" pitchFamily="34" charset="0"/>
                        </a:rPr>
                        <a:t>ақшаны</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үнемдеудің</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орнына</a:t>
                      </a:r>
                      <a:r>
                        <a:rPr lang="ru-RU" sz="1600" b="1" i="0" u="none" strike="noStrike" dirty="0">
                          <a:solidFill>
                            <a:srgbClr val="7A4300"/>
                          </a:solidFill>
                          <a:effectLst/>
                          <a:latin typeface="Calibri" panose="020F0502020204030204" pitchFamily="34" charset="0"/>
                        </a:rPr>
                        <a:t> </a:t>
                      </a:r>
                      <a:r>
                        <a:rPr lang="ru-RU" sz="1600" b="1" i="0" u="none" strike="noStrike" dirty="0" err="1">
                          <a:solidFill>
                            <a:srgbClr val="7A4300"/>
                          </a:solidFill>
                          <a:effectLst/>
                          <a:latin typeface="Calibri" panose="020F0502020204030204" pitchFamily="34" charset="0"/>
                        </a:rPr>
                        <a:t>жұмсаймын</a:t>
                      </a:r>
                      <a:endParaRPr lang="ru-RU" sz="1600" b="1" i="0" u="none" strike="noStrike" dirty="0">
                        <a:solidFill>
                          <a:srgbClr val="7A4300"/>
                        </a:solidFill>
                        <a:effectLst/>
                        <a:latin typeface="Calibri" panose="020F0502020204030204" pitchFamily="34" charset="0"/>
                      </a:endParaRPr>
                    </a:p>
                  </a:txBody>
                  <a:tcPr marL="8467" marR="8467"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71026784"/>
                  </a:ext>
                </a:extLst>
              </a:tr>
            </a:tbl>
          </a:graphicData>
        </a:graphic>
      </p:graphicFrame>
      <p:graphicFrame>
        <p:nvGraphicFramePr>
          <p:cNvPr id="8" name="Object 60">
            <a:extLst>
              <a:ext uri="{FF2B5EF4-FFF2-40B4-BE49-F238E27FC236}">
                <a16:creationId xmlns:a16="http://schemas.microsoft.com/office/drawing/2014/main" id="{900FD018-F586-FD41-B57B-45010DE2751C}"/>
              </a:ext>
            </a:extLst>
          </p:cNvPr>
          <p:cNvGraphicFramePr>
            <a:graphicFrameLocks/>
          </p:cNvGraphicFramePr>
          <p:nvPr>
            <p:extLst>
              <p:ext uri="{D42A27DB-BD31-4B8C-83A1-F6EECF244321}">
                <p14:modId xmlns:p14="http://schemas.microsoft.com/office/powerpoint/2010/main" val="932513404"/>
              </p:ext>
            </p:extLst>
          </p:nvPr>
        </p:nvGraphicFramePr>
        <p:xfrm>
          <a:off x="4282182" y="1696458"/>
          <a:ext cx="7071618" cy="4877452"/>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3308FFFD-8150-544D-98AD-F698A4B7E368}"/>
              </a:ext>
            </a:extLst>
          </p:cNvPr>
          <p:cNvSpPr txBox="1"/>
          <p:nvPr/>
        </p:nvSpPr>
        <p:spPr>
          <a:xfrm>
            <a:off x="340380" y="1296866"/>
            <a:ext cx="7023562" cy="377032"/>
          </a:xfrm>
          <a:prstGeom prst="rect">
            <a:avLst/>
          </a:prstGeom>
          <a:noFill/>
        </p:spPr>
        <p:txBody>
          <a:bodyPr wrap="square" lIns="0" tIns="0" rIns="0" bIns="0" rtlCol="0">
            <a:noAutofit/>
          </a:bodyPr>
          <a:lstStyle/>
          <a:p>
            <a:pPr>
              <a:spcBef>
                <a:spcPts val="400"/>
              </a:spcBef>
            </a:pPr>
            <a:r>
              <a:rPr lang="ru-RU" sz="1333" b="1" dirty="0" err="1">
                <a:solidFill>
                  <a:srgbClr val="7A4300"/>
                </a:solidFill>
                <a:latin typeface="Arial" pitchFamily="34" charset="0"/>
                <a:cs typeface="Arial" pitchFamily="34" charset="0"/>
              </a:rPr>
              <a:t>Кестеде</a:t>
            </a:r>
            <a:r>
              <a:rPr lang="ru-RU" sz="1333" b="1" dirty="0">
                <a:solidFill>
                  <a:srgbClr val="7A4300"/>
                </a:solidFill>
                <a:latin typeface="Arial" pitchFamily="34" charset="0"/>
                <a:cs typeface="Arial" pitchFamily="34" charset="0"/>
              </a:rPr>
              <a:t> «</a:t>
            </a:r>
            <a:r>
              <a:rPr lang="ru-RU" sz="1333" b="1" dirty="0" err="1">
                <a:solidFill>
                  <a:srgbClr val="7A4300"/>
                </a:solidFill>
                <a:latin typeface="Arial" pitchFamily="34" charset="0"/>
                <a:cs typeface="Arial" pitchFamily="34" charset="0"/>
              </a:rPr>
              <a:t>толық</a:t>
            </a:r>
            <a:r>
              <a:rPr lang="ru-RU" sz="1333" b="1" dirty="0">
                <a:solidFill>
                  <a:srgbClr val="7A4300"/>
                </a:solidFill>
                <a:latin typeface="Arial" pitchFamily="34" charset="0"/>
                <a:cs typeface="Arial" pitchFamily="34" charset="0"/>
              </a:rPr>
              <a:t> </a:t>
            </a:r>
            <a:r>
              <a:rPr lang="ru-RU" sz="1333" b="1" dirty="0" err="1">
                <a:solidFill>
                  <a:srgbClr val="7A4300"/>
                </a:solidFill>
                <a:latin typeface="Arial" pitchFamily="34" charset="0"/>
                <a:cs typeface="Arial" pitchFamily="34" charset="0"/>
              </a:rPr>
              <a:t>келісетіндердің</a:t>
            </a:r>
            <a:r>
              <a:rPr lang="ru-RU" sz="1333" b="1" dirty="0">
                <a:solidFill>
                  <a:srgbClr val="7A4300"/>
                </a:solidFill>
                <a:latin typeface="Arial" pitchFamily="34" charset="0"/>
                <a:cs typeface="Arial" pitchFamily="34" charset="0"/>
              </a:rPr>
              <a:t>» </a:t>
            </a:r>
            <a:r>
              <a:rPr lang="ru-RU" sz="1333" b="1" dirty="0" err="1">
                <a:solidFill>
                  <a:srgbClr val="7A4300"/>
                </a:solidFill>
                <a:latin typeface="Arial" pitchFamily="34" charset="0"/>
                <a:cs typeface="Arial" pitchFamily="34" charset="0"/>
              </a:rPr>
              <a:t>үлесі</a:t>
            </a:r>
            <a:r>
              <a:rPr lang="ru-RU" sz="1333" b="1" dirty="0">
                <a:solidFill>
                  <a:srgbClr val="7A4300"/>
                </a:solidFill>
                <a:latin typeface="Arial" pitchFamily="34" charset="0"/>
                <a:cs typeface="Arial" pitchFamily="34" charset="0"/>
              </a:rPr>
              <a:t> </a:t>
            </a:r>
            <a:r>
              <a:rPr lang="ru-RU" sz="1333" b="1" dirty="0" err="1">
                <a:solidFill>
                  <a:srgbClr val="7A4300"/>
                </a:solidFill>
                <a:latin typeface="Arial" pitchFamily="34" charset="0"/>
                <a:cs typeface="Arial" pitchFamily="34" charset="0"/>
              </a:rPr>
              <a:t>көрсетілген</a:t>
            </a:r>
            <a:endParaRPr lang="ru-RU" sz="1333" b="1" dirty="0">
              <a:solidFill>
                <a:srgbClr val="7A4300"/>
              </a:solidFill>
              <a:latin typeface="Arial" pitchFamily="34" charset="0"/>
              <a:cs typeface="Arial" pitchFamily="34" charset="0"/>
            </a:endParaRPr>
          </a:p>
        </p:txBody>
      </p:sp>
      <p:sp>
        <p:nvSpPr>
          <p:cNvPr id="19" name="Прямоугольник 18">
            <a:extLst>
              <a:ext uri="{FF2B5EF4-FFF2-40B4-BE49-F238E27FC236}">
                <a16:creationId xmlns:a16="http://schemas.microsoft.com/office/drawing/2014/main" id="{C03D20A1-E1DD-C64B-AE6A-19956CA42247}"/>
              </a:ext>
            </a:extLst>
          </p:cNvPr>
          <p:cNvSpPr/>
          <p:nvPr/>
        </p:nvSpPr>
        <p:spPr>
          <a:xfrm>
            <a:off x="8218004" y="1832138"/>
            <a:ext cx="3528392" cy="4524315"/>
          </a:xfrm>
          <a:prstGeom prst="rect">
            <a:avLst/>
          </a:prstGeom>
          <a:solidFill>
            <a:schemeClr val="tx2">
              <a:lumMod val="20000"/>
              <a:lumOff val="80000"/>
            </a:schemeClr>
          </a:solidFill>
          <a:ln w="19050">
            <a:solidFill>
              <a:schemeClr val="bg1">
                <a:lumMod val="50000"/>
              </a:schemeClr>
            </a:solidFill>
          </a:ln>
        </p:spPr>
        <p:txBody>
          <a:bodyPr wrap="square">
            <a:spAutoFit/>
          </a:bodyPr>
          <a:lstStyle/>
          <a:p>
            <a:pPr algn="just"/>
            <a:r>
              <a:rPr lang="ru-RU" sz="1600" dirty="0" err="1">
                <a:solidFill>
                  <a:schemeClr val="tx2">
                    <a:lumMod val="75000"/>
                  </a:schemeClr>
                </a:solidFill>
              </a:rPr>
              <a:t>Респонденттердің</a:t>
            </a:r>
            <a:r>
              <a:rPr lang="ru-RU" sz="1600" dirty="0">
                <a:solidFill>
                  <a:schemeClr val="tx2">
                    <a:lumMod val="75000"/>
                  </a:schemeClr>
                </a:solidFill>
              </a:rPr>
              <a:t> 30,6 % - </a:t>
            </a:r>
            <a:r>
              <a:rPr lang="ru-RU" sz="1600" dirty="0" err="1">
                <a:solidFill>
                  <a:schemeClr val="tx2">
                    <a:lumMod val="75000"/>
                  </a:schemeClr>
                </a:solidFill>
              </a:rPr>
              <a:t>ында</a:t>
            </a:r>
            <a:r>
              <a:rPr lang="ru-RU" sz="1600" dirty="0">
                <a:solidFill>
                  <a:schemeClr val="tx2">
                    <a:lumMod val="75000"/>
                  </a:schemeClr>
                </a:solidFill>
              </a:rPr>
              <a:t> ай </a:t>
            </a:r>
            <a:r>
              <a:rPr lang="ru-RU" sz="1600" dirty="0" err="1">
                <a:solidFill>
                  <a:schemeClr val="tx2">
                    <a:lumMod val="75000"/>
                  </a:schemeClr>
                </a:solidFill>
              </a:rPr>
              <a:t>сайынғы</a:t>
            </a:r>
            <a:r>
              <a:rPr lang="ru-RU" sz="1600" dirty="0">
                <a:solidFill>
                  <a:schemeClr val="tx2">
                    <a:lumMod val="75000"/>
                  </a:schemeClr>
                </a:solidFill>
              </a:rPr>
              <a:t> </a:t>
            </a:r>
            <a:r>
              <a:rPr lang="ru-RU" sz="1600" dirty="0" err="1">
                <a:solidFill>
                  <a:schemeClr val="tx2">
                    <a:lumMod val="75000"/>
                  </a:schemeClr>
                </a:solidFill>
              </a:rPr>
              <a:t>міндетті</a:t>
            </a:r>
            <a:r>
              <a:rPr lang="ru-RU" sz="1600" dirty="0">
                <a:solidFill>
                  <a:schemeClr val="tx2">
                    <a:lumMod val="75000"/>
                  </a:schemeClr>
                </a:solidFill>
              </a:rPr>
              <a:t> </a:t>
            </a:r>
            <a:r>
              <a:rPr lang="ru-RU" sz="1600" dirty="0" err="1">
                <a:solidFill>
                  <a:schemeClr val="tx2">
                    <a:lumMod val="75000"/>
                  </a:schemeClr>
                </a:solidFill>
              </a:rPr>
              <a:t>шығындар</a:t>
            </a:r>
            <a:r>
              <a:rPr lang="ru-RU" sz="1600" dirty="0">
                <a:solidFill>
                  <a:schemeClr val="tx2">
                    <a:lumMod val="75000"/>
                  </a:schemeClr>
                </a:solidFill>
              </a:rPr>
              <a:t> </a:t>
            </a:r>
            <a:r>
              <a:rPr lang="ru-RU" sz="1600" dirty="0" err="1">
                <a:solidFill>
                  <a:schemeClr val="tx2">
                    <a:lumMod val="75000"/>
                  </a:schemeClr>
                </a:solidFill>
              </a:rPr>
              <a:t>төленгеннен</a:t>
            </a:r>
            <a:r>
              <a:rPr lang="ru-RU" sz="1600" dirty="0">
                <a:solidFill>
                  <a:schemeClr val="tx2">
                    <a:lumMod val="75000"/>
                  </a:schemeClr>
                </a:solidFill>
              </a:rPr>
              <a:t> </a:t>
            </a:r>
            <a:r>
              <a:rPr lang="ru-RU" sz="1600" dirty="0" err="1">
                <a:solidFill>
                  <a:schemeClr val="tx2">
                    <a:lumMod val="75000"/>
                  </a:schemeClr>
                </a:solidFill>
              </a:rPr>
              <a:t>кейін</a:t>
            </a:r>
            <a:r>
              <a:rPr lang="ru-RU" sz="1600" dirty="0">
                <a:solidFill>
                  <a:schemeClr val="tx2">
                    <a:lumMod val="75000"/>
                  </a:schemeClr>
                </a:solidFill>
              </a:rPr>
              <a:t> </a:t>
            </a:r>
            <a:r>
              <a:rPr lang="ru-RU" sz="1600" dirty="0" err="1">
                <a:solidFill>
                  <a:schemeClr val="tx2">
                    <a:lumMod val="75000"/>
                  </a:schemeClr>
                </a:solidFill>
              </a:rPr>
              <a:t>ақша</a:t>
            </a:r>
            <a:r>
              <a:rPr lang="ru-RU" sz="1600" dirty="0">
                <a:solidFill>
                  <a:schemeClr val="tx2">
                    <a:lumMod val="75000"/>
                  </a:schemeClr>
                </a:solidFill>
              </a:rPr>
              <a:t> </a:t>
            </a:r>
            <a:r>
              <a:rPr lang="ru-RU" sz="1600" dirty="0" err="1">
                <a:solidFill>
                  <a:schemeClr val="tx2">
                    <a:lumMod val="75000"/>
                  </a:schemeClr>
                </a:solidFill>
              </a:rPr>
              <a:t>қаражаты</a:t>
            </a:r>
            <a:r>
              <a:rPr lang="ru-RU" sz="1600" dirty="0">
                <a:solidFill>
                  <a:schemeClr val="tx2">
                    <a:lumMod val="75000"/>
                  </a:schemeClr>
                </a:solidFill>
              </a:rPr>
              <a:t> </a:t>
            </a:r>
            <a:r>
              <a:rPr lang="ru-RU" sz="1600" dirty="0" err="1">
                <a:solidFill>
                  <a:schemeClr val="tx2">
                    <a:lumMod val="75000"/>
                  </a:schemeClr>
                </a:solidFill>
              </a:rPr>
              <a:t>қалады</a:t>
            </a:r>
            <a:r>
              <a:rPr lang="ru-RU" sz="1600" dirty="0">
                <a:solidFill>
                  <a:schemeClr val="tx2">
                    <a:lumMod val="75000"/>
                  </a:schemeClr>
                </a:solidFill>
              </a:rPr>
              <a:t>.</a:t>
            </a:r>
          </a:p>
          <a:p>
            <a:pPr algn="just"/>
            <a:endParaRPr lang="ru-RU" sz="1600" dirty="0">
              <a:solidFill>
                <a:schemeClr val="tx2">
                  <a:lumMod val="75000"/>
                </a:schemeClr>
              </a:solidFill>
            </a:endParaRPr>
          </a:p>
          <a:p>
            <a:pPr algn="just"/>
            <a:r>
              <a:rPr lang="ru-RU" sz="1600" dirty="0" err="1">
                <a:solidFill>
                  <a:schemeClr val="tx2">
                    <a:lumMod val="75000"/>
                  </a:schemeClr>
                </a:solidFill>
              </a:rPr>
              <a:t>Респонденттердің</a:t>
            </a:r>
            <a:r>
              <a:rPr lang="ru-RU" sz="1600" dirty="0">
                <a:solidFill>
                  <a:schemeClr val="tx2">
                    <a:lumMod val="75000"/>
                  </a:schemeClr>
                </a:solidFill>
              </a:rPr>
              <a:t> 34,2 % - </a:t>
            </a:r>
            <a:r>
              <a:rPr lang="ru-RU" sz="1600" dirty="0" err="1">
                <a:solidFill>
                  <a:schemeClr val="tx2">
                    <a:lumMod val="75000"/>
                  </a:schemeClr>
                </a:solidFill>
              </a:rPr>
              <a:t>ында</a:t>
            </a:r>
            <a:r>
              <a:rPr lang="ru-RU" sz="1600" dirty="0">
                <a:solidFill>
                  <a:schemeClr val="tx2">
                    <a:lumMod val="75000"/>
                  </a:schemeClr>
                </a:solidFill>
              </a:rPr>
              <a:t> </a:t>
            </a:r>
            <a:r>
              <a:rPr lang="ru-RU" sz="1600" dirty="0" err="1">
                <a:solidFill>
                  <a:schemeClr val="tx2">
                    <a:lumMod val="75000"/>
                  </a:schemeClr>
                </a:solidFill>
              </a:rPr>
              <a:t>барлық</a:t>
            </a:r>
            <a:r>
              <a:rPr lang="ru-RU" sz="1600" dirty="0">
                <a:solidFill>
                  <a:schemeClr val="tx2">
                    <a:lumMod val="75000"/>
                  </a:schemeClr>
                </a:solidFill>
              </a:rPr>
              <a:t> </a:t>
            </a:r>
            <a:r>
              <a:rPr lang="ru-RU" sz="1600" dirty="0" err="1">
                <a:solidFill>
                  <a:schemeClr val="tx2">
                    <a:lumMod val="75000"/>
                  </a:schemeClr>
                </a:solidFill>
              </a:rPr>
              <a:t>міндетті</a:t>
            </a:r>
            <a:r>
              <a:rPr lang="ru-RU" sz="1600" dirty="0">
                <a:solidFill>
                  <a:schemeClr val="tx2">
                    <a:lumMod val="75000"/>
                  </a:schemeClr>
                </a:solidFill>
              </a:rPr>
              <a:t> </a:t>
            </a:r>
            <a:r>
              <a:rPr lang="ru-RU" sz="1600" dirty="0" err="1">
                <a:solidFill>
                  <a:schemeClr val="tx2">
                    <a:lumMod val="75000"/>
                  </a:schemeClr>
                </a:solidFill>
              </a:rPr>
              <a:t>төлемдерді</a:t>
            </a:r>
            <a:r>
              <a:rPr lang="ru-RU" sz="1600" dirty="0">
                <a:solidFill>
                  <a:schemeClr val="tx2">
                    <a:lumMod val="75000"/>
                  </a:schemeClr>
                </a:solidFill>
              </a:rPr>
              <a:t> </a:t>
            </a:r>
            <a:r>
              <a:rPr lang="ru-RU" sz="1600" dirty="0" err="1">
                <a:solidFill>
                  <a:schemeClr val="tx2">
                    <a:lumMod val="75000"/>
                  </a:schemeClr>
                </a:solidFill>
              </a:rPr>
              <a:t>төлегеннен</a:t>
            </a:r>
            <a:r>
              <a:rPr lang="ru-RU" sz="1600" dirty="0">
                <a:solidFill>
                  <a:schemeClr val="tx2">
                    <a:lumMod val="75000"/>
                  </a:schemeClr>
                </a:solidFill>
              </a:rPr>
              <a:t> </a:t>
            </a:r>
            <a:r>
              <a:rPr lang="ru-RU" sz="1600" dirty="0" err="1">
                <a:solidFill>
                  <a:schemeClr val="tx2">
                    <a:lumMod val="75000"/>
                  </a:schemeClr>
                </a:solidFill>
              </a:rPr>
              <a:t>кейін</a:t>
            </a:r>
            <a:r>
              <a:rPr lang="ru-RU" sz="1600" dirty="0">
                <a:solidFill>
                  <a:schemeClr val="tx2">
                    <a:lumMod val="75000"/>
                  </a:schemeClr>
                </a:solidFill>
              </a:rPr>
              <a:t> </a:t>
            </a:r>
            <a:r>
              <a:rPr lang="ru-RU" sz="1600" dirty="0" err="1">
                <a:solidFill>
                  <a:schemeClr val="tx2">
                    <a:lumMod val="75000"/>
                  </a:schemeClr>
                </a:solidFill>
              </a:rPr>
              <a:t>ақша</a:t>
            </a:r>
            <a:r>
              <a:rPr lang="ru-RU" sz="1600" dirty="0">
                <a:solidFill>
                  <a:schemeClr val="tx2">
                    <a:lumMod val="75000"/>
                  </a:schemeClr>
                </a:solidFill>
              </a:rPr>
              <a:t> </a:t>
            </a:r>
            <a:r>
              <a:rPr lang="ru-RU" sz="1600" dirty="0" err="1">
                <a:solidFill>
                  <a:schemeClr val="tx2">
                    <a:lumMod val="75000"/>
                  </a:schemeClr>
                </a:solidFill>
              </a:rPr>
              <a:t>қаражаты</a:t>
            </a:r>
            <a:r>
              <a:rPr lang="ru-RU" sz="1600" dirty="0">
                <a:solidFill>
                  <a:schemeClr val="tx2">
                    <a:lumMod val="75000"/>
                  </a:schemeClr>
                </a:solidFill>
              </a:rPr>
              <a:t> </a:t>
            </a:r>
            <a:r>
              <a:rPr lang="ru-RU" sz="1600" dirty="0" err="1">
                <a:solidFill>
                  <a:schemeClr val="tx2">
                    <a:lumMod val="75000"/>
                  </a:schemeClr>
                </a:solidFill>
              </a:rPr>
              <a:t>қалмайды</a:t>
            </a:r>
            <a:r>
              <a:rPr lang="ru-RU" sz="1600" dirty="0">
                <a:solidFill>
                  <a:schemeClr val="tx2">
                    <a:lumMod val="75000"/>
                  </a:schemeClr>
                </a:solidFill>
              </a:rPr>
              <a:t>.</a:t>
            </a:r>
          </a:p>
          <a:p>
            <a:pPr algn="just"/>
            <a:endParaRPr lang="ru-RU" sz="1600" dirty="0">
              <a:solidFill>
                <a:schemeClr val="tx2">
                  <a:lumMod val="75000"/>
                </a:schemeClr>
              </a:solidFill>
            </a:endParaRPr>
          </a:p>
          <a:p>
            <a:pPr algn="just"/>
            <a:r>
              <a:rPr lang="ru-RU" sz="1600" dirty="0" err="1">
                <a:solidFill>
                  <a:schemeClr val="tx2">
                    <a:lumMod val="75000"/>
                  </a:schemeClr>
                </a:solidFill>
              </a:rPr>
              <a:t>Соңғы</a:t>
            </a:r>
            <a:r>
              <a:rPr lang="ru-RU" sz="1600" dirty="0">
                <a:solidFill>
                  <a:schemeClr val="tx2">
                    <a:lumMod val="75000"/>
                  </a:schemeClr>
                </a:solidFill>
              </a:rPr>
              <a:t> 12 айда </a:t>
            </a:r>
            <a:r>
              <a:rPr lang="ru-RU" sz="1600" dirty="0" err="1">
                <a:solidFill>
                  <a:schemeClr val="tx2">
                    <a:lumMod val="75000"/>
                  </a:schemeClr>
                </a:solidFill>
              </a:rPr>
              <a:t>респонденттердің</a:t>
            </a:r>
            <a:r>
              <a:rPr lang="ru-RU" sz="1600" dirty="0">
                <a:solidFill>
                  <a:schemeClr val="tx2">
                    <a:lumMod val="75000"/>
                  </a:schemeClr>
                </a:solidFill>
              </a:rPr>
              <a:t> 35,25% - ы </a:t>
            </a:r>
            <a:r>
              <a:rPr lang="ru-RU" sz="1600" dirty="0" err="1">
                <a:solidFill>
                  <a:schemeClr val="tx2">
                    <a:lumMod val="75000"/>
                  </a:schemeClr>
                </a:solidFill>
              </a:rPr>
              <a:t>олардың</a:t>
            </a:r>
            <a:r>
              <a:rPr lang="ru-RU" sz="1600" dirty="0">
                <a:solidFill>
                  <a:schemeClr val="tx2">
                    <a:lumMod val="75000"/>
                  </a:schemeClr>
                </a:solidFill>
              </a:rPr>
              <a:t> </a:t>
            </a:r>
            <a:r>
              <a:rPr lang="ru-RU" sz="1600" dirty="0" err="1">
                <a:solidFill>
                  <a:schemeClr val="tx2">
                    <a:lumMod val="75000"/>
                  </a:schemeClr>
                </a:solidFill>
              </a:rPr>
              <a:t>шығыстары</a:t>
            </a:r>
            <a:r>
              <a:rPr lang="ru-RU" sz="1600" dirty="0">
                <a:solidFill>
                  <a:schemeClr val="tx2">
                    <a:lumMod val="75000"/>
                  </a:schemeClr>
                </a:solidFill>
              </a:rPr>
              <a:t> </a:t>
            </a:r>
            <a:r>
              <a:rPr lang="ru-RU" sz="1600" dirty="0" err="1">
                <a:solidFill>
                  <a:schemeClr val="tx2">
                    <a:lumMod val="75000"/>
                  </a:schemeClr>
                </a:solidFill>
              </a:rPr>
              <a:t>бюджеттің</a:t>
            </a:r>
            <a:r>
              <a:rPr lang="ru-RU" sz="1600" dirty="0">
                <a:solidFill>
                  <a:schemeClr val="tx2">
                    <a:lumMod val="75000"/>
                  </a:schemeClr>
                </a:solidFill>
              </a:rPr>
              <a:t> </a:t>
            </a:r>
            <a:r>
              <a:rPr lang="ru-RU" sz="1600" dirty="0" err="1">
                <a:solidFill>
                  <a:schemeClr val="tx2">
                    <a:lumMod val="75000"/>
                  </a:schemeClr>
                </a:solidFill>
              </a:rPr>
              <a:t>кіріс</a:t>
            </a:r>
            <a:r>
              <a:rPr lang="ru-RU" sz="1600" dirty="0">
                <a:solidFill>
                  <a:schemeClr val="tx2">
                    <a:lumMod val="75000"/>
                  </a:schemeClr>
                </a:solidFill>
              </a:rPr>
              <a:t> </a:t>
            </a:r>
            <a:r>
              <a:rPr lang="ru-RU" sz="1600" dirty="0" err="1">
                <a:solidFill>
                  <a:schemeClr val="tx2">
                    <a:lumMod val="75000"/>
                  </a:schemeClr>
                </a:solidFill>
              </a:rPr>
              <a:t>бөлігін</a:t>
            </a:r>
            <a:r>
              <a:rPr lang="ru-RU" sz="1600" dirty="0">
                <a:solidFill>
                  <a:schemeClr val="tx2">
                    <a:lumMod val="75000"/>
                  </a:schemeClr>
                </a:solidFill>
              </a:rPr>
              <a:t> </a:t>
            </a:r>
            <a:r>
              <a:rPr lang="ru-RU" sz="1600" dirty="0" err="1">
                <a:solidFill>
                  <a:schemeClr val="tx2">
                    <a:lumMod val="75000"/>
                  </a:schemeClr>
                </a:solidFill>
              </a:rPr>
              <a:t>жаппаған</a:t>
            </a:r>
            <a:r>
              <a:rPr lang="ru-RU" sz="1600" dirty="0">
                <a:solidFill>
                  <a:schemeClr val="tx2">
                    <a:lumMod val="75000"/>
                  </a:schemeClr>
                </a:solidFill>
              </a:rPr>
              <a:t> </a:t>
            </a:r>
            <a:r>
              <a:rPr lang="ru-RU" sz="1600" dirty="0" err="1">
                <a:solidFill>
                  <a:schemeClr val="tx2">
                    <a:lumMod val="75000"/>
                  </a:schemeClr>
                </a:solidFill>
              </a:rPr>
              <a:t>жағдайда</a:t>
            </a:r>
            <a:r>
              <a:rPr lang="ru-RU" sz="1600" dirty="0">
                <a:solidFill>
                  <a:schemeClr val="tx2">
                    <a:lumMod val="75000"/>
                  </a:schemeClr>
                </a:solidFill>
              </a:rPr>
              <a:t> </a:t>
            </a:r>
            <a:r>
              <a:rPr lang="ru-RU" sz="1600" dirty="0" err="1">
                <a:solidFill>
                  <a:schemeClr val="tx2">
                    <a:lumMod val="75000"/>
                  </a:schemeClr>
                </a:solidFill>
              </a:rPr>
              <a:t>болды</a:t>
            </a:r>
            <a:r>
              <a:rPr lang="ru-RU" sz="1600" dirty="0">
                <a:solidFill>
                  <a:schemeClr val="tx2">
                    <a:lumMod val="75000"/>
                  </a:schemeClr>
                </a:solidFill>
              </a:rPr>
              <a:t>.</a:t>
            </a:r>
          </a:p>
          <a:p>
            <a:pPr algn="just"/>
            <a:endParaRPr lang="ru-RU" sz="1600" dirty="0">
              <a:solidFill>
                <a:schemeClr val="tx2">
                  <a:lumMod val="75000"/>
                </a:schemeClr>
              </a:solidFill>
            </a:endParaRPr>
          </a:p>
          <a:p>
            <a:pPr algn="just"/>
            <a:r>
              <a:rPr lang="ru-RU" sz="1600" dirty="0" err="1">
                <a:solidFill>
                  <a:schemeClr val="tx2">
                    <a:lumMod val="75000"/>
                  </a:schemeClr>
                </a:solidFill>
              </a:rPr>
              <a:t>Ақшаны</a:t>
            </a:r>
            <a:r>
              <a:rPr lang="ru-RU" sz="1600" dirty="0">
                <a:solidFill>
                  <a:schemeClr val="tx2">
                    <a:lumMod val="75000"/>
                  </a:schemeClr>
                </a:solidFill>
              </a:rPr>
              <a:t> </a:t>
            </a:r>
            <a:r>
              <a:rPr lang="ru-RU" sz="1600" dirty="0" err="1">
                <a:solidFill>
                  <a:schemeClr val="tx2">
                    <a:lumMod val="75000"/>
                  </a:schemeClr>
                </a:solidFill>
              </a:rPr>
              <a:t>үнемдеу</a:t>
            </a:r>
            <a:r>
              <a:rPr lang="ru-RU" sz="1600" dirty="0">
                <a:solidFill>
                  <a:schemeClr val="tx2">
                    <a:lumMod val="75000"/>
                  </a:schemeClr>
                </a:solidFill>
              </a:rPr>
              <a:t> </a:t>
            </a:r>
            <a:r>
              <a:rPr lang="ru-RU" sz="1600" dirty="0" err="1">
                <a:solidFill>
                  <a:schemeClr val="tx2">
                    <a:lumMod val="75000"/>
                  </a:schemeClr>
                </a:solidFill>
              </a:rPr>
              <a:t>әдістерінің</a:t>
            </a:r>
            <a:r>
              <a:rPr lang="ru-RU" sz="1600" dirty="0">
                <a:solidFill>
                  <a:schemeClr val="tx2">
                    <a:lumMod val="75000"/>
                  </a:schemeClr>
                </a:solidFill>
              </a:rPr>
              <a:t> </a:t>
            </a:r>
            <a:r>
              <a:rPr lang="ru-RU" sz="1600" dirty="0" err="1">
                <a:solidFill>
                  <a:schemeClr val="tx2">
                    <a:lumMod val="75000"/>
                  </a:schemeClr>
                </a:solidFill>
              </a:rPr>
              <a:t>ішінде</a:t>
            </a:r>
            <a:r>
              <a:rPr lang="ru-RU" sz="1600" dirty="0">
                <a:solidFill>
                  <a:schemeClr val="tx2">
                    <a:lumMod val="75000"/>
                  </a:schemeClr>
                </a:solidFill>
              </a:rPr>
              <a:t> </a:t>
            </a:r>
            <a:r>
              <a:rPr lang="ru-RU" sz="1600" dirty="0" err="1">
                <a:solidFill>
                  <a:schemeClr val="tx2">
                    <a:lumMod val="75000"/>
                  </a:schemeClr>
                </a:solidFill>
              </a:rPr>
              <a:t>үйде</a:t>
            </a:r>
            <a:r>
              <a:rPr lang="ru-RU" sz="1600" dirty="0">
                <a:solidFill>
                  <a:schemeClr val="tx2">
                    <a:lumMod val="75000"/>
                  </a:schemeClr>
                </a:solidFill>
              </a:rPr>
              <a:t> </a:t>
            </a:r>
            <a:r>
              <a:rPr lang="ru-RU" sz="1600" dirty="0" err="1">
                <a:solidFill>
                  <a:schemeClr val="tx2">
                    <a:lumMod val="75000"/>
                  </a:schemeClr>
                </a:solidFill>
              </a:rPr>
              <a:t>немесе</a:t>
            </a:r>
            <a:r>
              <a:rPr lang="ru-RU" sz="1600" dirty="0">
                <a:solidFill>
                  <a:schemeClr val="tx2">
                    <a:lumMod val="75000"/>
                  </a:schemeClr>
                </a:solidFill>
              </a:rPr>
              <a:t> </a:t>
            </a:r>
            <a:r>
              <a:rPr lang="ru-RU" sz="1600" dirty="0" err="1">
                <a:solidFill>
                  <a:schemeClr val="tx2">
                    <a:lumMod val="75000"/>
                  </a:schemeClr>
                </a:solidFill>
              </a:rPr>
              <a:t>отбасы</a:t>
            </a:r>
            <a:r>
              <a:rPr lang="ru-RU" sz="1600" dirty="0">
                <a:solidFill>
                  <a:schemeClr val="tx2">
                    <a:lumMod val="75000"/>
                  </a:schemeClr>
                </a:solidFill>
              </a:rPr>
              <a:t> </a:t>
            </a:r>
            <a:r>
              <a:rPr lang="ru-RU" sz="1600" dirty="0" err="1">
                <a:solidFill>
                  <a:schemeClr val="tx2">
                    <a:lumMod val="75000"/>
                  </a:schemeClr>
                </a:solidFill>
              </a:rPr>
              <a:t>мүшелерінің</a:t>
            </a:r>
            <a:r>
              <a:rPr lang="ru-RU" sz="1600" dirty="0">
                <a:solidFill>
                  <a:schemeClr val="tx2">
                    <a:lumMod val="75000"/>
                  </a:schemeClr>
                </a:solidFill>
              </a:rPr>
              <a:t> </a:t>
            </a:r>
            <a:r>
              <a:rPr lang="ru-RU" sz="1600" dirty="0" err="1">
                <a:solidFill>
                  <a:schemeClr val="tx2">
                    <a:lumMod val="75000"/>
                  </a:schemeClr>
                </a:solidFill>
              </a:rPr>
              <a:t>бірінде</a:t>
            </a:r>
            <a:r>
              <a:rPr lang="ru-RU" sz="1600" dirty="0">
                <a:solidFill>
                  <a:schemeClr val="tx2">
                    <a:lumMod val="75000"/>
                  </a:schemeClr>
                </a:solidFill>
              </a:rPr>
              <a:t> </a:t>
            </a:r>
            <a:r>
              <a:rPr lang="ru-RU" sz="1600" dirty="0" err="1">
                <a:solidFill>
                  <a:schemeClr val="tx2">
                    <a:lumMod val="75000"/>
                  </a:schemeClr>
                </a:solidFill>
              </a:rPr>
              <a:t>сақтау</a:t>
            </a:r>
            <a:r>
              <a:rPr lang="ru-RU" sz="1600" dirty="0">
                <a:solidFill>
                  <a:schemeClr val="tx2">
                    <a:lumMod val="75000"/>
                  </a:schemeClr>
                </a:solidFill>
              </a:rPr>
              <a:t> басым </a:t>
            </a:r>
            <a:r>
              <a:rPr lang="ru-RU" sz="1600" dirty="0" err="1">
                <a:solidFill>
                  <a:schemeClr val="tx2">
                    <a:lumMod val="75000"/>
                  </a:schemeClr>
                </a:solidFill>
              </a:rPr>
              <a:t>болды</a:t>
            </a:r>
            <a:r>
              <a:rPr lang="ru-RU" sz="1600" dirty="0">
                <a:solidFill>
                  <a:schemeClr val="tx2">
                    <a:lumMod val="75000"/>
                  </a:schemeClr>
                </a:solidFill>
              </a:rPr>
              <a:t>.</a:t>
            </a:r>
          </a:p>
        </p:txBody>
      </p:sp>
    </p:spTree>
    <p:extLst>
      <p:ext uri="{BB962C8B-B14F-4D97-AF65-F5344CB8AC3E}">
        <p14:creationId xmlns:p14="http://schemas.microsoft.com/office/powerpoint/2010/main" val="74352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B3E3BEB1-C76C-2B40-882D-CB5E67634CCA}"/>
              </a:ext>
            </a:extLst>
          </p:cNvPr>
          <p:cNvSpPr>
            <a:spLocks noGrp="1"/>
          </p:cNvSpPr>
          <p:nvPr>
            <p:ph type="sldNum" sz="quarter" idx="12"/>
          </p:nvPr>
        </p:nvSpPr>
        <p:spPr/>
        <p:txBody>
          <a:bodyPr/>
          <a:lstStyle/>
          <a:p>
            <a:fld id="{36AE403C-4EB7-40BC-9395-955F62C492F5}" type="slidenum">
              <a:rPr lang="ru-RU" smtClean="0"/>
              <a:pPr/>
              <a:t>35</a:t>
            </a:fld>
            <a:endParaRPr lang="ru-RU" dirty="0"/>
          </a:p>
        </p:txBody>
      </p:sp>
      <p:sp>
        <p:nvSpPr>
          <p:cNvPr id="5" name="Заголовок 4">
            <a:extLst>
              <a:ext uri="{FF2B5EF4-FFF2-40B4-BE49-F238E27FC236}">
                <a16:creationId xmlns:a16="http://schemas.microsoft.com/office/drawing/2014/main" id="{77B6F645-A9F5-2145-BBEE-3AB38B381B6C}"/>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2.2. </a:t>
            </a:r>
            <a:r>
              <a:rPr lang="ru-RU" sz="2800" b="1" dirty="0" err="1">
                <a:latin typeface="+mn-lt"/>
              </a:rPr>
              <a:t>Меншікті</a:t>
            </a:r>
            <a:r>
              <a:rPr lang="ru-RU" sz="2800" b="1" dirty="0">
                <a:latin typeface="+mn-lt"/>
              </a:rPr>
              <a:t> </a:t>
            </a:r>
            <a:r>
              <a:rPr lang="ru-RU" sz="2800" b="1" dirty="0" err="1">
                <a:latin typeface="+mn-lt"/>
              </a:rPr>
              <a:t>қаржы</a:t>
            </a:r>
            <a:r>
              <a:rPr lang="ru-RU" sz="2800" b="1" dirty="0">
                <a:latin typeface="+mn-lt"/>
              </a:rPr>
              <a:t> </a:t>
            </a:r>
            <a:r>
              <a:rPr lang="ru-RU" sz="2800" b="1" dirty="0" err="1">
                <a:latin typeface="+mn-lt"/>
              </a:rPr>
              <a:t>қаражатын</a:t>
            </a:r>
            <a:r>
              <a:rPr lang="ru-RU" sz="2800" b="1" dirty="0">
                <a:latin typeface="+mn-lt"/>
              </a:rPr>
              <a:t> </a:t>
            </a:r>
            <a:r>
              <a:rPr lang="ru-RU" sz="2800" b="1" dirty="0" err="1">
                <a:latin typeface="+mn-lt"/>
              </a:rPr>
              <a:t>басқару</a:t>
            </a:r>
            <a:r>
              <a:rPr lang="ru-RU" sz="2800" b="1" dirty="0">
                <a:latin typeface="+mn-lt"/>
              </a:rPr>
              <a:t> </a:t>
            </a:r>
          </a:p>
        </p:txBody>
      </p:sp>
      <p:sp>
        <p:nvSpPr>
          <p:cNvPr id="6" name="Равнобедренный треугольник 24">
            <a:extLst>
              <a:ext uri="{FF2B5EF4-FFF2-40B4-BE49-F238E27FC236}">
                <a16:creationId xmlns:a16="http://schemas.microsoft.com/office/drawing/2014/main" id="{79C3969B-06D0-6241-A9DD-7037B194CB1C}"/>
              </a:ext>
            </a:extLst>
          </p:cNvPr>
          <p:cNvSpPr/>
          <p:nvPr/>
        </p:nvSpPr>
        <p:spPr>
          <a:xfrm rot="5400000">
            <a:off x="219990" y="171151"/>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7" name="Диаграмма 6">
            <a:extLst>
              <a:ext uri="{FF2B5EF4-FFF2-40B4-BE49-F238E27FC236}">
                <a16:creationId xmlns:a16="http://schemas.microsoft.com/office/drawing/2014/main" id="{AD1D7A68-4CFC-6442-AF55-77042D329D57}"/>
              </a:ext>
            </a:extLst>
          </p:cNvPr>
          <p:cNvGraphicFramePr/>
          <p:nvPr>
            <p:extLst>
              <p:ext uri="{D42A27DB-BD31-4B8C-83A1-F6EECF244321}">
                <p14:modId xmlns:p14="http://schemas.microsoft.com/office/powerpoint/2010/main" val="1954410404"/>
              </p:ext>
            </p:extLst>
          </p:nvPr>
        </p:nvGraphicFramePr>
        <p:xfrm>
          <a:off x="119080" y="1370495"/>
          <a:ext cx="3793804" cy="42951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Диаграмма 7">
            <a:extLst>
              <a:ext uri="{FF2B5EF4-FFF2-40B4-BE49-F238E27FC236}">
                <a16:creationId xmlns:a16="http://schemas.microsoft.com/office/drawing/2014/main" id="{84B55867-3074-AD45-853B-444F15B7574F}"/>
              </a:ext>
            </a:extLst>
          </p:cNvPr>
          <p:cNvGraphicFramePr/>
          <p:nvPr>
            <p:extLst>
              <p:ext uri="{D42A27DB-BD31-4B8C-83A1-F6EECF244321}">
                <p14:modId xmlns:p14="http://schemas.microsoft.com/office/powerpoint/2010/main" val="1217193805"/>
              </p:ext>
            </p:extLst>
          </p:nvPr>
        </p:nvGraphicFramePr>
        <p:xfrm>
          <a:off x="3754145" y="1179000"/>
          <a:ext cx="4275000" cy="44930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Диаграмма 8">
            <a:extLst>
              <a:ext uri="{FF2B5EF4-FFF2-40B4-BE49-F238E27FC236}">
                <a16:creationId xmlns:a16="http://schemas.microsoft.com/office/drawing/2014/main" id="{ABE35D69-A71D-4849-993C-787CBEBDEDC7}"/>
              </a:ext>
            </a:extLst>
          </p:cNvPr>
          <p:cNvGraphicFramePr/>
          <p:nvPr>
            <p:extLst>
              <p:ext uri="{D42A27DB-BD31-4B8C-83A1-F6EECF244321}">
                <p14:modId xmlns:p14="http://schemas.microsoft.com/office/powerpoint/2010/main" val="331864534"/>
              </p:ext>
            </p:extLst>
          </p:nvPr>
        </p:nvGraphicFramePr>
        <p:xfrm>
          <a:off x="7849145" y="1370495"/>
          <a:ext cx="4310800" cy="419749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0910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36</a:t>
            </a:fld>
            <a:endParaRPr lang="ru-RU" dirty="0"/>
          </a:p>
        </p:txBody>
      </p:sp>
      <p:graphicFrame>
        <p:nvGraphicFramePr>
          <p:cNvPr id="4" name="Таблица 3">
            <a:extLst>
              <a:ext uri="{FF2B5EF4-FFF2-40B4-BE49-F238E27FC236}">
                <a16:creationId xmlns:a16="http://schemas.microsoft.com/office/drawing/2014/main" id="{2F23D684-2E61-544C-B12C-F733C6980329}"/>
              </a:ext>
            </a:extLst>
          </p:cNvPr>
          <p:cNvGraphicFramePr>
            <a:graphicFrameLocks noGrp="1"/>
          </p:cNvGraphicFramePr>
          <p:nvPr>
            <p:extLst>
              <p:ext uri="{D42A27DB-BD31-4B8C-83A1-F6EECF244321}">
                <p14:modId xmlns:p14="http://schemas.microsoft.com/office/powerpoint/2010/main" val="1717054867"/>
              </p:ext>
            </p:extLst>
          </p:nvPr>
        </p:nvGraphicFramePr>
        <p:xfrm>
          <a:off x="340380" y="795853"/>
          <a:ext cx="2695620" cy="556049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560497">
                <a:tc>
                  <a:txBody>
                    <a:bodyPr/>
                    <a:lstStyle/>
                    <a:p>
                      <a:pPr algn="ctr"/>
                      <a:r>
                        <a:rPr lang="ru-RU" sz="4400" b="1" dirty="0" err="1">
                          <a:effectLst/>
                        </a:rPr>
                        <a:t>Негізгі</a:t>
                      </a:r>
                      <a:r>
                        <a:rPr lang="ru-RU" sz="1600" b="1" dirty="0">
                          <a:effectLst/>
                        </a:rPr>
                        <a:t> </a:t>
                      </a:r>
                      <a:r>
                        <a:rPr lang="ru-RU" sz="4400" b="1" dirty="0" err="1">
                          <a:effectLst/>
                        </a:rPr>
                        <a:t>фактілер</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5" name="Заголовок 4">
            <a:extLst>
              <a:ext uri="{FF2B5EF4-FFF2-40B4-BE49-F238E27FC236}">
                <a16:creationId xmlns:a16="http://schemas.microsoft.com/office/drawing/2014/main" id="{C349A902-E82B-D84A-AA53-7C132D71521C}"/>
              </a:ext>
            </a:extLst>
          </p:cNvPr>
          <p:cNvSpPr txBox="1">
            <a:spLocks/>
          </p:cNvSpPr>
          <p:nvPr/>
        </p:nvSpPr>
        <p:spPr>
          <a:xfrm>
            <a:off x="567777" y="275931"/>
            <a:ext cx="9908632" cy="547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2.2. </a:t>
            </a:r>
            <a:r>
              <a:rPr lang="ru-RU" sz="2800" b="1" dirty="0" err="1">
                <a:latin typeface="+mn-lt"/>
              </a:rPr>
              <a:t>Меншікті</a:t>
            </a:r>
            <a:r>
              <a:rPr lang="ru-RU" sz="2800" b="1" dirty="0">
                <a:latin typeface="+mn-lt"/>
              </a:rPr>
              <a:t> </a:t>
            </a:r>
            <a:r>
              <a:rPr lang="ru-RU" sz="2800" b="1" dirty="0" err="1">
                <a:latin typeface="+mn-lt"/>
              </a:rPr>
              <a:t>қаржы</a:t>
            </a:r>
            <a:r>
              <a:rPr lang="ru-RU" sz="2800" b="1" dirty="0">
                <a:latin typeface="+mn-lt"/>
              </a:rPr>
              <a:t> </a:t>
            </a:r>
            <a:r>
              <a:rPr lang="ru-RU" sz="2800" b="1" dirty="0" err="1">
                <a:latin typeface="+mn-lt"/>
              </a:rPr>
              <a:t>қаражатын</a:t>
            </a:r>
            <a:r>
              <a:rPr lang="ru-RU" sz="2800" b="1" dirty="0">
                <a:latin typeface="+mn-lt"/>
              </a:rPr>
              <a:t> </a:t>
            </a:r>
            <a:r>
              <a:rPr lang="ru-RU" sz="2800" b="1" dirty="0" err="1">
                <a:latin typeface="+mn-lt"/>
              </a:rPr>
              <a:t>басқару</a:t>
            </a:r>
            <a:endParaRPr lang="ru-RU" sz="2600" b="1" dirty="0">
              <a:latin typeface="+mn-lt"/>
            </a:endParaRPr>
          </a:p>
        </p:txBody>
      </p:sp>
      <p:sp>
        <p:nvSpPr>
          <p:cNvPr id="6" name="Равнобедренный треугольник 24">
            <a:extLst>
              <a:ext uri="{FF2B5EF4-FFF2-40B4-BE49-F238E27FC236}">
                <a16:creationId xmlns:a16="http://schemas.microsoft.com/office/drawing/2014/main" id="{276B6477-4B61-AC46-9628-E9A3276F9800}"/>
              </a:ext>
            </a:extLst>
          </p:cNvPr>
          <p:cNvSpPr/>
          <p:nvPr/>
        </p:nvSpPr>
        <p:spPr>
          <a:xfrm rot="5400000">
            <a:off x="156054" y="299150"/>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E03542E1-1F6A-9B46-8E48-C12EBE05762F}"/>
              </a:ext>
            </a:extLst>
          </p:cNvPr>
          <p:cNvSpPr/>
          <p:nvPr/>
        </p:nvSpPr>
        <p:spPr>
          <a:xfrm>
            <a:off x="3211991" y="795853"/>
            <a:ext cx="8513688" cy="5314275"/>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a:solidFill>
                  <a:schemeClr val="tx1"/>
                </a:solidFill>
              </a:rPr>
              <a:t>«</a:t>
            </a:r>
            <a:r>
              <a:rPr lang="ru-RU" sz="1600" dirty="0" err="1">
                <a:solidFill>
                  <a:schemeClr val="tx1"/>
                </a:solidFill>
              </a:rPr>
              <a:t>Меншікті</a:t>
            </a:r>
            <a:r>
              <a:rPr lang="ru-RU" sz="1600" dirty="0">
                <a:solidFill>
                  <a:schemeClr val="tx1"/>
                </a:solidFill>
              </a:rPr>
              <a:t> </a:t>
            </a:r>
            <a:r>
              <a:rPr lang="ru-RU" sz="1600" dirty="0" err="1">
                <a:solidFill>
                  <a:schemeClr val="tx1"/>
                </a:solidFill>
              </a:rPr>
              <a:t>қаржы</a:t>
            </a:r>
            <a:r>
              <a:rPr lang="ru-RU" sz="1600" dirty="0">
                <a:solidFill>
                  <a:schemeClr val="tx1"/>
                </a:solidFill>
              </a:rPr>
              <a:t> </a:t>
            </a:r>
            <a:r>
              <a:rPr lang="ru-RU" sz="1600" dirty="0" err="1">
                <a:solidFill>
                  <a:schemeClr val="tx1"/>
                </a:solidFill>
              </a:rPr>
              <a:t>қаражатын</a:t>
            </a:r>
            <a:r>
              <a:rPr lang="ru-RU" sz="1600" dirty="0">
                <a:solidFill>
                  <a:schemeClr val="tx1"/>
                </a:solidFill>
              </a:rPr>
              <a:t> </a:t>
            </a:r>
            <a:r>
              <a:rPr lang="ru-RU" sz="1600" dirty="0" err="1">
                <a:solidFill>
                  <a:schemeClr val="tx1"/>
                </a:solidFill>
              </a:rPr>
              <a:t>басқару</a:t>
            </a:r>
            <a:r>
              <a:rPr lang="ru-RU" sz="1600" dirty="0">
                <a:solidFill>
                  <a:schemeClr val="tx1"/>
                </a:solidFill>
              </a:rPr>
              <a:t>» </a:t>
            </a:r>
            <a:r>
              <a:rPr lang="ru-RU" sz="1600" dirty="0" err="1">
                <a:solidFill>
                  <a:schemeClr val="tx1"/>
                </a:solidFill>
              </a:rPr>
              <a:t>көрсеткіші</a:t>
            </a:r>
            <a:r>
              <a:rPr lang="ru-RU" sz="1600" dirty="0">
                <a:solidFill>
                  <a:schemeClr val="tx1"/>
                </a:solidFill>
              </a:rPr>
              <a:t> </a:t>
            </a:r>
            <a:r>
              <a:rPr lang="ru-RU" sz="1600" dirty="0" err="1">
                <a:solidFill>
                  <a:schemeClr val="tx1"/>
                </a:solidFill>
              </a:rPr>
              <a:t>айтарлықтай</a:t>
            </a:r>
            <a:r>
              <a:rPr lang="ru-RU" sz="1600" dirty="0">
                <a:solidFill>
                  <a:schemeClr val="tx1"/>
                </a:solidFill>
              </a:rPr>
              <a:t> </a:t>
            </a:r>
            <a:r>
              <a:rPr lang="ru-RU" sz="1600" dirty="0" err="1">
                <a:solidFill>
                  <a:schemeClr val="tx1"/>
                </a:solidFill>
              </a:rPr>
              <a:t>жоғары</a:t>
            </a:r>
            <a:r>
              <a:rPr lang="ru-RU" sz="1600" dirty="0">
                <a:solidFill>
                  <a:schemeClr val="tx1"/>
                </a:solidFill>
              </a:rPr>
              <a:t> </a:t>
            </a:r>
            <a:r>
              <a:rPr lang="ru-RU" sz="1600" dirty="0" err="1">
                <a:solidFill>
                  <a:schemeClr val="tx1"/>
                </a:solidFill>
              </a:rPr>
              <a:t>деңгейде</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b="1" dirty="0">
                <a:solidFill>
                  <a:schemeClr val="tx1"/>
                </a:solidFill>
              </a:rPr>
              <a:t>53,70 %</a:t>
            </a:r>
            <a:r>
              <a:rPr lang="ru-RU" sz="1600" dirty="0">
                <a:solidFill>
                  <a:schemeClr val="tx1"/>
                </a:solidFill>
              </a:rPr>
              <a:t> - </a:t>
            </a:r>
            <a:r>
              <a:rPr lang="ru-RU" sz="1600" dirty="0" err="1">
                <a:solidFill>
                  <a:schemeClr val="tx1"/>
                </a:solidFill>
              </a:rPr>
              <a:t>ды</a:t>
            </a:r>
            <a:r>
              <a:rPr lang="ru-RU" sz="1600" dirty="0">
                <a:solidFill>
                  <a:schemeClr val="tx1"/>
                </a:solidFill>
              </a:rPr>
              <a:t> </a:t>
            </a:r>
            <a:r>
              <a:rPr lang="ru-RU" sz="1600" dirty="0" err="1">
                <a:solidFill>
                  <a:schemeClr val="tx1"/>
                </a:solidFill>
              </a:rPr>
              <a:t>құрады</a:t>
            </a:r>
            <a:r>
              <a:rPr lang="ru-RU" sz="1600" dirty="0">
                <a:solidFill>
                  <a:schemeClr val="tx1"/>
                </a:solidFill>
              </a:rPr>
              <a:t>.</a:t>
            </a:r>
          </a:p>
          <a:p>
            <a:pPr algn="just"/>
            <a:r>
              <a:rPr lang="ru-RU" sz="1600" dirty="0" err="1">
                <a:solidFill>
                  <a:schemeClr val="tx1"/>
                </a:solidFill>
              </a:rPr>
              <a:t>Индекстің</a:t>
            </a:r>
            <a:r>
              <a:rPr lang="ru-RU" sz="1600" dirty="0">
                <a:solidFill>
                  <a:schemeClr val="tx1"/>
                </a:solidFill>
              </a:rPr>
              <a:t> </a:t>
            </a:r>
            <a:r>
              <a:rPr lang="ru-RU" sz="1600" dirty="0" err="1">
                <a:solidFill>
                  <a:schemeClr val="tx1"/>
                </a:solidFill>
              </a:rPr>
              <a:t>ең</a:t>
            </a:r>
            <a:r>
              <a:rPr lang="ru-RU" sz="1600" dirty="0">
                <a:solidFill>
                  <a:schemeClr val="tx1"/>
                </a:solidFill>
              </a:rPr>
              <a:t> </a:t>
            </a:r>
            <a:r>
              <a:rPr lang="ru-RU" sz="1600" dirty="0" err="1">
                <a:solidFill>
                  <a:schemeClr val="tx1"/>
                </a:solidFill>
              </a:rPr>
              <a:t>жоғары</a:t>
            </a:r>
            <a:r>
              <a:rPr lang="ru-RU" sz="1600" dirty="0">
                <a:solidFill>
                  <a:schemeClr val="tx1"/>
                </a:solidFill>
              </a:rPr>
              <a:t> </a:t>
            </a:r>
            <a:r>
              <a:rPr lang="ru-RU" sz="1600" dirty="0" err="1">
                <a:solidFill>
                  <a:schemeClr val="tx1"/>
                </a:solidFill>
              </a:rPr>
              <a:t>көрсеткіштері</a:t>
            </a:r>
            <a:r>
              <a:rPr lang="ru-RU" sz="1600" dirty="0">
                <a:solidFill>
                  <a:schemeClr val="tx1"/>
                </a:solidFill>
              </a:rPr>
              <a:t> Жамбыл, </a:t>
            </a:r>
            <a:r>
              <a:rPr lang="ru-RU" sz="1600" dirty="0" err="1">
                <a:solidFill>
                  <a:schemeClr val="tx1"/>
                </a:solidFill>
              </a:rPr>
              <a:t>Солтүстік</a:t>
            </a:r>
            <a:r>
              <a:rPr lang="ru-RU" sz="1600" dirty="0">
                <a:solidFill>
                  <a:schemeClr val="tx1"/>
                </a:solidFill>
              </a:rPr>
              <a:t> </a:t>
            </a:r>
            <a:r>
              <a:rPr lang="ru-RU" sz="1600" dirty="0" err="1">
                <a:solidFill>
                  <a:schemeClr val="tx1"/>
                </a:solidFill>
              </a:rPr>
              <a:t>Қазақстан</a:t>
            </a:r>
            <a:r>
              <a:rPr lang="ru-RU" sz="1600" dirty="0">
                <a:solidFill>
                  <a:schemeClr val="tx1"/>
                </a:solidFill>
              </a:rPr>
              <a:t>, </a:t>
            </a:r>
            <a:r>
              <a:rPr lang="ru-RU" sz="1600" dirty="0" err="1">
                <a:solidFill>
                  <a:schemeClr val="tx1"/>
                </a:solidFill>
              </a:rPr>
              <a:t>Түркістан</a:t>
            </a:r>
            <a:r>
              <a:rPr lang="ru-RU" sz="1600" dirty="0">
                <a:solidFill>
                  <a:schemeClr val="tx1"/>
                </a:solidFill>
              </a:rPr>
              <a:t>, </a:t>
            </a:r>
            <a:r>
              <a:rPr lang="ru-RU" sz="1600" dirty="0" err="1">
                <a:solidFill>
                  <a:schemeClr val="tx1"/>
                </a:solidFill>
              </a:rPr>
              <a:t>Қостанай</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Қызылорда</a:t>
            </a:r>
            <a:r>
              <a:rPr lang="ru-RU" sz="1600" dirty="0">
                <a:solidFill>
                  <a:schemeClr val="tx1"/>
                </a:solidFill>
              </a:rPr>
              <a:t> </a:t>
            </a:r>
            <a:r>
              <a:rPr lang="ru-RU" sz="1600" dirty="0" err="1">
                <a:solidFill>
                  <a:schemeClr val="tx1"/>
                </a:solidFill>
              </a:rPr>
              <a:t>облыстарында</a:t>
            </a:r>
            <a:r>
              <a:rPr lang="ru-RU" sz="1600" dirty="0">
                <a:solidFill>
                  <a:schemeClr val="tx1"/>
                </a:solidFill>
              </a:rPr>
              <a:t> </a:t>
            </a:r>
            <a:r>
              <a:rPr lang="ru-RU" sz="1600" dirty="0" err="1">
                <a:solidFill>
                  <a:schemeClr val="tx1"/>
                </a:solidFill>
              </a:rPr>
              <a:t>тіркелген</a:t>
            </a:r>
            <a:r>
              <a:rPr lang="ru-RU" sz="1600" dirty="0">
                <a:solidFill>
                  <a:schemeClr val="tx1"/>
                </a:solidFill>
              </a:rPr>
              <a:t>. Алматы, </a:t>
            </a:r>
            <a:r>
              <a:rPr lang="ru-RU" sz="1600" dirty="0" err="1">
                <a:solidFill>
                  <a:schemeClr val="tx1"/>
                </a:solidFill>
              </a:rPr>
              <a:t>Ақмола</a:t>
            </a:r>
            <a:r>
              <a:rPr lang="ru-RU" sz="1600" dirty="0">
                <a:solidFill>
                  <a:schemeClr val="tx1"/>
                </a:solidFill>
              </a:rPr>
              <a:t>, </a:t>
            </a:r>
            <a:r>
              <a:rPr lang="ru-RU" sz="1600" dirty="0" err="1">
                <a:solidFill>
                  <a:schemeClr val="tx1"/>
                </a:solidFill>
              </a:rPr>
              <a:t>Шығыс</a:t>
            </a:r>
            <a:r>
              <a:rPr lang="ru-RU" sz="1600" dirty="0">
                <a:solidFill>
                  <a:schemeClr val="tx1"/>
                </a:solidFill>
              </a:rPr>
              <a:t> </a:t>
            </a:r>
            <a:r>
              <a:rPr lang="ru-RU" sz="1600" dirty="0" err="1">
                <a:solidFill>
                  <a:schemeClr val="tx1"/>
                </a:solidFill>
              </a:rPr>
              <a:t>Қазақстан</a:t>
            </a:r>
            <a:r>
              <a:rPr lang="ru-RU" sz="1600" dirty="0">
                <a:solidFill>
                  <a:schemeClr val="tx1"/>
                </a:solidFill>
              </a:rPr>
              <a:t> </a:t>
            </a:r>
            <a:r>
              <a:rPr lang="ru-RU" sz="1600" dirty="0" err="1">
                <a:solidFill>
                  <a:schemeClr val="tx1"/>
                </a:solidFill>
              </a:rPr>
              <a:t>облыстарының</a:t>
            </a:r>
            <a:r>
              <a:rPr lang="ru-RU" sz="1600" dirty="0">
                <a:solidFill>
                  <a:schemeClr val="tx1"/>
                </a:solidFill>
              </a:rPr>
              <a:t> </a:t>
            </a:r>
            <a:r>
              <a:rPr lang="ru-RU" sz="1600" dirty="0" err="1">
                <a:solidFill>
                  <a:schemeClr val="tx1"/>
                </a:solidFill>
              </a:rPr>
              <a:t>деңгейі</a:t>
            </a:r>
            <a:r>
              <a:rPr lang="ru-RU" sz="1600" dirty="0">
                <a:solidFill>
                  <a:schemeClr val="tx1"/>
                </a:solidFill>
              </a:rPr>
              <a:t> </a:t>
            </a:r>
            <a:r>
              <a:rPr lang="ru-RU" sz="1600" dirty="0" err="1">
                <a:solidFill>
                  <a:schemeClr val="tx1"/>
                </a:solidFill>
              </a:rPr>
              <a:t>салыстырмалы</a:t>
            </a:r>
            <a:r>
              <a:rPr lang="ru-RU" sz="1600" dirty="0">
                <a:solidFill>
                  <a:schemeClr val="tx1"/>
                </a:solidFill>
              </a:rPr>
              <a:t> </a:t>
            </a:r>
            <a:r>
              <a:rPr lang="ru-RU" sz="1600" dirty="0" err="1">
                <a:solidFill>
                  <a:schemeClr val="tx1"/>
                </a:solidFill>
              </a:rPr>
              <a:t>түрде</a:t>
            </a:r>
            <a:r>
              <a:rPr lang="ru-RU" sz="1600" dirty="0">
                <a:solidFill>
                  <a:schemeClr val="tx1"/>
                </a:solidFill>
              </a:rPr>
              <a:t> </a:t>
            </a:r>
            <a:r>
              <a:rPr lang="ru-RU" sz="1600" dirty="0" err="1">
                <a:solidFill>
                  <a:schemeClr val="tx1"/>
                </a:solidFill>
              </a:rPr>
              <a:t>төмен</a:t>
            </a:r>
            <a:r>
              <a:rPr lang="ru-RU" sz="1600" dirty="0">
                <a:solidFill>
                  <a:schemeClr val="tx1"/>
                </a:solidFill>
              </a:rPr>
              <a:t>.</a:t>
            </a:r>
          </a:p>
          <a:p>
            <a:pPr algn="just">
              <a:spcBef>
                <a:spcPts val="400"/>
              </a:spcBef>
            </a:pPr>
            <a:r>
              <a:rPr lang="ru-RU" sz="1600" dirty="0">
                <a:solidFill>
                  <a:schemeClr val="tx1"/>
                </a:solidFill>
              </a:rPr>
              <a:t>Жеке </a:t>
            </a:r>
            <a:r>
              <a:rPr lang="ru-RU" sz="1600" dirty="0" err="1">
                <a:solidFill>
                  <a:schemeClr val="tx1"/>
                </a:solidFill>
              </a:rPr>
              <a:t>қаржы</a:t>
            </a:r>
            <a:r>
              <a:rPr lang="ru-RU" sz="1600" dirty="0">
                <a:solidFill>
                  <a:schemeClr val="tx1"/>
                </a:solidFill>
              </a:rPr>
              <a:t> </a:t>
            </a:r>
            <a:r>
              <a:rPr lang="ru-RU" sz="1600" dirty="0" err="1">
                <a:solidFill>
                  <a:schemeClr val="tx1"/>
                </a:solidFill>
              </a:rPr>
              <a:t>құралдарын</a:t>
            </a:r>
            <a:r>
              <a:rPr lang="ru-RU" sz="1600" dirty="0">
                <a:solidFill>
                  <a:schemeClr val="tx1"/>
                </a:solidFill>
              </a:rPr>
              <a:t> </a:t>
            </a:r>
            <a:r>
              <a:rPr lang="ru-RU" sz="1600" dirty="0" err="1">
                <a:solidFill>
                  <a:schemeClr val="tx1"/>
                </a:solidFill>
              </a:rPr>
              <a:t>басқару</a:t>
            </a:r>
            <a:r>
              <a:rPr lang="ru-RU" sz="1600" dirty="0">
                <a:solidFill>
                  <a:schemeClr val="tx1"/>
                </a:solidFill>
              </a:rPr>
              <a:t> </a:t>
            </a:r>
            <a:r>
              <a:rPr lang="ru-RU" sz="1600" dirty="0" err="1">
                <a:solidFill>
                  <a:schemeClr val="tx1"/>
                </a:solidFill>
              </a:rPr>
              <a:t>индексі</a:t>
            </a:r>
            <a:r>
              <a:rPr lang="ru-RU" sz="1600" dirty="0">
                <a:solidFill>
                  <a:schemeClr val="tx1"/>
                </a:solidFill>
              </a:rPr>
              <a:t> </a:t>
            </a:r>
            <a:r>
              <a:rPr lang="ru-RU" sz="1600" dirty="0" err="1">
                <a:solidFill>
                  <a:schemeClr val="tx1"/>
                </a:solidFill>
              </a:rPr>
              <a:t>жеке</a:t>
            </a:r>
            <a:r>
              <a:rPr lang="ru-RU" sz="1600" dirty="0">
                <a:solidFill>
                  <a:schemeClr val="tx1"/>
                </a:solidFill>
              </a:rPr>
              <a:t> </a:t>
            </a:r>
            <a:r>
              <a:rPr lang="ru-RU" sz="1600" dirty="0" err="1">
                <a:solidFill>
                  <a:schemeClr val="tx1"/>
                </a:solidFill>
              </a:rPr>
              <a:t>кәсіпкерлер</a:t>
            </a:r>
            <a:r>
              <a:rPr lang="ru-RU" sz="1600" dirty="0">
                <a:solidFill>
                  <a:schemeClr val="tx1"/>
                </a:solidFill>
              </a:rPr>
              <a:t>, </a:t>
            </a:r>
            <a:r>
              <a:rPr lang="ru-RU" sz="1600" dirty="0" err="1">
                <a:solidFill>
                  <a:schemeClr val="tx1"/>
                </a:solidFill>
              </a:rPr>
              <a:t>жеке</a:t>
            </a:r>
            <a:r>
              <a:rPr lang="ru-RU" sz="1600" dirty="0">
                <a:solidFill>
                  <a:schemeClr val="tx1"/>
                </a:solidFill>
              </a:rPr>
              <a:t> </a:t>
            </a:r>
            <a:r>
              <a:rPr lang="ru-RU" sz="1600" dirty="0" err="1">
                <a:solidFill>
                  <a:schemeClr val="tx1"/>
                </a:solidFill>
              </a:rPr>
              <a:t>компаниялар</a:t>
            </a:r>
            <a:r>
              <a:rPr lang="ru-RU" sz="1600" dirty="0">
                <a:solidFill>
                  <a:schemeClr val="tx1"/>
                </a:solidFill>
              </a:rPr>
              <a:t> мен </a:t>
            </a:r>
            <a:r>
              <a:rPr lang="ru-RU" sz="1600" dirty="0" err="1">
                <a:solidFill>
                  <a:schemeClr val="tx1"/>
                </a:solidFill>
              </a:rPr>
              <a:t>мемлекеттік</a:t>
            </a:r>
            <a:r>
              <a:rPr lang="ru-RU" sz="1600" dirty="0">
                <a:solidFill>
                  <a:schemeClr val="tx1"/>
                </a:solidFill>
              </a:rPr>
              <a:t> </a:t>
            </a:r>
            <a:r>
              <a:rPr lang="ru-RU" sz="1600" dirty="0" err="1">
                <a:solidFill>
                  <a:schemeClr val="tx1"/>
                </a:solidFill>
              </a:rPr>
              <a:t>мекемелер</a:t>
            </a:r>
            <a:r>
              <a:rPr lang="ru-RU" sz="1600" dirty="0">
                <a:solidFill>
                  <a:schemeClr val="tx1"/>
                </a:solidFill>
              </a:rPr>
              <a:t> </a:t>
            </a:r>
            <a:r>
              <a:rPr lang="ru-RU" sz="1600" dirty="0" err="1">
                <a:solidFill>
                  <a:schemeClr val="tx1"/>
                </a:solidFill>
              </a:rPr>
              <a:t>өкілдері</a:t>
            </a:r>
            <a:r>
              <a:rPr lang="ru-RU" sz="1600" dirty="0">
                <a:solidFill>
                  <a:schemeClr val="tx1"/>
                </a:solidFill>
              </a:rPr>
              <a:t> </a:t>
            </a:r>
            <a:r>
              <a:rPr lang="ru-RU" sz="1600" dirty="0" err="1">
                <a:solidFill>
                  <a:schemeClr val="tx1"/>
                </a:solidFill>
              </a:rPr>
              <a:t>арасында</a:t>
            </a:r>
            <a:r>
              <a:rPr lang="ru-RU" sz="1600" dirty="0">
                <a:solidFill>
                  <a:schemeClr val="tx1"/>
                </a:solidFill>
              </a:rPr>
              <a:t> </a:t>
            </a:r>
            <a:r>
              <a:rPr lang="ru-RU" sz="1600" dirty="0" err="1">
                <a:solidFill>
                  <a:schemeClr val="tx1"/>
                </a:solidFill>
              </a:rPr>
              <a:t>жоғары</a:t>
            </a:r>
            <a:r>
              <a:rPr lang="ru-RU" sz="1600" dirty="0">
                <a:solidFill>
                  <a:schemeClr val="tx1"/>
                </a:solidFill>
              </a:rPr>
              <a:t>. Осы </a:t>
            </a:r>
            <a:r>
              <a:rPr lang="ru-RU" sz="1600" dirty="0" err="1">
                <a:solidFill>
                  <a:schemeClr val="tx1"/>
                </a:solidFill>
              </a:rPr>
              <a:t>көрсеткіш</a:t>
            </a:r>
            <a:r>
              <a:rPr lang="ru-RU" sz="1600" dirty="0">
                <a:solidFill>
                  <a:schemeClr val="tx1"/>
                </a:solidFill>
              </a:rPr>
              <a:t> </a:t>
            </a:r>
            <a:r>
              <a:rPr lang="ru-RU" sz="1600" dirty="0" err="1">
                <a:solidFill>
                  <a:schemeClr val="tx1"/>
                </a:solidFill>
              </a:rPr>
              <a:t>бойынша</a:t>
            </a:r>
            <a:r>
              <a:rPr lang="ru-RU" sz="1600" dirty="0">
                <a:solidFill>
                  <a:schemeClr val="tx1"/>
                </a:solidFill>
              </a:rPr>
              <a:t> </a:t>
            </a:r>
            <a:r>
              <a:rPr lang="ru-RU" sz="1600" dirty="0" err="1">
                <a:solidFill>
                  <a:schemeClr val="tx1"/>
                </a:solidFill>
              </a:rPr>
              <a:t>елеулі</a:t>
            </a:r>
            <a:r>
              <a:rPr lang="ru-RU" sz="1600" dirty="0">
                <a:solidFill>
                  <a:schemeClr val="tx1"/>
                </a:solidFill>
              </a:rPr>
              <a:t> </a:t>
            </a:r>
            <a:r>
              <a:rPr lang="ru-RU" sz="1600" dirty="0" err="1">
                <a:solidFill>
                  <a:schemeClr val="tx1"/>
                </a:solidFill>
              </a:rPr>
              <a:t>жыныстық-жастық</a:t>
            </a:r>
            <a:r>
              <a:rPr lang="ru-RU" sz="1600" dirty="0">
                <a:solidFill>
                  <a:schemeClr val="tx1"/>
                </a:solidFill>
              </a:rPr>
              <a:t> </a:t>
            </a:r>
            <a:r>
              <a:rPr lang="ru-RU" sz="1600" dirty="0" err="1">
                <a:solidFill>
                  <a:schemeClr val="tx1"/>
                </a:solidFill>
              </a:rPr>
              <a:t>айырмашылықтар</a:t>
            </a:r>
            <a:r>
              <a:rPr lang="ru-RU" sz="1600" dirty="0">
                <a:solidFill>
                  <a:schemeClr val="tx1"/>
                </a:solidFill>
              </a:rPr>
              <a:t> </a:t>
            </a:r>
            <a:r>
              <a:rPr lang="ru-RU" sz="1600" dirty="0" err="1">
                <a:solidFill>
                  <a:schemeClr val="tx1"/>
                </a:solidFill>
              </a:rPr>
              <a:t>байқалмайды</a:t>
            </a:r>
            <a:r>
              <a:rPr lang="ru-RU" sz="1600" dirty="0">
                <a:solidFill>
                  <a:schemeClr val="tx1"/>
                </a:solidFill>
              </a:rPr>
              <a:t>.</a:t>
            </a:r>
          </a:p>
          <a:p>
            <a:pPr algn="just">
              <a:tabLst>
                <a:tab pos="4017010" algn="l"/>
              </a:tabLst>
            </a:pPr>
            <a:r>
              <a:rPr lang="ru-RU" sz="1600" dirty="0" err="1">
                <a:solidFill>
                  <a:schemeClr val="tx1"/>
                </a:solidFill>
              </a:rPr>
              <a:t>Жоғары</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толық</a:t>
            </a:r>
            <a:r>
              <a:rPr lang="ru-RU" sz="1600" dirty="0">
                <a:solidFill>
                  <a:schemeClr val="tx1"/>
                </a:solidFill>
              </a:rPr>
              <a:t> </a:t>
            </a:r>
            <a:r>
              <a:rPr lang="ru-RU" sz="1600" dirty="0" err="1">
                <a:solidFill>
                  <a:schemeClr val="tx1"/>
                </a:solidFill>
              </a:rPr>
              <a:t>емес</a:t>
            </a:r>
            <a:r>
              <a:rPr lang="ru-RU" sz="1600" dirty="0">
                <a:solidFill>
                  <a:schemeClr val="tx1"/>
                </a:solidFill>
              </a:rPr>
              <a:t> </a:t>
            </a:r>
            <a:r>
              <a:rPr lang="ru-RU" sz="1600" dirty="0" err="1">
                <a:solidFill>
                  <a:schemeClr val="tx1"/>
                </a:solidFill>
              </a:rPr>
              <a:t>жоғары</a:t>
            </a:r>
            <a:r>
              <a:rPr lang="ru-RU" sz="1600" dirty="0">
                <a:solidFill>
                  <a:schemeClr val="tx1"/>
                </a:solidFill>
              </a:rPr>
              <a:t> </a:t>
            </a:r>
            <a:r>
              <a:rPr lang="ru-RU" sz="1600" dirty="0" err="1">
                <a:solidFill>
                  <a:schemeClr val="tx1"/>
                </a:solidFill>
              </a:rPr>
              <a:t>білімі</a:t>
            </a:r>
            <a:r>
              <a:rPr lang="ru-RU" sz="1600" dirty="0">
                <a:solidFill>
                  <a:schemeClr val="tx1"/>
                </a:solidFill>
              </a:rPr>
              <a:t> бар </a:t>
            </a:r>
            <a:r>
              <a:rPr lang="ru-RU" sz="1600" dirty="0" err="1">
                <a:solidFill>
                  <a:schemeClr val="tx1"/>
                </a:solidFill>
              </a:rPr>
              <a:t>респонденттер</a:t>
            </a:r>
            <a:r>
              <a:rPr lang="ru-RU" sz="1600" dirty="0">
                <a:solidFill>
                  <a:schemeClr val="tx1"/>
                </a:solidFill>
              </a:rPr>
              <a:t> </a:t>
            </a:r>
            <a:r>
              <a:rPr lang="ru-RU" sz="1600" dirty="0" err="1">
                <a:solidFill>
                  <a:schemeClr val="tx1"/>
                </a:solidFill>
              </a:rPr>
              <a:t>үшін</a:t>
            </a:r>
            <a:r>
              <a:rPr lang="ru-RU" sz="1600" dirty="0">
                <a:solidFill>
                  <a:schemeClr val="tx1"/>
                </a:solidFill>
              </a:rPr>
              <a:t> </a:t>
            </a:r>
            <a:r>
              <a:rPr lang="ru-RU" sz="1600" dirty="0" err="1">
                <a:solidFill>
                  <a:schemeClr val="tx1"/>
                </a:solidFill>
              </a:rPr>
              <a:t>ең</a:t>
            </a:r>
            <a:r>
              <a:rPr lang="ru-RU" sz="1600" dirty="0">
                <a:solidFill>
                  <a:schemeClr val="tx1"/>
                </a:solidFill>
              </a:rPr>
              <a:t> </a:t>
            </a:r>
            <a:r>
              <a:rPr lang="ru-RU" sz="1600" dirty="0" err="1">
                <a:solidFill>
                  <a:schemeClr val="tx1"/>
                </a:solidFill>
              </a:rPr>
              <a:t>жоғары</a:t>
            </a:r>
            <a:r>
              <a:rPr lang="ru-RU" sz="1600" dirty="0">
                <a:solidFill>
                  <a:schemeClr val="tx1"/>
                </a:solidFill>
              </a:rPr>
              <a:t> </a:t>
            </a:r>
            <a:r>
              <a:rPr lang="ru-RU" sz="1600" dirty="0" err="1">
                <a:solidFill>
                  <a:schemeClr val="tx1"/>
                </a:solidFill>
              </a:rPr>
              <a:t>деңгей</a:t>
            </a:r>
            <a:r>
              <a:rPr lang="ru-RU" sz="1600" dirty="0">
                <a:solidFill>
                  <a:schemeClr val="tx1"/>
                </a:solidFill>
              </a:rPr>
              <a:t>. </a:t>
            </a:r>
            <a:r>
              <a:rPr lang="ru-RU" sz="1600" dirty="0" err="1">
                <a:solidFill>
                  <a:schemeClr val="tx1"/>
                </a:solidFill>
              </a:rPr>
              <a:t>Отбасылық</a:t>
            </a:r>
            <a:r>
              <a:rPr lang="ru-RU" sz="1600" dirty="0">
                <a:solidFill>
                  <a:schemeClr val="tx1"/>
                </a:solidFill>
              </a:rPr>
              <a:t> </a:t>
            </a:r>
            <a:r>
              <a:rPr lang="ru-RU" sz="1600" dirty="0" err="1">
                <a:solidFill>
                  <a:schemeClr val="tx1"/>
                </a:solidFill>
              </a:rPr>
              <a:t>жағдай</a:t>
            </a:r>
            <a:r>
              <a:rPr lang="ru-RU" sz="1600" dirty="0">
                <a:solidFill>
                  <a:schemeClr val="tx1"/>
                </a:solidFill>
              </a:rPr>
              <a:t> </a:t>
            </a:r>
            <a:r>
              <a:rPr lang="ru-RU" sz="1600" dirty="0" err="1">
                <a:solidFill>
                  <a:schemeClr val="tx1"/>
                </a:solidFill>
              </a:rPr>
              <a:t>тұрғысынан</a:t>
            </a:r>
            <a:r>
              <a:rPr lang="ru-RU" sz="1600" dirty="0">
                <a:solidFill>
                  <a:schemeClr val="tx1"/>
                </a:solidFill>
              </a:rPr>
              <a:t> </a:t>
            </a:r>
            <a:r>
              <a:rPr lang="ru-RU" sz="1600" dirty="0" err="1">
                <a:solidFill>
                  <a:schemeClr val="tx1"/>
                </a:solidFill>
              </a:rPr>
              <a:t>көрсеткіштер</a:t>
            </a:r>
            <a:r>
              <a:rPr lang="ru-RU" sz="1600" dirty="0">
                <a:solidFill>
                  <a:schemeClr val="tx1"/>
                </a:solidFill>
              </a:rPr>
              <a:t> </a:t>
            </a:r>
            <a:r>
              <a:rPr lang="ru-RU" sz="1600" dirty="0" err="1">
                <a:solidFill>
                  <a:schemeClr val="tx1"/>
                </a:solidFill>
              </a:rPr>
              <a:t>бойынша</a:t>
            </a:r>
            <a:r>
              <a:rPr lang="ru-RU" sz="1600" dirty="0">
                <a:solidFill>
                  <a:schemeClr val="tx1"/>
                </a:solidFill>
              </a:rPr>
              <a:t> </a:t>
            </a:r>
            <a:r>
              <a:rPr lang="ru-RU" sz="1600" dirty="0" err="1">
                <a:solidFill>
                  <a:schemeClr val="tx1"/>
                </a:solidFill>
              </a:rPr>
              <a:t>айтарлықтай</a:t>
            </a:r>
            <a:r>
              <a:rPr lang="ru-RU" sz="1600" dirty="0">
                <a:solidFill>
                  <a:schemeClr val="tx1"/>
                </a:solidFill>
              </a:rPr>
              <a:t> </a:t>
            </a:r>
            <a:r>
              <a:rPr lang="ru-RU" sz="1600" dirty="0" err="1">
                <a:solidFill>
                  <a:schemeClr val="tx1"/>
                </a:solidFill>
              </a:rPr>
              <a:t>ауытқулар</a:t>
            </a:r>
            <a:r>
              <a:rPr lang="ru-RU" sz="1600" dirty="0">
                <a:solidFill>
                  <a:schemeClr val="tx1"/>
                </a:solidFill>
              </a:rPr>
              <a:t> </a:t>
            </a:r>
            <a:r>
              <a:rPr lang="ru-RU" sz="1600" dirty="0" err="1">
                <a:solidFill>
                  <a:schemeClr val="tx1"/>
                </a:solidFill>
              </a:rPr>
              <a:t>жоқ</a:t>
            </a:r>
            <a:r>
              <a:rPr lang="ru-RU" sz="1600" dirty="0">
                <a:solidFill>
                  <a:schemeClr val="tx1"/>
                </a:solidFill>
              </a:rPr>
              <a:t>. </a:t>
            </a:r>
            <a:r>
              <a:rPr lang="ru-RU" sz="1600" dirty="0" err="1">
                <a:solidFill>
                  <a:schemeClr val="tx1"/>
                </a:solidFill>
              </a:rPr>
              <a:t>Жесірлердің</a:t>
            </a:r>
            <a:r>
              <a:rPr lang="ru-RU" sz="1600" dirty="0">
                <a:solidFill>
                  <a:schemeClr val="tx1"/>
                </a:solidFill>
              </a:rPr>
              <a:t> </a:t>
            </a:r>
            <a:r>
              <a:rPr lang="ru-RU" sz="1600" dirty="0" err="1">
                <a:solidFill>
                  <a:schemeClr val="tx1"/>
                </a:solidFill>
              </a:rPr>
              <a:t>ең</a:t>
            </a:r>
            <a:r>
              <a:rPr lang="ru-RU" sz="1600" dirty="0">
                <a:solidFill>
                  <a:schemeClr val="tx1"/>
                </a:solidFill>
              </a:rPr>
              <a:t> </a:t>
            </a:r>
            <a:r>
              <a:rPr lang="ru-RU" sz="1600" dirty="0" err="1">
                <a:solidFill>
                  <a:schemeClr val="tx1"/>
                </a:solidFill>
              </a:rPr>
              <a:t>төменгі</a:t>
            </a:r>
            <a:r>
              <a:rPr lang="ru-RU" sz="1600" dirty="0">
                <a:solidFill>
                  <a:schemeClr val="tx1"/>
                </a:solidFill>
              </a:rPr>
              <a:t> </a:t>
            </a:r>
            <a:r>
              <a:rPr lang="ru-RU" sz="1600" dirty="0" err="1">
                <a:solidFill>
                  <a:schemeClr val="tx1"/>
                </a:solidFill>
              </a:rPr>
              <a:t>деңгейі</a:t>
            </a:r>
            <a:r>
              <a:rPr lang="ru-RU" sz="1600" dirty="0">
                <a:solidFill>
                  <a:schemeClr val="tx1"/>
                </a:solidFill>
              </a:rPr>
              <a:t> осы </a:t>
            </a:r>
            <a:r>
              <a:rPr lang="ru-RU" sz="1600" dirty="0" err="1">
                <a:solidFill>
                  <a:schemeClr val="tx1"/>
                </a:solidFill>
              </a:rPr>
              <a:t>мақсатты</a:t>
            </a:r>
            <a:r>
              <a:rPr lang="ru-RU" sz="1600" dirty="0">
                <a:solidFill>
                  <a:schemeClr val="tx1"/>
                </a:solidFill>
              </a:rPr>
              <a:t> </a:t>
            </a:r>
            <a:r>
              <a:rPr lang="ru-RU" sz="1600" dirty="0" err="1">
                <a:solidFill>
                  <a:schemeClr val="tx1"/>
                </a:solidFill>
              </a:rPr>
              <a:t>топтың</a:t>
            </a:r>
            <a:r>
              <a:rPr lang="ru-RU" sz="1600" dirty="0">
                <a:solidFill>
                  <a:schemeClr val="tx1"/>
                </a:solidFill>
              </a:rPr>
              <a:t> </a:t>
            </a:r>
            <a:r>
              <a:rPr lang="ru-RU" sz="1600" dirty="0" err="1">
                <a:solidFill>
                  <a:schemeClr val="tx1"/>
                </a:solidFill>
              </a:rPr>
              <a:t>жас</a:t>
            </a:r>
            <a:r>
              <a:rPr lang="ru-RU" sz="1600" dirty="0">
                <a:solidFill>
                  <a:schemeClr val="tx1"/>
                </a:solidFill>
              </a:rPr>
              <a:t> </a:t>
            </a:r>
            <a:r>
              <a:rPr lang="ru-RU" sz="1600" dirty="0" err="1">
                <a:solidFill>
                  <a:schemeClr val="tx1"/>
                </a:solidFill>
              </a:rPr>
              <a:t>ерекшеліктеріне</a:t>
            </a:r>
            <a:r>
              <a:rPr lang="ru-RU" sz="1600" dirty="0">
                <a:solidFill>
                  <a:schemeClr val="tx1"/>
                </a:solidFill>
              </a:rPr>
              <a:t> </a:t>
            </a:r>
            <a:r>
              <a:rPr lang="ru-RU" sz="1600" dirty="0" err="1">
                <a:solidFill>
                  <a:schemeClr val="tx1"/>
                </a:solidFill>
              </a:rPr>
              <a:t>байланысты</a:t>
            </a:r>
            <a:r>
              <a:rPr lang="ru-RU" sz="1600" dirty="0">
                <a:solidFill>
                  <a:schemeClr val="tx1"/>
                </a:solidFill>
              </a:rPr>
              <a:t> – 50 </a:t>
            </a:r>
            <a:r>
              <a:rPr lang="ru-RU" sz="1600" dirty="0" err="1">
                <a:solidFill>
                  <a:schemeClr val="tx1"/>
                </a:solidFill>
              </a:rPr>
              <a:t>жастан</a:t>
            </a:r>
            <a:r>
              <a:rPr lang="ru-RU" sz="1600" dirty="0">
                <a:solidFill>
                  <a:schemeClr val="tx1"/>
                </a:solidFill>
              </a:rPr>
              <a:t> </a:t>
            </a:r>
            <a:r>
              <a:rPr lang="ru-RU" sz="1600" dirty="0" err="1">
                <a:solidFill>
                  <a:schemeClr val="tx1"/>
                </a:solidFill>
              </a:rPr>
              <a:t>асқан</a:t>
            </a:r>
            <a:r>
              <a:rPr lang="ru-RU" sz="1600" dirty="0">
                <a:solidFill>
                  <a:schemeClr val="tx1"/>
                </a:solidFill>
              </a:rPr>
              <a:t> </a:t>
            </a:r>
            <a:r>
              <a:rPr lang="ru-RU" sz="1600" dirty="0" err="1">
                <a:solidFill>
                  <a:schemeClr val="tx1"/>
                </a:solidFill>
              </a:rPr>
              <a:t>жас</a:t>
            </a:r>
            <a:r>
              <a:rPr lang="ru-RU" sz="1600" dirty="0">
                <a:solidFill>
                  <a:schemeClr val="tx1"/>
                </a:solidFill>
              </a:rPr>
              <a:t>.</a:t>
            </a:r>
          </a:p>
          <a:p>
            <a:pPr algn="just">
              <a:tabLst>
                <a:tab pos="4017010" algn="l"/>
              </a:tabLst>
            </a:pPr>
            <a:r>
              <a:rPr lang="ru-RU" sz="1600" dirty="0">
                <a:solidFill>
                  <a:schemeClr val="tx1"/>
                </a:solidFill>
                <a:ea typeface="Calibri" panose="020F0502020204030204" pitchFamily="34" charset="0"/>
                <a:cs typeface="Times New Roman" panose="02020603050405020304" pitchFamily="18" charset="0"/>
              </a:rPr>
              <a:t>Респондент </a:t>
            </a:r>
            <a:r>
              <a:rPr lang="ru-RU" sz="1600" dirty="0" err="1">
                <a:solidFill>
                  <a:schemeClr val="tx1"/>
                </a:solidFill>
                <a:ea typeface="Calibri" panose="020F0502020204030204" pitchFamily="34" charset="0"/>
                <a:cs typeface="Times New Roman" panose="02020603050405020304" pitchFamily="18" charset="0"/>
              </a:rPr>
              <a:t>бірдеңе</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сатып</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алмас</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бұрын</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мұқият</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өлшейді</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ол</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сатып</a:t>
            </a:r>
            <a:r>
              <a:rPr lang="ru-RU" sz="1600" dirty="0">
                <a:solidFill>
                  <a:schemeClr val="tx1"/>
                </a:solidFill>
                <a:ea typeface="Calibri" panose="020F0502020204030204" pitchFamily="34" charset="0"/>
                <a:cs typeface="Times New Roman" panose="02020603050405020304" pitchFamily="18" charset="0"/>
              </a:rPr>
              <a:t> ала </a:t>
            </a:r>
            <a:r>
              <a:rPr lang="ru-RU" sz="1600" dirty="0" err="1">
                <a:solidFill>
                  <a:schemeClr val="tx1"/>
                </a:solidFill>
                <a:ea typeface="Calibri" panose="020F0502020204030204" pitchFamily="34" charset="0"/>
                <a:cs typeface="Times New Roman" panose="02020603050405020304" pitchFamily="18" charset="0"/>
              </a:rPr>
              <a:t>алады</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ма</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жоқ</a:t>
            </a:r>
            <a:r>
              <a:rPr lang="ru-RU" sz="1600" dirty="0">
                <a:solidFill>
                  <a:schemeClr val="tx1"/>
                </a:solidFill>
                <a:ea typeface="Calibri" panose="020F0502020204030204" pitchFamily="34" charset="0"/>
                <a:cs typeface="Times New Roman" panose="02020603050405020304" pitchFamily="18" charset="0"/>
              </a:rPr>
              <a:t> па </a:t>
            </a:r>
            <a:r>
              <a:rPr lang="ru-RU" sz="1600" dirty="0" err="1">
                <a:solidFill>
                  <a:schemeClr val="tx1"/>
                </a:solidFill>
                <a:ea typeface="Calibri" panose="020F0502020204030204" pitchFamily="34" charset="0"/>
                <a:cs typeface="Times New Roman" panose="02020603050405020304" pitchFamily="18" charset="0"/>
              </a:rPr>
              <a:t>деген</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пікірмен</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респонденттердің</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көпшілігі</a:t>
            </a:r>
            <a:r>
              <a:rPr lang="ru-RU" sz="1600" dirty="0">
                <a:solidFill>
                  <a:schemeClr val="tx1"/>
                </a:solidFill>
                <a:ea typeface="Calibri" panose="020F0502020204030204" pitchFamily="34" charset="0"/>
                <a:cs typeface="Times New Roman" panose="02020603050405020304" pitchFamily="18" charset="0"/>
              </a:rPr>
              <a:t> (42,6 %) </a:t>
            </a:r>
            <a:r>
              <a:rPr lang="ru-RU" sz="1600" dirty="0" err="1">
                <a:solidFill>
                  <a:schemeClr val="tx1"/>
                </a:solidFill>
                <a:ea typeface="Calibri" panose="020F0502020204030204" pitchFamily="34" charset="0"/>
                <a:cs typeface="Times New Roman" panose="02020603050405020304" pitchFamily="18" charset="0"/>
              </a:rPr>
              <a:t>толық</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келіседі</a:t>
            </a:r>
            <a:r>
              <a:rPr lang="ru-RU" sz="1600" dirty="0">
                <a:solidFill>
                  <a:schemeClr val="tx1"/>
                </a:solidFill>
                <a:ea typeface="Calibri" panose="020F0502020204030204" pitchFamily="34" charset="0"/>
                <a:cs typeface="Times New Roman" panose="02020603050405020304" pitchFamily="18" charset="0"/>
              </a:rPr>
              <a:t>, 35,2 % </a:t>
            </a:r>
            <a:r>
              <a:rPr lang="ru-RU" sz="1600" dirty="0" err="1">
                <a:solidFill>
                  <a:schemeClr val="tx1"/>
                </a:solidFill>
                <a:ea typeface="Calibri" panose="020F0502020204030204" pitchFamily="34" charset="0"/>
                <a:cs typeface="Times New Roman" panose="02020603050405020304" pitchFamily="18" charset="0"/>
              </a:rPr>
              <a:t>ішінара</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сәйкес</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келеді</a:t>
            </a:r>
            <a:r>
              <a:rPr lang="ru-RU" sz="1600" dirty="0">
                <a:solidFill>
                  <a:schemeClr val="tx1"/>
                </a:solidFill>
                <a:ea typeface="Calibri" panose="020F0502020204030204" pitchFamily="34" charset="0"/>
                <a:cs typeface="Times New Roman" panose="02020603050405020304" pitchFamily="18" charset="0"/>
              </a:rPr>
              <a:t>, 14,9 % </a:t>
            </a:r>
            <a:r>
              <a:rPr lang="ru-RU" sz="1600" dirty="0" err="1">
                <a:solidFill>
                  <a:schemeClr val="tx1"/>
                </a:solidFill>
                <a:ea typeface="Calibri" panose="020F0502020204030204" pitchFamily="34" charset="0"/>
                <a:cs typeface="Times New Roman" panose="02020603050405020304" pitchFamily="18" charset="0"/>
              </a:rPr>
              <a:t>көп</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келіседі</a:t>
            </a:r>
            <a:r>
              <a:rPr lang="ru-RU" sz="1600" dirty="0">
                <a:solidFill>
                  <a:schemeClr val="tx1"/>
                </a:solidFill>
                <a:ea typeface="Calibri" panose="020F0502020204030204" pitchFamily="34" charset="0"/>
                <a:cs typeface="Times New Roman" panose="02020603050405020304" pitchFamily="18" charset="0"/>
              </a:rPr>
              <a:t>, 6,9 % </a:t>
            </a:r>
            <a:r>
              <a:rPr lang="ru-RU" sz="1600" dirty="0" err="1">
                <a:solidFill>
                  <a:schemeClr val="tx1"/>
                </a:solidFill>
                <a:ea typeface="Calibri" panose="020F0502020204030204" pitchFamily="34" charset="0"/>
                <a:cs typeface="Times New Roman" panose="02020603050405020304" pitchFamily="18" charset="0"/>
              </a:rPr>
              <a:t>дерлік</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келіседі</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және</a:t>
            </a:r>
            <a:r>
              <a:rPr lang="ru-RU" sz="1600" dirty="0">
                <a:solidFill>
                  <a:schemeClr val="tx1"/>
                </a:solidFill>
                <a:ea typeface="Calibri" panose="020F0502020204030204" pitchFamily="34" charset="0"/>
                <a:cs typeface="Times New Roman" panose="02020603050405020304" pitchFamily="18" charset="0"/>
              </a:rPr>
              <a:t> тек 0,5 % </a:t>
            </a:r>
            <a:r>
              <a:rPr lang="ru-RU" sz="1600" dirty="0" err="1">
                <a:solidFill>
                  <a:schemeClr val="tx1"/>
                </a:solidFill>
                <a:ea typeface="Calibri" panose="020F0502020204030204" pitchFamily="34" charset="0"/>
                <a:cs typeface="Times New Roman" panose="02020603050405020304" pitchFamily="18" charset="0"/>
              </a:rPr>
              <a:t>мүлдем</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келіспейді</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Облыстар</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бойынша</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Түркістан</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облысының</a:t>
            </a:r>
            <a:r>
              <a:rPr lang="ru-RU" sz="1600" dirty="0">
                <a:solidFill>
                  <a:schemeClr val="tx1"/>
                </a:solidFill>
                <a:ea typeface="Calibri" panose="020F0502020204030204" pitchFamily="34" charset="0"/>
                <a:cs typeface="Times New Roman" panose="02020603050405020304" pitchFamily="18" charset="0"/>
              </a:rPr>
              <a:t> – 98 %, </a:t>
            </a:r>
            <a:r>
              <a:rPr lang="ru-RU" sz="1600" dirty="0" err="1">
                <a:solidFill>
                  <a:schemeClr val="tx1"/>
                </a:solidFill>
                <a:ea typeface="Calibri" panose="020F0502020204030204" pitchFamily="34" charset="0"/>
                <a:cs typeface="Times New Roman" panose="02020603050405020304" pitchFamily="18" charset="0"/>
              </a:rPr>
              <a:t>Солтүстік</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Қазақстан</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облысының</a:t>
            </a:r>
            <a:r>
              <a:rPr lang="ru-RU" sz="1600" dirty="0">
                <a:solidFill>
                  <a:schemeClr val="tx1"/>
                </a:solidFill>
                <a:ea typeface="Calibri" panose="020F0502020204030204" pitchFamily="34" charset="0"/>
                <a:cs typeface="Times New Roman" panose="02020603050405020304" pitchFamily="18" charset="0"/>
              </a:rPr>
              <a:t> -84 % </a:t>
            </a:r>
            <a:r>
              <a:rPr lang="ru-RU" sz="1600" dirty="0" err="1">
                <a:solidFill>
                  <a:schemeClr val="tx1"/>
                </a:solidFill>
                <a:ea typeface="Calibri" panose="020F0502020204030204" pitchFamily="34" charset="0"/>
                <a:cs typeface="Times New Roman" panose="02020603050405020304" pitchFamily="18" charset="0"/>
              </a:rPr>
              <a:t>және</a:t>
            </a:r>
            <a:r>
              <a:rPr lang="ru-RU" sz="1600" dirty="0">
                <a:solidFill>
                  <a:schemeClr val="tx1"/>
                </a:solidFill>
                <a:ea typeface="Calibri" panose="020F0502020204030204" pitchFamily="34" charset="0"/>
                <a:cs typeface="Times New Roman" panose="02020603050405020304" pitchFamily="18" charset="0"/>
              </a:rPr>
              <a:t> Жамбыл </a:t>
            </a:r>
            <a:r>
              <a:rPr lang="ru-RU" sz="1600" dirty="0" err="1">
                <a:solidFill>
                  <a:schemeClr val="tx1"/>
                </a:solidFill>
                <a:ea typeface="Calibri" panose="020F0502020204030204" pitchFamily="34" charset="0"/>
                <a:cs typeface="Times New Roman" panose="02020603050405020304" pitchFamily="18" charset="0"/>
              </a:rPr>
              <a:t>облысының</a:t>
            </a:r>
            <a:r>
              <a:rPr lang="ru-RU" sz="1600" dirty="0">
                <a:solidFill>
                  <a:schemeClr val="tx1"/>
                </a:solidFill>
                <a:ea typeface="Calibri" panose="020F0502020204030204" pitchFamily="34" charset="0"/>
                <a:cs typeface="Times New Roman" panose="02020603050405020304" pitchFamily="18" charset="0"/>
              </a:rPr>
              <a:t> – 81 % </a:t>
            </a:r>
            <a:r>
              <a:rPr lang="ru-RU" sz="1600" dirty="0" err="1">
                <a:solidFill>
                  <a:schemeClr val="tx1"/>
                </a:solidFill>
                <a:ea typeface="Calibri" panose="020F0502020204030204" pitchFamily="34" charset="0"/>
                <a:cs typeface="Times New Roman" panose="02020603050405020304" pitchFamily="18" charset="0"/>
              </a:rPr>
              <a:t>тұрғындары</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толық</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келісті</a:t>
            </a:r>
            <a:r>
              <a:rPr lang="ru-RU" sz="1600" dirty="0">
                <a:solidFill>
                  <a:schemeClr val="tx1"/>
                </a:solidFill>
                <a:ea typeface="Calibri" panose="020F0502020204030204" pitchFamily="34" charset="0"/>
                <a:cs typeface="Times New Roman" panose="02020603050405020304" pitchFamily="18" charset="0"/>
              </a:rPr>
              <a:t>.</a:t>
            </a:r>
          </a:p>
          <a:p>
            <a:pPr algn="just">
              <a:tabLst>
                <a:tab pos="4017010" algn="l"/>
              </a:tabLst>
            </a:pPr>
            <a:r>
              <a:rPr lang="ru-RU" sz="1600" dirty="0" err="1">
                <a:solidFill>
                  <a:schemeClr val="tx1"/>
                </a:solidFill>
                <a:ea typeface="Calibri" panose="020F0502020204030204" pitchFamily="34" charset="0"/>
                <a:cs typeface="Times New Roman" panose="02020603050405020304" pitchFamily="18" charset="0"/>
              </a:rPr>
              <a:t>Респонденттер</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бюджетті</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және</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олардың</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шығындарын</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мұқият</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қадағалап</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отырады</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деген</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пікірге</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жауаптарды</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бөлу</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олардың</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көпшілігі</a:t>
            </a:r>
            <a:r>
              <a:rPr lang="ru-RU" sz="1600" dirty="0">
                <a:solidFill>
                  <a:schemeClr val="tx1"/>
                </a:solidFill>
                <a:ea typeface="Calibri" panose="020F0502020204030204" pitchFamily="34" charset="0"/>
                <a:cs typeface="Times New Roman" panose="02020603050405020304" pitchFamily="18" charset="0"/>
              </a:rPr>
              <a:t> (40,7 %) </a:t>
            </a:r>
            <a:r>
              <a:rPr lang="ru-RU" sz="1600" dirty="0" err="1">
                <a:solidFill>
                  <a:schemeClr val="tx1"/>
                </a:solidFill>
                <a:ea typeface="Calibri" panose="020F0502020204030204" pitchFamily="34" charset="0"/>
                <a:cs typeface="Times New Roman" panose="02020603050405020304" pitchFamily="18" charset="0"/>
              </a:rPr>
              <a:t>онымен</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толық</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келісетіндігін</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көрсетті</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респонденттердің</a:t>
            </a:r>
            <a:r>
              <a:rPr lang="ru-RU" sz="1600" dirty="0">
                <a:solidFill>
                  <a:schemeClr val="tx1"/>
                </a:solidFill>
                <a:ea typeface="Calibri" panose="020F0502020204030204" pitchFamily="34" charset="0"/>
                <a:cs typeface="Times New Roman" panose="02020603050405020304" pitchFamily="18" charset="0"/>
              </a:rPr>
              <a:t> 36,3 % - ы </a:t>
            </a:r>
            <a:r>
              <a:rPr lang="ru-RU" sz="1600" dirty="0" err="1">
                <a:solidFill>
                  <a:schemeClr val="tx1"/>
                </a:solidFill>
                <a:ea typeface="Calibri" panose="020F0502020204030204" pitchFamily="34" charset="0"/>
                <a:cs typeface="Times New Roman" panose="02020603050405020304" pitchFamily="18" charset="0"/>
              </a:rPr>
              <a:t>кейде</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өз</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шығындарын</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бақылап</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отырады</a:t>
            </a:r>
            <a:r>
              <a:rPr lang="ru-RU" sz="1600" dirty="0">
                <a:solidFill>
                  <a:schemeClr val="tx1"/>
                </a:solidFill>
                <a:ea typeface="Calibri" panose="020F0502020204030204" pitchFamily="34" charset="0"/>
                <a:cs typeface="Times New Roman" panose="02020603050405020304" pitchFamily="18" charset="0"/>
              </a:rPr>
              <a:t>, ал </a:t>
            </a:r>
            <a:r>
              <a:rPr lang="ru-RU" sz="1600" dirty="0" err="1">
                <a:solidFill>
                  <a:schemeClr val="tx1"/>
                </a:solidFill>
                <a:ea typeface="Calibri" panose="020F0502020204030204" pitchFamily="34" charset="0"/>
                <a:cs typeface="Times New Roman" panose="02020603050405020304" pitchFamily="18" charset="0"/>
              </a:rPr>
              <a:t>кейде</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өз</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шығындарын</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бақыламайды</a:t>
            </a:r>
            <a:r>
              <a:rPr lang="ru-RU" sz="1600" dirty="0">
                <a:solidFill>
                  <a:schemeClr val="tx1"/>
                </a:solidFill>
                <a:ea typeface="Calibri" panose="020F0502020204030204" pitchFamily="34" charset="0"/>
                <a:cs typeface="Times New Roman" panose="02020603050405020304" pitchFamily="18" charset="0"/>
              </a:rPr>
              <a:t>, 14,7 % - ы </a:t>
            </a:r>
            <a:r>
              <a:rPr lang="ru-RU" sz="1600" dirty="0" err="1">
                <a:solidFill>
                  <a:schemeClr val="tx1"/>
                </a:solidFill>
                <a:ea typeface="Calibri" panose="020F0502020204030204" pitchFamily="34" charset="0"/>
                <a:cs typeface="Times New Roman" panose="02020603050405020304" pitchFamily="18" charset="0"/>
              </a:rPr>
              <a:t>әдетте</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өз</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бюджеттерін</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қадағалайды</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бірақ</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әрқашан</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емес</a:t>
            </a:r>
            <a:r>
              <a:rPr lang="ru-RU" sz="1600" dirty="0">
                <a:solidFill>
                  <a:schemeClr val="tx1"/>
                </a:solidFill>
                <a:ea typeface="Calibri" panose="020F0502020204030204" pitchFamily="34" charset="0"/>
                <a:cs typeface="Times New Roman" panose="02020603050405020304" pitchFamily="18" charset="0"/>
              </a:rPr>
              <a:t>, 7,1 % - ы </a:t>
            </a:r>
            <a:r>
              <a:rPr lang="ru-RU" sz="1600" dirty="0" err="1">
                <a:solidFill>
                  <a:schemeClr val="tx1"/>
                </a:solidFill>
                <a:ea typeface="Calibri" panose="020F0502020204030204" pitchFamily="34" charset="0"/>
                <a:cs typeface="Times New Roman" panose="02020603050405020304" pitchFamily="18" charset="0"/>
              </a:rPr>
              <a:t>шығындарды</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бақыламайды</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және</a:t>
            </a:r>
            <a:r>
              <a:rPr lang="ru-RU" sz="1600" dirty="0">
                <a:solidFill>
                  <a:schemeClr val="tx1"/>
                </a:solidFill>
                <a:ea typeface="Calibri" panose="020F0502020204030204" pitchFamily="34" charset="0"/>
                <a:cs typeface="Times New Roman" panose="02020603050405020304" pitchFamily="18" charset="0"/>
              </a:rPr>
              <a:t> 1,4 % - ы </a:t>
            </a:r>
            <a:r>
              <a:rPr lang="ru-RU" sz="1600" dirty="0" err="1">
                <a:solidFill>
                  <a:schemeClr val="tx1"/>
                </a:solidFill>
                <a:ea typeface="Calibri" panose="020F0502020204030204" pitchFamily="34" charset="0"/>
                <a:cs typeface="Times New Roman" panose="02020603050405020304" pitchFamily="18" charset="0"/>
              </a:rPr>
              <a:t>ешқашан</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жасамады</a:t>
            </a:r>
            <a:r>
              <a:rPr lang="ru-RU" sz="1600" dirty="0">
                <a:solidFill>
                  <a:schemeClr val="tx1"/>
                </a:solidFill>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2653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37</a:t>
            </a:fld>
            <a:endParaRPr lang="ru-RU" dirty="0"/>
          </a:p>
        </p:txBody>
      </p:sp>
      <p:graphicFrame>
        <p:nvGraphicFramePr>
          <p:cNvPr id="4" name="Таблица 3">
            <a:extLst>
              <a:ext uri="{FF2B5EF4-FFF2-40B4-BE49-F238E27FC236}">
                <a16:creationId xmlns:a16="http://schemas.microsoft.com/office/drawing/2014/main" id="{2F23D684-2E61-544C-B12C-F733C6980329}"/>
              </a:ext>
            </a:extLst>
          </p:cNvPr>
          <p:cNvGraphicFramePr>
            <a:graphicFrameLocks noGrp="1"/>
          </p:cNvGraphicFramePr>
          <p:nvPr>
            <p:extLst>
              <p:ext uri="{D42A27DB-BD31-4B8C-83A1-F6EECF244321}">
                <p14:modId xmlns:p14="http://schemas.microsoft.com/office/powerpoint/2010/main" val="803095906"/>
              </p:ext>
            </p:extLst>
          </p:nvPr>
        </p:nvGraphicFramePr>
        <p:xfrm>
          <a:off x="340380" y="795853"/>
          <a:ext cx="2695620" cy="556049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560497">
                <a:tc>
                  <a:txBody>
                    <a:bodyPr/>
                    <a:lstStyle/>
                    <a:p>
                      <a:pPr algn="ctr"/>
                      <a:r>
                        <a:rPr lang="ru-RU" sz="4400" b="1" dirty="0" err="1">
                          <a:effectLst/>
                        </a:rPr>
                        <a:t>Негізгі</a:t>
                      </a:r>
                      <a:endParaRPr lang="ru-RU" sz="4400" b="1" dirty="0">
                        <a:effectLst/>
                      </a:endParaRPr>
                    </a:p>
                    <a:p>
                      <a:pPr algn="ctr"/>
                      <a:r>
                        <a:rPr lang="ru-RU" sz="4400" b="1" dirty="0" err="1">
                          <a:effectLst/>
                        </a:rPr>
                        <a:t>фактілер</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5" name="Заголовок 4">
            <a:extLst>
              <a:ext uri="{FF2B5EF4-FFF2-40B4-BE49-F238E27FC236}">
                <a16:creationId xmlns:a16="http://schemas.microsoft.com/office/drawing/2014/main" id="{C349A902-E82B-D84A-AA53-7C132D71521C}"/>
              </a:ext>
            </a:extLst>
          </p:cNvPr>
          <p:cNvSpPr txBox="1">
            <a:spLocks/>
          </p:cNvSpPr>
          <p:nvPr/>
        </p:nvSpPr>
        <p:spPr>
          <a:xfrm>
            <a:off x="542880" y="380409"/>
            <a:ext cx="9908632" cy="547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2.2. </a:t>
            </a:r>
            <a:r>
              <a:rPr lang="ru-RU" sz="2800" b="1" dirty="0" err="1">
                <a:latin typeface="+mn-lt"/>
              </a:rPr>
              <a:t>Меншікті</a:t>
            </a:r>
            <a:r>
              <a:rPr lang="ru-RU" sz="2800" b="1" dirty="0">
                <a:latin typeface="+mn-lt"/>
              </a:rPr>
              <a:t> </a:t>
            </a:r>
            <a:r>
              <a:rPr lang="ru-RU" sz="2800" b="1" dirty="0" err="1">
                <a:latin typeface="+mn-lt"/>
              </a:rPr>
              <a:t>қаржы</a:t>
            </a:r>
            <a:r>
              <a:rPr lang="ru-RU" sz="2800" b="1" dirty="0">
                <a:latin typeface="+mn-lt"/>
              </a:rPr>
              <a:t> </a:t>
            </a:r>
            <a:r>
              <a:rPr lang="ru-RU" sz="2800" b="1" dirty="0" err="1">
                <a:latin typeface="+mn-lt"/>
              </a:rPr>
              <a:t>қаражатын</a:t>
            </a:r>
            <a:r>
              <a:rPr lang="ru-RU" sz="2800" b="1" dirty="0">
                <a:latin typeface="+mn-lt"/>
              </a:rPr>
              <a:t> </a:t>
            </a:r>
            <a:r>
              <a:rPr lang="ru-RU" sz="2800" b="1" dirty="0" err="1">
                <a:latin typeface="+mn-lt"/>
              </a:rPr>
              <a:t>басқару</a:t>
            </a:r>
            <a:endParaRPr lang="ru-RU" sz="3200" b="1" dirty="0"/>
          </a:p>
        </p:txBody>
      </p:sp>
      <p:sp>
        <p:nvSpPr>
          <p:cNvPr id="6" name="Равнобедренный треугольник 24">
            <a:extLst>
              <a:ext uri="{FF2B5EF4-FFF2-40B4-BE49-F238E27FC236}">
                <a16:creationId xmlns:a16="http://schemas.microsoft.com/office/drawing/2014/main" id="{276B6477-4B61-AC46-9628-E9A3276F9800}"/>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E03542E1-1F6A-9B46-8E48-C12EBE05762F}"/>
              </a:ext>
            </a:extLst>
          </p:cNvPr>
          <p:cNvSpPr/>
          <p:nvPr/>
        </p:nvSpPr>
        <p:spPr>
          <a:xfrm>
            <a:off x="3215680" y="1072554"/>
            <a:ext cx="8513688" cy="4493538"/>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err="1">
                <a:solidFill>
                  <a:schemeClr val="tx1"/>
                </a:solidFill>
              </a:rPr>
              <a:t>Респонденттердің</a:t>
            </a:r>
            <a:r>
              <a:rPr lang="ru-RU" sz="1600" dirty="0">
                <a:solidFill>
                  <a:schemeClr val="tx1"/>
                </a:solidFill>
              </a:rPr>
              <a:t> 30,6 % - </a:t>
            </a:r>
            <a:r>
              <a:rPr lang="ru-RU" sz="1600" dirty="0" err="1">
                <a:solidFill>
                  <a:schemeClr val="tx1"/>
                </a:solidFill>
              </a:rPr>
              <a:t>ында</a:t>
            </a:r>
            <a:r>
              <a:rPr lang="ru-RU" sz="1600" dirty="0">
                <a:solidFill>
                  <a:schemeClr val="tx1"/>
                </a:solidFill>
              </a:rPr>
              <a:t> ай </a:t>
            </a:r>
            <a:r>
              <a:rPr lang="ru-RU" sz="1600" dirty="0" err="1">
                <a:solidFill>
                  <a:schemeClr val="tx1"/>
                </a:solidFill>
              </a:rPr>
              <a:t>сайынғы</a:t>
            </a:r>
            <a:r>
              <a:rPr lang="ru-RU" sz="1600" dirty="0">
                <a:solidFill>
                  <a:schemeClr val="tx1"/>
                </a:solidFill>
              </a:rPr>
              <a:t> </a:t>
            </a:r>
            <a:r>
              <a:rPr lang="ru-RU" sz="1600" dirty="0" err="1">
                <a:solidFill>
                  <a:schemeClr val="tx1"/>
                </a:solidFill>
              </a:rPr>
              <a:t>міндетті</a:t>
            </a:r>
            <a:r>
              <a:rPr lang="ru-RU" sz="1600" dirty="0">
                <a:solidFill>
                  <a:schemeClr val="tx1"/>
                </a:solidFill>
              </a:rPr>
              <a:t> </a:t>
            </a:r>
            <a:r>
              <a:rPr lang="ru-RU" sz="1600" dirty="0" err="1">
                <a:solidFill>
                  <a:schemeClr val="tx1"/>
                </a:solidFill>
              </a:rPr>
              <a:t>шығындар</a:t>
            </a:r>
            <a:r>
              <a:rPr lang="ru-RU" sz="1600" dirty="0">
                <a:solidFill>
                  <a:schemeClr val="tx1"/>
                </a:solidFill>
              </a:rPr>
              <a:t> </a:t>
            </a:r>
            <a:r>
              <a:rPr lang="ru-RU" sz="1600" dirty="0" err="1">
                <a:solidFill>
                  <a:schemeClr val="tx1"/>
                </a:solidFill>
              </a:rPr>
              <a:t>төленгеннен</a:t>
            </a:r>
            <a:r>
              <a:rPr lang="ru-RU" sz="1600" dirty="0">
                <a:solidFill>
                  <a:schemeClr val="tx1"/>
                </a:solidFill>
              </a:rPr>
              <a:t> </a:t>
            </a:r>
            <a:r>
              <a:rPr lang="ru-RU" sz="1600" dirty="0" err="1">
                <a:solidFill>
                  <a:schemeClr val="tx1"/>
                </a:solidFill>
              </a:rPr>
              <a:t>кейін</a:t>
            </a:r>
            <a:r>
              <a:rPr lang="ru-RU" sz="1600" dirty="0">
                <a:solidFill>
                  <a:schemeClr val="tx1"/>
                </a:solidFill>
              </a:rPr>
              <a:t> </a:t>
            </a:r>
            <a:r>
              <a:rPr lang="ru-RU" sz="1600" dirty="0" err="1">
                <a:solidFill>
                  <a:schemeClr val="tx1"/>
                </a:solidFill>
              </a:rPr>
              <a:t>ақша</a:t>
            </a:r>
            <a:r>
              <a:rPr lang="ru-RU" sz="1600" dirty="0">
                <a:solidFill>
                  <a:schemeClr val="tx1"/>
                </a:solidFill>
              </a:rPr>
              <a:t> </a:t>
            </a:r>
            <a:r>
              <a:rPr lang="ru-RU" sz="1600" dirty="0" err="1">
                <a:solidFill>
                  <a:schemeClr val="tx1"/>
                </a:solidFill>
              </a:rPr>
              <a:t>қаражаты</a:t>
            </a:r>
            <a:r>
              <a:rPr lang="ru-RU" sz="1600" dirty="0">
                <a:solidFill>
                  <a:schemeClr val="tx1"/>
                </a:solidFill>
              </a:rPr>
              <a:t> </a:t>
            </a:r>
            <a:r>
              <a:rPr lang="ru-RU" sz="1600" dirty="0" err="1">
                <a:solidFill>
                  <a:schemeClr val="tx1"/>
                </a:solidFill>
              </a:rPr>
              <a:t>қалады</a:t>
            </a:r>
            <a:r>
              <a:rPr lang="ru-RU" sz="1600" dirty="0">
                <a:solidFill>
                  <a:schemeClr val="tx1"/>
                </a:solidFill>
              </a:rPr>
              <a:t>. </a:t>
            </a:r>
            <a:r>
              <a:rPr lang="ru-RU" sz="1600" dirty="0" err="1">
                <a:solidFill>
                  <a:schemeClr val="tx1"/>
                </a:solidFill>
              </a:rPr>
              <a:t>Респонденттердің</a:t>
            </a:r>
            <a:r>
              <a:rPr lang="ru-RU" sz="1600" dirty="0">
                <a:solidFill>
                  <a:schemeClr val="tx1"/>
                </a:solidFill>
              </a:rPr>
              <a:t> 34,2 % - </a:t>
            </a:r>
            <a:r>
              <a:rPr lang="ru-RU" sz="1600" dirty="0" err="1">
                <a:solidFill>
                  <a:schemeClr val="tx1"/>
                </a:solidFill>
              </a:rPr>
              <a:t>ында</a:t>
            </a:r>
            <a:r>
              <a:rPr lang="ru-RU" sz="1600" dirty="0">
                <a:solidFill>
                  <a:schemeClr val="tx1"/>
                </a:solidFill>
              </a:rPr>
              <a:t> </a:t>
            </a:r>
            <a:r>
              <a:rPr lang="ru-RU" sz="1600" dirty="0" err="1">
                <a:solidFill>
                  <a:schemeClr val="tx1"/>
                </a:solidFill>
              </a:rPr>
              <a:t>барлық</a:t>
            </a:r>
            <a:r>
              <a:rPr lang="ru-RU" sz="1600" dirty="0">
                <a:solidFill>
                  <a:schemeClr val="tx1"/>
                </a:solidFill>
              </a:rPr>
              <a:t> </a:t>
            </a:r>
            <a:r>
              <a:rPr lang="ru-RU" sz="1600" dirty="0" err="1">
                <a:solidFill>
                  <a:schemeClr val="tx1"/>
                </a:solidFill>
              </a:rPr>
              <a:t>міндетті</a:t>
            </a:r>
            <a:r>
              <a:rPr lang="ru-RU" sz="1600" dirty="0">
                <a:solidFill>
                  <a:schemeClr val="tx1"/>
                </a:solidFill>
              </a:rPr>
              <a:t> </a:t>
            </a:r>
            <a:r>
              <a:rPr lang="ru-RU" sz="1600" dirty="0" err="1">
                <a:solidFill>
                  <a:schemeClr val="tx1"/>
                </a:solidFill>
              </a:rPr>
              <a:t>төлемдер</a:t>
            </a:r>
            <a:r>
              <a:rPr lang="ru-RU" sz="1600" dirty="0">
                <a:solidFill>
                  <a:schemeClr val="tx1"/>
                </a:solidFill>
              </a:rPr>
              <a:t> </a:t>
            </a:r>
            <a:r>
              <a:rPr lang="ru-RU" sz="1600" dirty="0" err="1">
                <a:solidFill>
                  <a:schemeClr val="tx1"/>
                </a:solidFill>
              </a:rPr>
              <a:t>бойынша</a:t>
            </a:r>
            <a:r>
              <a:rPr lang="ru-RU" sz="1600" dirty="0">
                <a:solidFill>
                  <a:schemeClr val="tx1"/>
                </a:solidFill>
              </a:rPr>
              <a:t> </a:t>
            </a:r>
            <a:r>
              <a:rPr lang="ru-RU" sz="1600" dirty="0" err="1">
                <a:solidFill>
                  <a:schemeClr val="tx1"/>
                </a:solidFill>
              </a:rPr>
              <a:t>төлем</a:t>
            </a:r>
            <a:r>
              <a:rPr lang="ru-RU" sz="1600" dirty="0">
                <a:solidFill>
                  <a:schemeClr val="tx1"/>
                </a:solidFill>
              </a:rPr>
              <a:t> </a:t>
            </a:r>
            <a:r>
              <a:rPr lang="ru-RU" sz="1600" dirty="0" err="1">
                <a:solidFill>
                  <a:schemeClr val="tx1"/>
                </a:solidFill>
              </a:rPr>
              <a:t>жасалғаннан</a:t>
            </a:r>
            <a:r>
              <a:rPr lang="ru-RU" sz="1600" dirty="0">
                <a:solidFill>
                  <a:schemeClr val="tx1"/>
                </a:solidFill>
              </a:rPr>
              <a:t> </a:t>
            </a:r>
            <a:r>
              <a:rPr lang="ru-RU" sz="1600" dirty="0" err="1">
                <a:solidFill>
                  <a:schemeClr val="tx1"/>
                </a:solidFill>
              </a:rPr>
              <a:t>кейін</a:t>
            </a:r>
            <a:r>
              <a:rPr lang="ru-RU" sz="1600" dirty="0">
                <a:solidFill>
                  <a:schemeClr val="tx1"/>
                </a:solidFill>
              </a:rPr>
              <a:t> </a:t>
            </a:r>
            <a:r>
              <a:rPr lang="ru-RU" sz="1600" dirty="0" err="1">
                <a:solidFill>
                  <a:schemeClr val="tx1"/>
                </a:solidFill>
              </a:rPr>
              <a:t>ақша</a:t>
            </a:r>
            <a:r>
              <a:rPr lang="ru-RU" sz="1600" dirty="0">
                <a:solidFill>
                  <a:schemeClr val="tx1"/>
                </a:solidFill>
              </a:rPr>
              <a:t> </a:t>
            </a:r>
            <a:r>
              <a:rPr lang="ru-RU" sz="1600" dirty="0" err="1">
                <a:solidFill>
                  <a:schemeClr val="tx1"/>
                </a:solidFill>
              </a:rPr>
              <a:t>қаражаты</a:t>
            </a:r>
            <a:r>
              <a:rPr lang="ru-RU" sz="1600" dirty="0">
                <a:solidFill>
                  <a:schemeClr val="tx1"/>
                </a:solidFill>
              </a:rPr>
              <a:t> </a:t>
            </a:r>
            <a:r>
              <a:rPr lang="ru-RU" sz="1600" dirty="0" err="1">
                <a:solidFill>
                  <a:schemeClr val="tx1"/>
                </a:solidFill>
              </a:rPr>
              <a:t>қалмайды</a:t>
            </a:r>
            <a:r>
              <a:rPr lang="ru-RU" sz="1600" dirty="0">
                <a:solidFill>
                  <a:schemeClr val="tx1"/>
                </a:solidFill>
              </a:rPr>
              <a:t>. </a:t>
            </a:r>
            <a:r>
              <a:rPr lang="ru-RU" sz="1600" dirty="0" err="1">
                <a:solidFill>
                  <a:schemeClr val="tx1"/>
                </a:solidFill>
              </a:rPr>
              <a:t>Соңғы</a:t>
            </a:r>
            <a:r>
              <a:rPr lang="ru-RU" sz="1600" dirty="0">
                <a:solidFill>
                  <a:schemeClr val="tx1"/>
                </a:solidFill>
              </a:rPr>
              <a:t> 12 айда </a:t>
            </a:r>
            <a:r>
              <a:rPr lang="ru-RU" sz="1600" dirty="0" err="1">
                <a:solidFill>
                  <a:schemeClr val="tx1"/>
                </a:solidFill>
              </a:rPr>
              <a:t>респонденттердің</a:t>
            </a:r>
            <a:r>
              <a:rPr lang="ru-RU" sz="1600" dirty="0">
                <a:solidFill>
                  <a:schemeClr val="tx1"/>
                </a:solidFill>
              </a:rPr>
              <a:t> 35,25 % - ы </a:t>
            </a:r>
            <a:r>
              <a:rPr lang="ru-RU" sz="1600" dirty="0" err="1">
                <a:solidFill>
                  <a:schemeClr val="tx1"/>
                </a:solidFill>
              </a:rPr>
              <a:t>олардың</a:t>
            </a:r>
            <a:r>
              <a:rPr lang="ru-RU" sz="1600" dirty="0">
                <a:solidFill>
                  <a:schemeClr val="tx1"/>
                </a:solidFill>
              </a:rPr>
              <a:t> </a:t>
            </a:r>
            <a:r>
              <a:rPr lang="ru-RU" sz="1600" dirty="0" err="1">
                <a:solidFill>
                  <a:schemeClr val="tx1"/>
                </a:solidFill>
              </a:rPr>
              <a:t>шығыстары</a:t>
            </a:r>
            <a:r>
              <a:rPr lang="ru-RU" sz="1600" dirty="0">
                <a:solidFill>
                  <a:schemeClr val="tx1"/>
                </a:solidFill>
              </a:rPr>
              <a:t> </a:t>
            </a:r>
            <a:r>
              <a:rPr lang="ru-RU" sz="1600" dirty="0" err="1">
                <a:solidFill>
                  <a:schemeClr val="tx1"/>
                </a:solidFill>
              </a:rPr>
              <a:t>бюджеттің</a:t>
            </a:r>
            <a:r>
              <a:rPr lang="ru-RU" sz="1600" dirty="0">
                <a:solidFill>
                  <a:schemeClr val="tx1"/>
                </a:solidFill>
              </a:rPr>
              <a:t> </a:t>
            </a:r>
            <a:r>
              <a:rPr lang="ru-RU" sz="1600" dirty="0" err="1">
                <a:solidFill>
                  <a:schemeClr val="tx1"/>
                </a:solidFill>
              </a:rPr>
              <a:t>кіріс</a:t>
            </a:r>
            <a:r>
              <a:rPr lang="ru-RU" sz="1600" dirty="0">
                <a:solidFill>
                  <a:schemeClr val="tx1"/>
                </a:solidFill>
              </a:rPr>
              <a:t> </a:t>
            </a:r>
            <a:r>
              <a:rPr lang="ru-RU" sz="1600" dirty="0" err="1">
                <a:solidFill>
                  <a:schemeClr val="tx1"/>
                </a:solidFill>
              </a:rPr>
              <a:t>бөлігін</a:t>
            </a:r>
            <a:r>
              <a:rPr lang="ru-RU" sz="1600" dirty="0">
                <a:solidFill>
                  <a:schemeClr val="tx1"/>
                </a:solidFill>
              </a:rPr>
              <a:t> </a:t>
            </a:r>
            <a:r>
              <a:rPr lang="ru-RU" sz="1600" dirty="0" err="1">
                <a:solidFill>
                  <a:schemeClr val="tx1"/>
                </a:solidFill>
              </a:rPr>
              <a:t>жаппаған</a:t>
            </a:r>
            <a:r>
              <a:rPr lang="ru-RU" sz="1600" dirty="0">
                <a:solidFill>
                  <a:schemeClr val="tx1"/>
                </a:solidFill>
              </a:rPr>
              <a:t> </a:t>
            </a:r>
            <a:r>
              <a:rPr lang="ru-RU" sz="1600" dirty="0" err="1">
                <a:solidFill>
                  <a:schemeClr val="tx1"/>
                </a:solidFill>
              </a:rPr>
              <a:t>жағдайда</a:t>
            </a:r>
            <a:r>
              <a:rPr lang="ru-RU" sz="1600" dirty="0">
                <a:solidFill>
                  <a:schemeClr val="tx1"/>
                </a:solidFill>
              </a:rPr>
              <a:t> </a:t>
            </a:r>
            <a:r>
              <a:rPr lang="ru-RU" sz="1600" dirty="0" err="1">
                <a:solidFill>
                  <a:schemeClr val="tx1"/>
                </a:solidFill>
              </a:rPr>
              <a:t>болды</a:t>
            </a:r>
            <a:r>
              <a:rPr lang="ru-RU" sz="1600" dirty="0">
                <a:solidFill>
                  <a:schemeClr val="tx1"/>
                </a:solidFill>
              </a:rPr>
              <a:t>.</a:t>
            </a:r>
          </a:p>
          <a:p>
            <a:pPr algn="just">
              <a:spcBef>
                <a:spcPts val="400"/>
              </a:spcBef>
            </a:pPr>
            <a:r>
              <a:rPr lang="ru-RU" sz="1600" dirty="0" err="1">
                <a:solidFill>
                  <a:schemeClr val="tx1"/>
                </a:solidFill>
              </a:rPr>
              <a:t>Ақшаны</a:t>
            </a:r>
            <a:r>
              <a:rPr lang="ru-RU" sz="1600" dirty="0">
                <a:solidFill>
                  <a:schemeClr val="tx1"/>
                </a:solidFill>
              </a:rPr>
              <a:t> </a:t>
            </a:r>
            <a:r>
              <a:rPr lang="ru-RU" sz="1600" dirty="0" err="1">
                <a:solidFill>
                  <a:schemeClr val="tx1"/>
                </a:solidFill>
              </a:rPr>
              <a:t>үнемдеу</a:t>
            </a:r>
            <a:r>
              <a:rPr lang="ru-RU" sz="1600" dirty="0">
                <a:solidFill>
                  <a:schemeClr val="tx1"/>
                </a:solidFill>
              </a:rPr>
              <a:t> </a:t>
            </a:r>
            <a:r>
              <a:rPr lang="ru-RU" sz="1600" dirty="0" err="1">
                <a:solidFill>
                  <a:schemeClr val="tx1"/>
                </a:solidFill>
              </a:rPr>
              <a:t>әдістерінің</a:t>
            </a:r>
            <a:r>
              <a:rPr lang="ru-RU" sz="1600" dirty="0">
                <a:solidFill>
                  <a:schemeClr val="tx1"/>
                </a:solidFill>
              </a:rPr>
              <a:t> </a:t>
            </a:r>
            <a:r>
              <a:rPr lang="ru-RU" sz="1600" dirty="0" err="1">
                <a:solidFill>
                  <a:schemeClr val="tx1"/>
                </a:solidFill>
              </a:rPr>
              <a:t>ішінде</a:t>
            </a:r>
            <a:r>
              <a:rPr lang="ru-RU" sz="1600" dirty="0">
                <a:solidFill>
                  <a:schemeClr val="tx1"/>
                </a:solidFill>
              </a:rPr>
              <a:t> </a:t>
            </a:r>
            <a:r>
              <a:rPr lang="ru-RU" sz="1600" dirty="0" err="1">
                <a:solidFill>
                  <a:schemeClr val="tx1"/>
                </a:solidFill>
              </a:rPr>
              <a:t>үйде</a:t>
            </a:r>
            <a:r>
              <a:rPr lang="ru-RU" sz="1600" dirty="0">
                <a:solidFill>
                  <a:schemeClr val="tx1"/>
                </a:solidFill>
              </a:rPr>
              <a:t> </a:t>
            </a:r>
            <a:r>
              <a:rPr lang="ru-RU" sz="1600" dirty="0" err="1">
                <a:solidFill>
                  <a:schemeClr val="tx1"/>
                </a:solidFill>
              </a:rPr>
              <a:t>сақтау</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отбасы</a:t>
            </a:r>
            <a:r>
              <a:rPr lang="ru-RU" sz="1600" dirty="0">
                <a:solidFill>
                  <a:schemeClr val="tx1"/>
                </a:solidFill>
              </a:rPr>
              <a:t> </a:t>
            </a:r>
            <a:r>
              <a:rPr lang="ru-RU" sz="1600" dirty="0" err="1">
                <a:solidFill>
                  <a:schemeClr val="tx1"/>
                </a:solidFill>
              </a:rPr>
              <a:t>мүшелерінің</a:t>
            </a:r>
            <a:r>
              <a:rPr lang="ru-RU" sz="1600" dirty="0">
                <a:solidFill>
                  <a:schemeClr val="tx1"/>
                </a:solidFill>
              </a:rPr>
              <a:t> </a:t>
            </a:r>
            <a:r>
              <a:rPr lang="ru-RU" sz="1600" dirty="0" err="1">
                <a:solidFill>
                  <a:schemeClr val="tx1"/>
                </a:solidFill>
              </a:rPr>
              <a:t>бірінде</a:t>
            </a:r>
            <a:r>
              <a:rPr lang="ru-RU" sz="1600" dirty="0">
                <a:solidFill>
                  <a:schemeClr val="tx1"/>
                </a:solidFill>
              </a:rPr>
              <a:t> </a:t>
            </a:r>
            <a:r>
              <a:rPr lang="ru-RU" sz="1600" dirty="0" err="1">
                <a:solidFill>
                  <a:schemeClr val="tx1"/>
                </a:solidFill>
              </a:rPr>
              <a:t>сақтау</a:t>
            </a:r>
            <a:r>
              <a:rPr lang="ru-RU" sz="1600" dirty="0">
                <a:solidFill>
                  <a:schemeClr val="tx1"/>
                </a:solidFill>
              </a:rPr>
              <a:t> басым. </a:t>
            </a:r>
            <a:r>
              <a:rPr lang="ru-RU" sz="1600" dirty="0" err="1">
                <a:solidFill>
                  <a:schemeClr val="tx1"/>
                </a:solidFill>
              </a:rPr>
              <a:t>Респонденттер</a:t>
            </a:r>
            <a:r>
              <a:rPr lang="ru-RU" sz="1600" dirty="0">
                <a:solidFill>
                  <a:schemeClr val="tx1"/>
                </a:solidFill>
              </a:rPr>
              <a:t> </a:t>
            </a:r>
            <a:r>
              <a:rPr lang="ru-RU" sz="1600" dirty="0" err="1">
                <a:solidFill>
                  <a:schemeClr val="tx1"/>
                </a:solidFill>
              </a:rPr>
              <a:t>көбінесе</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қауіпсіздік</a:t>
            </a:r>
            <a:r>
              <a:rPr lang="ru-RU" sz="1600" dirty="0">
                <a:solidFill>
                  <a:schemeClr val="tx1"/>
                </a:solidFill>
              </a:rPr>
              <a:t> </a:t>
            </a:r>
            <a:r>
              <a:rPr lang="ru-RU" sz="1600" dirty="0" err="1">
                <a:solidFill>
                  <a:schemeClr val="tx1"/>
                </a:solidFill>
              </a:rPr>
              <a:t>жастығын</a:t>
            </a:r>
            <a:r>
              <a:rPr lang="ru-RU" sz="1600" dirty="0">
                <a:solidFill>
                  <a:schemeClr val="tx1"/>
                </a:solidFill>
              </a:rPr>
              <a:t>» </a:t>
            </a:r>
            <a:r>
              <a:rPr lang="ru-RU" sz="1600" dirty="0" err="1">
                <a:solidFill>
                  <a:schemeClr val="tx1"/>
                </a:solidFill>
              </a:rPr>
              <a:t>құру</a:t>
            </a:r>
            <a:r>
              <a:rPr lang="ru-RU" sz="1600" dirty="0">
                <a:solidFill>
                  <a:schemeClr val="tx1"/>
                </a:solidFill>
              </a:rPr>
              <a:t> </a:t>
            </a:r>
            <a:r>
              <a:rPr lang="ru-RU" sz="1600" dirty="0" err="1">
                <a:solidFill>
                  <a:schemeClr val="tx1"/>
                </a:solidFill>
              </a:rPr>
              <a:t>үшін</a:t>
            </a:r>
            <a:r>
              <a:rPr lang="ru-RU" sz="1600" dirty="0">
                <a:solidFill>
                  <a:schemeClr val="tx1"/>
                </a:solidFill>
              </a:rPr>
              <a:t> </a:t>
            </a:r>
            <a:r>
              <a:rPr lang="ru-RU" sz="1600" dirty="0" err="1">
                <a:solidFill>
                  <a:schemeClr val="tx1"/>
                </a:solidFill>
              </a:rPr>
              <a:t>бюджеттің</a:t>
            </a:r>
            <a:r>
              <a:rPr lang="ru-RU" sz="1600" dirty="0">
                <a:solidFill>
                  <a:schemeClr val="tx1"/>
                </a:solidFill>
              </a:rPr>
              <a:t> </a:t>
            </a:r>
            <a:r>
              <a:rPr lang="ru-RU" sz="1600" dirty="0" err="1">
                <a:solidFill>
                  <a:schemeClr val="tx1"/>
                </a:solidFill>
              </a:rPr>
              <a:t>бір</a:t>
            </a:r>
            <a:r>
              <a:rPr lang="ru-RU" sz="1600" dirty="0">
                <a:solidFill>
                  <a:schemeClr val="tx1"/>
                </a:solidFill>
              </a:rPr>
              <a:t> </a:t>
            </a:r>
            <a:r>
              <a:rPr lang="ru-RU" sz="1600" dirty="0" err="1">
                <a:solidFill>
                  <a:schemeClr val="tx1"/>
                </a:solidFill>
              </a:rPr>
              <a:t>бөлігін</a:t>
            </a:r>
            <a:r>
              <a:rPr lang="ru-RU" sz="1600" dirty="0">
                <a:solidFill>
                  <a:schemeClr val="tx1"/>
                </a:solidFill>
              </a:rPr>
              <a:t> </a:t>
            </a:r>
            <a:r>
              <a:rPr lang="ru-RU" sz="1600" dirty="0" err="1">
                <a:solidFill>
                  <a:schemeClr val="tx1"/>
                </a:solidFill>
              </a:rPr>
              <a:t>үнемі</a:t>
            </a:r>
            <a:r>
              <a:rPr lang="ru-RU" sz="1600" dirty="0">
                <a:solidFill>
                  <a:schemeClr val="tx1"/>
                </a:solidFill>
              </a:rPr>
              <a:t> </a:t>
            </a:r>
            <a:r>
              <a:rPr lang="ru-RU" sz="1600" dirty="0" err="1">
                <a:solidFill>
                  <a:schemeClr val="tx1"/>
                </a:solidFill>
              </a:rPr>
              <a:t>кейінге</a:t>
            </a:r>
            <a:r>
              <a:rPr lang="ru-RU" sz="1600" dirty="0">
                <a:solidFill>
                  <a:schemeClr val="tx1"/>
                </a:solidFill>
              </a:rPr>
              <a:t> </a:t>
            </a:r>
            <a:r>
              <a:rPr lang="ru-RU" sz="1600" dirty="0" err="1">
                <a:solidFill>
                  <a:schemeClr val="tx1"/>
                </a:solidFill>
              </a:rPr>
              <a:t>қалдыруға</a:t>
            </a:r>
            <a:r>
              <a:rPr lang="ru-RU" sz="1600" dirty="0">
                <a:solidFill>
                  <a:schemeClr val="tx1"/>
                </a:solidFill>
              </a:rPr>
              <a:t> </a:t>
            </a:r>
            <a:r>
              <a:rPr lang="ru-RU" sz="1600" dirty="0" err="1">
                <a:solidFill>
                  <a:schemeClr val="tx1"/>
                </a:solidFill>
              </a:rPr>
              <a:t>тырысады</a:t>
            </a:r>
            <a:r>
              <a:rPr lang="ru-RU" sz="1600" dirty="0">
                <a:solidFill>
                  <a:schemeClr val="tx1"/>
                </a:solidFill>
              </a:rPr>
              <a:t>. </a:t>
            </a:r>
            <a:r>
              <a:rPr lang="ru-RU" sz="1600" dirty="0" err="1">
                <a:solidFill>
                  <a:schemeClr val="tx1"/>
                </a:solidFill>
              </a:rPr>
              <a:t>Бұл</a:t>
            </a:r>
            <a:r>
              <a:rPr lang="ru-RU" sz="1600" dirty="0">
                <a:solidFill>
                  <a:schemeClr val="tx1"/>
                </a:solidFill>
              </a:rPr>
              <a:t> </a:t>
            </a:r>
            <a:r>
              <a:rPr lang="ru-RU" sz="1600" dirty="0" err="1">
                <a:solidFill>
                  <a:schemeClr val="tx1"/>
                </a:solidFill>
              </a:rPr>
              <a:t>үрдіс</a:t>
            </a:r>
            <a:r>
              <a:rPr lang="ru-RU" sz="1600" dirty="0">
                <a:solidFill>
                  <a:schemeClr val="tx1"/>
                </a:solidFill>
              </a:rPr>
              <a:t> </a:t>
            </a:r>
            <a:r>
              <a:rPr lang="ru-RU" sz="1600" dirty="0" err="1">
                <a:solidFill>
                  <a:schemeClr val="tx1"/>
                </a:solidFill>
              </a:rPr>
              <a:t>облыстар</a:t>
            </a:r>
            <a:r>
              <a:rPr lang="ru-RU" sz="1600" dirty="0">
                <a:solidFill>
                  <a:schemeClr val="tx1"/>
                </a:solidFill>
              </a:rPr>
              <a:t> </a:t>
            </a:r>
            <a:r>
              <a:rPr lang="ru-RU" sz="1600" dirty="0" err="1">
                <a:solidFill>
                  <a:schemeClr val="tx1"/>
                </a:solidFill>
              </a:rPr>
              <a:t>бойынша</a:t>
            </a:r>
            <a:r>
              <a:rPr lang="ru-RU" sz="1600" dirty="0">
                <a:solidFill>
                  <a:schemeClr val="tx1"/>
                </a:solidFill>
              </a:rPr>
              <a:t> </a:t>
            </a:r>
            <a:r>
              <a:rPr lang="ru-RU" sz="1600" dirty="0" err="1">
                <a:solidFill>
                  <a:schemeClr val="tx1"/>
                </a:solidFill>
              </a:rPr>
              <a:t>бөлінуде</a:t>
            </a:r>
            <a:r>
              <a:rPr lang="ru-RU" sz="1600" dirty="0">
                <a:solidFill>
                  <a:schemeClr val="tx1"/>
                </a:solidFill>
              </a:rPr>
              <a:t> де </a:t>
            </a:r>
            <a:r>
              <a:rPr lang="ru-RU" sz="1600" dirty="0" err="1">
                <a:solidFill>
                  <a:schemeClr val="tx1"/>
                </a:solidFill>
              </a:rPr>
              <a:t>байқалады</a:t>
            </a:r>
            <a:r>
              <a:rPr lang="ru-RU" sz="1600" dirty="0">
                <a:solidFill>
                  <a:schemeClr val="tx1"/>
                </a:solidFill>
              </a:rPr>
              <a:t>. 23 % </a:t>
            </a:r>
            <a:r>
              <a:rPr lang="ru-RU" sz="1600" dirty="0" err="1">
                <a:solidFill>
                  <a:schemeClr val="tx1"/>
                </a:solidFill>
              </a:rPr>
              <a:t>Қарағанды</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Манғыстау</a:t>
            </a:r>
            <a:r>
              <a:rPr lang="ru-RU" sz="1600" dirty="0">
                <a:solidFill>
                  <a:schemeClr val="tx1"/>
                </a:solidFill>
              </a:rPr>
              <a:t> </a:t>
            </a:r>
            <a:r>
              <a:rPr lang="ru-RU" sz="1600" dirty="0" err="1">
                <a:solidFill>
                  <a:schemeClr val="tx1"/>
                </a:solidFill>
              </a:rPr>
              <a:t>облысы</a:t>
            </a:r>
            <a:r>
              <a:rPr lang="ru-RU" sz="1600" dirty="0">
                <a:solidFill>
                  <a:schemeClr val="tx1"/>
                </a:solidFill>
              </a:rPr>
              <a:t> </a:t>
            </a:r>
            <a:r>
              <a:rPr lang="ru-RU" sz="1600" dirty="0" err="1">
                <a:solidFill>
                  <a:schemeClr val="tx1"/>
                </a:solidFill>
              </a:rPr>
              <a:t>тұрғындары</a:t>
            </a:r>
            <a:r>
              <a:rPr lang="ru-RU" sz="1600" dirty="0">
                <a:solidFill>
                  <a:schemeClr val="tx1"/>
                </a:solidFill>
              </a:rPr>
              <a:t> </a:t>
            </a:r>
            <a:r>
              <a:rPr lang="ru-RU" sz="1600" dirty="0" err="1">
                <a:solidFill>
                  <a:schemeClr val="tx1"/>
                </a:solidFill>
              </a:rPr>
              <a:t>ертеңгі</a:t>
            </a:r>
            <a:r>
              <a:rPr lang="ru-RU" sz="1600" dirty="0">
                <a:solidFill>
                  <a:schemeClr val="tx1"/>
                </a:solidFill>
              </a:rPr>
              <a:t> </a:t>
            </a:r>
            <a:r>
              <a:rPr lang="ru-RU" sz="1600" dirty="0" err="1">
                <a:solidFill>
                  <a:schemeClr val="tx1"/>
                </a:solidFill>
              </a:rPr>
              <a:t>күнге</a:t>
            </a:r>
            <a:r>
              <a:rPr lang="ru-RU" sz="1600" dirty="0">
                <a:solidFill>
                  <a:schemeClr val="tx1"/>
                </a:solidFill>
              </a:rPr>
              <a:t> </a:t>
            </a:r>
            <a:r>
              <a:rPr lang="ru-RU" sz="1600" dirty="0" err="1">
                <a:solidFill>
                  <a:schemeClr val="tx1"/>
                </a:solidFill>
              </a:rPr>
              <a:t>деп</a:t>
            </a:r>
            <a:r>
              <a:rPr lang="ru-RU" sz="1600" dirty="0">
                <a:solidFill>
                  <a:schemeClr val="tx1"/>
                </a:solidFill>
              </a:rPr>
              <a:t> </a:t>
            </a:r>
            <a:r>
              <a:rPr lang="ru-RU" sz="1600" dirty="0" err="1">
                <a:solidFill>
                  <a:schemeClr val="tx1"/>
                </a:solidFill>
              </a:rPr>
              <a:t>ақша</a:t>
            </a:r>
            <a:r>
              <a:rPr lang="ru-RU" sz="1600" dirty="0">
                <a:solidFill>
                  <a:schemeClr val="tx1"/>
                </a:solidFill>
              </a:rPr>
              <a:t> </a:t>
            </a:r>
            <a:r>
              <a:rPr lang="ru-RU" sz="1600" dirty="0" err="1">
                <a:solidFill>
                  <a:schemeClr val="tx1"/>
                </a:solidFill>
              </a:rPr>
              <a:t>сақтап</a:t>
            </a:r>
            <a:r>
              <a:rPr lang="ru-RU" sz="1600" dirty="0">
                <a:solidFill>
                  <a:schemeClr val="tx1"/>
                </a:solidFill>
              </a:rPr>
              <a:t> </a:t>
            </a:r>
            <a:r>
              <a:rPr lang="ru-RU" sz="1600" dirty="0" err="1">
                <a:solidFill>
                  <a:schemeClr val="tx1"/>
                </a:solidFill>
              </a:rPr>
              <a:t>қалмайтындарын</a:t>
            </a:r>
            <a:r>
              <a:rPr lang="ru-RU" sz="1600" dirty="0">
                <a:solidFill>
                  <a:schemeClr val="tx1"/>
                </a:solidFill>
              </a:rPr>
              <a:t> </a:t>
            </a:r>
            <a:r>
              <a:rPr lang="ru-RU" sz="1600" dirty="0" err="1">
                <a:solidFill>
                  <a:schemeClr val="tx1"/>
                </a:solidFill>
              </a:rPr>
              <a:t>көрсетті</a:t>
            </a:r>
            <a:r>
              <a:rPr lang="ru-RU" sz="1600" dirty="0">
                <a:solidFill>
                  <a:schemeClr val="tx1"/>
                </a:solidFill>
              </a:rPr>
              <a:t>. </a:t>
            </a:r>
            <a:r>
              <a:rPr lang="ru-RU" sz="1600" dirty="0" err="1">
                <a:solidFill>
                  <a:schemeClr val="tx1"/>
                </a:solidFill>
              </a:rPr>
              <a:t>Орташа</a:t>
            </a:r>
            <a:r>
              <a:rPr lang="ru-RU" sz="1600" dirty="0">
                <a:solidFill>
                  <a:schemeClr val="tx1"/>
                </a:solidFill>
              </a:rPr>
              <a:t> </a:t>
            </a:r>
            <a:r>
              <a:rPr lang="ru-RU" sz="1600" dirty="0" err="1">
                <a:solidFill>
                  <a:schemeClr val="tx1"/>
                </a:solidFill>
              </a:rPr>
              <a:t>алғанда</a:t>
            </a:r>
            <a:r>
              <a:rPr lang="ru-RU" sz="1600" dirty="0">
                <a:solidFill>
                  <a:schemeClr val="tx1"/>
                </a:solidFill>
              </a:rPr>
              <a:t>, </a:t>
            </a:r>
            <a:r>
              <a:rPr lang="ru-RU" sz="1600" dirty="0" err="1">
                <a:solidFill>
                  <a:schemeClr val="tx1"/>
                </a:solidFill>
              </a:rPr>
              <a:t>респонденттердің</a:t>
            </a:r>
            <a:r>
              <a:rPr lang="ru-RU" sz="1600" dirty="0">
                <a:solidFill>
                  <a:schemeClr val="tx1"/>
                </a:solidFill>
              </a:rPr>
              <a:t> </a:t>
            </a:r>
            <a:r>
              <a:rPr lang="ru-RU" sz="1600" dirty="0" err="1">
                <a:solidFill>
                  <a:schemeClr val="tx1"/>
                </a:solidFill>
              </a:rPr>
              <a:t>шамамен</a:t>
            </a:r>
            <a:r>
              <a:rPr lang="ru-RU" sz="1600" dirty="0">
                <a:solidFill>
                  <a:schemeClr val="tx1"/>
                </a:solidFill>
              </a:rPr>
              <a:t> 10 % - ы ай </a:t>
            </a:r>
            <a:r>
              <a:rPr lang="ru-RU" sz="1600" dirty="0" err="1">
                <a:solidFill>
                  <a:schemeClr val="tx1"/>
                </a:solidFill>
              </a:rPr>
              <a:t>сайын</a:t>
            </a:r>
            <a:r>
              <a:rPr lang="ru-RU" sz="1600" dirty="0">
                <a:solidFill>
                  <a:schemeClr val="tx1"/>
                </a:solidFill>
              </a:rPr>
              <a:t> </a:t>
            </a:r>
            <a:r>
              <a:rPr lang="ru-RU" sz="1600" dirty="0" err="1">
                <a:solidFill>
                  <a:schemeClr val="tx1"/>
                </a:solidFill>
              </a:rPr>
              <a:t>белгіленген</a:t>
            </a:r>
            <a:r>
              <a:rPr lang="ru-RU" sz="1600" dirty="0">
                <a:solidFill>
                  <a:schemeClr val="tx1"/>
                </a:solidFill>
              </a:rPr>
              <a:t> </a:t>
            </a:r>
            <a:r>
              <a:rPr lang="ru-RU" sz="1600" dirty="0" err="1">
                <a:solidFill>
                  <a:schemeClr val="tx1"/>
                </a:solidFill>
              </a:rPr>
              <a:t>соманы</a:t>
            </a:r>
            <a:r>
              <a:rPr lang="ru-RU" sz="1600" dirty="0">
                <a:solidFill>
                  <a:schemeClr val="tx1"/>
                </a:solidFill>
              </a:rPr>
              <a:t> </a:t>
            </a:r>
            <a:r>
              <a:rPr lang="ru-RU" sz="1600" dirty="0" err="1">
                <a:solidFill>
                  <a:schemeClr val="tx1"/>
                </a:solidFill>
              </a:rPr>
              <a:t>жинақтау</a:t>
            </a:r>
            <a:r>
              <a:rPr lang="ru-RU" sz="1600" dirty="0">
                <a:solidFill>
                  <a:schemeClr val="tx1"/>
                </a:solidFill>
              </a:rPr>
              <a:t> </a:t>
            </a:r>
            <a:r>
              <a:rPr lang="ru-RU" sz="1600" dirty="0" err="1">
                <a:solidFill>
                  <a:schemeClr val="tx1"/>
                </a:solidFill>
              </a:rPr>
              <a:t>үшін</a:t>
            </a:r>
            <a:r>
              <a:rPr lang="ru-RU" sz="1600" dirty="0">
                <a:solidFill>
                  <a:schemeClr val="tx1"/>
                </a:solidFill>
              </a:rPr>
              <a:t> </a:t>
            </a:r>
            <a:r>
              <a:rPr lang="ru-RU" sz="1600" dirty="0" err="1">
                <a:solidFill>
                  <a:schemeClr val="tx1"/>
                </a:solidFill>
              </a:rPr>
              <a:t>немесе</a:t>
            </a:r>
            <a:r>
              <a:rPr lang="ru-RU" sz="1600" dirty="0">
                <a:solidFill>
                  <a:schemeClr val="tx1"/>
                </a:solidFill>
              </a:rPr>
              <a:t> </a:t>
            </a:r>
            <a:r>
              <a:rPr lang="ru-RU" sz="1600" dirty="0" err="1">
                <a:solidFill>
                  <a:schemeClr val="tx1"/>
                </a:solidFill>
              </a:rPr>
              <a:t>күтпеген</a:t>
            </a:r>
            <a:r>
              <a:rPr lang="ru-RU" sz="1600" dirty="0">
                <a:solidFill>
                  <a:schemeClr val="tx1"/>
                </a:solidFill>
              </a:rPr>
              <a:t> </a:t>
            </a:r>
            <a:r>
              <a:rPr lang="ru-RU" sz="1600" dirty="0" err="1">
                <a:solidFill>
                  <a:schemeClr val="tx1"/>
                </a:solidFill>
              </a:rPr>
              <a:t>жағдайларға</a:t>
            </a:r>
            <a:r>
              <a:rPr lang="ru-RU" sz="1600" dirty="0">
                <a:solidFill>
                  <a:schemeClr val="tx1"/>
                </a:solidFill>
              </a:rPr>
              <a:t> </a:t>
            </a:r>
            <a:r>
              <a:rPr lang="ru-RU" sz="1600" dirty="0" err="1">
                <a:solidFill>
                  <a:schemeClr val="tx1"/>
                </a:solidFill>
              </a:rPr>
              <a:t>өз</a:t>
            </a:r>
            <a:r>
              <a:rPr lang="ru-RU" sz="1600" dirty="0">
                <a:solidFill>
                  <a:schemeClr val="tx1"/>
                </a:solidFill>
              </a:rPr>
              <a:t> </a:t>
            </a:r>
            <a:r>
              <a:rPr lang="ru-RU" sz="1600" dirty="0" err="1">
                <a:solidFill>
                  <a:schemeClr val="tx1"/>
                </a:solidFill>
              </a:rPr>
              <a:t>бюджетінен</a:t>
            </a:r>
            <a:r>
              <a:rPr lang="ru-RU" sz="1600" dirty="0">
                <a:solidFill>
                  <a:schemeClr val="tx1"/>
                </a:solidFill>
              </a:rPr>
              <a:t> </a:t>
            </a:r>
            <a:r>
              <a:rPr lang="ru-RU" sz="1600" dirty="0" err="1">
                <a:solidFill>
                  <a:schemeClr val="tx1"/>
                </a:solidFill>
              </a:rPr>
              <a:t>кейінге</a:t>
            </a:r>
            <a:r>
              <a:rPr lang="ru-RU" sz="1600" dirty="0">
                <a:solidFill>
                  <a:schemeClr val="tx1"/>
                </a:solidFill>
              </a:rPr>
              <a:t> </a:t>
            </a:r>
            <a:r>
              <a:rPr lang="ru-RU" sz="1600" dirty="0" err="1">
                <a:solidFill>
                  <a:schemeClr val="tx1"/>
                </a:solidFill>
              </a:rPr>
              <a:t>қалдыруға</a:t>
            </a:r>
            <a:r>
              <a:rPr lang="ru-RU" sz="1600" dirty="0">
                <a:solidFill>
                  <a:schemeClr val="tx1"/>
                </a:solidFill>
              </a:rPr>
              <a:t> </a:t>
            </a:r>
            <a:r>
              <a:rPr lang="ru-RU" sz="1600" dirty="0" err="1">
                <a:solidFill>
                  <a:schemeClr val="tx1"/>
                </a:solidFill>
              </a:rPr>
              <a:t>қабілетті</a:t>
            </a:r>
            <a:r>
              <a:rPr lang="ru-RU" sz="1600" dirty="0">
                <a:solidFill>
                  <a:schemeClr val="tx1"/>
                </a:solidFill>
              </a:rPr>
              <a:t>.</a:t>
            </a:r>
          </a:p>
          <a:p>
            <a:pPr algn="just">
              <a:spcBef>
                <a:spcPts val="400"/>
              </a:spcBef>
            </a:pPr>
            <a:r>
              <a:rPr lang="ru-RU" sz="1600" dirty="0" err="1">
                <a:solidFill>
                  <a:schemeClr val="tx1"/>
                </a:solidFill>
              </a:rPr>
              <a:t>Егде</a:t>
            </a:r>
            <a:r>
              <a:rPr lang="ru-RU" sz="1600" dirty="0">
                <a:solidFill>
                  <a:schemeClr val="tx1"/>
                </a:solidFill>
              </a:rPr>
              <a:t> </a:t>
            </a:r>
            <a:r>
              <a:rPr lang="ru-RU" sz="1600" dirty="0" err="1">
                <a:solidFill>
                  <a:schemeClr val="tx1"/>
                </a:solidFill>
              </a:rPr>
              <a:t>жастағы</a:t>
            </a:r>
            <a:r>
              <a:rPr lang="ru-RU" sz="1600" dirty="0">
                <a:solidFill>
                  <a:schemeClr val="tx1"/>
                </a:solidFill>
              </a:rPr>
              <a:t> </a:t>
            </a:r>
            <a:r>
              <a:rPr lang="ru-RU" sz="1600" dirty="0" err="1">
                <a:solidFill>
                  <a:schemeClr val="tx1"/>
                </a:solidFill>
              </a:rPr>
              <a:t>болжамды</a:t>
            </a:r>
            <a:r>
              <a:rPr lang="ru-RU" sz="1600" dirty="0">
                <a:solidFill>
                  <a:schemeClr val="tx1"/>
                </a:solidFill>
              </a:rPr>
              <a:t> </a:t>
            </a:r>
            <a:r>
              <a:rPr lang="ru-RU" sz="1600" dirty="0" err="1">
                <a:solidFill>
                  <a:schemeClr val="tx1"/>
                </a:solidFill>
              </a:rPr>
              <a:t>табыс</a:t>
            </a:r>
            <a:r>
              <a:rPr lang="ru-RU" sz="1600" dirty="0">
                <a:solidFill>
                  <a:schemeClr val="tx1"/>
                </a:solidFill>
              </a:rPr>
              <a:t> </a:t>
            </a:r>
            <a:r>
              <a:rPr lang="ru-RU" sz="1600" dirty="0" err="1">
                <a:solidFill>
                  <a:schemeClr val="tx1"/>
                </a:solidFill>
              </a:rPr>
              <a:t>көздері</a:t>
            </a:r>
            <a:r>
              <a:rPr lang="ru-RU" sz="1600" dirty="0">
                <a:solidFill>
                  <a:schemeClr val="tx1"/>
                </a:solidFill>
              </a:rPr>
              <a:t> </a:t>
            </a:r>
            <a:r>
              <a:rPr lang="ru-RU" sz="1600" dirty="0" err="1">
                <a:solidFill>
                  <a:schemeClr val="tx1"/>
                </a:solidFill>
              </a:rPr>
              <a:t>туралы</a:t>
            </a:r>
            <a:r>
              <a:rPr lang="ru-RU" sz="1600" dirty="0">
                <a:solidFill>
                  <a:schemeClr val="tx1"/>
                </a:solidFill>
              </a:rPr>
              <a:t> </a:t>
            </a:r>
            <a:r>
              <a:rPr lang="ru-RU" sz="1600" dirty="0" err="1">
                <a:solidFill>
                  <a:schemeClr val="tx1"/>
                </a:solidFill>
              </a:rPr>
              <a:t>ойлай</a:t>
            </a:r>
            <a:r>
              <a:rPr lang="ru-RU" sz="1600" dirty="0">
                <a:solidFill>
                  <a:schemeClr val="tx1"/>
                </a:solidFill>
              </a:rPr>
              <a:t> </a:t>
            </a:r>
            <a:r>
              <a:rPr lang="ru-RU" sz="1600" dirty="0" err="1">
                <a:solidFill>
                  <a:schemeClr val="tx1"/>
                </a:solidFill>
              </a:rPr>
              <a:t>отырып</a:t>
            </a:r>
            <a:r>
              <a:rPr lang="ru-RU" sz="1600" dirty="0">
                <a:solidFill>
                  <a:schemeClr val="tx1"/>
                </a:solidFill>
              </a:rPr>
              <a:t>, 49 </a:t>
            </a:r>
            <a:r>
              <a:rPr lang="ru-RU" sz="1600" dirty="0" err="1">
                <a:solidFill>
                  <a:schemeClr val="tx1"/>
                </a:solidFill>
              </a:rPr>
              <a:t>жасқа</a:t>
            </a:r>
            <a:r>
              <a:rPr lang="ru-RU" sz="1600" dirty="0">
                <a:solidFill>
                  <a:schemeClr val="tx1"/>
                </a:solidFill>
              </a:rPr>
              <a:t> </a:t>
            </a:r>
            <a:r>
              <a:rPr lang="ru-RU" sz="1600" dirty="0" err="1">
                <a:solidFill>
                  <a:schemeClr val="tx1"/>
                </a:solidFill>
              </a:rPr>
              <a:t>дейінгі</a:t>
            </a:r>
            <a:r>
              <a:rPr lang="ru-RU" sz="1600" dirty="0">
                <a:solidFill>
                  <a:schemeClr val="tx1"/>
                </a:solidFill>
              </a:rPr>
              <a:t> </a:t>
            </a:r>
            <a:r>
              <a:rPr lang="ru-RU" sz="1600" dirty="0" err="1">
                <a:solidFill>
                  <a:schemeClr val="tx1"/>
                </a:solidFill>
              </a:rPr>
              <a:t>респонденттердің</a:t>
            </a:r>
            <a:r>
              <a:rPr lang="ru-RU" sz="1600" dirty="0">
                <a:solidFill>
                  <a:schemeClr val="tx1"/>
                </a:solidFill>
              </a:rPr>
              <a:t> </a:t>
            </a:r>
            <a:r>
              <a:rPr lang="ru-RU" sz="1600" dirty="0" err="1">
                <a:solidFill>
                  <a:schemeClr val="tx1"/>
                </a:solidFill>
              </a:rPr>
              <a:t>негізгі</a:t>
            </a:r>
            <a:r>
              <a:rPr lang="ru-RU" sz="1600" dirty="0">
                <a:solidFill>
                  <a:schemeClr val="tx1"/>
                </a:solidFill>
              </a:rPr>
              <a:t> </a:t>
            </a:r>
            <a:r>
              <a:rPr lang="ru-RU" sz="1600" dirty="0" err="1">
                <a:solidFill>
                  <a:schemeClr val="tx1"/>
                </a:solidFill>
              </a:rPr>
              <a:t>бөлігі</a:t>
            </a:r>
            <a:r>
              <a:rPr lang="ru-RU" sz="1600" dirty="0">
                <a:solidFill>
                  <a:schemeClr val="tx1"/>
                </a:solidFill>
              </a:rPr>
              <a:t> </a:t>
            </a:r>
            <a:r>
              <a:rPr lang="ru-RU" sz="1600" dirty="0" err="1">
                <a:solidFill>
                  <a:schemeClr val="tx1"/>
                </a:solidFill>
              </a:rPr>
              <a:t>табыстың</a:t>
            </a:r>
            <a:r>
              <a:rPr lang="ru-RU" sz="1600" dirty="0">
                <a:solidFill>
                  <a:schemeClr val="tx1"/>
                </a:solidFill>
              </a:rPr>
              <a:t> </a:t>
            </a:r>
            <a:r>
              <a:rPr lang="ru-RU" sz="1600" dirty="0" err="1">
                <a:solidFill>
                  <a:schemeClr val="tx1"/>
                </a:solidFill>
              </a:rPr>
              <a:t>негізгі</a:t>
            </a:r>
            <a:r>
              <a:rPr lang="ru-RU" sz="1600" dirty="0">
                <a:solidFill>
                  <a:schemeClr val="tx1"/>
                </a:solidFill>
              </a:rPr>
              <a:t> </a:t>
            </a:r>
            <a:r>
              <a:rPr lang="ru-RU" sz="1600" dirty="0" err="1">
                <a:solidFill>
                  <a:schemeClr val="tx1"/>
                </a:solidFill>
              </a:rPr>
              <a:t>көзі</a:t>
            </a:r>
            <a:r>
              <a:rPr lang="ru-RU" sz="1600" dirty="0">
                <a:solidFill>
                  <a:schemeClr val="tx1"/>
                </a:solidFill>
              </a:rPr>
              <a:t> </a:t>
            </a:r>
            <a:r>
              <a:rPr lang="ru-RU" sz="1600" dirty="0" err="1">
                <a:solidFill>
                  <a:schemeClr val="tx1"/>
                </a:solidFill>
              </a:rPr>
              <a:t>мемлекеттен</a:t>
            </a:r>
            <a:r>
              <a:rPr lang="ru-RU" sz="1600" dirty="0">
                <a:solidFill>
                  <a:schemeClr val="tx1"/>
                </a:solidFill>
              </a:rPr>
              <a:t> </a:t>
            </a:r>
            <a:r>
              <a:rPr lang="ru-RU" sz="1600" dirty="0" err="1">
                <a:solidFill>
                  <a:schemeClr val="tx1"/>
                </a:solidFill>
              </a:rPr>
              <a:t>зейнетақы</a:t>
            </a:r>
            <a:r>
              <a:rPr lang="ru-RU" sz="1600" dirty="0">
                <a:solidFill>
                  <a:schemeClr val="tx1"/>
                </a:solidFill>
              </a:rPr>
              <a:t> </a:t>
            </a:r>
            <a:r>
              <a:rPr lang="ru-RU" sz="1600" dirty="0" err="1">
                <a:solidFill>
                  <a:schemeClr val="tx1"/>
                </a:solidFill>
              </a:rPr>
              <a:t>болады</a:t>
            </a:r>
            <a:r>
              <a:rPr lang="ru-RU" sz="1600" dirty="0">
                <a:solidFill>
                  <a:schemeClr val="tx1"/>
                </a:solidFill>
              </a:rPr>
              <a:t> </a:t>
            </a:r>
            <a:r>
              <a:rPr lang="ru-RU" sz="1600" dirty="0" err="1">
                <a:solidFill>
                  <a:schemeClr val="tx1"/>
                </a:solidFill>
              </a:rPr>
              <a:t>деп</a:t>
            </a:r>
            <a:r>
              <a:rPr lang="ru-RU" sz="1600" dirty="0">
                <a:solidFill>
                  <a:schemeClr val="tx1"/>
                </a:solidFill>
              </a:rPr>
              <a:t> </a:t>
            </a:r>
            <a:r>
              <a:rPr lang="ru-RU" sz="1600" dirty="0" err="1">
                <a:solidFill>
                  <a:schemeClr val="tx1"/>
                </a:solidFill>
              </a:rPr>
              <a:t>болжайды</a:t>
            </a:r>
            <a:r>
              <a:rPr lang="ru-RU" sz="1600" dirty="0">
                <a:solidFill>
                  <a:schemeClr val="tx1"/>
                </a:solidFill>
              </a:rPr>
              <a:t>. </a:t>
            </a:r>
            <a:r>
              <a:rPr lang="ru-RU" sz="1600" dirty="0" err="1">
                <a:solidFill>
                  <a:schemeClr val="tx1"/>
                </a:solidFill>
              </a:rPr>
              <a:t>Бұл</a:t>
            </a:r>
            <a:r>
              <a:rPr lang="ru-RU" sz="1600" dirty="0">
                <a:solidFill>
                  <a:schemeClr val="tx1"/>
                </a:solidFill>
              </a:rPr>
              <a:t> </a:t>
            </a:r>
            <a:r>
              <a:rPr lang="ru-RU" sz="1600" dirty="0" err="1">
                <a:solidFill>
                  <a:schemeClr val="tx1"/>
                </a:solidFill>
              </a:rPr>
              <a:t>ретте</a:t>
            </a:r>
            <a:r>
              <a:rPr lang="ru-RU" sz="1600" dirty="0">
                <a:solidFill>
                  <a:schemeClr val="tx1"/>
                </a:solidFill>
              </a:rPr>
              <a:t>, </a:t>
            </a:r>
            <a:r>
              <a:rPr lang="ru-RU" sz="1600" dirty="0" err="1">
                <a:solidFill>
                  <a:schemeClr val="tx1"/>
                </a:solidFill>
              </a:rPr>
              <a:t>орташа</a:t>
            </a:r>
            <a:r>
              <a:rPr lang="ru-RU" sz="1600" dirty="0">
                <a:solidFill>
                  <a:schemeClr val="tx1"/>
                </a:solidFill>
              </a:rPr>
              <a:t> </a:t>
            </a:r>
            <a:r>
              <a:rPr lang="ru-RU" sz="1600" dirty="0" err="1">
                <a:solidFill>
                  <a:schemeClr val="tx1"/>
                </a:solidFill>
              </a:rPr>
              <a:t>алғанда</a:t>
            </a:r>
            <a:r>
              <a:rPr lang="ru-RU" sz="1600" dirty="0">
                <a:solidFill>
                  <a:schemeClr val="tx1"/>
                </a:solidFill>
              </a:rPr>
              <a:t>, </a:t>
            </a:r>
            <a:r>
              <a:rPr lang="ru-RU" sz="1600" dirty="0" err="1">
                <a:solidFill>
                  <a:schemeClr val="tx1"/>
                </a:solidFill>
              </a:rPr>
              <a:t>сұралған</a:t>
            </a:r>
            <a:r>
              <a:rPr lang="ru-RU" sz="1600" dirty="0">
                <a:solidFill>
                  <a:schemeClr val="tx1"/>
                </a:solidFill>
              </a:rPr>
              <a:t> </a:t>
            </a:r>
            <a:r>
              <a:rPr lang="ru-RU" sz="1600" dirty="0" err="1">
                <a:solidFill>
                  <a:schemeClr val="tx1"/>
                </a:solidFill>
              </a:rPr>
              <a:t>респонденттердің</a:t>
            </a:r>
            <a:r>
              <a:rPr lang="ru-RU" sz="1600" dirty="0">
                <a:solidFill>
                  <a:schemeClr val="tx1"/>
                </a:solidFill>
              </a:rPr>
              <a:t> 15-20 % - ы </a:t>
            </a:r>
            <a:r>
              <a:rPr lang="ru-RU" sz="1600" dirty="0" err="1">
                <a:solidFill>
                  <a:schemeClr val="tx1"/>
                </a:solidFill>
              </a:rPr>
              <a:t>қосымша</a:t>
            </a:r>
            <a:r>
              <a:rPr lang="ru-RU" sz="1600" dirty="0">
                <a:solidFill>
                  <a:schemeClr val="tx1"/>
                </a:solidFill>
              </a:rPr>
              <a:t> </a:t>
            </a:r>
            <a:r>
              <a:rPr lang="ru-RU" sz="1600" dirty="0" err="1">
                <a:solidFill>
                  <a:schemeClr val="tx1"/>
                </a:solidFill>
              </a:rPr>
              <a:t>жұмыспен</a:t>
            </a:r>
            <a:r>
              <a:rPr lang="ru-RU" sz="1600" dirty="0">
                <a:solidFill>
                  <a:schemeClr val="tx1"/>
                </a:solidFill>
              </a:rPr>
              <a:t> </a:t>
            </a:r>
            <a:r>
              <a:rPr lang="ru-RU" sz="1600" dirty="0" err="1">
                <a:solidFill>
                  <a:schemeClr val="tx1"/>
                </a:solidFill>
              </a:rPr>
              <a:t>қамтылуға</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одан</a:t>
            </a:r>
            <a:r>
              <a:rPr lang="ru-RU" sz="1600" dirty="0">
                <a:solidFill>
                  <a:schemeClr val="tx1"/>
                </a:solidFill>
              </a:rPr>
              <a:t> </a:t>
            </a:r>
            <a:r>
              <a:rPr lang="ru-RU" sz="1600" dirty="0" err="1">
                <a:solidFill>
                  <a:schemeClr val="tx1"/>
                </a:solidFill>
              </a:rPr>
              <a:t>түсетін</a:t>
            </a:r>
            <a:r>
              <a:rPr lang="ru-RU" sz="1600" dirty="0">
                <a:solidFill>
                  <a:schemeClr val="tx1"/>
                </a:solidFill>
              </a:rPr>
              <a:t> </a:t>
            </a:r>
            <a:r>
              <a:rPr lang="ru-RU" sz="1600" dirty="0" err="1">
                <a:solidFill>
                  <a:schemeClr val="tx1"/>
                </a:solidFill>
              </a:rPr>
              <a:t>табысқа</a:t>
            </a:r>
            <a:r>
              <a:rPr lang="ru-RU" sz="1600" dirty="0">
                <a:solidFill>
                  <a:schemeClr val="tx1"/>
                </a:solidFill>
              </a:rPr>
              <a:t> </a:t>
            </a:r>
            <a:r>
              <a:rPr lang="ru-RU" sz="1600" dirty="0" err="1">
                <a:solidFill>
                  <a:schemeClr val="tx1"/>
                </a:solidFill>
              </a:rPr>
              <a:t>сенеді</a:t>
            </a:r>
            <a:r>
              <a:rPr lang="ru-RU" sz="1600" dirty="0">
                <a:solidFill>
                  <a:schemeClr val="tx1"/>
                </a:solidFill>
              </a:rPr>
              <a:t>.</a:t>
            </a:r>
          </a:p>
          <a:p>
            <a:pPr algn="just">
              <a:spcBef>
                <a:spcPts val="400"/>
              </a:spcBef>
            </a:pPr>
            <a:r>
              <a:rPr lang="ru-RU" sz="1600" dirty="0" err="1">
                <a:solidFill>
                  <a:schemeClr val="tx1"/>
                </a:solidFill>
              </a:rPr>
              <a:t>Егде</a:t>
            </a:r>
            <a:r>
              <a:rPr lang="ru-RU" sz="1600" dirty="0">
                <a:solidFill>
                  <a:schemeClr val="tx1"/>
                </a:solidFill>
              </a:rPr>
              <a:t> </a:t>
            </a:r>
            <a:r>
              <a:rPr lang="ru-RU" sz="1600" dirty="0" err="1">
                <a:solidFill>
                  <a:schemeClr val="tx1"/>
                </a:solidFill>
              </a:rPr>
              <a:t>жастағы</a:t>
            </a:r>
            <a:r>
              <a:rPr lang="ru-RU" sz="1600" dirty="0">
                <a:solidFill>
                  <a:schemeClr val="tx1"/>
                </a:solidFill>
              </a:rPr>
              <a:t> </a:t>
            </a:r>
            <a:r>
              <a:rPr lang="ru-RU" sz="1600" dirty="0" err="1">
                <a:solidFill>
                  <a:schemeClr val="tx1"/>
                </a:solidFill>
              </a:rPr>
              <a:t>респонденттердің</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қауіпсіздігі</a:t>
            </a:r>
            <a:r>
              <a:rPr lang="ru-RU" sz="1600" dirty="0">
                <a:solidFill>
                  <a:schemeClr val="tx1"/>
                </a:solidFill>
              </a:rPr>
              <a:t> </a:t>
            </a:r>
            <a:r>
              <a:rPr lang="ru-RU" sz="1600" dirty="0" err="1">
                <a:solidFill>
                  <a:schemeClr val="tx1"/>
                </a:solidFill>
              </a:rPr>
              <a:t>туралы</a:t>
            </a:r>
            <a:r>
              <a:rPr lang="ru-RU" sz="1600" dirty="0">
                <a:solidFill>
                  <a:schemeClr val="tx1"/>
                </a:solidFill>
              </a:rPr>
              <a:t> </a:t>
            </a:r>
            <a:r>
              <a:rPr lang="ru-RU" sz="1600" dirty="0" err="1">
                <a:solidFill>
                  <a:schemeClr val="tx1"/>
                </a:solidFill>
              </a:rPr>
              <a:t>айтарлықтай</a:t>
            </a:r>
            <a:r>
              <a:rPr lang="ru-RU" sz="1600" dirty="0">
                <a:solidFill>
                  <a:schemeClr val="tx1"/>
                </a:solidFill>
              </a:rPr>
              <a:t> </a:t>
            </a:r>
            <a:r>
              <a:rPr lang="ru-RU" sz="1600" dirty="0" err="1">
                <a:solidFill>
                  <a:schemeClr val="tx1"/>
                </a:solidFill>
              </a:rPr>
              <a:t>маңызды</a:t>
            </a:r>
            <a:r>
              <a:rPr lang="ru-RU" sz="1600" dirty="0">
                <a:solidFill>
                  <a:schemeClr val="tx1"/>
                </a:solidFill>
              </a:rPr>
              <a:t> </a:t>
            </a:r>
            <a:r>
              <a:rPr lang="ru-RU" sz="1600" dirty="0" err="1">
                <a:solidFill>
                  <a:schemeClr val="tx1"/>
                </a:solidFill>
              </a:rPr>
              <a:t>дәлел</a:t>
            </a:r>
            <a:r>
              <a:rPr lang="ru-RU" sz="1600" dirty="0">
                <a:solidFill>
                  <a:schemeClr val="tx1"/>
                </a:solidFill>
              </a:rPr>
              <a:t> - </a:t>
            </a:r>
            <a:r>
              <a:rPr lang="ru-RU" sz="1600" dirty="0" err="1">
                <a:solidFill>
                  <a:schemeClr val="tx1"/>
                </a:solidFill>
              </a:rPr>
              <a:t>бұл</a:t>
            </a:r>
            <a:r>
              <a:rPr lang="ru-RU" sz="1600" dirty="0">
                <a:solidFill>
                  <a:schemeClr val="tx1"/>
                </a:solidFill>
              </a:rPr>
              <a:t> </a:t>
            </a:r>
            <a:r>
              <a:rPr lang="ru-RU" sz="1600" dirty="0" err="1">
                <a:solidFill>
                  <a:schemeClr val="tx1"/>
                </a:solidFill>
              </a:rPr>
              <a:t>жинақтардың</a:t>
            </a:r>
            <a:r>
              <a:rPr lang="ru-RU" sz="1600" dirty="0">
                <a:solidFill>
                  <a:schemeClr val="tx1"/>
                </a:solidFill>
              </a:rPr>
              <a:t> </a:t>
            </a:r>
            <a:r>
              <a:rPr lang="ru-RU" sz="1600" dirty="0" err="1">
                <a:solidFill>
                  <a:schemeClr val="tx1"/>
                </a:solidFill>
              </a:rPr>
              <a:t>болуы</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қолда</a:t>
            </a:r>
            <a:r>
              <a:rPr lang="ru-RU" sz="1600" dirty="0">
                <a:solidFill>
                  <a:schemeClr val="tx1"/>
                </a:solidFill>
              </a:rPr>
              <a:t> бар </a:t>
            </a:r>
            <a:r>
              <a:rPr lang="ru-RU" sz="1600" dirty="0" err="1">
                <a:solidFill>
                  <a:schemeClr val="tx1"/>
                </a:solidFill>
              </a:rPr>
              <a:t>мүлікті</a:t>
            </a:r>
            <a:r>
              <a:rPr lang="ru-RU" sz="1600" dirty="0">
                <a:solidFill>
                  <a:schemeClr val="tx1"/>
                </a:solidFill>
              </a:rPr>
              <a:t> </a:t>
            </a:r>
            <a:r>
              <a:rPr lang="ru-RU" sz="1600" dirty="0" err="1">
                <a:solidFill>
                  <a:schemeClr val="tx1"/>
                </a:solidFill>
              </a:rPr>
              <a:t>жалға</a:t>
            </a:r>
            <a:r>
              <a:rPr lang="ru-RU" sz="1600" dirty="0">
                <a:solidFill>
                  <a:schemeClr val="tx1"/>
                </a:solidFill>
              </a:rPr>
              <a:t> </a:t>
            </a:r>
            <a:r>
              <a:rPr lang="ru-RU" sz="1600" dirty="0" err="1">
                <a:solidFill>
                  <a:schemeClr val="tx1"/>
                </a:solidFill>
              </a:rPr>
              <a:t>беруден</a:t>
            </a:r>
            <a:r>
              <a:rPr lang="ru-RU" sz="1600" dirty="0">
                <a:solidFill>
                  <a:schemeClr val="tx1"/>
                </a:solidFill>
              </a:rPr>
              <a:t> </a:t>
            </a:r>
            <a:r>
              <a:rPr lang="ru-RU" sz="1600" dirty="0" err="1">
                <a:solidFill>
                  <a:schemeClr val="tx1"/>
                </a:solidFill>
              </a:rPr>
              <a:t>түсетін</a:t>
            </a:r>
            <a:r>
              <a:rPr lang="ru-RU" sz="1600" dirty="0">
                <a:solidFill>
                  <a:schemeClr val="tx1"/>
                </a:solidFill>
              </a:rPr>
              <a:t> </a:t>
            </a:r>
            <a:r>
              <a:rPr lang="ru-RU" sz="1600" dirty="0" err="1">
                <a:solidFill>
                  <a:schemeClr val="tx1"/>
                </a:solidFill>
              </a:rPr>
              <a:t>табыс</a:t>
            </a:r>
            <a:r>
              <a:rPr lang="ru-RU" dirty="0">
                <a:solidFill>
                  <a:srgbClr val="7A4300"/>
                </a:solidFill>
              </a:rPr>
              <a:t>.</a:t>
            </a:r>
          </a:p>
        </p:txBody>
      </p:sp>
    </p:spTree>
    <p:extLst>
      <p:ext uri="{BB962C8B-B14F-4D97-AF65-F5344CB8AC3E}">
        <p14:creationId xmlns:p14="http://schemas.microsoft.com/office/powerpoint/2010/main" val="89520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38</a:t>
            </a:fld>
            <a:endParaRPr lang="ru-RU" dirty="0"/>
          </a:p>
        </p:txBody>
      </p:sp>
      <p:graphicFrame>
        <p:nvGraphicFramePr>
          <p:cNvPr id="4" name="Диаграмма 3">
            <a:extLst>
              <a:ext uri="{FF2B5EF4-FFF2-40B4-BE49-F238E27FC236}">
                <a16:creationId xmlns:a16="http://schemas.microsoft.com/office/drawing/2014/main" id="{21100619-33B0-2B49-BB3F-2103F813B227}"/>
              </a:ext>
            </a:extLst>
          </p:cNvPr>
          <p:cNvGraphicFramePr/>
          <p:nvPr>
            <p:extLst>
              <p:ext uri="{D42A27DB-BD31-4B8C-83A1-F6EECF244321}">
                <p14:modId xmlns:p14="http://schemas.microsoft.com/office/powerpoint/2010/main" val="1363114411"/>
              </p:ext>
            </p:extLst>
          </p:nvPr>
        </p:nvGraphicFramePr>
        <p:xfrm>
          <a:off x="-384720" y="1613618"/>
          <a:ext cx="11457333" cy="5257711"/>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CB1F8407-971B-3843-B9CB-4D9E644A66A0}"/>
              </a:ext>
            </a:extLst>
          </p:cNvPr>
          <p:cNvSpPr txBox="1"/>
          <p:nvPr/>
        </p:nvSpPr>
        <p:spPr>
          <a:xfrm>
            <a:off x="423245" y="1458864"/>
            <a:ext cx="2231929" cy="231667"/>
          </a:xfrm>
          <a:prstGeom prst="rect">
            <a:avLst/>
          </a:prstGeom>
          <a:noFill/>
        </p:spPr>
        <p:txBody>
          <a:bodyPr wrap="square" lIns="0" tIns="0" rIns="0" bIns="0" rtlCol="0">
            <a:noAutofit/>
          </a:bodyPr>
          <a:lstStyle/>
          <a:p>
            <a:pPr>
              <a:spcBef>
                <a:spcPts val="400"/>
              </a:spcBef>
            </a:pPr>
            <a:r>
              <a:rPr lang="ru-RU" sz="1333" dirty="0" err="1">
                <a:solidFill>
                  <a:srgbClr val="026036"/>
                </a:solidFill>
                <a:latin typeface="Arial" pitchFamily="34" charset="0"/>
                <a:cs typeface="Arial" pitchFamily="34" charset="0"/>
              </a:rPr>
              <a:t>отбасылық</a:t>
            </a:r>
            <a:r>
              <a:rPr lang="ru-RU" sz="1333" dirty="0">
                <a:solidFill>
                  <a:srgbClr val="026036"/>
                </a:solidFill>
                <a:latin typeface="Arial" pitchFamily="34" charset="0"/>
                <a:cs typeface="Arial" pitchFamily="34" charset="0"/>
              </a:rPr>
              <a:t> </a:t>
            </a:r>
            <a:r>
              <a:rPr lang="ru-RU" sz="1333" dirty="0" err="1">
                <a:solidFill>
                  <a:srgbClr val="026036"/>
                </a:solidFill>
                <a:latin typeface="Arial" pitchFamily="34" charset="0"/>
                <a:cs typeface="Arial" pitchFamily="34" charset="0"/>
              </a:rPr>
              <a:t>жағдай</a:t>
            </a:r>
            <a:endParaRPr lang="ru-RU" sz="1333" dirty="0">
              <a:solidFill>
                <a:srgbClr val="026036"/>
              </a:solidFill>
              <a:latin typeface="Arial" pitchFamily="34" charset="0"/>
              <a:cs typeface="Arial" pitchFamily="34" charset="0"/>
            </a:endParaRPr>
          </a:p>
        </p:txBody>
      </p:sp>
      <p:sp>
        <p:nvSpPr>
          <p:cNvPr id="9" name="TextBox 8">
            <a:extLst>
              <a:ext uri="{FF2B5EF4-FFF2-40B4-BE49-F238E27FC236}">
                <a16:creationId xmlns:a16="http://schemas.microsoft.com/office/drawing/2014/main" id="{AE2956A6-71D5-3C4F-8900-B052CD297E2D}"/>
              </a:ext>
            </a:extLst>
          </p:cNvPr>
          <p:cNvSpPr txBox="1"/>
          <p:nvPr/>
        </p:nvSpPr>
        <p:spPr>
          <a:xfrm>
            <a:off x="5253775" y="1513642"/>
            <a:ext cx="1219200" cy="199953"/>
          </a:xfrm>
          <a:prstGeom prst="rect">
            <a:avLst/>
          </a:prstGeom>
          <a:noFill/>
        </p:spPr>
        <p:txBody>
          <a:bodyPr wrap="square" lIns="0" tIns="0" rIns="0" bIns="0" rtlCol="0">
            <a:noAutofit/>
          </a:bodyPr>
          <a:lstStyle/>
          <a:p>
            <a:pPr>
              <a:spcBef>
                <a:spcPts val="400"/>
              </a:spcBef>
            </a:pPr>
            <a:r>
              <a:rPr lang="ru-RU" sz="1333" dirty="0" err="1">
                <a:solidFill>
                  <a:srgbClr val="00B050"/>
                </a:solidFill>
                <a:latin typeface="Arial" panose="020B0604020202020204" pitchFamily="34" charset="0"/>
                <a:cs typeface="Arial" panose="020B0604020202020204" pitchFamily="34" charset="0"/>
              </a:rPr>
              <a:t>білім</a:t>
            </a:r>
            <a:endParaRPr lang="ru-RU" sz="1333" dirty="0">
              <a:solidFill>
                <a:srgbClr val="00B050"/>
              </a:solidFill>
              <a:latin typeface="Arial" panose="020B0604020202020204" pitchFamily="34" charset="0"/>
              <a:cs typeface="Arial" panose="020B0604020202020204" pitchFamily="34" charset="0"/>
            </a:endParaRPr>
          </a:p>
        </p:txBody>
      </p:sp>
      <p:sp>
        <p:nvSpPr>
          <p:cNvPr id="15" name="Заголовок 4">
            <a:extLst>
              <a:ext uri="{FF2B5EF4-FFF2-40B4-BE49-F238E27FC236}">
                <a16:creationId xmlns:a16="http://schemas.microsoft.com/office/drawing/2014/main" id="{CD80349A-43BE-1840-BA81-EBDDF3ED69D6}"/>
              </a:ext>
            </a:extLst>
          </p:cNvPr>
          <p:cNvSpPr txBox="1">
            <a:spLocks/>
          </p:cNvSpPr>
          <p:nvPr/>
        </p:nvSpPr>
        <p:spPr>
          <a:xfrm>
            <a:off x="613565" y="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2.3. </a:t>
            </a:r>
            <a:r>
              <a:rPr lang="ru-RU" sz="2800" b="1" dirty="0" err="1">
                <a:latin typeface="+mn-lt"/>
              </a:rPr>
              <a:t>Қаржылық</a:t>
            </a:r>
            <a:r>
              <a:rPr lang="ru-RU" sz="2800" b="1" dirty="0">
                <a:latin typeface="+mn-lt"/>
              </a:rPr>
              <a:t> </a:t>
            </a:r>
            <a:r>
              <a:rPr lang="ru-RU" sz="2800" b="1" dirty="0" err="1">
                <a:latin typeface="+mn-lt"/>
              </a:rPr>
              <a:t>қызметтерді</a:t>
            </a:r>
            <a:r>
              <a:rPr lang="ru-RU" sz="2800" b="1" dirty="0">
                <a:latin typeface="+mn-lt"/>
              </a:rPr>
              <a:t> </a:t>
            </a:r>
            <a:r>
              <a:rPr lang="ru-RU" sz="2800" b="1" dirty="0" err="1">
                <a:latin typeface="+mn-lt"/>
              </a:rPr>
              <a:t>пайдалана</a:t>
            </a:r>
            <a:r>
              <a:rPr lang="ru-RU" sz="2800" b="1" dirty="0">
                <a:latin typeface="+mn-lt"/>
              </a:rPr>
              <a:t> </a:t>
            </a:r>
            <a:r>
              <a:rPr lang="ru-RU" sz="2800" b="1" dirty="0" err="1">
                <a:latin typeface="+mn-lt"/>
              </a:rPr>
              <a:t>алу</a:t>
            </a:r>
            <a:endParaRPr lang="ru-RU" sz="2800" b="1" dirty="0">
              <a:latin typeface="+mn-lt"/>
            </a:endParaRPr>
          </a:p>
        </p:txBody>
      </p:sp>
      <p:sp>
        <p:nvSpPr>
          <p:cNvPr id="16" name="Равнобедренный треугольник 24">
            <a:extLst>
              <a:ext uri="{FF2B5EF4-FFF2-40B4-BE49-F238E27FC236}">
                <a16:creationId xmlns:a16="http://schemas.microsoft.com/office/drawing/2014/main" id="{23051D00-E35C-264B-8E99-5C8E936C4B9F}"/>
              </a:ext>
            </a:extLst>
          </p:cNvPr>
          <p:cNvSpPr/>
          <p:nvPr/>
        </p:nvSpPr>
        <p:spPr>
          <a:xfrm rot="5400000">
            <a:off x="214022" y="13567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Прямоугольник 17">
            <a:extLst>
              <a:ext uri="{FF2B5EF4-FFF2-40B4-BE49-F238E27FC236}">
                <a16:creationId xmlns:a16="http://schemas.microsoft.com/office/drawing/2014/main" id="{E834A34D-1D78-5B46-B270-41D333A4CE09}"/>
              </a:ext>
            </a:extLst>
          </p:cNvPr>
          <p:cNvSpPr/>
          <p:nvPr/>
        </p:nvSpPr>
        <p:spPr>
          <a:xfrm>
            <a:off x="7320136" y="547399"/>
            <a:ext cx="4448619" cy="5755422"/>
          </a:xfrm>
          <a:prstGeom prst="rect">
            <a:avLst/>
          </a:prstGeom>
          <a:solidFill>
            <a:srgbClr val="D5FED6"/>
          </a:solidFill>
        </p:spPr>
        <p:txBody>
          <a:bodyPr wrap="square">
            <a:spAutoFit/>
          </a:bodyPr>
          <a:lstStyle/>
          <a:p>
            <a:pPr algn="just"/>
            <a:r>
              <a:rPr lang="ru-RU" sz="1600" dirty="0" err="1"/>
              <a:t>Қаржылық</a:t>
            </a:r>
            <a:r>
              <a:rPr lang="ru-RU" sz="1600" dirty="0"/>
              <a:t> </a:t>
            </a:r>
            <a:r>
              <a:rPr lang="ru-RU" sz="1600" dirty="0" err="1"/>
              <a:t>сауатты</a:t>
            </a:r>
            <a:r>
              <a:rPr lang="ru-RU" sz="1600" dirty="0"/>
              <a:t> </a:t>
            </a:r>
            <a:r>
              <a:rPr lang="ru-RU" sz="1600" dirty="0" err="1"/>
              <a:t>азамат</a:t>
            </a:r>
            <a:r>
              <a:rPr lang="ru-RU" sz="1600" dirty="0"/>
              <a:t> кем </a:t>
            </a:r>
            <a:r>
              <a:rPr lang="ru-RU" sz="1600" dirty="0" err="1"/>
              <a:t>дегенде</a:t>
            </a:r>
            <a:r>
              <a:rPr lang="ru-RU" sz="1600" dirty="0"/>
              <a:t>:</a:t>
            </a:r>
          </a:p>
          <a:p>
            <a:pPr algn="just">
              <a:buFont typeface="+mj-lt"/>
              <a:buAutoNum type="arabicPeriod"/>
            </a:pPr>
            <a:r>
              <a:rPr lang="ru-RU" sz="1600" dirty="0"/>
              <a:t> </a:t>
            </a:r>
            <a:r>
              <a:rPr lang="ru-RU" sz="1600" dirty="0" err="1"/>
              <a:t>кірістер</a:t>
            </a:r>
            <a:r>
              <a:rPr lang="ru-RU" sz="1600" dirty="0"/>
              <a:t> мен </a:t>
            </a:r>
            <a:r>
              <a:rPr lang="ru-RU" sz="1600" dirty="0" err="1"/>
              <a:t>шығыстарды</a:t>
            </a:r>
            <a:r>
              <a:rPr lang="ru-RU" sz="1600" dirty="0"/>
              <a:t> </a:t>
            </a:r>
            <a:r>
              <a:rPr lang="ru-RU" sz="1600" dirty="0" err="1"/>
              <a:t>жоспарлай</a:t>
            </a:r>
            <a:r>
              <a:rPr lang="ru-RU" sz="1600" dirty="0"/>
              <a:t> </a:t>
            </a:r>
            <a:r>
              <a:rPr lang="ru-RU" sz="1600" dirty="0" err="1"/>
              <a:t>біледі</a:t>
            </a:r>
            <a:r>
              <a:rPr lang="ru-RU" sz="1600" dirty="0"/>
              <a:t>;</a:t>
            </a:r>
          </a:p>
          <a:p>
            <a:pPr algn="just">
              <a:buFont typeface="+mj-lt"/>
              <a:buAutoNum type="arabicPeriod"/>
            </a:pPr>
            <a:r>
              <a:rPr lang="ru-RU" sz="1600" dirty="0"/>
              <a:t> </a:t>
            </a:r>
            <a:r>
              <a:rPr lang="ru-RU" sz="1600" dirty="0" err="1"/>
              <a:t>ұзақ</a:t>
            </a:r>
            <a:r>
              <a:rPr lang="ru-RU" sz="1600" dirty="0"/>
              <a:t> </a:t>
            </a:r>
            <a:r>
              <a:rPr lang="ru-RU" sz="1600" dirty="0" err="1"/>
              <a:t>мерзімді</a:t>
            </a:r>
            <a:r>
              <a:rPr lang="ru-RU" sz="1600" dirty="0"/>
              <a:t> </a:t>
            </a:r>
            <a:r>
              <a:rPr lang="ru-RU" sz="1600" dirty="0" err="1"/>
              <a:t>жинақ</a:t>
            </a:r>
            <a:r>
              <a:rPr lang="ru-RU" sz="1600" dirty="0"/>
              <a:t> пен </a:t>
            </a:r>
            <a:r>
              <a:rPr lang="ru-RU" sz="1600" dirty="0" err="1"/>
              <a:t>қаржылық</a:t>
            </a:r>
            <a:r>
              <a:rPr lang="ru-RU" sz="1600" dirty="0"/>
              <a:t> «</a:t>
            </a:r>
            <a:r>
              <a:rPr lang="ru-RU" sz="1600" dirty="0" err="1"/>
              <a:t>қауіпсіздік</a:t>
            </a:r>
            <a:r>
              <a:rPr lang="ru-RU" sz="1600" dirty="0"/>
              <a:t> </a:t>
            </a:r>
            <a:r>
              <a:rPr lang="ru-RU" sz="1600" dirty="0" err="1"/>
              <a:t>жастығын</a:t>
            </a:r>
            <a:r>
              <a:rPr lang="ru-RU" sz="1600" dirty="0"/>
              <a:t>» </a:t>
            </a:r>
            <a:r>
              <a:rPr lang="ru-RU" sz="1600" dirty="0" err="1"/>
              <a:t>қалыптастыра</a:t>
            </a:r>
            <a:r>
              <a:rPr lang="ru-RU" sz="1600" dirty="0"/>
              <a:t> </a:t>
            </a:r>
            <a:r>
              <a:rPr lang="ru-RU" sz="1600" dirty="0" err="1"/>
              <a:t>біледі</a:t>
            </a:r>
            <a:r>
              <a:rPr lang="ru-RU" sz="1600" dirty="0"/>
              <a:t>;</a:t>
            </a:r>
          </a:p>
          <a:p>
            <a:pPr algn="just">
              <a:buFont typeface="+mj-lt"/>
              <a:buAutoNum type="arabicPeriod"/>
            </a:pPr>
            <a:r>
              <a:rPr lang="ru-RU" sz="1600" dirty="0"/>
              <a:t> </a:t>
            </a:r>
            <a:r>
              <a:rPr lang="ru-RU" sz="1600" dirty="0" err="1"/>
              <a:t>қаржы</a:t>
            </a:r>
            <a:r>
              <a:rPr lang="ru-RU" sz="1600" dirty="0"/>
              <a:t> </a:t>
            </a:r>
            <a:r>
              <a:rPr lang="ru-RU" sz="1600" dirty="0" err="1"/>
              <a:t>жаңалықтарынан</a:t>
            </a:r>
            <a:r>
              <a:rPr lang="ru-RU" sz="1600" dirty="0"/>
              <a:t> </a:t>
            </a:r>
            <a:r>
              <a:rPr lang="ru-RU" sz="1600" dirty="0" err="1"/>
              <a:t>хабардар</a:t>
            </a:r>
            <a:r>
              <a:rPr lang="ru-RU" sz="1600" dirty="0"/>
              <a:t> </a:t>
            </a:r>
            <a:r>
              <a:rPr lang="ru-RU" sz="1600" dirty="0" err="1"/>
              <a:t>және</a:t>
            </a:r>
            <a:r>
              <a:rPr lang="ru-RU" sz="1600" dirty="0"/>
              <a:t> </a:t>
            </a:r>
            <a:r>
              <a:rPr lang="ru-RU" sz="1600" dirty="0" err="1"/>
              <a:t>қажетті</a:t>
            </a:r>
            <a:r>
              <a:rPr lang="ru-RU" sz="1600" dirty="0"/>
              <a:t> </a:t>
            </a:r>
            <a:r>
              <a:rPr lang="ru-RU" sz="1600" dirty="0" err="1"/>
              <a:t>қаржылық</a:t>
            </a:r>
            <a:r>
              <a:rPr lang="ru-RU" sz="1600" dirty="0"/>
              <a:t> </a:t>
            </a:r>
            <a:r>
              <a:rPr lang="ru-RU" sz="1600" dirty="0" err="1"/>
              <a:t>ақпаратты</a:t>
            </a:r>
            <a:r>
              <a:rPr lang="ru-RU" sz="1600" dirty="0"/>
              <a:t> </a:t>
            </a:r>
            <a:r>
              <a:rPr lang="ru-RU" sz="1600" dirty="0" err="1"/>
              <a:t>пайдалана</a:t>
            </a:r>
            <a:r>
              <a:rPr lang="ru-RU" sz="1600" dirty="0"/>
              <a:t> </a:t>
            </a:r>
            <a:r>
              <a:rPr lang="ru-RU" sz="1600" dirty="0" err="1"/>
              <a:t>біледі</a:t>
            </a:r>
            <a:r>
              <a:rPr lang="ru-RU" sz="1600" dirty="0"/>
              <a:t>;</a:t>
            </a:r>
          </a:p>
          <a:p>
            <a:pPr algn="just">
              <a:buFont typeface="+mj-lt"/>
              <a:buAutoNum type="arabicPeriod"/>
            </a:pPr>
            <a:r>
              <a:rPr lang="ru-RU" sz="1600" dirty="0"/>
              <a:t> </a:t>
            </a:r>
            <a:r>
              <a:rPr lang="ru-RU" sz="1600" dirty="0" err="1"/>
              <a:t>қаржылық</a:t>
            </a:r>
            <a:r>
              <a:rPr lang="ru-RU" sz="1600" dirty="0"/>
              <a:t> </a:t>
            </a:r>
            <a:r>
              <a:rPr lang="ru-RU" sz="1600" dirty="0" err="1"/>
              <a:t>қызметтер</a:t>
            </a:r>
            <a:r>
              <a:rPr lang="ru-RU" sz="1600" dirty="0"/>
              <a:t> мен </a:t>
            </a:r>
            <a:r>
              <a:rPr lang="ru-RU" sz="1600" dirty="0" err="1"/>
              <a:t>өнімдерді</a:t>
            </a:r>
            <a:r>
              <a:rPr lang="ru-RU" sz="1600" dirty="0"/>
              <a:t> </a:t>
            </a:r>
            <a:r>
              <a:rPr lang="ru-RU" sz="1600" dirty="0" err="1"/>
              <a:t>ұтымды</a:t>
            </a:r>
            <a:r>
              <a:rPr lang="ru-RU" sz="1600" dirty="0"/>
              <a:t> </a:t>
            </a:r>
            <a:r>
              <a:rPr lang="ru-RU" sz="1600" dirty="0" err="1"/>
              <a:t>таңдай</a:t>
            </a:r>
            <a:r>
              <a:rPr lang="ru-RU" sz="1600" dirty="0"/>
              <a:t> </a:t>
            </a:r>
            <a:r>
              <a:rPr lang="ru-RU" sz="1600" dirty="0" err="1"/>
              <a:t>біледі</a:t>
            </a:r>
            <a:r>
              <a:rPr lang="ru-RU" sz="1600" dirty="0"/>
              <a:t>;</a:t>
            </a:r>
          </a:p>
          <a:p>
            <a:pPr algn="just">
              <a:buFont typeface="+mj-lt"/>
              <a:buAutoNum type="arabicPeriod"/>
            </a:pPr>
            <a:r>
              <a:rPr lang="ru-RU" sz="1600" dirty="0"/>
              <a:t> </a:t>
            </a:r>
            <a:r>
              <a:rPr lang="ru-RU" sz="1600" dirty="0" err="1"/>
              <a:t>несие</a:t>
            </a:r>
            <a:r>
              <a:rPr lang="ru-RU" sz="1600" dirty="0"/>
              <a:t> </a:t>
            </a:r>
            <a:r>
              <a:rPr lang="ru-RU" sz="1600" dirty="0" err="1"/>
              <a:t>беруге</a:t>
            </a:r>
            <a:r>
              <a:rPr lang="ru-RU" sz="1600" dirty="0"/>
              <a:t> </a:t>
            </a:r>
            <a:r>
              <a:rPr lang="ru-RU" sz="1600" dirty="0" err="1"/>
              <a:t>байланысты</a:t>
            </a:r>
            <a:r>
              <a:rPr lang="ru-RU" sz="1600" dirty="0"/>
              <a:t> </a:t>
            </a:r>
            <a:r>
              <a:rPr lang="ru-RU" sz="1600" dirty="0" err="1"/>
              <a:t>мәселелерге</a:t>
            </a:r>
            <a:r>
              <a:rPr lang="ru-RU" sz="1600" dirty="0"/>
              <a:t> </a:t>
            </a:r>
            <a:r>
              <a:rPr lang="ru-RU" sz="1600" dirty="0" err="1"/>
              <a:t>жауапкершілікпен</a:t>
            </a:r>
            <a:r>
              <a:rPr lang="ru-RU" sz="1600" dirty="0"/>
              <a:t> </a:t>
            </a:r>
            <a:r>
              <a:rPr lang="ru-RU" sz="1600" dirty="0" err="1"/>
              <a:t>қарайды</a:t>
            </a:r>
            <a:r>
              <a:rPr lang="ru-RU" sz="1600" dirty="0"/>
              <a:t>;</a:t>
            </a:r>
          </a:p>
          <a:p>
            <a:pPr algn="just">
              <a:buFont typeface="+mj-lt"/>
              <a:buAutoNum type="arabicPeriod"/>
            </a:pPr>
            <a:r>
              <a:rPr lang="ru-RU" sz="1600" dirty="0"/>
              <a:t> </a:t>
            </a:r>
            <a:r>
              <a:rPr lang="ru-RU" sz="1600" dirty="0" err="1"/>
              <a:t>қаржылық</a:t>
            </a:r>
            <a:r>
              <a:rPr lang="ru-RU" sz="1600" dirty="0"/>
              <a:t> </a:t>
            </a:r>
            <a:r>
              <a:rPr lang="ru-RU" sz="1600" dirty="0" err="1"/>
              <a:t>қызметтерді</a:t>
            </a:r>
            <a:r>
              <a:rPr lang="ru-RU" sz="1600" dirty="0"/>
              <a:t> </a:t>
            </a:r>
            <a:r>
              <a:rPr lang="ru-RU" sz="1600" dirty="0" err="1"/>
              <a:t>тұтынушы</a:t>
            </a:r>
            <a:r>
              <a:rPr lang="ru-RU" sz="1600" dirty="0"/>
              <a:t> </a:t>
            </a:r>
            <a:r>
              <a:rPr lang="ru-RU" sz="1600" dirty="0" err="1"/>
              <a:t>ретінде</a:t>
            </a:r>
            <a:r>
              <a:rPr lang="ru-RU" sz="1600" dirty="0"/>
              <a:t> </a:t>
            </a:r>
            <a:r>
              <a:rPr lang="ru-RU" sz="1600" dirty="0" err="1"/>
              <a:t>өзінің</a:t>
            </a:r>
            <a:r>
              <a:rPr lang="ru-RU" sz="1600" dirty="0"/>
              <a:t> </a:t>
            </a:r>
            <a:r>
              <a:rPr lang="ru-RU" sz="1600" dirty="0" err="1"/>
              <a:t>заңды</a:t>
            </a:r>
            <a:r>
              <a:rPr lang="ru-RU" sz="1600" dirty="0"/>
              <a:t> </a:t>
            </a:r>
            <a:r>
              <a:rPr lang="ru-RU" sz="1600" dirty="0" err="1"/>
              <a:t>құқықтары</a:t>
            </a:r>
            <a:r>
              <a:rPr lang="ru-RU" sz="1600" dirty="0"/>
              <a:t> мен </a:t>
            </a:r>
            <a:r>
              <a:rPr lang="ru-RU" sz="1600" dirty="0" err="1"/>
              <a:t>мүдделерін</a:t>
            </a:r>
            <a:r>
              <a:rPr lang="ru-RU" sz="1600" dirty="0"/>
              <a:t> </a:t>
            </a:r>
            <a:r>
              <a:rPr lang="ru-RU" sz="1600" dirty="0" err="1"/>
              <a:t>біледі</a:t>
            </a:r>
            <a:r>
              <a:rPr lang="ru-RU" sz="1600" dirty="0"/>
              <a:t> </a:t>
            </a:r>
            <a:r>
              <a:rPr lang="ru-RU" sz="1600" dirty="0" err="1"/>
              <a:t>және</a:t>
            </a:r>
            <a:r>
              <a:rPr lang="ru-RU" sz="1600" dirty="0"/>
              <a:t> </a:t>
            </a:r>
            <a:r>
              <a:rPr lang="ru-RU" sz="1600" dirty="0" err="1"/>
              <a:t>қорғай</a:t>
            </a:r>
            <a:r>
              <a:rPr lang="ru-RU" sz="1600" dirty="0"/>
              <a:t> </a:t>
            </a:r>
            <a:r>
              <a:rPr lang="ru-RU" sz="1600" dirty="0" err="1"/>
              <a:t>біледі</a:t>
            </a:r>
            <a:r>
              <a:rPr lang="ru-RU" sz="1600" dirty="0"/>
              <a:t>;</a:t>
            </a:r>
          </a:p>
          <a:p>
            <a:pPr algn="just">
              <a:buFont typeface="+mj-lt"/>
              <a:buAutoNum type="arabicPeriod"/>
            </a:pPr>
            <a:r>
              <a:rPr lang="ru-RU" sz="1600" dirty="0"/>
              <a:t> </a:t>
            </a:r>
            <a:r>
              <a:rPr lang="ru-RU" sz="1600" dirty="0" err="1"/>
              <a:t>қаржылық</a:t>
            </a:r>
            <a:r>
              <a:rPr lang="ru-RU" sz="1600" dirty="0"/>
              <a:t> </a:t>
            </a:r>
            <a:r>
              <a:rPr lang="ru-RU" sz="1600" dirty="0" err="1"/>
              <a:t>алаяқтық</a:t>
            </a:r>
            <a:r>
              <a:rPr lang="ru-RU" sz="1600" dirty="0"/>
              <a:t> пен </a:t>
            </a:r>
            <a:r>
              <a:rPr lang="ru-RU" sz="1600" dirty="0" err="1"/>
              <a:t>қаржылық</a:t>
            </a:r>
            <a:r>
              <a:rPr lang="ru-RU" sz="1600" dirty="0"/>
              <a:t> пирамида </a:t>
            </a:r>
            <a:r>
              <a:rPr lang="ru-RU" sz="1600" dirty="0" err="1"/>
              <a:t>белгілерін</a:t>
            </a:r>
            <a:r>
              <a:rPr lang="ru-RU" sz="1600" dirty="0"/>
              <a:t> </a:t>
            </a:r>
            <a:r>
              <a:rPr lang="ru-RU" sz="1600" dirty="0" err="1"/>
              <a:t>тани</a:t>
            </a:r>
            <a:r>
              <a:rPr lang="ru-RU" sz="1600" dirty="0"/>
              <a:t> </a:t>
            </a:r>
            <a:r>
              <a:rPr lang="ru-RU" sz="1600" dirty="0" err="1"/>
              <a:t>біледі</a:t>
            </a:r>
            <a:r>
              <a:rPr lang="ru-RU" sz="1600" dirty="0"/>
              <a:t>;</a:t>
            </a:r>
          </a:p>
          <a:p>
            <a:pPr algn="just">
              <a:buFont typeface="+mj-lt"/>
              <a:buAutoNum type="arabicPeriod"/>
            </a:pPr>
            <a:r>
              <a:rPr lang="ru-RU" sz="1600" dirty="0"/>
              <a:t> </a:t>
            </a:r>
            <a:r>
              <a:rPr lang="ru-RU" sz="1600" dirty="0" err="1"/>
              <a:t>қаржы</a:t>
            </a:r>
            <a:r>
              <a:rPr lang="ru-RU" sz="1600" dirty="0"/>
              <a:t> </a:t>
            </a:r>
            <a:r>
              <a:rPr lang="ru-RU" sz="1600" dirty="0" err="1"/>
              <a:t>қызметтері</a:t>
            </a:r>
            <a:r>
              <a:rPr lang="ru-RU" sz="1600" dirty="0"/>
              <a:t> </a:t>
            </a:r>
            <a:r>
              <a:rPr lang="ru-RU" sz="1600" dirty="0" err="1"/>
              <a:t>нарығындағы</a:t>
            </a:r>
            <a:r>
              <a:rPr lang="ru-RU" sz="1600" dirty="0"/>
              <a:t> </a:t>
            </a:r>
            <a:r>
              <a:rPr lang="ru-RU" sz="1600" dirty="0" err="1"/>
              <a:t>тәуекелдер</a:t>
            </a:r>
            <a:r>
              <a:rPr lang="ru-RU" sz="1600" dirty="0"/>
              <a:t> </a:t>
            </a:r>
            <a:r>
              <a:rPr lang="ru-RU" sz="1600" dirty="0" err="1"/>
              <a:t>туралы</a:t>
            </a:r>
            <a:r>
              <a:rPr lang="ru-RU" sz="1600" dirty="0"/>
              <a:t> </a:t>
            </a:r>
            <a:r>
              <a:rPr lang="ru-RU" sz="1600" dirty="0" err="1"/>
              <a:t>біледі</a:t>
            </a:r>
            <a:r>
              <a:rPr lang="ru-RU" sz="1600" dirty="0"/>
              <a:t>;</a:t>
            </a:r>
          </a:p>
          <a:p>
            <a:pPr algn="just">
              <a:buFont typeface="+mj-lt"/>
              <a:buAutoNum type="arabicPeriod"/>
            </a:pPr>
            <a:r>
              <a:rPr lang="ru-RU" sz="1600" dirty="0"/>
              <a:t> </a:t>
            </a:r>
            <a:r>
              <a:rPr lang="ru-RU" sz="1600" dirty="0" err="1"/>
              <a:t>қаржы</a:t>
            </a:r>
            <a:r>
              <a:rPr lang="ru-RU" sz="1600" dirty="0"/>
              <a:t> </a:t>
            </a:r>
            <a:r>
              <a:rPr lang="ru-RU" sz="1600" dirty="0" err="1"/>
              <a:t>өнімдері</a:t>
            </a:r>
            <a:r>
              <a:rPr lang="ru-RU" sz="1600" dirty="0"/>
              <a:t> мен </a:t>
            </a:r>
            <a:r>
              <a:rPr lang="ru-RU" sz="1600" dirty="0" err="1"/>
              <a:t>құралдарының</a:t>
            </a:r>
            <a:r>
              <a:rPr lang="ru-RU" sz="1600" dirty="0"/>
              <a:t> </a:t>
            </a:r>
            <a:r>
              <a:rPr lang="ru-RU" sz="1600" dirty="0" err="1"/>
              <a:t>ерекшеліктерін</a:t>
            </a:r>
            <a:r>
              <a:rPr lang="ru-RU" sz="1600" dirty="0"/>
              <a:t> </a:t>
            </a:r>
            <a:r>
              <a:rPr lang="ru-RU" sz="1600" dirty="0" err="1"/>
              <a:t>біледі</a:t>
            </a:r>
            <a:r>
              <a:rPr lang="ru-RU" sz="1600" dirty="0"/>
              <a:t> </a:t>
            </a:r>
            <a:r>
              <a:rPr lang="ru-RU" sz="1600" dirty="0" err="1"/>
              <a:t>және</a:t>
            </a:r>
            <a:r>
              <a:rPr lang="ru-RU" sz="1600" dirty="0"/>
              <a:t> </a:t>
            </a:r>
            <a:r>
              <a:rPr lang="ru-RU" sz="1600" dirty="0" err="1"/>
              <a:t>өзі</a:t>
            </a:r>
            <a:r>
              <a:rPr lang="ru-RU" sz="1600" dirty="0"/>
              <a:t> </a:t>
            </a:r>
            <a:r>
              <a:rPr lang="ru-RU" sz="1600" dirty="0" err="1"/>
              <a:t>үшін</a:t>
            </a:r>
            <a:r>
              <a:rPr lang="ru-RU" sz="1600" dirty="0"/>
              <a:t> </a:t>
            </a:r>
            <a:r>
              <a:rPr lang="ru-RU" sz="1600" dirty="0" err="1"/>
              <a:t>ең</a:t>
            </a:r>
            <a:r>
              <a:rPr lang="ru-RU" sz="1600" dirty="0"/>
              <a:t> </a:t>
            </a:r>
            <a:r>
              <a:rPr lang="ru-RU" sz="1600" dirty="0" err="1"/>
              <a:t>жақсы</a:t>
            </a:r>
            <a:r>
              <a:rPr lang="ru-RU" sz="1600" dirty="0"/>
              <a:t> </a:t>
            </a:r>
            <a:r>
              <a:rPr lang="ru-RU" sz="1600" dirty="0" err="1"/>
              <a:t>жағдайларды</a:t>
            </a:r>
            <a:r>
              <a:rPr lang="ru-RU" sz="1600" dirty="0"/>
              <a:t> </a:t>
            </a:r>
            <a:r>
              <a:rPr lang="ru-RU" sz="1600" dirty="0" err="1"/>
              <a:t>таңдай</a:t>
            </a:r>
            <a:r>
              <a:rPr lang="ru-RU" sz="1600" dirty="0"/>
              <a:t> </a:t>
            </a:r>
            <a:r>
              <a:rPr lang="ru-RU" sz="1600" dirty="0" err="1"/>
              <a:t>біледі</a:t>
            </a:r>
            <a:r>
              <a:rPr lang="ru-RU" sz="1600" dirty="0"/>
              <a:t>;</a:t>
            </a:r>
          </a:p>
          <a:p>
            <a:pPr algn="just">
              <a:buFont typeface="+mj-lt"/>
              <a:buAutoNum type="arabicPeriod"/>
            </a:pPr>
            <a:r>
              <a:rPr lang="ru-RU" sz="1600" dirty="0"/>
              <a:t> </a:t>
            </a:r>
            <a:r>
              <a:rPr lang="ru-RU" sz="1600" dirty="0" err="1"/>
              <a:t>шарттық</a:t>
            </a:r>
            <a:r>
              <a:rPr lang="ru-RU" sz="1600" dirty="0"/>
              <a:t> </a:t>
            </a:r>
            <a:r>
              <a:rPr lang="ru-RU" sz="1600" dirty="0" err="1"/>
              <a:t>қатынастардың</a:t>
            </a:r>
            <a:r>
              <a:rPr lang="ru-RU" sz="1600" dirty="0"/>
              <a:t> </a:t>
            </a:r>
            <a:r>
              <a:rPr lang="ru-RU" sz="1600" dirty="0" err="1"/>
              <a:t>негізгі</a:t>
            </a:r>
            <a:r>
              <a:rPr lang="ru-RU" sz="1600" dirty="0"/>
              <a:t> </a:t>
            </a:r>
            <a:r>
              <a:rPr lang="ru-RU" sz="1600" dirty="0" err="1"/>
              <a:t>аспектілерін</a:t>
            </a:r>
            <a:r>
              <a:rPr lang="ru-RU" sz="1600" dirty="0"/>
              <a:t> </a:t>
            </a:r>
            <a:r>
              <a:rPr lang="ru-RU" sz="1600" dirty="0" err="1"/>
              <a:t>және</a:t>
            </a:r>
            <a:r>
              <a:rPr lang="ru-RU" sz="1600" dirty="0"/>
              <a:t> </a:t>
            </a:r>
            <a:r>
              <a:rPr lang="ru-RU" sz="1600" dirty="0" err="1"/>
              <a:t>шарт</a:t>
            </a:r>
            <a:r>
              <a:rPr lang="ru-RU" sz="1600" dirty="0"/>
              <a:t> </a:t>
            </a:r>
            <a:r>
              <a:rPr lang="ru-RU" sz="1600" dirty="0" err="1"/>
              <a:t>жасасу</a:t>
            </a:r>
            <a:r>
              <a:rPr lang="ru-RU" sz="1600" dirty="0"/>
              <a:t> </a:t>
            </a:r>
            <a:r>
              <a:rPr lang="ru-RU" sz="1600" dirty="0" err="1"/>
              <a:t>кезінде</a:t>
            </a:r>
            <a:r>
              <a:rPr lang="ru-RU" sz="1600" dirty="0"/>
              <a:t> </a:t>
            </a:r>
            <a:r>
              <a:rPr lang="ru-RU" sz="1600" dirty="0" err="1"/>
              <a:t>назар</a:t>
            </a:r>
            <a:r>
              <a:rPr lang="ru-RU" sz="1600" dirty="0"/>
              <a:t> </a:t>
            </a:r>
            <a:r>
              <a:rPr lang="ru-RU" sz="1600" dirty="0" err="1"/>
              <a:t>аудару</a:t>
            </a:r>
            <a:r>
              <a:rPr lang="ru-RU" sz="1600" dirty="0"/>
              <a:t> </a:t>
            </a:r>
            <a:r>
              <a:rPr lang="ru-RU" sz="1600" dirty="0" err="1"/>
              <a:t>қажет</a:t>
            </a:r>
            <a:r>
              <a:rPr lang="ru-RU" sz="1600" dirty="0"/>
              <a:t> </a:t>
            </a:r>
            <a:r>
              <a:rPr lang="ru-RU" sz="1600" dirty="0" err="1"/>
              <a:t>негізгі</a:t>
            </a:r>
            <a:r>
              <a:rPr lang="ru-RU" sz="1600" dirty="0"/>
              <a:t> </a:t>
            </a:r>
            <a:r>
              <a:rPr lang="ru-RU" sz="1600" dirty="0" err="1"/>
              <a:t>тармақтарды</a:t>
            </a:r>
            <a:r>
              <a:rPr lang="ru-RU" sz="1600" dirty="0"/>
              <a:t> </a:t>
            </a:r>
            <a:r>
              <a:rPr lang="ru-RU" sz="1600" dirty="0" err="1"/>
              <a:t>біледі</a:t>
            </a:r>
            <a:r>
              <a:rPr lang="ru-RU" sz="1600" dirty="0"/>
              <a:t>.</a:t>
            </a:r>
            <a:endParaRPr lang="ru-RU" sz="1600" b="0" i="0" u="none" strike="noStrike" dirty="0">
              <a:effectLst/>
            </a:endParaRPr>
          </a:p>
        </p:txBody>
      </p:sp>
    </p:spTree>
    <p:extLst>
      <p:ext uri="{BB962C8B-B14F-4D97-AF65-F5344CB8AC3E}">
        <p14:creationId xmlns:p14="http://schemas.microsoft.com/office/powerpoint/2010/main" val="187122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746E9CA4-1C03-2142-9ADE-76DFB3741F43}"/>
              </a:ext>
            </a:extLst>
          </p:cNvPr>
          <p:cNvSpPr>
            <a:spLocks noGrp="1"/>
          </p:cNvSpPr>
          <p:nvPr>
            <p:ph type="sldNum" sz="quarter" idx="12"/>
          </p:nvPr>
        </p:nvSpPr>
        <p:spPr/>
        <p:txBody>
          <a:bodyPr/>
          <a:lstStyle/>
          <a:p>
            <a:fld id="{36AE403C-4EB7-40BC-9395-955F62C492F5}" type="slidenum">
              <a:rPr lang="ru-RU" smtClean="0"/>
              <a:pPr/>
              <a:t>39</a:t>
            </a:fld>
            <a:endParaRPr lang="ru-RU" dirty="0"/>
          </a:p>
        </p:txBody>
      </p:sp>
      <p:sp>
        <p:nvSpPr>
          <p:cNvPr id="5" name="Заголовок 4">
            <a:extLst>
              <a:ext uri="{FF2B5EF4-FFF2-40B4-BE49-F238E27FC236}">
                <a16:creationId xmlns:a16="http://schemas.microsoft.com/office/drawing/2014/main" id="{8473D98B-36F3-E642-90F2-003C51BA70BE}"/>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2.3. </a:t>
            </a:r>
            <a:r>
              <a:rPr lang="ru-RU" sz="2800" b="1" dirty="0" err="1">
                <a:latin typeface="+mn-lt"/>
              </a:rPr>
              <a:t>Қаржылық</a:t>
            </a:r>
            <a:r>
              <a:rPr lang="ru-RU" sz="2800" b="1" dirty="0">
                <a:latin typeface="+mn-lt"/>
              </a:rPr>
              <a:t> </a:t>
            </a:r>
            <a:r>
              <a:rPr lang="ru-RU" sz="2800" b="1" dirty="0" err="1">
                <a:latin typeface="+mn-lt"/>
              </a:rPr>
              <a:t>қызметтерді</a:t>
            </a:r>
            <a:r>
              <a:rPr lang="ru-RU" sz="2800" b="1" dirty="0">
                <a:latin typeface="+mn-lt"/>
              </a:rPr>
              <a:t> </a:t>
            </a:r>
            <a:r>
              <a:rPr lang="ru-RU" sz="2800" b="1" dirty="0" err="1">
                <a:latin typeface="+mn-lt"/>
              </a:rPr>
              <a:t>пайдалана</a:t>
            </a:r>
            <a:r>
              <a:rPr lang="ru-RU" sz="2800" b="1" dirty="0">
                <a:latin typeface="+mn-lt"/>
              </a:rPr>
              <a:t> </a:t>
            </a:r>
            <a:r>
              <a:rPr lang="ru-RU" sz="2800" b="1" dirty="0" err="1">
                <a:latin typeface="+mn-lt"/>
              </a:rPr>
              <a:t>білу</a:t>
            </a:r>
            <a:endParaRPr lang="ru-RU" sz="2800" b="1" dirty="0">
              <a:latin typeface="+mn-lt"/>
            </a:endParaRPr>
          </a:p>
        </p:txBody>
      </p:sp>
      <p:sp>
        <p:nvSpPr>
          <p:cNvPr id="6" name="Равнобедренный треугольник 24">
            <a:extLst>
              <a:ext uri="{FF2B5EF4-FFF2-40B4-BE49-F238E27FC236}">
                <a16:creationId xmlns:a16="http://schemas.microsoft.com/office/drawing/2014/main" id="{07F0D8C2-2F39-6340-B447-9000B94F55A7}"/>
              </a:ext>
            </a:extLst>
          </p:cNvPr>
          <p:cNvSpPr/>
          <p:nvPr/>
        </p:nvSpPr>
        <p:spPr>
          <a:xfrm rot="5400000">
            <a:off x="2095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7" name="Диаграмма 6">
            <a:extLst>
              <a:ext uri="{FF2B5EF4-FFF2-40B4-BE49-F238E27FC236}">
                <a16:creationId xmlns:a16="http://schemas.microsoft.com/office/drawing/2014/main" id="{BBCAEF94-7DAF-5C47-86AB-478ECF20FC38}"/>
              </a:ext>
            </a:extLst>
          </p:cNvPr>
          <p:cNvGraphicFramePr/>
          <p:nvPr>
            <p:extLst>
              <p:ext uri="{D42A27DB-BD31-4B8C-83A1-F6EECF244321}">
                <p14:modId xmlns:p14="http://schemas.microsoft.com/office/powerpoint/2010/main" val="2883460371"/>
              </p:ext>
            </p:extLst>
          </p:nvPr>
        </p:nvGraphicFramePr>
        <p:xfrm>
          <a:off x="145980" y="1165632"/>
          <a:ext cx="5739200" cy="5373280"/>
        </p:xfrm>
        <a:graphic>
          <a:graphicData uri="http://schemas.openxmlformats.org/drawingml/2006/chart">
            <c:chart xmlns:c="http://schemas.openxmlformats.org/drawingml/2006/chart" xmlns:r="http://schemas.openxmlformats.org/officeDocument/2006/relationships" r:id="rId2"/>
          </a:graphicData>
        </a:graphic>
      </p:graphicFrame>
      <p:sp>
        <p:nvSpPr>
          <p:cNvPr id="10" name="Прямоугольник 9">
            <a:extLst>
              <a:ext uri="{FF2B5EF4-FFF2-40B4-BE49-F238E27FC236}">
                <a16:creationId xmlns:a16="http://schemas.microsoft.com/office/drawing/2014/main" id="{4BDE0EEE-0638-044B-9FB0-4760D3EB2564}"/>
              </a:ext>
            </a:extLst>
          </p:cNvPr>
          <p:cNvSpPr/>
          <p:nvPr/>
        </p:nvSpPr>
        <p:spPr>
          <a:xfrm>
            <a:off x="340380" y="796300"/>
            <a:ext cx="3655809" cy="369332"/>
          </a:xfrm>
          <a:prstGeom prst="rect">
            <a:avLst/>
          </a:prstGeom>
        </p:spPr>
        <p:txBody>
          <a:bodyPr wrap="none">
            <a:spAutoFit/>
          </a:bodyPr>
          <a:lstStyle/>
          <a:p>
            <a:r>
              <a:rPr lang="ru-RU" dirty="0" err="1"/>
              <a:t>Қаржылық</a:t>
            </a:r>
            <a:r>
              <a:rPr lang="ru-RU" dirty="0"/>
              <a:t> </a:t>
            </a:r>
            <a:r>
              <a:rPr lang="ru-RU" dirty="0" err="1"/>
              <a:t>қызметтер</a:t>
            </a:r>
            <a:r>
              <a:rPr lang="ru-RU" dirty="0"/>
              <a:t> </a:t>
            </a:r>
            <a:r>
              <a:rPr lang="ru-RU" dirty="0" err="1"/>
              <a:t>туралы</a:t>
            </a:r>
            <a:r>
              <a:rPr lang="ru-RU" dirty="0"/>
              <a:t> </a:t>
            </a:r>
            <a:r>
              <a:rPr lang="ru-RU" dirty="0" err="1"/>
              <a:t>білім</a:t>
            </a:r>
            <a:endParaRPr lang="ru-RU" dirty="0"/>
          </a:p>
        </p:txBody>
      </p:sp>
      <p:graphicFrame>
        <p:nvGraphicFramePr>
          <p:cNvPr id="11" name="Диаграмма 10">
            <a:extLst>
              <a:ext uri="{FF2B5EF4-FFF2-40B4-BE49-F238E27FC236}">
                <a16:creationId xmlns:a16="http://schemas.microsoft.com/office/drawing/2014/main" id="{C5CDF2BF-8FDE-FB4F-8112-2A8BE1E03224}"/>
              </a:ext>
            </a:extLst>
          </p:cNvPr>
          <p:cNvGraphicFramePr/>
          <p:nvPr>
            <p:extLst>
              <p:ext uri="{D42A27DB-BD31-4B8C-83A1-F6EECF244321}">
                <p14:modId xmlns:p14="http://schemas.microsoft.com/office/powerpoint/2010/main" val="3523505534"/>
              </p:ext>
            </p:extLst>
          </p:nvPr>
        </p:nvGraphicFramePr>
        <p:xfrm>
          <a:off x="5596196" y="1044000"/>
          <a:ext cx="6284200" cy="54949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1749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17c9869d8e713f0e4772">
            <a:extLst>
              <a:ext uri="{FF2B5EF4-FFF2-40B4-BE49-F238E27FC236}">
                <a16:creationId xmlns:a16="http://schemas.microsoft.com/office/drawing/2014/main" id="{5B20911A-A418-451F-890E-496104726B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736" y="3447856"/>
            <a:ext cx="1944216"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4</a:t>
            </a:fld>
            <a:endParaRPr lang="ru-RU" dirty="0"/>
          </a:p>
        </p:txBody>
      </p:sp>
      <p:sp>
        <p:nvSpPr>
          <p:cNvPr id="4" name="Rectangle 7">
            <a:extLst>
              <a:ext uri="{FF2B5EF4-FFF2-40B4-BE49-F238E27FC236}">
                <a16:creationId xmlns:a16="http://schemas.microsoft.com/office/drawing/2014/main" id="{551D7AAF-E41B-C84C-81EA-6C54B1648497}"/>
              </a:ext>
            </a:extLst>
          </p:cNvPr>
          <p:cNvSpPr/>
          <p:nvPr/>
        </p:nvSpPr>
        <p:spPr bwMode="gray">
          <a:xfrm>
            <a:off x="523836" y="1071546"/>
            <a:ext cx="10787138" cy="1928826"/>
          </a:xfrm>
          <a:prstGeom prst="rect">
            <a:avLst/>
          </a:prstGeom>
          <a:ln/>
        </p:spPr>
        <p:style>
          <a:lnRef idx="0">
            <a:schemeClr val="accent2"/>
          </a:lnRef>
          <a:fillRef idx="3">
            <a:schemeClr val="accent2"/>
          </a:fillRef>
          <a:effectRef idx="3">
            <a:schemeClr val="accent2"/>
          </a:effectRef>
          <a:fontRef idx="minor">
            <a:schemeClr val="lt1"/>
          </a:fontRef>
        </p:style>
        <p:txBody>
          <a:bodyPr anchor="ctr"/>
          <a:lstStyle/>
          <a:p>
            <a:pPr fontAlgn="ctr"/>
            <a:r>
              <a:rPr lang="ru-RU" sz="6000" b="1" i="1" dirty="0" err="1">
                <a:solidFill>
                  <a:srgbClr val="407742"/>
                </a:solidFill>
                <a:latin typeface="Times New Roman" panose="02020603050405020304" pitchFamily="18" charset="0"/>
                <a:cs typeface="Times New Roman" panose="02020603050405020304" pitchFamily="18" charset="0"/>
              </a:rPr>
              <a:t>Кіріспе</a:t>
            </a:r>
            <a:endParaRPr lang="ru-RU" sz="6000" b="1" i="1" dirty="0">
              <a:solidFill>
                <a:srgbClr val="407742"/>
              </a:solidFill>
              <a:latin typeface="Times New Roman" panose="02020603050405020304" pitchFamily="18" charset="0"/>
              <a:cs typeface="Times New Roman" panose="02020603050405020304" pitchFamily="18" charset="0"/>
            </a:endParaRPr>
          </a:p>
        </p:txBody>
      </p:sp>
      <p:pic>
        <p:nvPicPr>
          <p:cNvPr id="5" name="Picture 3" descr="17c9869d8e798f728781">
            <a:extLst>
              <a:ext uri="{FF2B5EF4-FFF2-40B4-BE49-F238E27FC236}">
                <a16:creationId xmlns:a16="http://schemas.microsoft.com/office/drawing/2014/main" id="{6BFF1A07-B71A-4459-AEEA-0F668534F7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9163" y="4402036"/>
            <a:ext cx="2639006" cy="1938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77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41BE1022-CB83-8847-9D7F-65401761D29A}"/>
              </a:ext>
            </a:extLst>
          </p:cNvPr>
          <p:cNvSpPr>
            <a:spLocks noGrp="1"/>
          </p:cNvSpPr>
          <p:nvPr>
            <p:ph type="sldNum" sz="quarter" idx="12"/>
          </p:nvPr>
        </p:nvSpPr>
        <p:spPr/>
        <p:txBody>
          <a:bodyPr/>
          <a:lstStyle/>
          <a:p>
            <a:fld id="{36AE403C-4EB7-40BC-9395-955F62C492F5}" type="slidenum">
              <a:rPr lang="ru-RU" smtClean="0"/>
              <a:pPr/>
              <a:t>40</a:t>
            </a:fld>
            <a:endParaRPr lang="ru-RU" dirty="0"/>
          </a:p>
        </p:txBody>
      </p:sp>
      <p:sp>
        <p:nvSpPr>
          <p:cNvPr id="9" name="Заголовок 4">
            <a:extLst>
              <a:ext uri="{FF2B5EF4-FFF2-40B4-BE49-F238E27FC236}">
                <a16:creationId xmlns:a16="http://schemas.microsoft.com/office/drawing/2014/main" id="{FBAE82C3-4CB4-BF4D-BDE0-3AFC362C743D}"/>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2.3. </a:t>
            </a:r>
            <a:r>
              <a:rPr lang="ru-RU" sz="2800" b="1" dirty="0" err="1">
                <a:latin typeface="+mn-lt"/>
              </a:rPr>
              <a:t>Қаржылық</a:t>
            </a:r>
            <a:r>
              <a:rPr lang="ru-RU" sz="2800" b="1" dirty="0">
                <a:latin typeface="+mn-lt"/>
              </a:rPr>
              <a:t> </a:t>
            </a:r>
            <a:r>
              <a:rPr lang="ru-RU" sz="2800" b="1" dirty="0" err="1">
                <a:latin typeface="+mn-lt"/>
              </a:rPr>
              <a:t>қызметтерді</a:t>
            </a:r>
            <a:r>
              <a:rPr lang="ru-RU" sz="2800" b="1" dirty="0">
                <a:latin typeface="+mn-lt"/>
              </a:rPr>
              <a:t> </a:t>
            </a:r>
            <a:r>
              <a:rPr lang="ru-RU" sz="2800" b="1" dirty="0" err="1">
                <a:latin typeface="+mn-lt"/>
              </a:rPr>
              <a:t>пайдалана</a:t>
            </a:r>
            <a:r>
              <a:rPr lang="ru-RU" sz="2800" b="1" dirty="0">
                <a:latin typeface="+mn-lt"/>
              </a:rPr>
              <a:t> </a:t>
            </a:r>
            <a:r>
              <a:rPr lang="ru-RU" sz="2800" b="1" dirty="0" err="1">
                <a:latin typeface="+mn-lt"/>
              </a:rPr>
              <a:t>білу</a:t>
            </a:r>
            <a:endParaRPr lang="ru-RU" sz="2800" b="1" dirty="0">
              <a:latin typeface="+mn-lt"/>
            </a:endParaRPr>
          </a:p>
        </p:txBody>
      </p:sp>
      <p:graphicFrame>
        <p:nvGraphicFramePr>
          <p:cNvPr id="10" name="Диаграмма 9">
            <a:extLst>
              <a:ext uri="{FF2B5EF4-FFF2-40B4-BE49-F238E27FC236}">
                <a16:creationId xmlns:a16="http://schemas.microsoft.com/office/drawing/2014/main" id="{9CF44CDC-054D-1143-B1F9-89780CED5D13}"/>
              </a:ext>
            </a:extLst>
          </p:cNvPr>
          <p:cNvGraphicFramePr/>
          <p:nvPr>
            <p:extLst>
              <p:ext uri="{D42A27DB-BD31-4B8C-83A1-F6EECF244321}">
                <p14:modId xmlns:p14="http://schemas.microsoft.com/office/powerpoint/2010/main" val="3539569301"/>
              </p:ext>
            </p:extLst>
          </p:nvPr>
        </p:nvGraphicFramePr>
        <p:xfrm>
          <a:off x="145980" y="1165632"/>
          <a:ext cx="5739200" cy="5373280"/>
        </p:xfrm>
        <a:graphic>
          <a:graphicData uri="http://schemas.openxmlformats.org/drawingml/2006/chart">
            <c:chart xmlns:c="http://schemas.openxmlformats.org/drawingml/2006/chart" xmlns:r="http://schemas.openxmlformats.org/officeDocument/2006/relationships" r:id="rId2"/>
          </a:graphicData>
        </a:graphic>
      </p:graphicFrame>
      <p:sp>
        <p:nvSpPr>
          <p:cNvPr id="11" name="Прямоугольник 10">
            <a:extLst>
              <a:ext uri="{FF2B5EF4-FFF2-40B4-BE49-F238E27FC236}">
                <a16:creationId xmlns:a16="http://schemas.microsoft.com/office/drawing/2014/main" id="{532F7327-FC10-7043-8A18-E872A4E1E6B6}"/>
              </a:ext>
            </a:extLst>
          </p:cNvPr>
          <p:cNvSpPr/>
          <p:nvPr/>
        </p:nvSpPr>
        <p:spPr>
          <a:xfrm>
            <a:off x="340380" y="796300"/>
            <a:ext cx="3795270" cy="369332"/>
          </a:xfrm>
          <a:prstGeom prst="rect">
            <a:avLst/>
          </a:prstGeom>
        </p:spPr>
        <p:txBody>
          <a:bodyPr wrap="none">
            <a:spAutoFit/>
          </a:bodyPr>
          <a:lstStyle/>
          <a:p>
            <a:r>
              <a:rPr lang="ru-RU" b="1" dirty="0" err="1">
                <a:solidFill>
                  <a:srgbClr val="7A4300"/>
                </a:solidFill>
              </a:rPr>
              <a:t>Қаржылық</a:t>
            </a:r>
            <a:r>
              <a:rPr lang="ru-RU" b="1" dirty="0">
                <a:solidFill>
                  <a:srgbClr val="7A4300"/>
                </a:solidFill>
              </a:rPr>
              <a:t> </a:t>
            </a:r>
            <a:r>
              <a:rPr lang="ru-RU" b="1" dirty="0" err="1">
                <a:solidFill>
                  <a:srgbClr val="7A4300"/>
                </a:solidFill>
              </a:rPr>
              <a:t>қызметтер</a:t>
            </a:r>
            <a:r>
              <a:rPr lang="ru-RU" b="1" dirty="0">
                <a:solidFill>
                  <a:srgbClr val="7A4300"/>
                </a:solidFill>
              </a:rPr>
              <a:t> </a:t>
            </a:r>
            <a:r>
              <a:rPr lang="ru-RU" b="1" dirty="0" err="1">
                <a:solidFill>
                  <a:srgbClr val="7A4300"/>
                </a:solidFill>
              </a:rPr>
              <a:t>туралы</a:t>
            </a:r>
            <a:r>
              <a:rPr lang="ru-RU" b="1" dirty="0">
                <a:solidFill>
                  <a:srgbClr val="7A4300"/>
                </a:solidFill>
              </a:rPr>
              <a:t> </a:t>
            </a:r>
            <a:r>
              <a:rPr lang="ru-RU" b="1" dirty="0" err="1">
                <a:solidFill>
                  <a:srgbClr val="7A4300"/>
                </a:solidFill>
              </a:rPr>
              <a:t>білім</a:t>
            </a:r>
            <a:endParaRPr lang="ru-RU" dirty="0"/>
          </a:p>
        </p:txBody>
      </p:sp>
      <p:graphicFrame>
        <p:nvGraphicFramePr>
          <p:cNvPr id="12" name="Диаграмма 11">
            <a:extLst>
              <a:ext uri="{FF2B5EF4-FFF2-40B4-BE49-F238E27FC236}">
                <a16:creationId xmlns:a16="http://schemas.microsoft.com/office/drawing/2014/main" id="{7F9F9F9F-16EE-184E-ACB8-FC5BA005D50B}"/>
              </a:ext>
            </a:extLst>
          </p:cNvPr>
          <p:cNvGraphicFramePr/>
          <p:nvPr>
            <p:extLst>
              <p:ext uri="{D42A27DB-BD31-4B8C-83A1-F6EECF244321}">
                <p14:modId xmlns:p14="http://schemas.microsoft.com/office/powerpoint/2010/main" val="3230601275"/>
              </p:ext>
            </p:extLst>
          </p:nvPr>
        </p:nvGraphicFramePr>
        <p:xfrm>
          <a:off x="5691000" y="822250"/>
          <a:ext cx="6061700" cy="5716662"/>
        </p:xfrm>
        <a:graphic>
          <a:graphicData uri="http://schemas.openxmlformats.org/drawingml/2006/chart">
            <c:chart xmlns:c="http://schemas.openxmlformats.org/drawingml/2006/chart" xmlns:r="http://schemas.openxmlformats.org/officeDocument/2006/relationships" r:id="rId3"/>
          </a:graphicData>
        </a:graphic>
      </p:graphicFrame>
      <p:sp>
        <p:nvSpPr>
          <p:cNvPr id="13" name="Равнобедренный треугольник 24">
            <a:extLst>
              <a:ext uri="{FF2B5EF4-FFF2-40B4-BE49-F238E27FC236}">
                <a16:creationId xmlns:a16="http://schemas.microsoft.com/office/drawing/2014/main" id="{6B46B479-3E5C-1C4B-B0D6-F5C7CB89BD6B}"/>
              </a:ext>
            </a:extLst>
          </p:cNvPr>
          <p:cNvSpPr/>
          <p:nvPr/>
        </p:nvSpPr>
        <p:spPr>
          <a:xfrm rot="5400000">
            <a:off x="228924"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27472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0F06EBA5-82A7-A745-BADE-3EF03067299A}"/>
              </a:ext>
            </a:extLst>
          </p:cNvPr>
          <p:cNvSpPr>
            <a:spLocks noGrp="1"/>
          </p:cNvSpPr>
          <p:nvPr>
            <p:ph type="sldNum" sz="quarter" idx="12"/>
          </p:nvPr>
        </p:nvSpPr>
        <p:spPr/>
        <p:txBody>
          <a:bodyPr/>
          <a:lstStyle/>
          <a:p>
            <a:fld id="{36AE403C-4EB7-40BC-9395-955F62C492F5}" type="slidenum">
              <a:rPr lang="ru-RU" smtClean="0"/>
              <a:pPr/>
              <a:t>41</a:t>
            </a:fld>
            <a:endParaRPr lang="ru-RU" dirty="0"/>
          </a:p>
        </p:txBody>
      </p:sp>
      <p:sp>
        <p:nvSpPr>
          <p:cNvPr id="5" name="Равнобедренный треугольник 24">
            <a:extLst>
              <a:ext uri="{FF2B5EF4-FFF2-40B4-BE49-F238E27FC236}">
                <a16:creationId xmlns:a16="http://schemas.microsoft.com/office/drawing/2014/main" id="{AE6D9DFC-725D-8444-AB89-943B2A5EE4F5}"/>
              </a:ext>
            </a:extLst>
          </p:cNvPr>
          <p:cNvSpPr/>
          <p:nvPr/>
        </p:nvSpPr>
        <p:spPr>
          <a:xfrm rot="5400000">
            <a:off x="275356"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Заголовок 4">
            <a:extLst>
              <a:ext uri="{FF2B5EF4-FFF2-40B4-BE49-F238E27FC236}">
                <a16:creationId xmlns:a16="http://schemas.microsoft.com/office/drawing/2014/main" id="{2D537602-FBDF-8B4E-9183-651D8835380F}"/>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2.3. </a:t>
            </a:r>
            <a:r>
              <a:rPr lang="ru-RU" sz="2800" b="1" dirty="0" err="1">
                <a:latin typeface="+mn-lt"/>
              </a:rPr>
              <a:t>Қаржылық</a:t>
            </a:r>
            <a:r>
              <a:rPr lang="ru-RU" sz="2800" b="1" dirty="0">
                <a:latin typeface="+mn-lt"/>
              </a:rPr>
              <a:t> </a:t>
            </a:r>
            <a:r>
              <a:rPr lang="ru-RU" sz="2800" b="1" dirty="0" err="1">
                <a:latin typeface="+mn-lt"/>
              </a:rPr>
              <a:t>қызметтерді</a:t>
            </a:r>
            <a:r>
              <a:rPr lang="ru-RU" sz="2800" b="1" dirty="0">
                <a:latin typeface="+mn-lt"/>
              </a:rPr>
              <a:t> </a:t>
            </a:r>
            <a:r>
              <a:rPr lang="ru-RU" sz="2800" b="1" dirty="0" err="1">
                <a:latin typeface="+mn-lt"/>
              </a:rPr>
              <a:t>пайдалана</a:t>
            </a:r>
            <a:r>
              <a:rPr lang="ru-RU" sz="2800" b="1" dirty="0">
                <a:latin typeface="+mn-lt"/>
              </a:rPr>
              <a:t> </a:t>
            </a:r>
            <a:r>
              <a:rPr lang="ru-RU" sz="2800" b="1" dirty="0" err="1">
                <a:latin typeface="+mn-lt"/>
              </a:rPr>
              <a:t>білу</a:t>
            </a:r>
            <a:endParaRPr lang="ru-RU" sz="2800" b="1" dirty="0">
              <a:latin typeface="+mn-lt"/>
            </a:endParaRPr>
          </a:p>
        </p:txBody>
      </p:sp>
      <p:graphicFrame>
        <p:nvGraphicFramePr>
          <p:cNvPr id="7" name="Диаграмма 6">
            <a:extLst>
              <a:ext uri="{FF2B5EF4-FFF2-40B4-BE49-F238E27FC236}">
                <a16:creationId xmlns:a16="http://schemas.microsoft.com/office/drawing/2014/main" id="{D2F1B946-EED9-954F-9F7C-F493C9F62AF7}"/>
              </a:ext>
            </a:extLst>
          </p:cNvPr>
          <p:cNvGraphicFramePr/>
          <p:nvPr>
            <p:extLst>
              <p:ext uri="{D42A27DB-BD31-4B8C-83A1-F6EECF244321}">
                <p14:modId xmlns:p14="http://schemas.microsoft.com/office/powerpoint/2010/main" val="3966032086"/>
              </p:ext>
            </p:extLst>
          </p:nvPr>
        </p:nvGraphicFramePr>
        <p:xfrm>
          <a:off x="145980" y="1165632"/>
          <a:ext cx="5739200" cy="5373280"/>
        </p:xfrm>
        <a:graphic>
          <a:graphicData uri="http://schemas.openxmlformats.org/drawingml/2006/chart">
            <c:chart xmlns:c="http://schemas.openxmlformats.org/drawingml/2006/chart" xmlns:r="http://schemas.openxmlformats.org/officeDocument/2006/relationships" r:id="rId2"/>
          </a:graphicData>
        </a:graphic>
      </p:graphicFrame>
      <p:sp>
        <p:nvSpPr>
          <p:cNvPr id="8" name="Прямоугольник 7">
            <a:extLst>
              <a:ext uri="{FF2B5EF4-FFF2-40B4-BE49-F238E27FC236}">
                <a16:creationId xmlns:a16="http://schemas.microsoft.com/office/drawing/2014/main" id="{6EA1D937-8736-BB48-B8E7-F683AFB61852}"/>
              </a:ext>
            </a:extLst>
          </p:cNvPr>
          <p:cNvSpPr/>
          <p:nvPr/>
        </p:nvSpPr>
        <p:spPr>
          <a:xfrm>
            <a:off x="340380" y="796300"/>
            <a:ext cx="3795270" cy="369332"/>
          </a:xfrm>
          <a:prstGeom prst="rect">
            <a:avLst/>
          </a:prstGeom>
        </p:spPr>
        <p:txBody>
          <a:bodyPr wrap="none">
            <a:spAutoFit/>
          </a:bodyPr>
          <a:lstStyle/>
          <a:p>
            <a:r>
              <a:rPr lang="ru-RU" b="1" dirty="0" err="1">
                <a:solidFill>
                  <a:srgbClr val="7A4300"/>
                </a:solidFill>
              </a:rPr>
              <a:t>Қаржылық</a:t>
            </a:r>
            <a:r>
              <a:rPr lang="ru-RU" b="1" dirty="0">
                <a:solidFill>
                  <a:srgbClr val="7A4300"/>
                </a:solidFill>
              </a:rPr>
              <a:t> </a:t>
            </a:r>
            <a:r>
              <a:rPr lang="ru-RU" b="1" dirty="0" err="1">
                <a:solidFill>
                  <a:srgbClr val="7A4300"/>
                </a:solidFill>
              </a:rPr>
              <a:t>қызметтер</a:t>
            </a:r>
            <a:r>
              <a:rPr lang="ru-RU" b="1" dirty="0">
                <a:solidFill>
                  <a:srgbClr val="7A4300"/>
                </a:solidFill>
              </a:rPr>
              <a:t> </a:t>
            </a:r>
            <a:r>
              <a:rPr lang="ru-RU" b="1" dirty="0" err="1">
                <a:solidFill>
                  <a:srgbClr val="7A4300"/>
                </a:solidFill>
              </a:rPr>
              <a:t>туралы</a:t>
            </a:r>
            <a:r>
              <a:rPr lang="ru-RU" b="1" dirty="0">
                <a:solidFill>
                  <a:srgbClr val="7A4300"/>
                </a:solidFill>
              </a:rPr>
              <a:t> </a:t>
            </a:r>
            <a:r>
              <a:rPr lang="ru-RU" b="1" dirty="0" err="1">
                <a:solidFill>
                  <a:srgbClr val="7A4300"/>
                </a:solidFill>
              </a:rPr>
              <a:t>білім</a:t>
            </a:r>
            <a:endParaRPr lang="ru-RU" dirty="0"/>
          </a:p>
        </p:txBody>
      </p:sp>
      <p:graphicFrame>
        <p:nvGraphicFramePr>
          <p:cNvPr id="9" name="Диаграмма 8">
            <a:extLst>
              <a:ext uri="{FF2B5EF4-FFF2-40B4-BE49-F238E27FC236}">
                <a16:creationId xmlns:a16="http://schemas.microsoft.com/office/drawing/2014/main" id="{D187F563-5073-3B46-9B1A-46032BE2D79F}"/>
              </a:ext>
            </a:extLst>
          </p:cNvPr>
          <p:cNvGraphicFramePr/>
          <p:nvPr>
            <p:extLst>
              <p:ext uri="{D42A27DB-BD31-4B8C-83A1-F6EECF244321}">
                <p14:modId xmlns:p14="http://schemas.microsoft.com/office/powerpoint/2010/main" val="1482195767"/>
              </p:ext>
            </p:extLst>
          </p:nvPr>
        </p:nvGraphicFramePr>
        <p:xfrm>
          <a:off x="5691000" y="822250"/>
          <a:ext cx="6061700" cy="57166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0729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B21CAE81-5787-B448-80CC-968141A7AFD2}"/>
              </a:ext>
            </a:extLst>
          </p:cNvPr>
          <p:cNvSpPr>
            <a:spLocks noGrp="1"/>
          </p:cNvSpPr>
          <p:nvPr>
            <p:ph type="sldNum" sz="quarter" idx="12"/>
          </p:nvPr>
        </p:nvSpPr>
        <p:spPr/>
        <p:txBody>
          <a:bodyPr/>
          <a:lstStyle/>
          <a:p>
            <a:fld id="{36AE403C-4EB7-40BC-9395-955F62C492F5}" type="slidenum">
              <a:rPr lang="ru-RU" smtClean="0"/>
              <a:pPr/>
              <a:t>42</a:t>
            </a:fld>
            <a:endParaRPr lang="ru-RU" dirty="0"/>
          </a:p>
        </p:txBody>
      </p:sp>
      <p:graphicFrame>
        <p:nvGraphicFramePr>
          <p:cNvPr id="5" name="Chart 5">
            <a:extLst>
              <a:ext uri="{FF2B5EF4-FFF2-40B4-BE49-F238E27FC236}">
                <a16:creationId xmlns:a16="http://schemas.microsoft.com/office/drawing/2014/main" id="{119F7E9A-2624-1C43-8D11-99A9C965D175}"/>
              </a:ext>
            </a:extLst>
          </p:cNvPr>
          <p:cNvGraphicFramePr/>
          <p:nvPr>
            <p:extLst>
              <p:ext uri="{D42A27DB-BD31-4B8C-83A1-F6EECF244321}">
                <p14:modId xmlns:p14="http://schemas.microsoft.com/office/powerpoint/2010/main" val="2378035435"/>
              </p:ext>
            </p:extLst>
          </p:nvPr>
        </p:nvGraphicFramePr>
        <p:xfrm>
          <a:off x="3304066" y="549000"/>
          <a:ext cx="7757228" cy="4958737"/>
        </p:xfrm>
        <a:graphic>
          <a:graphicData uri="http://schemas.openxmlformats.org/drawingml/2006/chart">
            <c:chart xmlns:c="http://schemas.openxmlformats.org/drawingml/2006/chart" xmlns:r="http://schemas.openxmlformats.org/officeDocument/2006/relationships" r:id="rId2"/>
          </a:graphicData>
        </a:graphic>
      </p:graphicFrame>
      <p:sp>
        <p:nvSpPr>
          <p:cNvPr id="8" name="Равнобедренный треугольник 24">
            <a:extLst>
              <a:ext uri="{FF2B5EF4-FFF2-40B4-BE49-F238E27FC236}">
                <a16:creationId xmlns:a16="http://schemas.microsoft.com/office/drawing/2014/main" id="{550C3ACB-D304-1640-B592-475CA043C8D9}"/>
              </a:ext>
            </a:extLst>
          </p:cNvPr>
          <p:cNvSpPr/>
          <p:nvPr/>
        </p:nvSpPr>
        <p:spPr>
          <a:xfrm rot="5400000">
            <a:off x="270540"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Заголовок 4">
            <a:extLst>
              <a:ext uri="{FF2B5EF4-FFF2-40B4-BE49-F238E27FC236}">
                <a16:creationId xmlns:a16="http://schemas.microsoft.com/office/drawing/2014/main" id="{F7894372-1D91-664B-82C7-2CF5BED49D44}"/>
              </a:ext>
            </a:extLst>
          </p:cNvPr>
          <p:cNvSpPr txBox="1">
            <a:spLocks/>
          </p:cNvSpPr>
          <p:nvPr/>
        </p:nvSpPr>
        <p:spPr>
          <a:xfrm>
            <a:off x="655271"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2.3. </a:t>
            </a:r>
            <a:r>
              <a:rPr lang="ru-RU" sz="2800" b="1" dirty="0" err="1">
                <a:latin typeface="+mn-lt"/>
              </a:rPr>
              <a:t>Қаржылық</a:t>
            </a:r>
            <a:r>
              <a:rPr lang="ru-RU" sz="2800" b="1" dirty="0">
                <a:latin typeface="+mn-lt"/>
              </a:rPr>
              <a:t> </a:t>
            </a:r>
            <a:r>
              <a:rPr lang="ru-RU" sz="2800" b="1" dirty="0" err="1">
                <a:latin typeface="+mn-lt"/>
              </a:rPr>
              <a:t>қызметтерді</a:t>
            </a:r>
            <a:r>
              <a:rPr lang="ru-RU" sz="2800" b="1" dirty="0">
                <a:latin typeface="+mn-lt"/>
              </a:rPr>
              <a:t> </a:t>
            </a:r>
            <a:r>
              <a:rPr lang="ru-RU" sz="2800" b="1" dirty="0" err="1">
                <a:latin typeface="+mn-lt"/>
              </a:rPr>
              <a:t>пайдалана</a:t>
            </a:r>
            <a:r>
              <a:rPr lang="ru-RU" sz="2800" b="1" dirty="0">
                <a:latin typeface="+mn-lt"/>
              </a:rPr>
              <a:t> </a:t>
            </a:r>
            <a:r>
              <a:rPr lang="ru-RU" sz="2800" b="1" dirty="0" err="1">
                <a:latin typeface="+mn-lt"/>
              </a:rPr>
              <a:t>білу</a:t>
            </a:r>
            <a:endParaRPr lang="ru-RU" sz="2800" b="1" dirty="0">
              <a:latin typeface="+mn-lt"/>
            </a:endParaRPr>
          </a:p>
        </p:txBody>
      </p:sp>
      <p:sp>
        <p:nvSpPr>
          <p:cNvPr id="10" name="Прямоугольник 9">
            <a:extLst>
              <a:ext uri="{FF2B5EF4-FFF2-40B4-BE49-F238E27FC236}">
                <a16:creationId xmlns:a16="http://schemas.microsoft.com/office/drawing/2014/main" id="{F8880571-AF30-6842-8B45-77EFAB0D4517}"/>
              </a:ext>
            </a:extLst>
          </p:cNvPr>
          <p:cNvSpPr/>
          <p:nvPr/>
        </p:nvSpPr>
        <p:spPr>
          <a:xfrm>
            <a:off x="880054" y="783062"/>
            <a:ext cx="3768276" cy="369332"/>
          </a:xfrm>
          <a:prstGeom prst="rect">
            <a:avLst/>
          </a:prstGeom>
        </p:spPr>
        <p:txBody>
          <a:bodyPr wrap="none">
            <a:spAutoFit/>
          </a:bodyPr>
          <a:lstStyle/>
          <a:p>
            <a:r>
              <a:rPr lang="ru-RU" b="1" dirty="0" err="1">
                <a:solidFill>
                  <a:srgbClr val="7A4300"/>
                </a:solidFill>
              </a:rPr>
              <a:t>Қаржылық</a:t>
            </a:r>
            <a:r>
              <a:rPr lang="ru-RU" b="1" dirty="0">
                <a:solidFill>
                  <a:srgbClr val="7A4300"/>
                </a:solidFill>
              </a:rPr>
              <a:t> </a:t>
            </a:r>
            <a:r>
              <a:rPr lang="ru-RU" b="1" dirty="0" err="1">
                <a:solidFill>
                  <a:srgbClr val="7A4300"/>
                </a:solidFill>
              </a:rPr>
              <a:t>қызметтер</a:t>
            </a:r>
            <a:r>
              <a:rPr lang="ru-RU" b="1" dirty="0">
                <a:solidFill>
                  <a:srgbClr val="7A4300"/>
                </a:solidFill>
              </a:rPr>
              <a:t> </a:t>
            </a:r>
            <a:r>
              <a:rPr lang="ru-RU" b="1" dirty="0" err="1">
                <a:solidFill>
                  <a:srgbClr val="7A4300"/>
                </a:solidFill>
              </a:rPr>
              <a:t>жайлы</a:t>
            </a:r>
            <a:r>
              <a:rPr lang="ru-RU" b="1" dirty="0">
                <a:solidFill>
                  <a:srgbClr val="7A4300"/>
                </a:solidFill>
              </a:rPr>
              <a:t> </a:t>
            </a:r>
            <a:r>
              <a:rPr lang="ru-RU" b="1" dirty="0" err="1">
                <a:solidFill>
                  <a:srgbClr val="7A4300"/>
                </a:solidFill>
              </a:rPr>
              <a:t>білім</a:t>
            </a:r>
            <a:endParaRPr lang="ru-RU" dirty="0"/>
          </a:p>
        </p:txBody>
      </p:sp>
      <p:sp>
        <p:nvSpPr>
          <p:cNvPr id="7" name="Прямоугольник 6">
            <a:extLst>
              <a:ext uri="{FF2B5EF4-FFF2-40B4-BE49-F238E27FC236}">
                <a16:creationId xmlns:a16="http://schemas.microsoft.com/office/drawing/2014/main" id="{67076F31-EEF0-B441-8D1E-3A9CB1F6A6FE}"/>
              </a:ext>
            </a:extLst>
          </p:cNvPr>
          <p:cNvSpPr/>
          <p:nvPr/>
        </p:nvSpPr>
        <p:spPr>
          <a:xfrm>
            <a:off x="288435" y="4876567"/>
            <a:ext cx="11615129" cy="166234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ru-RU" sz="1400">
                <a:solidFill>
                  <a:schemeClr val="tx1"/>
                </a:solidFill>
              </a:rPr>
              <a:t>Біз респонденттер болашақта несие ұйымдарының қызметтерін пайдалануды азайтуды жоспарлап отырғанын көріп отырмыз. Болашақта шоттар ашу және интернет-банкинг қызметтерін пайдалану қажеттілігі туралы мәселені төмендетуге немесе арттыруға біржақты болжауға болмайды, өйткені бұл ағымдағы қажеттілік мәселесі. Депозиттерді ашу қажеттілігі де төмендеген, бұл ең алдымен депозиттер бойынша, әсіресе валютадағы жоғары емес пайыздық мөлшерлемемен байланысты. Шағын несиелендіру, сақтандыру және автонесиелеу тұрақты талап етілген. Көптеген адамдар үшін акциялар мен облигациялар туралы мәселе ашық болды, өйткені респонденттердің көпшілігі аз хабардар болғандықтан, бағалы қағаздарға инвестиция салу респонденттер үшін әлі күнге дейін олардың негізгі шығындарынан тыс қалды. Респонденттердің көпшілігі банк өнімдерінің спектрін, әсіресе банктер тұрғысынан зерттеуге көп күш жұмсамады, бірақ бастапқыда жүгінгендерді пайдаланды.</a:t>
            </a:r>
            <a:endParaRPr lang="ru-RU" sz="1400" dirty="0">
              <a:solidFill>
                <a:schemeClr val="tx1"/>
              </a:solidFill>
            </a:endParaRPr>
          </a:p>
        </p:txBody>
      </p:sp>
    </p:spTree>
    <p:extLst>
      <p:ext uri="{BB962C8B-B14F-4D97-AF65-F5344CB8AC3E}">
        <p14:creationId xmlns:p14="http://schemas.microsoft.com/office/powerpoint/2010/main" val="268386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0F412353-7AC3-294A-9C7D-B05FD1CDBECF}"/>
              </a:ext>
            </a:extLst>
          </p:cNvPr>
          <p:cNvSpPr>
            <a:spLocks noGrp="1"/>
          </p:cNvSpPr>
          <p:nvPr>
            <p:ph type="sldNum" sz="quarter" idx="12"/>
          </p:nvPr>
        </p:nvSpPr>
        <p:spPr/>
        <p:txBody>
          <a:bodyPr/>
          <a:lstStyle/>
          <a:p>
            <a:fld id="{36AE403C-4EB7-40BC-9395-955F62C492F5}" type="slidenum">
              <a:rPr lang="ru-RU" smtClean="0"/>
              <a:pPr/>
              <a:t>43</a:t>
            </a:fld>
            <a:endParaRPr lang="ru-RU" dirty="0"/>
          </a:p>
        </p:txBody>
      </p:sp>
      <p:sp>
        <p:nvSpPr>
          <p:cNvPr id="5" name="Равнобедренный треугольник 24">
            <a:extLst>
              <a:ext uri="{FF2B5EF4-FFF2-40B4-BE49-F238E27FC236}">
                <a16:creationId xmlns:a16="http://schemas.microsoft.com/office/drawing/2014/main" id="{B4A2274D-E080-C34E-B225-267E8732145A}"/>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Заголовок 4">
            <a:extLst>
              <a:ext uri="{FF2B5EF4-FFF2-40B4-BE49-F238E27FC236}">
                <a16:creationId xmlns:a16="http://schemas.microsoft.com/office/drawing/2014/main" id="{5A48A7B1-F397-B546-9764-E3BDB99E4E6E}"/>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2.3. </a:t>
            </a:r>
            <a:r>
              <a:rPr lang="ru-RU" sz="2800" b="1" dirty="0" err="1">
                <a:latin typeface="+mn-lt"/>
              </a:rPr>
              <a:t>Қаржылық</a:t>
            </a:r>
            <a:r>
              <a:rPr lang="ru-RU" sz="2800" b="1" dirty="0">
                <a:latin typeface="+mn-lt"/>
              </a:rPr>
              <a:t> </a:t>
            </a:r>
            <a:r>
              <a:rPr lang="ru-RU" sz="2800" b="1" dirty="0" err="1">
                <a:latin typeface="+mn-lt"/>
              </a:rPr>
              <a:t>қызметтерді</a:t>
            </a:r>
            <a:r>
              <a:rPr lang="ru-RU" sz="2800" b="1" dirty="0">
                <a:latin typeface="+mn-lt"/>
              </a:rPr>
              <a:t> </a:t>
            </a:r>
            <a:r>
              <a:rPr lang="ru-RU" sz="2800" b="1" dirty="0" err="1">
                <a:latin typeface="+mn-lt"/>
              </a:rPr>
              <a:t>пайдалана</a:t>
            </a:r>
            <a:r>
              <a:rPr lang="ru-RU" sz="2800" b="1" dirty="0">
                <a:latin typeface="+mn-lt"/>
              </a:rPr>
              <a:t> </a:t>
            </a:r>
            <a:r>
              <a:rPr lang="ru-RU" sz="2800" b="1" dirty="0" err="1">
                <a:latin typeface="+mn-lt"/>
              </a:rPr>
              <a:t>білу</a:t>
            </a:r>
            <a:endParaRPr lang="ru-RU" sz="2800" b="1" dirty="0">
              <a:latin typeface="+mn-lt"/>
            </a:endParaRPr>
          </a:p>
        </p:txBody>
      </p:sp>
      <p:sp>
        <p:nvSpPr>
          <p:cNvPr id="7" name="Прямоугольник 6">
            <a:extLst>
              <a:ext uri="{FF2B5EF4-FFF2-40B4-BE49-F238E27FC236}">
                <a16:creationId xmlns:a16="http://schemas.microsoft.com/office/drawing/2014/main" id="{E7AD5165-B427-3240-B626-872A6FB40443}"/>
              </a:ext>
            </a:extLst>
          </p:cNvPr>
          <p:cNvSpPr/>
          <p:nvPr/>
        </p:nvSpPr>
        <p:spPr>
          <a:xfrm>
            <a:off x="326980" y="759997"/>
            <a:ext cx="3768276" cy="369332"/>
          </a:xfrm>
          <a:prstGeom prst="rect">
            <a:avLst/>
          </a:prstGeom>
        </p:spPr>
        <p:txBody>
          <a:bodyPr wrap="none">
            <a:spAutoFit/>
          </a:bodyPr>
          <a:lstStyle/>
          <a:p>
            <a:r>
              <a:rPr lang="ru-RU" b="1" dirty="0" err="1">
                <a:solidFill>
                  <a:schemeClr val="accent1"/>
                </a:solidFill>
              </a:rPr>
              <a:t>Қаржылық</a:t>
            </a:r>
            <a:r>
              <a:rPr lang="ru-RU" b="1" dirty="0">
                <a:solidFill>
                  <a:schemeClr val="accent1"/>
                </a:solidFill>
              </a:rPr>
              <a:t> </a:t>
            </a:r>
            <a:r>
              <a:rPr lang="ru-RU" b="1" dirty="0" err="1">
                <a:solidFill>
                  <a:schemeClr val="accent1"/>
                </a:solidFill>
              </a:rPr>
              <a:t>қызметтер</a:t>
            </a:r>
            <a:r>
              <a:rPr lang="ru-RU" b="1" dirty="0">
                <a:solidFill>
                  <a:schemeClr val="accent1"/>
                </a:solidFill>
              </a:rPr>
              <a:t> </a:t>
            </a:r>
            <a:r>
              <a:rPr lang="ru-RU" b="1" dirty="0" err="1">
                <a:solidFill>
                  <a:schemeClr val="accent1"/>
                </a:solidFill>
              </a:rPr>
              <a:t>жайлы</a:t>
            </a:r>
            <a:r>
              <a:rPr lang="ru-RU" b="1" dirty="0">
                <a:solidFill>
                  <a:schemeClr val="accent1"/>
                </a:solidFill>
              </a:rPr>
              <a:t> </a:t>
            </a:r>
            <a:r>
              <a:rPr lang="ru-RU" b="1" dirty="0" err="1">
                <a:solidFill>
                  <a:schemeClr val="accent1"/>
                </a:solidFill>
              </a:rPr>
              <a:t>білім</a:t>
            </a:r>
            <a:endParaRPr lang="ru-RU" b="1" dirty="0">
              <a:solidFill>
                <a:schemeClr val="accent1"/>
              </a:solidFill>
            </a:endParaRPr>
          </a:p>
        </p:txBody>
      </p:sp>
      <p:sp>
        <p:nvSpPr>
          <p:cNvPr id="8" name="Title 1">
            <a:extLst>
              <a:ext uri="{FF2B5EF4-FFF2-40B4-BE49-F238E27FC236}">
                <a16:creationId xmlns:a16="http://schemas.microsoft.com/office/drawing/2014/main" id="{CBAECB99-C798-C746-8C92-69A2B906DB1E}"/>
              </a:ext>
            </a:extLst>
          </p:cNvPr>
          <p:cNvSpPr>
            <a:spLocks noGrp="1"/>
          </p:cNvSpPr>
          <p:nvPr>
            <p:ph type="title"/>
          </p:nvPr>
        </p:nvSpPr>
        <p:spPr>
          <a:xfrm>
            <a:off x="326980" y="1258282"/>
            <a:ext cx="5528332" cy="5185718"/>
          </a:xfrm>
          <a:solidFill>
            <a:schemeClr val="accent2">
              <a:lumMod val="60000"/>
              <a:lumOff val="40000"/>
            </a:schemeClr>
          </a:solidFill>
          <a:ln w="28575">
            <a:solidFill>
              <a:schemeClr val="accent1">
                <a:lumMod val="75000"/>
              </a:schemeClr>
            </a:solidFill>
          </a:ln>
        </p:spPr>
        <p:txBody>
          <a:bodyPr anchor="t">
            <a:noAutofit/>
          </a:bodyPr>
          <a:lstStyle/>
          <a:p>
            <a:pPr algn="just">
              <a:lnSpc>
                <a:spcPct val="100000"/>
              </a:lnSpc>
            </a:pPr>
            <a:r>
              <a:rPr lang="ru-RU" sz="1800" dirty="0" err="1">
                <a:solidFill>
                  <a:schemeClr val="tx1"/>
                </a:solidFill>
                <a:latin typeface="+mn-lt"/>
              </a:rPr>
              <a:t>Осылайша</a:t>
            </a:r>
            <a:r>
              <a:rPr lang="ru-RU" sz="1800" dirty="0">
                <a:solidFill>
                  <a:schemeClr val="tx1"/>
                </a:solidFill>
                <a:latin typeface="+mn-lt"/>
              </a:rPr>
              <a:t>, </a:t>
            </a:r>
            <a:r>
              <a:rPr lang="ru-RU" sz="1800" dirty="0" err="1">
                <a:solidFill>
                  <a:schemeClr val="tx1"/>
                </a:solidFill>
                <a:latin typeface="+mn-lt"/>
              </a:rPr>
              <a:t>тауар</a:t>
            </a:r>
            <a:r>
              <a:rPr lang="ru-RU" sz="1800" dirty="0">
                <a:solidFill>
                  <a:schemeClr val="tx1"/>
                </a:solidFill>
                <a:latin typeface="+mn-lt"/>
              </a:rPr>
              <a:t> </a:t>
            </a:r>
            <a:r>
              <a:rPr lang="ru-RU" sz="1800" dirty="0" err="1">
                <a:solidFill>
                  <a:schemeClr val="tx1"/>
                </a:solidFill>
                <a:latin typeface="+mn-lt"/>
              </a:rPr>
              <a:t>және</a:t>
            </a:r>
            <a:r>
              <a:rPr lang="ru-RU" sz="1800" dirty="0">
                <a:solidFill>
                  <a:schemeClr val="tx1"/>
                </a:solidFill>
                <a:latin typeface="+mn-lt"/>
              </a:rPr>
              <a:t> </a:t>
            </a:r>
            <a:r>
              <a:rPr lang="ru-RU" sz="1800" dirty="0" err="1">
                <a:solidFill>
                  <a:schemeClr val="tx1"/>
                </a:solidFill>
                <a:latin typeface="+mn-lt"/>
              </a:rPr>
              <a:t>тұтынушылық</a:t>
            </a:r>
            <a:r>
              <a:rPr lang="ru-RU" sz="1800" dirty="0">
                <a:solidFill>
                  <a:schemeClr val="tx1"/>
                </a:solidFill>
                <a:latin typeface="+mn-lt"/>
              </a:rPr>
              <a:t> </a:t>
            </a:r>
            <a:r>
              <a:rPr lang="ru-RU" sz="1800" dirty="0" err="1">
                <a:solidFill>
                  <a:schemeClr val="tx1"/>
                </a:solidFill>
                <a:latin typeface="+mn-lt"/>
              </a:rPr>
              <a:t>кредиттер</a:t>
            </a:r>
            <a:r>
              <a:rPr lang="ru-RU" sz="1800" dirty="0">
                <a:solidFill>
                  <a:schemeClr val="tx1"/>
                </a:solidFill>
                <a:latin typeface="+mn-lt"/>
              </a:rPr>
              <a:t> (52</a:t>
            </a:r>
            <a:r>
              <a:rPr lang="en-US" sz="1800" dirty="0">
                <a:solidFill>
                  <a:schemeClr val="tx1"/>
                </a:solidFill>
                <a:latin typeface="+mn-lt"/>
              </a:rPr>
              <a:t> </a:t>
            </a:r>
            <a:r>
              <a:rPr lang="ru-RU" sz="1800" dirty="0">
                <a:solidFill>
                  <a:schemeClr val="tx1"/>
                </a:solidFill>
                <a:latin typeface="+mn-lt"/>
              </a:rPr>
              <a:t>% </a:t>
            </a:r>
            <a:r>
              <a:rPr lang="ru-RU" sz="1800" dirty="0" err="1">
                <a:solidFill>
                  <a:schemeClr val="tx1"/>
                </a:solidFill>
                <a:latin typeface="+mn-lt"/>
              </a:rPr>
              <a:t>және</a:t>
            </a:r>
            <a:r>
              <a:rPr lang="ru-RU" sz="1800" dirty="0">
                <a:solidFill>
                  <a:schemeClr val="tx1"/>
                </a:solidFill>
                <a:latin typeface="+mn-lt"/>
              </a:rPr>
              <a:t> 49 %), депозит (54 %), </a:t>
            </a:r>
            <a:r>
              <a:rPr lang="ru-RU" sz="1800" dirty="0" err="1">
                <a:solidFill>
                  <a:schemeClr val="tx1"/>
                </a:solidFill>
                <a:latin typeface="+mn-lt"/>
              </a:rPr>
              <a:t>ағымдағы</a:t>
            </a:r>
            <a:r>
              <a:rPr lang="ru-RU" sz="1800" dirty="0">
                <a:solidFill>
                  <a:schemeClr val="tx1"/>
                </a:solidFill>
                <a:latin typeface="+mn-lt"/>
              </a:rPr>
              <a:t> шот (54 </a:t>
            </a:r>
            <a:r>
              <a:rPr lang="en-US" sz="1800" dirty="0">
                <a:solidFill>
                  <a:schemeClr val="tx1"/>
                </a:solidFill>
                <a:latin typeface="+mn-lt"/>
              </a:rPr>
              <a:t> </a:t>
            </a:r>
            <a:r>
              <a:rPr lang="ru-RU" sz="1800" dirty="0">
                <a:solidFill>
                  <a:schemeClr val="tx1"/>
                </a:solidFill>
                <a:latin typeface="+mn-lt"/>
              </a:rPr>
              <a:t>%) </a:t>
            </a:r>
            <a:r>
              <a:rPr lang="ru-RU" sz="1800" dirty="0" err="1">
                <a:solidFill>
                  <a:schemeClr val="tx1"/>
                </a:solidFill>
                <a:latin typeface="+mn-lt"/>
              </a:rPr>
              <a:t>және</a:t>
            </a:r>
            <a:r>
              <a:rPr lang="ru-RU" sz="1800" dirty="0">
                <a:solidFill>
                  <a:schemeClr val="tx1"/>
                </a:solidFill>
                <a:latin typeface="+mn-lt"/>
              </a:rPr>
              <a:t> </a:t>
            </a:r>
            <a:r>
              <a:rPr lang="ru-RU" sz="1800" dirty="0" err="1">
                <a:solidFill>
                  <a:schemeClr val="tx1"/>
                </a:solidFill>
                <a:latin typeface="+mn-lt"/>
              </a:rPr>
              <a:t>ерікті</a:t>
            </a:r>
            <a:r>
              <a:rPr lang="ru-RU" sz="1800" dirty="0">
                <a:solidFill>
                  <a:schemeClr val="tx1"/>
                </a:solidFill>
                <a:latin typeface="+mn-lt"/>
              </a:rPr>
              <a:t> </a:t>
            </a:r>
            <a:r>
              <a:rPr lang="ru-RU" sz="1800" dirty="0" err="1">
                <a:solidFill>
                  <a:schemeClr val="tx1"/>
                </a:solidFill>
                <a:latin typeface="+mn-lt"/>
              </a:rPr>
              <a:t>зейнетақы</a:t>
            </a:r>
            <a:r>
              <a:rPr lang="ru-RU" sz="1800" dirty="0">
                <a:solidFill>
                  <a:schemeClr val="tx1"/>
                </a:solidFill>
                <a:latin typeface="+mn-lt"/>
              </a:rPr>
              <a:t> </a:t>
            </a:r>
            <a:r>
              <a:rPr lang="ru-RU" sz="1800" dirty="0" err="1">
                <a:solidFill>
                  <a:schemeClr val="tx1"/>
                </a:solidFill>
                <a:latin typeface="+mn-lt"/>
              </a:rPr>
              <a:t>жинақтары</a:t>
            </a:r>
            <a:r>
              <a:rPr lang="ru-RU" sz="1800" dirty="0">
                <a:solidFill>
                  <a:schemeClr val="tx1"/>
                </a:solidFill>
                <a:latin typeface="+mn-lt"/>
              </a:rPr>
              <a:t> (47,4</a:t>
            </a:r>
            <a:r>
              <a:rPr lang="en-US" sz="1800" dirty="0">
                <a:solidFill>
                  <a:schemeClr val="tx1"/>
                </a:solidFill>
                <a:latin typeface="+mn-lt"/>
              </a:rPr>
              <a:t> </a:t>
            </a:r>
            <a:r>
              <a:rPr lang="ru-RU" sz="1800" dirty="0">
                <a:solidFill>
                  <a:schemeClr val="tx1"/>
                </a:solidFill>
                <a:latin typeface="+mn-lt"/>
              </a:rPr>
              <a:t>%) </a:t>
            </a:r>
            <a:r>
              <a:rPr lang="ru-RU" sz="1800" dirty="0" err="1">
                <a:solidFill>
                  <a:schemeClr val="tx1"/>
                </a:solidFill>
                <a:latin typeface="+mn-lt"/>
              </a:rPr>
              <a:t>сияқты</a:t>
            </a:r>
            <a:r>
              <a:rPr lang="ru-RU" sz="1800" dirty="0">
                <a:solidFill>
                  <a:schemeClr val="tx1"/>
                </a:solidFill>
                <a:latin typeface="+mn-lt"/>
              </a:rPr>
              <a:t> </a:t>
            </a:r>
            <a:r>
              <a:rPr lang="ru-RU" sz="1800" dirty="0" err="1">
                <a:solidFill>
                  <a:schemeClr val="tx1"/>
                </a:solidFill>
                <a:latin typeface="+mn-lt"/>
              </a:rPr>
              <a:t>қаржылық</a:t>
            </a:r>
            <a:r>
              <a:rPr lang="ru-RU" sz="1800" dirty="0">
                <a:solidFill>
                  <a:schemeClr val="tx1"/>
                </a:solidFill>
                <a:latin typeface="+mn-lt"/>
              </a:rPr>
              <a:t> </a:t>
            </a:r>
            <a:r>
              <a:rPr lang="ru-RU" sz="1800" dirty="0" err="1">
                <a:solidFill>
                  <a:schemeClr val="tx1"/>
                </a:solidFill>
                <a:latin typeface="+mn-lt"/>
              </a:rPr>
              <a:t>қызметтер</a:t>
            </a:r>
            <a:r>
              <a:rPr lang="ru-RU" sz="1800" dirty="0">
                <a:solidFill>
                  <a:schemeClr val="tx1"/>
                </a:solidFill>
                <a:latin typeface="+mn-lt"/>
              </a:rPr>
              <a:t> </a:t>
            </a:r>
            <a:r>
              <a:rPr lang="ru-RU" sz="1800" dirty="0" err="1">
                <a:solidFill>
                  <a:schemeClr val="tx1"/>
                </a:solidFill>
                <a:latin typeface="+mn-lt"/>
              </a:rPr>
              <a:t>респонденттер</a:t>
            </a:r>
            <a:r>
              <a:rPr lang="ru-RU" sz="1800" dirty="0">
                <a:solidFill>
                  <a:schemeClr val="tx1"/>
                </a:solidFill>
                <a:latin typeface="+mn-lt"/>
              </a:rPr>
              <a:t> </a:t>
            </a:r>
            <a:r>
              <a:rPr lang="ru-RU" sz="1800" dirty="0" err="1">
                <a:solidFill>
                  <a:schemeClr val="tx1"/>
                </a:solidFill>
                <a:latin typeface="+mn-lt"/>
              </a:rPr>
              <a:t>арасында</a:t>
            </a:r>
            <a:r>
              <a:rPr lang="ru-RU" sz="1800" dirty="0">
                <a:solidFill>
                  <a:schemeClr val="tx1"/>
                </a:solidFill>
                <a:latin typeface="+mn-lt"/>
              </a:rPr>
              <a:t> </a:t>
            </a:r>
            <a:r>
              <a:rPr lang="ru-RU" sz="1800" dirty="0" err="1">
                <a:solidFill>
                  <a:schemeClr val="tx1"/>
                </a:solidFill>
                <a:latin typeface="+mn-lt"/>
              </a:rPr>
              <a:t>барынша</a:t>
            </a:r>
            <a:r>
              <a:rPr lang="ru-RU" sz="1800" dirty="0">
                <a:solidFill>
                  <a:schemeClr val="tx1"/>
                </a:solidFill>
                <a:latin typeface="+mn-lt"/>
              </a:rPr>
              <a:t> </a:t>
            </a:r>
            <a:r>
              <a:rPr lang="ru-RU" sz="1800" dirty="0" err="1">
                <a:solidFill>
                  <a:schemeClr val="tx1"/>
                </a:solidFill>
                <a:latin typeface="+mn-lt"/>
              </a:rPr>
              <a:t>танымал</a:t>
            </a:r>
            <a:r>
              <a:rPr lang="ru-RU" sz="1800" dirty="0">
                <a:solidFill>
                  <a:schemeClr val="tx1"/>
                </a:solidFill>
                <a:latin typeface="+mn-lt"/>
              </a:rPr>
              <a:t>. </a:t>
            </a:r>
            <a:r>
              <a:rPr lang="ru-RU" sz="1800" dirty="0" err="1">
                <a:solidFill>
                  <a:schemeClr val="tx1"/>
                </a:solidFill>
                <a:latin typeface="+mn-lt"/>
              </a:rPr>
              <a:t>Респонденттер</a:t>
            </a:r>
            <a:r>
              <a:rPr lang="ru-RU" sz="1800" dirty="0">
                <a:solidFill>
                  <a:schemeClr val="tx1"/>
                </a:solidFill>
                <a:latin typeface="+mn-lt"/>
              </a:rPr>
              <a:t> осы </a:t>
            </a:r>
            <a:r>
              <a:rPr lang="ru-RU" sz="1800" dirty="0" err="1">
                <a:solidFill>
                  <a:schemeClr val="tx1"/>
                </a:solidFill>
                <a:latin typeface="+mn-lt"/>
              </a:rPr>
              <a:t>өнімдермен</a:t>
            </a:r>
            <a:r>
              <a:rPr lang="ru-RU" sz="1800" dirty="0">
                <a:solidFill>
                  <a:schemeClr val="tx1"/>
                </a:solidFill>
                <a:latin typeface="+mn-lt"/>
              </a:rPr>
              <a:t> </a:t>
            </a:r>
            <a:r>
              <a:rPr lang="ru-RU" sz="1800" dirty="0" err="1">
                <a:solidFill>
                  <a:schemeClr val="tx1"/>
                </a:solidFill>
                <a:latin typeface="+mn-lt"/>
              </a:rPr>
              <a:t>жұмыс</a:t>
            </a:r>
            <a:r>
              <a:rPr lang="ru-RU" sz="1800" dirty="0">
                <a:solidFill>
                  <a:schemeClr val="tx1"/>
                </a:solidFill>
                <a:latin typeface="+mn-lt"/>
              </a:rPr>
              <a:t> </a:t>
            </a:r>
            <a:r>
              <a:rPr lang="ru-RU" sz="1800" dirty="0" err="1">
                <a:solidFill>
                  <a:schemeClr val="tx1"/>
                </a:solidFill>
                <a:latin typeface="+mn-lt"/>
              </a:rPr>
              <a:t>істеу</a:t>
            </a:r>
            <a:r>
              <a:rPr lang="ru-RU" sz="1800" dirty="0">
                <a:solidFill>
                  <a:schemeClr val="tx1"/>
                </a:solidFill>
                <a:latin typeface="+mn-lt"/>
              </a:rPr>
              <a:t> </a:t>
            </a:r>
            <a:r>
              <a:rPr lang="ru-RU" sz="1800" dirty="0" err="1">
                <a:solidFill>
                  <a:schemeClr val="tx1"/>
                </a:solidFill>
                <a:latin typeface="+mn-lt"/>
              </a:rPr>
              <a:t>тәжірибесіне</a:t>
            </a:r>
            <a:r>
              <a:rPr lang="ru-RU" sz="1800" dirty="0">
                <a:solidFill>
                  <a:schemeClr val="tx1"/>
                </a:solidFill>
                <a:latin typeface="+mn-lt"/>
              </a:rPr>
              <a:t> </a:t>
            </a:r>
            <a:r>
              <a:rPr lang="ru-RU" sz="1800" dirty="0" err="1">
                <a:solidFill>
                  <a:schemeClr val="tx1"/>
                </a:solidFill>
                <a:latin typeface="+mn-lt"/>
              </a:rPr>
              <a:t>ие</a:t>
            </a:r>
            <a:r>
              <a:rPr lang="ru-RU" sz="1800" dirty="0">
                <a:solidFill>
                  <a:schemeClr val="tx1"/>
                </a:solidFill>
                <a:latin typeface="+mn-lt"/>
              </a:rPr>
              <a:t> </a:t>
            </a:r>
            <a:r>
              <a:rPr lang="ru-RU" sz="1800" dirty="0" err="1">
                <a:solidFill>
                  <a:schemeClr val="tx1"/>
                </a:solidFill>
                <a:latin typeface="+mn-lt"/>
              </a:rPr>
              <a:t>болды</a:t>
            </a:r>
            <a:r>
              <a:rPr lang="ru-RU" sz="1800" dirty="0">
                <a:solidFill>
                  <a:schemeClr val="tx1"/>
                </a:solidFill>
                <a:latin typeface="+mn-lt"/>
              </a:rPr>
              <a:t>, </a:t>
            </a:r>
            <a:r>
              <a:rPr lang="ru-RU" sz="1800" dirty="0" err="1">
                <a:solidFill>
                  <a:schemeClr val="tx1"/>
                </a:solidFill>
                <a:latin typeface="+mn-lt"/>
              </a:rPr>
              <a:t>алайда</a:t>
            </a:r>
            <a:r>
              <a:rPr lang="ru-RU" sz="1800" dirty="0">
                <a:solidFill>
                  <a:schemeClr val="tx1"/>
                </a:solidFill>
                <a:latin typeface="+mn-lt"/>
              </a:rPr>
              <a:t>, </a:t>
            </a:r>
            <a:r>
              <a:rPr lang="ru-RU" sz="1800" dirty="0" err="1">
                <a:solidFill>
                  <a:schemeClr val="tx1"/>
                </a:solidFill>
                <a:latin typeface="+mn-lt"/>
              </a:rPr>
              <a:t>әдетте</a:t>
            </a:r>
            <a:r>
              <a:rPr lang="ru-RU" sz="1800" dirty="0">
                <a:solidFill>
                  <a:schemeClr val="tx1"/>
                </a:solidFill>
                <a:latin typeface="+mn-lt"/>
              </a:rPr>
              <a:t>, </a:t>
            </a:r>
            <a:r>
              <a:rPr lang="ru-RU" sz="1800" dirty="0" err="1">
                <a:solidFill>
                  <a:schemeClr val="tx1"/>
                </a:solidFill>
                <a:latin typeface="+mn-lt"/>
              </a:rPr>
              <a:t>олардың</a:t>
            </a:r>
            <a:r>
              <a:rPr lang="ru-RU" sz="1800" dirty="0">
                <a:solidFill>
                  <a:schemeClr val="tx1"/>
                </a:solidFill>
                <a:latin typeface="+mn-lt"/>
              </a:rPr>
              <a:t> </a:t>
            </a:r>
            <a:r>
              <a:rPr lang="ru-RU" sz="1800" dirty="0" err="1">
                <a:solidFill>
                  <a:schemeClr val="tx1"/>
                </a:solidFill>
                <a:latin typeface="+mn-lt"/>
              </a:rPr>
              <a:t>білімі</a:t>
            </a:r>
            <a:r>
              <a:rPr lang="ru-RU" sz="1800" dirty="0">
                <a:solidFill>
                  <a:schemeClr val="tx1"/>
                </a:solidFill>
                <a:latin typeface="+mn-lt"/>
              </a:rPr>
              <a:t> </a:t>
            </a:r>
            <a:r>
              <a:rPr lang="ru-RU" sz="1800" dirty="0" err="1">
                <a:solidFill>
                  <a:schemeClr val="tx1"/>
                </a:solidFill>
                <a:latin typeface="+mn-lt"/>
              </a:rPr>
              <a:t>бір</a:t>
            </a:r>
            <a:r>
              <a:rPr lang="ru-RU" sz="1800" dirty="0">
                <a:solidFill>
                  <a:schemeClr val="tx1"/>
                </a:solidFill>
                <a:latin typeface="+mn-lt"/>
              </a:rPr>
              <a:t>, </a:t>
            </a:r>
            <a:r>
              <a:rPr lang="ru-RU" sz="1800" dirty="0" err="1">
                <a:solidFill>
                  <a:schemeClr val="tx1"/>
                </a:solidFill>
                <a:latin typeface="+mn-lt"/>
              </a:rPr>
              <a:t>екі</a:t>
            </a:r>
            <a:r>
              <a:rPr lang="ru-RU" sz="1800" dirty="0">
                <a:solidFill>
                  <a:schemeClr val="tx1"/>
                </a:solidFill>
                <a:latin typeface="+mn-lt"/>
              </a:rPr>
              <a:t> </a:t>
            </a:r>
            <a:r>
              <a:rPr lang="ru-RU" sz="1800" dirty="0" err="1">
                <a:solidFill>
                  <a:schemeClr val="tx1"/>
                </a:solidFill>
                <a:latin typeface="+mn-lt"/>
              </a:rPr>
              <a:t>банктің</a:t>
            </a:r>
            <a:r>
              <a:rPr lang="ru-RU" sz="1800" dirty="0">
                <a:solidFill>
                  <a:schemeClr val="tx1"/>
                </a:solidFill>
                <a:latin typeface="+mn-lt"/>
              </a:rPr>
              <a:t> </a:t>
            </a:r>
            <a:r>
              <a:rPr lang="ru-RU" sz="1800" dirty="0" err="1">
                <a:solidFill>
                  <a:schemeClr val="tx1"/>
                </a:solidFill>
                <a:latin typeface="+mn-lt"/>
              </a:rPr>
              <a:t>және</a:t>
            </a:r>
            <a:r>
              <a:rPr lang="ru-RU" sz="1800" dirty="0">
                <a:solidFill>
                  <a:schemeClr val="tx1"/>
                </a:solidFill>
                <a:latin typeface="+mn-lt"/>
              </a:rPr>
              <a:t> </a:t>
            </a:r>
            <a:r>
              <a:rPr lang="ru-RU" sz="1800" dirty="0" err="1">
                <a:solidFill>
                  <a:schemeClr val="tx1"/>
                </a:solidFill>
                <a:latin typeface="+mn-lt"/>
              </a:rPr>
              <a:t>қаржы</a:t>
            </a:r>
            <a:r>
              <a:rPr lang="ru-RU" sz="1800" dirty="0">
                <a:solidFill>
                  <a:schemeClr val="tx1"/>
                </a:solidFill>
                <a:latin typeface="+mn-lt"/>
              </a:rPr>
              <a:t> </a:t>
            </a:r>
            <a:r>
              <a:rPr lang="ru-RU" sz="1800" dirty="0" err="1">
                <a:solidFill>
                  <a:schemeClr val="tx1"/>
                </a:solidFill>
                <a:latin typeface="+mn-lt"/>
              </a:rPr>
              <a:t>ұйымдарының</a:t>
            </a:r>
            <a:r>
              <a:rPr lang="en-US" sz="1800" dirty="0">
                <a:solidFill>
                  <a:schemeClr val="tx1"/>
                </a:solidFill>
                <a:latin typeface="+mn-lt"/>
              </a:rPr>
              <a:t> </a:t>
            </a:r>
            <a:r>
              <a:rPr lang="ru-RU" sz="1800" dirty="0" err="1">
                <a:solidFill>
                  <a:schemeClr val="tx1"/>
                </a:solidFill>
                <a:latin typeface="+mn-lt"/>
              </a:rPr>
              <a:t>өнімдерімен</a:t>
            </a:r>
            <a:r>
              <a:rPr lang="ru-RU" sz="1800" dirty="0">
                <a:solidFill>
                  <a:schemeClr val="tx1"/>
                </a:solidFill>
                <a:latin typeface="+mn-lt"/>
              </a:rPr>
              <a:t>/</a:t>
            </a:r>
            <a:r>
              <a:rPr lang="ru-RU" sz="1800" dirty="0" err="1">
                <a:solidFill>
                  <a:schemeClr val="tx1"/>
                </a:solidFill>
                <a:latin typeface="+mn-lt"/>
              </a:rPr>
              <a:t>қызметтерімен</a:t>
            </a:r>
            <a:r>
              <a:rPr lang="ru-RU" sz="1800" dirty="0">
                <a:solidFill>
                  <a:schemeClr val="tx1"/>
                </a:solidFill>
                <a:latin typeface="+mn-lt"/>
              </a:rPr>
              <a:t> </a:t>
            </a:r>
            <a:r>
              <a:rPr lang="ru-RU" sz="1800" dirty="0" err="1">
                <a:solidFill>
                  <a:schemeClr val="tx1"/>
                </a:solidFill>
                <a:latin typeface="+mn-lt"/>
              </a:rPr>
              <a:t>таусылды</a:t>
            </a:r>
            <a:r>
              <a:rPr lang="ru-RU" sz="1800" dirty="0">
                <a:solidFill>
                  <a:schemeClr val="tx1"/>
                </a:solidFill>
                <a:latin typeface="+mn-lt"/>
              </a:rPr>
              <a:t>. </a:t>
            </a:r>
            <a:r>
              <a:rPr lang="ru-RU" sz="1800" dirty="0" err="1">
                <a:solidFill>
                  <a:schemeClr val="tx1"/>
                </a:solidFill>
                <a:latin typeface="+mn-lt"/>
              </a:rPr>
              <a:t>Соңғы</a:t>
            </a:r>
            <a:r>
              <a:rPr lang="ru-RU" sz="1800" dirty="0">
                <a:solidFill>
                  <a:schemeClr val="tx1"/>
                </a:solidFill>
                <a:latin typeface="+mn-lt"/>
              </a:rPr>
              <a:t> </a:t>
            </a:r>
            <a:r>
              <a:rPr lang="ru-RU" sz="1800" dirty="0" err="1">
                <a:solidFill>
                  <a:schemeClr val="tx1"/>
                </a:solidFill>
                <a:latin typeface="+mn-lt"/>
              </a:rPr>
              <a:t>уақытта</a:t>
            </a:r>
            <a:r>
              <a:rPr lang="ru-RU" sz="1800" dirty="0">
                <a:solidFill>
                  <a:schemeClr val="tx1"/>
                </a:solidFill>
                <a:latin typeface="+mn-lt"/>
              </a:rPr>
              <a:t> </a:t>
            </a:r>
            <a:r>
              <a:rPr lang="ru-RU" sz="1800" dirty="0" err="1">
                <a:solidFill>
                  <a:schemeClr val="tx1"/>
                </a:solidFill>
                <a:latin typeface="+mn-lt"/>
              </a:rPr>
              <a:t>жеке</a:t>
            </a:r>
            <a:r>
              <a:rPr lang="ru-RU" sz="1800" dirty="0">
                <a:solidFill>
                  <a:schemeClr val="tx1"/>
                </a:solidFill>
                <a:latin typeface="+mn-lt"/>
              </a:rPr>
              <a:t> </a:t>
            </a:r>
            <a:r>
              <a:rPr lang="ru-RU" sz="1800" dirty="0" err="1">
                <a:solidFill>
                  <a:schemeClr val="tx1"/>
                </a:solidFill>
                <a:latin typeface="+mn-lt"/>
              </a:rPr>
              <a:t>және</a:t>
            </a:r>
            <a:r>
              <a:rPr lang="ru-RU" sz="1800" dirty="0">
                <a:solidFill>
                  <a:schemeClr val="tx1"/>
                </a:solidFill>
                <a:latin typeface="+mn-lt"/>
              </a:rPr>
              <a:t> </a:t>
            </a:r>
            <a:r>
              <a:rPr lang="ru-RU" sz="1800" dirty="0" err="1">
                <a:solidFill>
                  <a:schemeClr val="tx1"/>
                </a:solidFill>
                <a:latin typeface="+mn-lt"/>
              </a:rPr>
              <a:t>заңды</a:t>
            </a:r>
            <a:r>
              <a:rPr lang="ru-RU" sz="1800" dirty="0">
                <a:solidFill>
                  <a:schemeClr val="tx1"/>
                </a:solidFill>
                <a:latin typeface="+mn-lt"/>
              </a:rPr>
              <a:t> </a:t>
            </a:r>
            <a:r>
              <a:rPr lang="ru-RU" sz="1800" dirty="0" err="1">
                <a:solidFill>
                  <a:schemeClr val="tx1"/>
                </a:solidFill>
                <a:latin typeface="+mn-lt"/>
              </a:rPr>
              <a:t>тұлғалар</a:t>
            </a:r>
            <a:r>
              <a:rPr lang="ru-RU" sz="1800" dirty="0">
                <a:solidFill>
                  <a:schemeClr val="tx1"/>
                </a:solidFill>
                <a:latin typeface="+mn-lt"/>
              </a:rPr>
              <a:t> </a:t>
            </a:r>
            <a:r>
              <a:rPr lang="ru-RU" sz="1800" dirty="0" err="1">
                <a:solidFill>
                  <a:schemeClr val="tx1"/>
                </a:solidFill>
                <a:latin typeface="+mn-lt"/>
              </a:rPr>
              <a:t>үшін</a:t>
            </a:r>
            <a:r>
              <a:rPr lang="ru-RU" sz="1800" dirty="0">
                <a:solidFill>
                  <a:schemeClr val="tx1"/>
                </a:solidFill>
                <a:latin typeface="+mn-lt"/>
              </a:rPr>
              <a:t> интернет - </a:t>
            </a:r>
            <a:r>
              <a:rPr lang="ru-RU" sz="1800" dirty="0" err="1">
                <a:solidFill>
                  <a:schemeClr val="tx1"/>
                </a:solidFill>
                <a:latin typeface="+mn-lt"/>
              </a:rPr>
              <a:t>және</a:t>
            </a:r>
            <a:r>
              <a:rPr lang="ru-RU" sz="1800" dirty="0">
                <a:solidFill>
                  <a:schemeClr val="tx1"/>
                </a:solidFill>
                <a:latin typeface="+mn-lt"/>
              </a:rPr>
              <a:t> </a:t>
            </a:r>
            <a:r>
              <a:rPr lang="ru-RU" sz="1800" dirty="0" err="1">
                <a:solidFill>
                  <a:schemeClr val="tx1"/>
                </a:solidFill>
                <a:latin typeface="+mn-lt"/>
              </a:rPr>
              <a:t>мобильді</a:t>
            </a:r>
            <a:r>
              <a:rPr lang="ru-RU" sz="1800" dirty="0">
                <a:solidFill>
                  <a:schemeClr val="tx1"/>
                </a:solidFill>
                <a:latin typeface="+mn-lt"/>
              </a:rPr>
              <a:t> </a:t>
            </a:r>
            <a:r>
              <a:rPr lang="ru-RU" sz="1800" dirty="0" err="1">
                <a:solidFill>
                  <a:schemeClr val="tx1"/>
                </a:solidFill>
                <a:latin typeface="+mn-lt"/>
              </a:rPr>
              <a:t>банкингті</a:t>
            </a:r>
            <a:r>
              <a:rPr lang="ru-RU" sz="1800" dirty="0">
                <a:solidFill>
                  <a:schemeClr val="tx1"/>
                </a:solidFill>
                <a:latin typeface="+mn-lt"/>
              </a:rPr>
              <a:t> (48,5 %) </a:t>
            </a:r>
            <a:r>
              <a:rPr lang="ru-RU" sz="1800" dirty="0" err="1">
                <a:solidFill>
                  <a:schemeClr val="tx1"/>
                </a:solidFill>
                <a:latin typeface="+mn-lt"/>
              </a:rPr>
              <a:t>ұсынумен</a:t>
            </a:r>
            <a:r>
              <a:rPr lang="ru-RU" sz="1800" dirty="0">
                <a:solidFill>
                  <a:schemeClr val="tx1"/>
                </a:solidFill>
                <a:latin typeface="+mn-lt"/>
              </a:rPr>
              <a:t> </a:t>
            </a:r>
            <a:r>
              <a:rPr lang="ru-RU" sz="1800" dirty="0" err="1">
                <a:solidFill>
                  <a:schemeClr val="tx1"/>
                </a:solidFill>
                <a:latin typeface="+mn-lt"/>
              </a:rPr>
              <a:t>байланысты</a:t>
            </a:r>
            <a:r>
              <a:rPr lang="ru-RU" sz="1800" dirty="0">
                <a:solidFill>
                  <a:schemeClr val="tx1"/>
                </a:solidFill>
                <a:latin typeface="+mn-lt"/>
              </a:rPr>
              <a:t> банк </a:t>
            </a:r>
            <a:r>
              <a:rPr lang="ru-RU" sz="1800" dirty="0" err="1">
                <a:solidFill>
                  <a:schemeClr val="tx1"/>
                </a:solidFill>
                <a:latin typeface="+mn-lt"/>
              </a:rPr>
              <a:t>қызметтері</a:t>
            </a:r>
            <a:r>
              <a:rPr lang="ru-RU" sz="1800" dirty="0">
                <a:solidFill>
                  <a:schemeClr val="tx1"/>
                </a:solidFill>
                <a:latin typeface="+mn-lt"/>
              </a:rPr>
              <a:t> </a:t>
            </a:r>
            <a:r>
              <a:rPr lang="ru-RU" sz="1800" dirty="0" err="1">
                <a:solidFill>
                  <a:schemeClr val="tx1"/>
                </a:solidFill>
                <a:latin typeface="+mn-lt"/>
              </a:rPr>
              <a:t>ерекше</a:t>
            </a:r>
            <a:r>
              <a:rPr lang="ru-RU" sz="1800" dirty="0">
                <a:solidFill>
                  <a:schemeClr val="tx1"/>
                </a:solidFill>
                <a:latin typeface="+mn-lt"/>
              </a:rPr>
              <a:t> </a:t>
            </a:r>
            <a:r>
              <a:rPr lang="ru-RU" sz="1800" dirty="0" err="1">
                <a:solidFill>
                  <a:schemeClr val="tx1"/>
                </a:solidFill>
                <a:latin typeface="+mn-lt"/>
              </a:rPr>
              <a:t>танымалдылыққа</a:t>
            </a:r>
            <a:r>
              <a:rPr lang="ru-RU" sz="1800" dirty="0">
                <a:solidFill>
                  <a:schemeClr val="tx1"/>
                </a:solidFill>
                <a:latin typeface="+mn-lt"/>
              </a:rPr>
              <a:t> </a:t>
            </a:r>
            <a:r>
              <a:rPr lang="ru-RU" sz="1800" dirty="0" err="1">
                <a:solidFill>
                  <a:schemeClr val="tx1"/>
                </a:solidFill>
                <a:latin typeface="+mn-lt"/>
              </a:rPr>
              <a:t>ие</a:t>
            </a:r>
            <a:r>
              <a:rPr lang="ru-RU" sz="1800" dirty="0">
                <a:solidFill>
                  <a:schemeClr val="tx1"/>
                </a:solidFill>
                <a:latin typeface="+mn-lt"/>
              </a:rPr>
              <a:t> </a:t>
            </a:r>
            <a:r>
              <a:rPr lang="ru-RU" sz="1800" dirty="0" err="1">
                <a:solidFill>
                  <a:schemeClr val="tx1"/>
                </a:solidFill>
                <a:latin typeface="+mn-lt"/>
              </a:rPr>
              <a:t>болуда</a:t>
            </a:r>
            <a:r>
              <a:rPr lang="ru-RU" sz="1800" dirty="0">
                <a:solidFill>
                  <a:schemeClr val="tx1"/>
                </a:solidFill>
                <a:latin typeface="+mn-lt"/>
              </a:rPr>
              <a:t>. </a:t>
            </a:r>
            <a:r>
              <a:rPr lang="ru-RU" sz="1800" dirty="0" err="1">
                <a:solidFill>
                  <a:schemeClr val="tx1"/>
                </a:solidFill>
                <a:latin typeface="+mn-lt"/>
              </a:rPr>
              <a:t>Қашықтан</a:t>
            </a:r>
            <a:r>
              <a:rPr lang="ru-RU" sz="1800" dirty="0">
                <a:solidFill>
                  <a:schemeClr val="tx1"/>
                </a:solidFill>
                <a:latin typeface="+mn-lt"/>
              </a:rPr>
              <a:t> </a:t>
            </a:r>
            <a:r>
              <a:rPr lang="ru-RU" sz="1800" dirty="0" err="1">
                <a:solidFill>
                  <a:schemeClr val="tx1"/>
                </a:solidFill>
                <a:latin typeface="+mn-lt"/>
              </a:rPr>
              <a:t>банктік</a:t>
            </a:r>
            <a:r>
              <a:rPr lang="ru-RU" sz="1800" dirty="0">
                <a:solidFill>
                  <a:schemeClr val="tx1"/>
                </a:solidFill>
                <a:latin typeface="+mn-lt"/>
              </a:rPr>
              <a:t> </a:t>
            </a:r>
            <a:r>
              <a:rPr lang="ru-RU" sz="1800" dirty="0" err="1">
                <a:solidFill>
                  <a:schemeClr val="tx1"/>
                </a:solidFill>
                <a:latin typeface="+mn-lt"/>
              </a:rPr>
              <a:t>қызмет</a:t>
            </a:r>
            <a:r>
              <a:rPr lang="ru-RU" sz="1800" dirty="0">
                <a:solidFill>
                  <a:schemeClr val="tx1"/>
                </a:solidFill>
                <a:latin typeface="+mn-lt"/>
              </a:rPr>
              <a:t> </a:t>
            </a:r>
            <a:r>
              <a:rPr lang="ru-RU" sz="1800" dirty="0" err="1">
                <a:solidFill>
                  <a:schemeClr val="tx1"/>
                </a:solidFill>
                <a:latin typeface="+mn-lt"/>
              </a:rPr>
              <a:t>көрсету</a:t>
            </a:r>
            <a:r>
              <a:rPr lang="ru-RU" sz="1800" dirty="0">
                <a:solidFill>
                  <a:schemeClr val="tx1"/>
                </a:solidFill>
                <a:latin typeface="+mn-lt"/>
              </a:rPr>
              <a:t> </a:t>
            </a:r>
            <a:r>
              <a:rPr lang="ru-RU" sz="1800" dirty="0" err="1">
                <a:solidFill>
                  <a:schemeClr val="tx1"/>
                </a:solidFill>
                <a:latin typeface="+mn-lt"/>
              </a:rPr>
              <a:t>технологиялары</a:t>
            </a:r>
            <a:r>
              <a:rPr lang="ru-RU" sz="1800" dirty="0">
                <a:solidFill>
                  <a:schemeClr val="tx1"/>
                </a:solidFill>
                <a:latin typeface="+mn-lt"/>
              </a:rPr>
              <a:t> </a:t>
            </a:r>
            <a:r>
              <a:rPr lang="ru-RU" sz="1800" dirty="0" err="1">
                <a:solidFill>
                  <a:schemeClr val="tx1"/>
                </a:solidFill>
                <a:latin typeface="+mn-lt"/>
              </a:rPr>
              <a:t>кез</a:t>
            </a:r>
            <a:r>
              <a:rPr lang="ru-RU" sz="1800" dirty="0">
                <a:solidFill>
                  <a:schemeClr val="tx1"/>
                </a:solidFill>
                <a:latin typeface="+mn-lt"/>
              </a:rPr>
              <a:t> </a:t>
            </a:r>
            <a:r>
              <a:rPr lang="ru-RU" sz="1800" dirty="0" err="1">
                <a:solidFill>
                  <a:schemeClr val="tx1"/>
                </a:solidFill>
                <a:latin typeface="+mn-lt"/>
              </a:rPr>
              <a:t>келген</a:t>
            </a:r>
            <a:r>
              <a:rPr lang="ru-RU" sz="1800" dirty="0">
                <a:solidFill>
                  <a:schemeClr val="tx1"/>
                </a:solidFill>
                <a:latin typeface="+mn-lt"/>
              </a:rPr>
              <a:t> </a:t>
            </a:r>
            <a:r>
              <a:rPr lang="ru-RU" sz="1800" dirty="0" err="1">
                <a:solidFill>
                  <a:schemeClr val="tx1"/>
                </a:solidFill>
                <a:latin typeface="+mn-lt"/>
              </a:rPr>
              <a:t>уақытта</a:t>
            </a:r>
            <a:r>
              <a:rPr lang="ru-RU" sz="1800" dirty="0">
                <a:solidFill>
                  <a:schemeClr val="tx1"/>
                </a:solidFill>
                <a:latin typeface="+mn-lt"/>
              </a:rPr>
              <a:t> </a:t>
            </a:r>
            <a:r>
              <a:rPr lang="ru-RU" sz="1800" dirty="0" err="1">
                <a:solidFill>
                  <a:schemeClr val="tx1"/>
                </a:solidFill>
                <a:latin typeface="+mn-lt"/>
              </a:rPr>
              <a:t>және</a:t>
            </a:r>
            <a:r>
              <a:rPr lang="ru-RU" sz="1800" dirty="0">
                <a:solidFill>
                  <a:schemeClr val="tx1"/>
                </a:solidFill>
                <a:latin typeface="+mn-lt"/>
              </a:rPr>
              <a:t> </a:t>
            </a:r>
            <a:r>
              <a:rPr lang="ru-RU" sz="1800" dirty="0" err="1">
                <a:solidFill>
                  <a:schemeClr val="tx1"/>
                </a:solidFill>
                <a:latin typeface="+mn-lt"/>
              </a:rPr>
              <a:t>интернетке</a:t>
            </a:r>
            <a:r>
              <a:rPr lang="ru-RU" sz="1800" dirty="0">
                <a:solidFill>
                  <a:schemeClr val="tx1"/>
                </a:solidFill>
                <a:latin typeface="+mn-lt"/>
              </a:rPr>
              <a:t> </a:t>
            </a:r>
            <a:r>
              <a:rPr lang="ru-RU" sz="1800" dirty="0" err="1">
                <a:solidFill>
                  <a:schemeClr val="tx1"/>
                </a:solidFill>
                <a:latin typeface="+mn-lt"/>
              </a:rPr>
              <a:t>қол</a:t>
            </a:r>
            <a:r>
              <a:rPr lang="ru-RU" sz="1800" dirty="0">
                <a:solidFill>
                  <a:schemeClr val="tx1"/>
                </a:solidFill>
                <a:latin typeface="+mn-lt"/>
              </a:rPr>
              <a:t> </a:t>
            </a:r>
            <a:r>
              <a:rPr lang="ru-RU" sz="1800" dirty="0" err="1">
                <a:solidFill>
                  <a:schemeClr val="tx1"/>
                </a:solidFill>
                <a:latin typeface="+mn-lt"/>
              </a:rPr>
              <a:t>жеткізе</a:t>
            </a:r>
            <a:r>
              <a:rPr lang="ru-RU" sz="1800" dirty="0">
                <a:solidFill>
                  <a:schemeClr val="tx1"/>
                </a:solidFill>
                <a:latin typeface="+mn-lt"/>
              </a:rPr>
              <a:t> </a:t>
            </a:r>
            <a:r>
              <a:rPr lang="ru-RU" sz="1800" dirty="0" err="1">
                <a:solidFill>
                  <a:schemeClr val="tx1"/>
                </a:solidFill>
                <a:latin typeface="+mn-lt"/>
              </a:rPr>
              <a:t>алатын</a:t>
            </a:r>
            <a:r>
              <a:rPr lang="ru-RU" sz="1800" dirty="0">
                <a:solidFill>
                  <a:schemeClr val="tx1"/>
                </a:solidFill>
                <a:latin typeface="+mn-lt"/>
              </a:rPr>
              <a:t> </a:t>
            </a:r>
            <a:r>
              <a:rPr lang="ru-RU" sz="1800" dirty="0" err="1">
                <a:solidFill>
                  <a:schemeClr val="tx1"/>
                </a:solidFill>
                <a:latin typeface="+mn-lt"/>
              </a:rPr>
              <a:t>кез</a:t>
            </a:r>
            <a:r>
              <a:rPr lang="ru-RU" sz="1800" dirty="0">
                <a:solidFill>
                  <a:schemeClr val="tx1"/>
                </a:solidFill>
                <a:latin typeface="+mn-lt"/>
              </a:rPr>
              <a:t> </a:t>
            </a:r>
            <a:r>
              <a:rPr lang="ru-RU" sz="1800" dirty="0" err="1">
                <a:solidFill>
                  <a:schemeClr val="tx1"/>
                </a:solidFill>
                <a:latin typeface="+mn-lt"/>
              </a:rPr>
              <a:t>келген</a:t>
            </a:r>
            <a:r>
              <a:rPr lang="ru-RU" sz="1800" dirty="0">
                <a:solidFill>
                  <a:schemeClr val="tx1"/>
                </a:solidFill>
                <a:latin typeface="+mn-lt"/>
              </a:rPr>
              <a:t> </a:t>
            </a:r>
            <a:r>
              <a:rPr lang="ru-RU" sz="1800" dirty="0" err="1">
                <a:solidFill>
                  <a:schemeClr val="tx1"/>
                </a:solidFill>
                <a:latin typeface="+mn-lt"/>
              </a:rPr>
              <a:t>құрылғыдан</a:t>
            </a:r>
            <a:r>
              <a:rPr lang="ru-RU" sz="1800" dirty="0">
                <a:solidFill>
                  <a:schemeClr val="tx1"/>
                </a:solidFill>
                <a:latin typeface="+mn-lt"/>
              </a:rPr>
              <a:t> </a:t>
            </a:r>
            <a:r>
              <a:rPr lang="ru-RU" sz="1800" dirty="0" err="1">
                <a:solidFill>
                  <a:schemeClr val="tx1"/>
                </a:solidFill>
                <a:latin typeface="+mn-lt"/>
              </a:rPr>
              <a:t>шоттар</a:t>
            </a:r>
            <a:r>
              <a:rPr lang="ru-RU" sz="1800" dirty="0">
                <a:solidFill>
                  <a:schemeClr val="tx1"/>
                </a:solidFill>
                <a:latin typeface="+mn-lt"/>
              </a:rPr>
              <a:t> мен </a:t>
            </a:r>
            <a:r>
              <a:rPr lang="ru-RU" sz="1800" dirty="0" err="1">
                <a:solidFill>
                  <a:schemeClr val="tx1"/>
                </a:solidFill>
                <a:latin typeface="+mn-lt"/>
              </a:rPr>
              <a:t>операцияларға</a:t>
            </a:r>
            <a:r>
              <a:rPr lang="ru-RU" sz="1800" dirty="0">
                <a:solidFill>
                  <a:schemeClr val="tx1"/>
                </a:solidFill>
                <a:latin typeface="+mn-lt"/>
              </a:rPr>
              <a:t> </a:t>
            </a:r>
            <a:r>
              <a:rPr lang="ru-RU" sz="1800" dirty="0" err="1">
                <a:solidFill>
                  <a:schemeClr val="tx1"/>
                </a:solidFill>
                <a:latin typeface="+mn-lt"/>
              </a:rPr>
              <a:t>қол</a:t>
            </a:r>
            <a:r>
              <a:rPr lang="ru-RU" sz="1800" dirty="0">
                <a:solidFill>
                  <a:schemeClr val="tx1"/>
                </a:solidFill>
                <a:latin typeface="+mn-lt"/>
              </a:rPr>
              <a:t> </a:t>
            </a:r>
            <a:r>
              <a:rPr lang="ru-RU" sz="1800" dirty="0" err="1">
                <a:solidFill>
                  <a:schemeClr val="tx1"/>
                </a:solidFill>
                <a:latin typeface="+mn-lt"/>
              </a:rPr>
              <a:t>жеткізуге</a:t>
            </a:r>
            <a:r>
              <a:rPr lang="ru-RU" sz="1800" dirty="0">
                <a:solidFill>
                  <a:schemeClr val="tx1"/>
                </a:solidFill>
                <a:latin typeface="+mn-lt"/>
              </a:rPr>
              <a:t> </a:t>
            </a:r>
            <a:r>
              <a:rPr lang="ru-RU" sz="1800" dirty="0" err="1">
                <a:solidFill>
                  <a:schemeClr val="tx1"/>
                </a:solidFill>
                <a:latin typeface="+mn-lt"/>
              </a:rPr>
              <a:t>мүмкіндік</a:t>
            </a:r>
            <a:r>
              <a:rPr lang="ru-RU" sz="1800" dirty="0">
                <a:solidFill>
                  <a:schemeClr val="tx1"/>
                </a:solidFill>
                <a:latin typeface="+mn-lt"/>
              </a:rPr>
              <a:t> </a:t>
            </a:r>
            <a:r>
              <a:rPr lang="ru-RU" sz="1800" dirty="0" err="1">
                <a:solidFill>
                  <a:schemeClr val="tx1"/>
                </a:solidFill>
                <a:latin typeface="+mn-lt"/>
              </a:rPr>
              <a:t>береді</a:t>
            </a:r>
            <a:r>
              <a:rPr lang="ru-RU" sz="1800" dirty="0">
                <a:solidFill>
                  <a:schemeClr val="tx1"/>
                </a:solidFill>
                <a:latin typeface="+mn-lt"/>
              </a:rPr>
              <a:t>.</a:t>
            </a:r>
            <a:br>
              <a:rPr lang="ru-RU" sz="1800" dirty="0">
                <a:solidFill>
                  <a:schemeClr val="tx1"/>
                </a:solidFill>
                <a:latin typeface="+mn-lt"/>
              </a:rPr>
            </a:br>
            <a:br>
              <a:rPr lang="ru-RU" sz="1800" dirty="0">
                <a:latin typeface="+mn-lt"/>
              </a:rPr>
            </a:br>
            <a:br>
              <a:rPr lang="ru-RU" sz="1800" dirty="0">
                <a:latin typeface="+mn-lt"/>
              </a:rPr>
            </a:br>
            <a:endParaRPr lang="ru-RU" sz="1800" dirty="0">
              <a:latin typeface="+mn-lt"/>
            </a:endParaRPr>
          </a:p>
        </p:txBody>
      </p:sp>
      <p:pic>
        <p:nvPicPr>
          <p:cNvPr id="10" name="Рисунок 9">
            <a:extLst>
              <a:ext uri="{FF2B5EF4-FFF2-40B4-BE49-F238E27FC236}">
                <a16:creationId xmlns:a16="http://schemas.microsoft.com/office/drawing/2014/main" id="{7746F73C-6EE7-B344-833A-7C0413953503}"/>
              </a:ext>
            </a:extLst>
          </p:cNvPr>
          <p:cNvPicPr>
            <a:picLocks noChangeAspect="1"/>
          </p:cNvPicPr>
          <p:nvPr/>
        </p:nvPicPr>
        <p:blipFill>
          <a:blip r:embed="rId2"/>
          <a:stretch>
            <a:fillRect/>
          </a:stretch>
        </p:blipFill>
        <p:spPr>
          <a:xfrm>
            <a:off x="6321000" y="1233882"/>
            <a:ext cx="5724500" cy="3651303"/>
          </a:xfrm>
          <a:prstGeom prst="rect">
            <a:avLst/>
          </a:prstGeom>
        </p:spPr>
      </p:pic>
      <p:sp>
        <p:nvSpPr>
          <p:cNvPr id="11" name="Title 1">
            <a:extLst>
              <a:ext uri="{FF2B5EF4-FFF2-40B4-BE49-F238E27FC236}">
                <a16:creationId xmlns:a16="http://schemas.microsoft.com/office/drawing/2014/main" id="{25AB675E-E5E5-6A4A-A626-E2D29F570D71}"/>
              </a:ext>
            </a:extLst>
          </p:cNvPr>
          <p:cNvSpPr txBox="1">
            <a:spLocks/>
          </p:cNvSpPr>
          <p:nvPr/>
        </p:nvSpPr>
        <p:spPr>
          <a:xfrm>
            <a:off x="6358229" y="4943985"/>
            <a:ext cx="5724500" cy="1574628"/>
          </a:xfrm>
          <a:prstGeom prst="rect">
            <a:avLst/>
          </a:prstGeom>
          <a:solidFill>
            <a:schemeClr val="accent2">
              <a:lumMod val="60000"/>
              <a:lumOff val="40000"/>
            </a:schemeClr>
          </a:solidFill>
          <a:ln w="28575">
            <a:solidFill>
              <a:schemeClr val="accent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just">
              <a:lnSpc>
                <a:spcPct val="100000"/>
              </a:lnSpc>
            </a:pPr>
            <a:r>
              <a:rPr lang="ru-RU" sz="1800" dirty="0" err="1">
                <a:solidFill>
                  <a:schemeClr val="tx1"/>
                </a:solidFill>
                <a:latin typeface="+mn-lt"/>
              </a:rPr>
              <a:t>Респонденттердің</a:t>
            </a:r>
            <a:r>
              <a:rPr lang="ru-RU" sz="1800" dirty="0">
                <a:solidFill>
                  <a:schemeClr val="tx1"/>
                </a:solidFill>
                <a:latin typeface="+mn-lt"/>
              </a:rPr>
              <a:t> </a:t>
            </a:r>
            <a:r>
              <a:rPr lang="ru-RU" sz="1800" dirty="0" err="1">
                <a:solidFill>
                  <a:schemeClr val="tx1"/>
                </a:solidFill>
                <a:latin typeface="+mn-lt"/>
              </a:rPr>
              <a:t>арасында</a:t>
            </a:r>
            <a:r>
              <a:rPr lang="ru-RU" sz="1800" dirty="0">
                <a:solidFill>
                  <a:schemeClr val="tx1"/>
                </a:solidFill>
                <a:latin typeface="+mn-lt"/>
              </a:rPr>
              <a:t> </a:t>
            </a:r>
            <a:r>
              <a:rPr lang="ru-RU" sz="1800" dirty="0" err="1">
                <a:solidFill>
                  <a:schemeClr val="tx1"/>
                </a:solidFill>
                <a:latin typeface="+mn-lt"/>
              </a:rPr>
              <a:t>ең</a:t>
            </a:r>
            <a:r>
              <a:rPr lang="ru-RU" sz="1800" dirty="0">
                <a:solidFill>
                  <a:schemeClr val="tx1"/>
                </a:solidFill>
                <a:latin typeface="+mn-lt"/>
              </a:rPr>
              <a:t> аз </a:t>
            </a:r>
            <a:r>
              <a:rPr lang="ru-RU" sz="1800" dirty="0" err="1">
                <a:solidFill>
                  <a:schemeClr val="tx1"/>
                </a:solidFill>
                <a:latin typeface="+mn-lt"/>
              </a:rPr>
              <a:t>танымалдылығы</a:t>
            </a:r>
            <a:r>
              <a:rPr lang="ru-RU" sz="1800" dirty="0">
                <a:solidFill>
                  <a:schemeClr val="tx1"/>
                </a:solidFill>
                <a:latin typeface="+mn-lt"/>
              </a:rPr>
              <a:t> микрокредит </a:t>
            </a:r>
            <a:r>
              <a:rPr lang="ru-RU" sz="1800" dirty="0" err="1">
                <a:solidFill>
                  <a:schemeClr val="tx1"/>
                </a:solidFill>
                <a:latin typeface="+mn-lt"/>
              </a:rPr>
              <a:t>берумен</a:t>
            </a:r>
            <a:r>
              <a:rPr lang="ru-RU" sz="1800" dirty="0">
                <a:solidFill>
                  <a:schemeClr val="tx1"/>
                </a:solidFill>
                <a:latin typeface="+mn-lt"/>
              </a:rPr>
              <a:t> (40,5</a:t>
            </a:r>
            <a:r>
              <a:rPr lang="en-US" sz="1800" dirty="0">
                <a:solidFill>
                  <a:schemeClr val="tx1"/>
                </a:solidFill>
                <a:latin typeface="+mn-lt"/>
              </a:rPr>
              <a:t> </a:t>
            </a:r>
            <a:r>
              <a:rPr lang="ru-RU" sz="1800" dirty="0">
                <a:solidFill>
                  <a:schemeClr val="tx1"/>
                </a:solidFill>
                <a:latin typeface="+mn-lt"/>
              </a:rPr>
              <a:t>%), </a:t>
            </a:r>
            <a:r>
              <a:rPr lang="ru-RU" sz="1800" dirty="0" err="1">
                <a:solidFill>
                  <a:schemeClr val="tx1"/>
                </a:solidFill>
                <a:latin typeface="+mn-lt"/>
              </a:rPr>
              <a:t>сақтандырумен</a:t>
            </a:r>
            <a:r>
              <a:rPr lang="ru-RU" sz="1800" dirty="0">
                <a:solidFill>
                  <a:schemeClr val="tx1"/>
                </a:solidFill>
                <a:latin typeface="+mn-lt"/>
              </a:rPr>
              <a:t> (36,3</a:t>
            </a:r>
            <a:r>
              <a:rPr lang="en-US" sz="1800" dirty="0">
                <a:solidFill>
                  <a:schemeClr val="tx1"/>
                </a:solidFill>
                <a:latin typeface="+mn-lt"/>
              </a:rPr>
              <a:t> </a:t>
            </a:r>
            <a:r>
              <a:rPr lang="ru-RU" sz="1800" dirty="0">
                <a:solidFill>
                  <a:schemeClr val="tx1"/>
                </a:solidFill>
                <a:latin typeface="+mn-lt"/>
              </a:rPr>
              <a:t>%), </a:t>
            </a:r>
            <a:r>
              <a:rPr lang="ru-RU" sz="1800" dirty="0" err="1">
                <a:solidFill>
                  <a:schemeClr val="tx1"/>
                </a:solidFill>
                <a:latin typeface="+mn-lt"/>
              </a:rPr>
              <a:t>дебеттік</a:t>
            </a:r>
            <a:r>
              <a:rPr lang="ru-RU" sz="1800" dirty="0">
                <a:solidFill>
                  <a:schemeClr val="tx1"/>
                </a:solidFill>
                <a:latin typeface="+mn-lt"/>
              </a:rPr>
              <a:t> </a:t>
            </a:r>
            <a:r>
              <a:rPr lang="ru-RU" sz="1800" dirty="0" err="1">
                <a:solidFill>
                  <a:schemeClr val="tx1"/>
                </a:solidFill>
                <a:latin typeface="+mn-lt"/>
              </a:rPr>
              <a:t>карточкамен</a:t>
            </a:r>
            <a:r>
              <a:rPr lang="ru-RU" sz="1800" dirty="0">
                <a:solidFill>
                  <a:schemeClr val="tx1"/>
                </a:solidFill>
                <a:latin typeface="+mn-lt"/>
              </a:rPr>
              <a:t> (33,4</a:t>
            </a:r>
            <a:r>
              <a:rPr lang="en-US" sz="1800" dirty="0">
                <a:solidFill>
                  <a:schemeClr val="tx1"/>
                </a:solidFill>
                <a:latin typeface="+mn-lt"/>
              </a:rPr>
              <a:t> </a:t>
            </a:r>
            <a:r>
              <a:rPr lang="ru-RU" sz="1800" dirty="0">
                <a:solidFill>
                  <a:schemeClr val="tx1"/>
                </a:solidFill>
                <a:latin typeface="+mn-lt"/>
              </a:rPr>
              <a:t>%), </a:t>
            </a:r>
            <a:r>
              <a:rPr lang="ru-RU" sz="1800" dirty="0" err="1">
                <a:solidFill>
                  <a:schemeClr val="tx1"/>
                </a:solidFill>
                <a:latin typeface="+mn-lt"/>
              </a:rPr>
              <a:t>акциялармен</a:t>
            </a:r>
            <a:r>
              <a:rPr lang="ru-RU" sz="1800" dirty="0">
                <a:solidFill>
                  <a:schemeClr val="tx1"/>
                </a:solidFill>
                <a:latin typeface="+mn-lt"/>
              </a:rPr>
              <a:t>, </a:t>
            </a:r>
            <a:r>
              <a:rPr lang="ru-RU" sz="1800" dirty="0" err="1">
                <a:solidFill>
                  <a:schemeClr val="tx1"/>
                </a:solidFill>
                <a:latin typeface="+mn-lt"/>
              </a:rPr>
              <a:t>облигациялармен</a:t>
            </a:r>
            <a:r>
              <a:rPr lang="ru-RU" sz="1800" dirty="0">
                <a:solidFill>
                  <a:schemeClr val="tx1"/>
                </a:solidFill>
                <a:latin typeface="+mn-lt"/>
              </a:rPr>
              <a:t> (22,3</a:t>
            </a:r>
            <a:r>
              <a:rPr lang="en-US" sz="1800" dirty="0">
                <a:solidFill>
                  <a:schemeClr val="tx1"/>
                </a:solidFill>
                <a:latin typeface="+mn-lt"/>
              </a:rPr>
              <a:t> </a:t>
            </a:r>
            <a:r>
              <a:rPr lang="ru-RU" sz="1800" dirty="0">
                <a:solidFill>
                  <a:schemeClr val="tx1"/>
                </a:solidFill>
                <a:latin typeface="+mn-lt"/>
              </a:rPr>
              <a:t>%) </a:t>
            </a:r>
            <a:r>
              <a:rPr lang="ru-RU" sz="1800" dirty="0" err="1">
                <a:solidFill>
                  <a:schemeClr val="tx1"/>
                </a:solidFill>
                <a:latin typeface="+mn-lt"/>
              </a:rPr>
              <a:t>байланысты</a:t>
            </a:r>
            <a:r>
              <a:rPr lang="ru-RU" sz="1800" dirty="0">
                <a:solidFill>
                  <a:schemeClr val="tx1"/>
                </a:solidFill>
                <a:latin typeface="+mn-lt"/>
              </a:rPr>
              <a:t> </a:t>
            </a:r>
            <a:r>
              <a:rPr lang="ru-RU" sz="1800" dirty="0" err="1">
                <a:solidFill>
                  <a:schemeClr val="tx1"/>
                </a:solidFill>
                <a:latin typeface="+mn-lt"/>
              </a:rPr>
              <a:t>қызметтер</a:t>
            </a:r>
            <a:r>
              <a:rPr lang="ru-RU" sz="1800" dirty="0">
                <a:solidFill>
                  <a:schemeClr val="tx1"/>
                </a:solidFill>
                <a:latin typeface="+mn-lt"/>
              </a:rPr>
              <a:t> </a:t>
            </a:r>
            <a:r>
              <a:rPr lang="ru-RU" sz="1800" dirty="0" err="1">
                <a:solidFill>
                  <a:schemeClr val="tx1"/>
                </a:solidFill>
                <a:latin typeface="+mn-lt"/>
              </a:rPr>
              <a:t>болды</a:t>
            </a:r>
            <a:r>
              <a:rPr lang="ru-RU" sz="1800" dirty="0">
                <a:solidFill>
                  <a:schemeClr val="tx1"/>
                </a:solidFill>
                <a:latin typeface="+mn-lt"/>
              </a:rPr>
              <a:t>.</a:t>
            </a:r>
          </a:p>
        </p:txBody>
      </p:sp>
    </p:spTree>
    <p:extLst>
      <p:ext uri="{BB962C8B-B14F-4D97-AF65-F5344CB8AC3E}">
        <p14:creationId xmlns:p14="http://schemas.microsoft.com/office/powerpoint/2010/main" val="377993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0F412353-7AC3-294A-9C7D-B05FD1CDBECF}"/>
              </a:ext>
            </a:extLst>
          </p:cNvPr>
          <p:cNvSpPr>
            <a:spLocks noGrp="1"/>
          </p:cNvSpPr>
          <p:nvPr>
            <p:ph type="sldNum" sz="quarter" idx="12"/>
          </p:nvPr>
        </p:nvSpPr>
        <p:spPr/>
        <p:txBody>
          <a:bodyPr/>
          <a:lstStyle/>
          <a:p>
            <a:fld id="{36AE403C-4EB7-40BC-9395-955F62C492F5}" type="slidenum">
              <a:rPr lang="ru-RU" smtClean="0"/>
              <a:pPr/>
              <a:t>44</a:t>
            </a:fld>
            <a:endParaRPr lang="ru-RU" dirty="0"/>
          </a:p>
        </p:txBody>
      </p:sp>
      <p:sp>
        <p:nvSpPr>
          <p:cNvPr id="6" name="Равнобедренный треугольник 24">
            <a:extLst>
              <a:ext uri="{FF2B5EF4-FFF2-40B4-BE49-F238E27FC236}">
                <a16:creationId xmlns:a16="http://schemas.microsoft.com/office/drawing/2014/main" id="{D3E99EB7-8689-4C46-BBD7-6731B64E279F}"/>
              </a:ext>
            </a:extLst>
          </p:cNvPr>
          <p:cNvSpPr/>
          <p:nvPr/>
        </p:nvSpPr>
        <p:spPr>
          <a:xfrm rot="5400000">
            <a:off x="231504" y="266302"/>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Заголовок 4">
            <a:extLst>
              <a:ext uri="{FF2B5EF4-FFF2-40B4-BE49-F238E27FC236}">
                <a16:creationId xmlns:a16="http://schemas.microsoft.com/office/drawing/2014/main" id="{C9A43349-73CE-8348-B8A7-9879EFF3AE46}"/>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600" b="1" dirty="0">
                <a:latin typeface="+mn-lt"/>
              </a:rPr>
              <a:t>2.3. </a:t>
            </a:r>
            <a:r>
              <a:rPr lang="ru-RU" sz="2600" b="1" dirty="0" err="1">
                <a:latin typeface="+mn-lt"/>
              </a:rPr>
              <a:t>Қаржылық</a:t>
            </a:r>
            <a:r>
              <a:rPr lang="ru-RU" sz="2600" b="1" dirty="0">
                <a:latin typeface="+mn-lt"/>
              </a:rPr>
              <a:t> </a:t>
            </a:r>
            <a:r>
              <a:rPr lang="ru-RU" sz="2600" b="1" dirty="0" err="1">
                <a:latin typeface="+mn-lt"/>
              </a:rPr>
              <a:t>қызметтерді</a:t>
            </a:r>
            <a:r>
              <a:rPr lang="ru-RU" sz="2600" b="1" dirty="0">
                <a:latin typeface="+mn-lt"/>
              </a:rPr>
              <a:t> </a:t>
            </a:r>
            <a:r>
              <a:rPr lang="ru-RU" sz="2600" b="1" dirty="0" err="1">
                <a:latin typeface="+mn-lt"/>
              </a:rPr>
              <a:t>пайдалана</a:t>
            </a:r>
            <a:r>
              <a:rPr lang="ru-RU" sz="2600" b="1" dirty="0">
                <a:latin typeface="+mn-lt"/>
              </a:rPr>
              <a:t> </a:t>
            </a:r>
            <a:r>
              <a:rPr lang="ru-RU" sz="2600" b="1" dirty="0" err="1">
                <a:latin typeface="+mn-lt"/>
              </a:rPr>
              <a:t>білу</a:t>
            </a:r>
            <a:endParaRPr lang="ru-RU" sz="2600" b="1" dirty="0">
              <a:latin typeface="+mn-lt"/>
            </a:endParaRPr>
          </a:p>
        </p:txBody>
      </p:sp>
      <p:sp>
        <p:nvSpPr>
          <p:cNvPr id="8" name="Прямоугольник 7">
            <a:extLst>
              <a:ext uri="{FF2B5EF4-FFF2-40B4-BE49-F238E27FC236}">
                <a16:creationId xmlns:a16="http://schemas.microsoft.com/office/drawing/2014/main" id="{FCB35383-0438-5E4B-A751-C8DC93E33BE0}"/>
              </a:ext>
            </a:extLst>
          </p:cNvPr>
          <p:cNvSpPr/>
          <p:nvPr/>
        </p:nvSpPr>
        <p:spPr>
          <a:xfrm>
            <a:off x="238227" y="781012"/>
            <a:ext cx="4250266" cy="369332"/>
          </a:xfrm>
          <a:prstGeom prst="rect">
            <a:avLst/>
          </a:prstGeom>
        </p:spPr>
        <p:txBody>
          <a:bodyPr wrap="none">
            <a:spAutoFit/>
          </a:bodyPr>
          <a:lstStyle/>
          <a:p>
            <a:r>
              <a:rPr lang="ru-RU" b="1" dirty="0" err="1">
                <a:solidFill>
                  <a:schemeClr val="accent1"/>
                </a:solidFill>
              </a:rPr>
              <a:t>Банктердің</a:t>
            </a:r>
            <a:r>
              <a:rPr lang="ru-RU" b="1" dirty="0">
                <a:solidFill>
                  <a:schemeClr val="accent1"/>
                </a:solidFill>
              </a:rPr>
              <a:t> </a:t>
            </a:r>
            <a:r>
              <a:rPr lang="ru-RU" b="1" dirty="0" err="1">
                <a:solidFill>
                  <a:schemeClr val="accent1"/>
                </a:solidFill>
              </a:rPr>
              <a:t>қаржы</a:t>
            </a:r>
            <a:r>
              <a:rPr lang="ru-RU" b="1" dirty="0">
                <a:solidFill>
                  <a:schemeClr val="accent1"/>
                </a:solidFill>
              </a:rPr>
              <a:t> </a:t>
            </a:r>
            <a:r>
              <a:rPr lang="ru-RU" b="1" dirty="0" err="1">
                <a:solidFill>
                  <a:schemeClr val="accent1"/>
                </a:solidFill>
              </a:rPr>
              <a:t>өнімдері</a:t>
            </a:r>
            <a:r>
              <a:rPr lang="ru-RU" b="1" dirty="0">
                <a:solidFill>
                  <a:schemeClr val="accent1"/>
                </a:solidFill>
              </a:rPr>
              <a:t> </a:t>
            </a:r>
            <a:r>
              <a:rPr lang="ru-RU" b="1" dirty="0" err="1">
                <a:solidFill>
                  <a:schemeClr val="accent1"/>
                </a:solidFill>
              </a:rPr>
              <a:t>туралы</a:t>
            </a:r>
            <a:r>
              <a:rPr lang="ru-RU" b="1" dirty="0">
                <a:solidFill>
                  <a:schemeClr val="accent1"/>
                </a:solidFill>
              </a:rPr>
              <a:t> </a:t>
            </a:r>
            <a:r>
              <a:rPr lang="ru-RU" b="1" dirty="0" err="1">
                <a:solidFill>
                  <a:schemeClr val="accent1"/>
                </a:solidFill>
              </a:rPr>
              <a:t>білу</a:t>
            </a:r>
            <a:endParaRPr lang="ru-RU" b="1" dirty="0">
              <a:solidFill>
                <a:schemeClr val="accent1"/>
              </a:solidFill>
            </a:endParaRPr>
          </a:p>
        </p:txBody>
      </p:sp>
      <p:graphicFrame>
        <p:nvGraphicFramePr>
          <p:cNvPr id="10" name="Диаграмма 9">
            <a:extLst>
              <a:ext uri="{FF2B5EF4-FFF2-40B4-BE49-F238E27FC236}">
                <a16:creationId xmlns:a16="http://schemas.microsoft.com/office/drawing/2014/main" id="{815A8870-ED05-3F4B-BAC4-4C280C0590E1}"/>
              </a:ext>
            </a:extLst>
          </p:cNvPr>
          <p:cNvGraphicFramePr/>
          <p:nvPr>
            <p:extLst>
              <p:ext uri="{D42A27DB-BD31-4B8C-83A1-F6EECF244321}">
                <p14:modId xmlns:p14="http://schemas.microsoft.com/office/powerpoint/2010/main" val="2367559992"/>
              </p:ext>
            </p:extLst>
          </p:nvPr>
        </p:nvGraphicFramePr>
        <p:xfrm>
          <a:off x="1043151" y="2084386"/>
          <a:ext cx="5464259" cy="4554333"/>
        </p:xfrm>
        <a:graphic>
          <a:graphicData uri="http://schemas.openxmlformats.org/drawingml/2006/chart">
            <c:chart xmlns:c="http://schemas.openxmlformats.org/drawingml/2006/chart" xmlns:r="http://schemas.openxmlformats.org/officeDocument/2006/relationships" r:id="rId2"/>
          </a:graphicData>
        </a:graphic>
      </p:graphicFrame>
      <p:sp>
        <p:nvSpPr>
          <p:cNvPr id="11" name="Прямоугольник 10">
            <a:extLst>
              <a:ext uri="{FF2B5EF4-FFF2-40B4-BE49-F238E27FC236}">
                <a16:creationId xmlns:a16="http://schemas.microsoft.com/office/drawing/2014/main" id="{95917BE9-945F-1C43-B4DE-2BCD2F0BF90F}"/>
              </a:ext>
            </a:extLst>
          </p:cNvPr>
          <p:cNvSpPr/>
          <p:nvPr/>
        </p:nvSpPr>
        <p:spPr>
          <a:xfrm>
            <a:off x="269841" y="1253389"/>
            <a:ext cx="6237569" cy="830997"/>
          </a:xfrm>
          <a:prstGeom prst="rect">
            <a:avLst/>
          </a:prstGeom>
        </p:spPr>
        <p:txBody>
          <a:bodyPr wrap="square">
            <a:spAutoFit/>
          </a:bodyPr>
          <a:lstStyle/>
          <a:p>
            <a:pPr algn="just" fontAlgn="t"/>
            <a:r>
              <a:rPr lang="ru-RU" sz="1600" b="1" dirty="0" err="1">
                <a:solidFill>
                  <a:srgbClr val="7A4300"/>
                </a:solidFill>
              </a:rPr>
              <a:t>Төмендегі</a:t>
            </a:r>
            <a:r>
              <a:rPr lang="ru-RU" sz="1600" b="1" dirty="0">
                <a:solidFill>
                  <a:srgbClr val="7A4300"/>
                </a:solidFill>
              </a:rPr>
              <a:t> </a:t>
            </a:r>
            <a:r>
              <a:rPr lang="ru-RU" sz="1600" b="1" dirty="0" err="1">
                <a:solidFill>
                  <a:srgbClr val="7A4300"/>
                </a:solidFill>
              </a:rPr>
              <a:t>мәлімдемелердің</a:t>
            </a:r>
            <a:r>
              <a:rPr lang="ru-RU" sz="1600" b="1" dirty="0">
                <a:solidFill>
                  <a:srgbClr val="7A4300"/>
                </a:solidFill>
              </a:rPr>
              <a:t> </a:t>
            </a:r>
            <a:r>
              <a:rPr lang="ru-RU" sz="1600" b="1" dirty="0" err="1">
                <a:solidFill>
                  <a:srgbClr val="7A4300"/>
                </a:solidFill>
              </a:rPr>
              <a:t>қайсысы</a:t>
            </a:r>
            <a:r>
              <a:rPr lang="ru-RU" sz="1600" b="1" dirty="0">
                <a:solidFill>
                  <a:srgbClr val="7A4300"/>
                </a:solidFill>
              </a:rPr>
              <a:t> </a:t>
            </a:r>
            <a:r>
              <a:rPr lang="ru-RU" sz="1600" b="1" dirty="0" err="1">
                <a:solidFill>
                  <a:srgbClr val="7A4300"/>
                </a:solidFill>
              </a:rPr>
              <a:t>сіздің</a:t>
            </a:r>
            <a:r>
              <a:rPr lang="ru-RU" sz="1600" b="1" dirty="0">
                <a:solidFill>
                  <a:srgbClr val="7A4300"/>
                </a:solidFill>
              </a:rPr>
              <a:t> </a:t>
            </a:r>
            <a:r>
              <a:rPr lang="ru-RU" sz="1600" b="1" dirty="0" err="1">
                <a:solidFill>
                  <a:srgbClr val="7A4300"/>
                </a:solidFill>
              </a:rPr>
              <a:t>қандай</a:t>
            </a:r>
            <a:r>
              <a:rPr lang="ru-RU" sz="1600" b="1" dirty="0">
                <a:solidFill>
                  <a:srgbClr val="7A4300"/>
                </a:solidFill>
              </a:rPr>
              <a:t> да </a:t>
            </a:r>
            <a:r>
              <a:rPr lang="ru-RU" sz="1600" b="1" dirty="0" err="1">
                <a:solidFill>
                  <a:srgbClr val="7A4300"/>
                </a:solidFill>
              </a:rPr>
              <a:t>бір</a:t>
            </a:r>
            <a:r>
              <a:rPr lang="ru-RU" sz="1600" b="1" dirty="0">
                <a:solidFill>
                  <a:srgbClr val="7A4300"/>
                </a:solidFill>
              </a:rPr>
              <a:t> </a:t>
            </a:r>
            <a:r>
              <a:rPr lang="ru-RU" sz="1600" b="1" dirty="0" err="1">
                <a:solidFill>
                  <a:srgbClr val="7A4300"/>
                </a:solidFill>
              </a:rPr>
              <a:t>қаржылық</a:t>
            </a:r>
            <a:r>
              <a:rPr lang="ru-RU" sz="1600" b="1" dirty="0">
                <a:solidFill>
                  <a:srgbClr val="7A4300"/>
                </a:solidFill>
              </a:rPr>
              <a:t> </a:t>
            </a:r>
            <a:r>
              <a:rPr lang="ru-RU" sz="1600" b="1" dirty="0" err="1">
                <a:solidFill>
                  <a:srgbClr val="7A4300"/>
                </a:solidFill>
              </a:rPr>
              <a:t>өнімді</a:t>
            </a:r>
            <a:r>
              <a:rPr lang="ru-RU" sz="1600" b="1" dirty="0">
                <a:solidFill>
                  <a:srgbClr val="7A4300"/>
                </a:solidFill>
              </a:rPr>
              <a:t> </a:t>
            </a:r>
            <a:r>
              <a:rPr lang="ru-RU" sz="1600" b="1" dirty="0" err="1">
                <a:solidFill>
                  <a:srgbClr val="7A4300"/>
                </a:solidFill>
              </a:rPr>
              <a:t>немесе</a:t>
            </a:r>
            <a:r>
              <a:rPr lang="ru-RU" sz="1600" b="1" dirty="0">
                <a:solidFill>
                  <a:srgbClr val="7A4300"/>
                </a:solidFill>
              </a:rPr>
              <a:t> </a:t>
            </a:r>
            <a:r>
              <a:rPr lang="ru-RU" sz="1600" b="1" dirty="0" err="1">
                <a:solidFill>
                  <a:srgbClr val="7A4300"/>
                </a:solidFill>
              </a:rPr>
              <a:t>қызметті</a:t>
            </a:r>
            <a:r>
              <a:rPr lang="ru-RU" sz="1600" b="1" dirty="0">
                <a:solidFill>
                  <a:srgbClr val="7A4300"/>
                </a:solidFill>
              </a:rPr>
              <a:t> </a:t>
            </a:r>
            <a:r>
              <a:rPr lang="ru-RU" sz="1600" b="1" dirty="0" err="1">
                <a:solidFill>
                  <a:srgbClr val="7A4300"/>
                </a:solidFill>
              </a:rPr>
              <a:t>қалай</a:t>
            </a:r>
            <a:r>
              <a:rPr lang="ru-RU" sz="1600" b="1" dirty="0">
                <a:solidFill>
                  <a:srgbClr val="7A4300"/>
                </a:solidFill>
              </a:rPr>
              <a:t> </a:t>
            </a:r>
            <a:r>
              <a:rPr lang="ru-RU" sz="1600" b="1" dirty="0" err="1">
                <a:solidFill>
                  <a:srgbClr val="7A4300"/>
                </a:solidFill>
              </a:rPr>
              <a:t>таңдағаныңызды</a:t>
            </a:r>
            <a:r>
              <a:rPr lang="ru-RU" sz="1600" b="1" dirty="0">
                <a:solidFill>
                  <a:srgbClr val="7A4300"/>
                </a:solidFill>
              </a:rPr>
              <a:t> </a:t>
            </a:r>
            <a:r>
              <a:rPr lang="ru-RU" sz="1600" b="1" dirty="0" err="1">
                <a:solidFill>
                  <a:srgbClr val="7A4300"/>
                </a:solidFill>
              </a:rPr>
              <a:t>жақсы</a:t>
            </a:r>
            <a:r>
              <a:rPr lang="ru-RU" sz="1600" b="1" dirty="0">
                <a:solidFill>
                  <a:srgbClr val="7A4300"/>
                </a:solidFill>
              </a:rPr>
              <a:t> </a:t>
            </a:r>
            <a:r>
              <a:rPr lang="ru-RU" sz="1600" b="1" dirty="0" err="1">
                <a:solidFill>
                  <a:srgbClr val="7A4300"/>
                </a:solidFill>
              </a:rPr>
              <a:t>сипаттайды</a:t>
            </a:r>
            <a:r>
              <a:rPr lang="ru-RU" sz="1600" b="1" dirty="0">
                <a:solidFill>
                  <a:srgbClr val="7A4300"/>
                </a:solidFill>
              </a:rPr>
              <a:t>?</a:t>
            </a:r>
            <a:endParaRPr lang="ru-RU" sz="1600" b="1" dirty="0">
              <a:solidFill>
                <a:srgbClr val="7A4300"/>
              </a:solidFill>
              <a:latin typeface="Arial" panose="020B0604020202020204" pitchFamily="34" charset="0"/>
            </a:endParaRPr>
          </a:p>
        </p:txBody>
      </p:sp>
      <p:sp>
        <p:nvSpPr>
          <p:cNvPr id="2" name="Прямоугольник 1">
            <a:extLst>
              <a:ext uri="{FF2B5EF4-FFF2-40B4-BE49-F238E27FC236}">
                <a16:creationId xmlns:a16="http://schemas.microsoft.com/office/drawing/2014/main" id="{44E38A20-21B1-D04F-8593-65F700BCBE82}"/>
              </a:ext>
            </a:extLst>
          </p:cNvPr>
          <p:cNvSpPr/>
          <p:nvPr/>
        </p:nvSpPr>
        <p:spPr>
          <a:xfrm>
            <a:off x="7208474" y="2319214"/>
            <a:ext cx="4288126" cy="3539430"/>
          </a:xfrm>
          <a:prstGeom prst="rect">
            <a:avLst/>
          </a:prstGeom>
          <a:solidFill>
            <a:schemeClr val="accent2">
              <a:lumMod val="60000"/>
              <a:lumOff val="40000"/>
            </a:schemeClr>
          </a:solidFill>
        </p:spPr>
        <p:txBody>
          <a:bodyPr wrap="square">
            <a:spAutoFit/>
          </a:bodyPr>
          <a:lstStyle/>
          <a:p>
            <a:pPr marL="457200" algn="just">
              <a:spcAft>
                <a:spcPts val="0"/>
              </a:spcAft>
            </a:pP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Сауалнама</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нәтижелері</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көрсеткендей</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олардың</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басым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бөлігі</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 41,6</a:t>
            </a:r>
            <a:r>
              <a:rPr lang="en-US"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 ы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түрлі</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банктердегі</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ұсыныстарды</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қарастырды</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a:t>
            </a:r>
          </a:p>
          <a:p>
            <a:pPr marL="457200" algn="just">
              <a:spcAft>
                <a:spcPts val="0"/>
              </a:spcAft>
            </a:pP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19,2</a:t>
            </a:r>
            <a:r>
              <a:rPr lang="en-US"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 ы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қазірдің</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өзінде</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қолданылғаннан</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басқа</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нұсқаларды</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қарастырған</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жоқ</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a:t>
            </a:r>
          </a:p>
          <a:p>
            <a:pPr marL="457200" algn="just">
              <a:spcAft>
                <a:spcPts val="0"/>
              </a:spcAft>
            </a:pP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17,7</a:t>
            </a:r>
            <a:r>
              <a:rPr lang="en-US"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бір</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банкте</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бірнеше</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нұсқаны</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қарастырды</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a:t>
            </a:r>
          </a:p>
          <a:p>
            <a:pPr marL="457200" algn="just">
              <a:spcAft>
                <a:spcPts val="0"/>
              </a:spcAft>
            </a:pP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15,3</a:t>
            </a:r>
            <a:r>
              <a:rPr lang="en-US"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іздеді</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бірақ</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басқа</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нұсқаны</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таба</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алмады</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a:t>
            </a:r>
          </a:p>
          <a:p>
            <a:pPr marL="457200" algn="just">
              <a:spcAft>
                <a:spcPts val="0"/>
              </a:spcAft>
            </a:pP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8</a:t>
            </a:r>
            <a:r>
              <a:rPr lang="en-US"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олардың</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досы</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туысы</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әріптесі</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кеңес</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берді</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a:t>
            </a:r>
          </a:p>
          <a:p>
            <a:pPr marL="457200" algn="just">
              <a:spcAft>
                <a:spcPts val="0"/>
              </a:spcAft>
            </a:pP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6,5</a:t>
            </a:r>
            <a:r>
              <a:rPr lang="en-US"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жауап</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бере</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алмады</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олар</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бұл</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сұрақтың</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бірнеше</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нұсқасын</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600" dirty="0" err="1">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қарастырды</a:t>
            </a:r>
            <a:r>
              <a:rPr lang="ru-RU" sz="1600" dirty="0">
                <a:solidFill>
                  <a:srgbClr val="7A4300"/>
                </a:solidFill>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8194" name="Picture 2" descr="Тема &amp;quot;Банк и банковская система&amp;quot; (рассказ с переводом) 11 класс -  Английский язык по Скайпу">
            <a:extLst>
              <a:ext uri="{FF2B5EF4-FFF2-40B4-BE49-F238E27FC236}">
                <a16:creationId xmlns:a16="http://schemas.microsoft.com/office/drawing/2014/main" id="{19553417-A08B-477F-A93E-BFEF989E8A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6639" y="248654"/>
            <a:ext cx="2490069" cy="1920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3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0F412353-7AC3-294A-9C7D-B05FD1CDBECF}"/>
              </a:ext>
            </a:extLst>
          </p:cNvPr>
          <p:cNvSpPr>
            <a:spLocks noGrp="1"/>
          </p:cNvSpPr>
          <p:nvPr>
            <p:ph type="sldNum" sz="quarter" idx="12"/>
          </p:nvPr>
        </p:nvSpPr>
        <p:spPr/>
        <p:txBody>
          <a:bodyPr/>
          <a:lstStyle/>
          <a:p>
            <a:fld id="{36AE403C-4EB7-40BC-9395-955F62C492F5}" type="slidenum">
              <a:rPr lang="ru-RU" smtClean="0"/>
              <a:pPr/>
              <a:t>45</a:t>
            </a:fld>
            <a:endParaRPr lang="ru-RU" dirty="0"/>
          </a:p>
        </p:txBody>
      </p:sp>
      <p:sp>
        <p:nvSpPr>
          <p:cNvPr id="5" name="Равнобедренный треугольник 24">
            <a:extLst>
              <a:ext uri="{FF2B5EF4-FFF2-40B4-BE49-F238E27FC236}">
                <a16:creationId xmlns:a16="http://schemas.microsoft.com/office/drawing/2014/main" id="{92363684-23E2-1B4E-9F59-7C9BF81BE48A}"/>
              </a:ext>
            </a:extLst>
          </p:cNvPr>
          <p:cNvSpPr/>
          <p:nvPr/>
        </p:nvSpPr>
        <p:spPr>
          <a:xfrm rot="5400000">
            <a:off x="200535" y="240132"/>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Заголовок 4">
            <a:extLst>
              <a:ext uri="{FF2B5EF4-FFF2-40B4-BE49-F238E27FC236}">
                <a16:creationId xmlns:a16="http://schemas.microsoft.com/office/drawing/2014/main" id="{FA7C28F2-3B66-7245-8E20-A160013A034C}"/>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2.3. </a:t>
            </a:r>
            <a:r>
              <a:rPr lang="ru-RU" sz="2800" b="1" dirty="0" err="1">
                <a:latin typeface="+mn-lt"/>
              </a:rPr>
              <a:t>Қаржылық</a:t>
            </a:r>
            <a:r>
              <a:rPr lang="ru-RU" sz="2800" b="1" dirty="0">
                <a:latin typeface="+mn-lt"/>
              </a:rPr>
              <a:t> </a:t>
            </a:r>
            <a:r>
              <a:rPr lang="ru-RU" sz="2800" b="1" dirty="0" err="1">
                <a:latin typeface="+mn-lt"/>
              </a:rPr>
              <a:t>қызметтерді</a:t>
            </a:r>
            <a:r>
              <a:rPr lang="ru-RU" sz="2800" b="1" dirty="0">
                <a:latin typeface="+mn-lt"/>
              </a:rPr>
              <a:t> </a:t>
            </a:r>
            <a:r>
              <a:rPr lang="ru-RU" sz="2800" b="1" dirty="0" err="1">
                <a:latin typeface="+mn-lt"/>
              </a:rPr>
              <a:t>пайдалана</a:t>
            </a:r>
            <a:r>
              <a:rPr lang="ru-RU" sz="2800" b="1" dirty="0">
                <a:latin typeface="+mn-lt"/>
              </a:rPr>
              <a:t> </a:t>
            </a:r>
            <a:r>
              <a:rPr lang="ru-RU" sz="2800" b="1" dirty="0" err="1">
                <a:latin typeface="+mn-lt"/>
              </a:rPr>
              <a:t>білу</a:t>
            </a:r>
            <a:endParaRPr lang="ru-RU" sz="2800" b="1" dirty="0">
              <a:latin typeface="+mn-lt"/>
            </a:endParaRPr>
          </a:p>
        </p:txBody>
      </p:sp>
      <p:sp>
        <p:nvSpPr>
          <p:cNvPr id="7" name="Прямоугольник 6">
            <a:extLst>
              <a:ext uri="{FF2B5EF4-FFF2-40B4-BE49-F238E27FC236}">
                <a16:creationId xmlns:a16="http://schemas.microsoft.com/office/drawing/2014/main" id="{A0D2E523-5256-7141-8334-56AEF514064B}"/>
              </a:ext>
            </a:extLst>
          </p:cNvPr>
          <p:cNvSpPr/>
          <p:nvPr/>
        </p:nvSpPr>
        <p:spPr>
          <a:xfrm>
            <a:off x="362524" y="834421"/>
            <a:ext cx="5465133" cy="1077218"/>
          </a:xfrm>
          <a:prstGeom prst="rect">
            <a:avLst/>
          </a:prstGeom>
        </p:spPr>
        <p:txBody>
          <a:bodyPr wrap="square">
            <a:spAutoFit/>
          </a:bodyPr>
          <a:lstStyle/>
          <a:p>
            <a:pPr algn="just"/>
            <a:r>
              <a:rPr lang="ru-RU" sz="1600" b="1" dirty="0" err="1">
                <a:solidFill>
                  <a:srgbClr val="7A4300"/>
                </a:solidFill>
                <a:latin typeface="Times New Roman" panose="02020603050405020304" pitchFamily="18" charset="0"/>
                <a:cs typeface="Times New Roman" panose="02020603050405020304" pitchFamily="18" charset="0"/>
              </a:rPr>
              <a:t>Қаржы</a:t>
            </a:r>
            <a:r>
              <a:rPr lang="ru-RU" sz="1600" b="1" dirty="0">
                <a:solidFill>
                  <a:srgbClr val="7A4300"/>
                </a:solidFill>
                <a:latin typeface="Times New Roman" panose="02020603050405020304" pitchFamily="18" charset="0"/>
                <a:cs typeface="Times New Roman" panose="02020603050405020304" pitchFamily="18" charset="0"/>
              </a:rPr>
              <a:t> </a:t>
            </a:r>
            <a:r>
              <a:rPr lang="ru-RU" sz="1600" b="1" dirty="0" err="1">
                <a:solidFill>
                  <a:srgbClr val="7A4300"/>
                </a:solidFill>
                <a:latin typeface="Times New Roman" panose="02020603050405020304" pitchFamily="18" charset="0"/>
                <a:cs typeface="Times New Roman" panose="02020603050405020304" pitchFamily="18" charset="0"/>
              </a:rPr>
              <a:t>секторындағы</a:t>
            </a:r>
            <a:r>
              <a:rPr lang="ru-RU" sz="1600" b="1" dirty="0">
                <a:solidFill>
                  <a:srgbClr val="7A4300"/>
                </a:solidFill>
                <a:latin typeface="Times New Roman" panose="02020603050405020304" pitchFamily="18" charset="0"/>
                <a:cs typeface="Times New Roman" panose="02020603050405020304" pitchFamily="18" charset="0"/>
              </a:rPr>
              <a:t> </a:t>
            </a:r>
            <a:r>
              <a:rPr lang="ru-RU" sz="1600" b="1" dirty="0" err="1">
                <a:solidFill>
                  <a:srgbClr val="7A4300"/>
                </a:solidFill>
                <a:latin typeface="Times New Roman" panose="02020603050405020304" pitchFamily="18" charset="0"/>
                <a:cs typeface="Times New Roman" panose="02020603050405020304" pitchFamily="18" charset="0"/>
              </a:rPr>
              <a:t>ұйымдармен</a:t>
            </a:r>
            <a:r>
              <a:rPr lang="ru-RU" sz="1600" b="1" dirty="0">
                <a:solidFill>
                  <a:srgbClr val="7A4300"/>
                </a:solidFill>
                <a:latin typeface="Times New Roman" panose="02020603050405020304" pitchFamily="18" charset="0"/>
                <a:cs typeface="Times New Roman" panose="02020603050405020304" pitchFamily="18" charset="0"/>
              </a:rPr>
              <a:t> </a:t>
            </a:r>
            <a:r>
              <a:rPr lang="ru-RU" sz="1600" b="1" dirty="0" err="1">
                <a:solidFill>
                  <a:srgbClr val="7A4300"/>
                </a:solidFill>
                <a:latin typeface="Times New Roman" panose="02020603050405020304" pitchFamily="18" charset="0"/>
                <a:cs typeface="Times New Roman" panose="02020603050405020304" pitchFamily="18" charset="0"/>
              </a:rPr>
              <a:t>шарттарға</a:t>
            </a:r>
            <a:r>
              <a:rPr lang="ru-RU" sz="1600" b="1" dirty="0">
                <a:solidFill>
                  <a:srgbClr val="7A4300"/>
                </a:solidFill>
                <a:latin typeface="Times New Roman" panose="02020603050405020304" pitchFamily="18" charset="0"/>
                <a:cs typeface="Times New Roman" panose="02020603050405020304" pitchFamily="18" charset="0"/>
              </a:rPr>
              <a:t> </a:t>
            </a:r>
            <a:r>
              <a:rPr lang="ru-RU" sz="1600" b="1" dirty="0" err="1">
                <a:solidFill>
                  <a:srgbClr val="7A4300"/>
                </a:solidFill>
                <a:latin typeface="Times New Roman" panose="02020603050405020304" pitchFamily="18" charset="0"/>
                <a:cs typeface="Times New Roman" panose="02020603050405020304" pitchFamily="18" charset="0"/>
              </a:rPr>
              <a:t>қол</a:t>
            </a:r>
            <a:r>
              <a:rPr lang="ru-RU" sz="1600" b="1" dirty="0">
                <a:solidFill>
                  <a:srgbClr val="7A4300"/>
                </a:solidFill>
                <a:latin typeface="Times New Roman" panose="02020603050405020304" pitchFamily="18" charset="0"/>
                <a:cs typeface="Times New Roman" panose="02020603050405020304" pitchFamily="18" charset="0"/>
              </a:rPr>
              <a:t> </a:t>
            </a:r>
            <a:r>
              <a:rPr lang="ru-RU" sz="1600" b="1" dirty="0" err="1">
                <a:solidFill>
                  <a:srgbClr val="7A4300"/>
                </a:solidFill>
                <a:latin typeface="Times New Roman" panose="02020603050405020304" pitchFamily="18" charset="0"/>
                <a:cs typeface="Times New Roman" panose="02020603050405020304" pitchFamily="18" charset="0"/>
              </a:rPr>
              <a:t>қою</a:t>
            </a:r>
            <a:r>
              <a:rPr lang="ru-RU" sz="1600" b="1" dirty="0">
                <a:solidFill>
                  <a:srgbClr val="7A4300"/>
                </a:solidFill>
                <a:latin typeface="Times New Roman" panose="02020603050405020304" pitchFamily="18" charset="0"/>
                <a:cs typeface="Times New Roman" panose="02020603050405020304" pitchFamily="18" charset="0"/>
              </a:rPr>
              <a:t> </a:t>
            </a:r>
            <a:r>
              <a:rPr lang="ru-RU" sz="1600" b="1" dirty="0" err="1">
                <a:solidFill>
                  <a:srgbClr val="7A4300"/>
                </a:solidFill>
                <a:latin typeface="Times New Roman" panose="02020603050405020304" pitchFamily="18" charset="0"/>
                <a:cs typeface="Times New Roman" panose="02020603050405020304" pitchFamily="18" charset="0"/>
              </a:rPr>
              <a:t>кезінде</a:t>
            </a:r>
            <a:r>
              <a:rPr lang="ru-RU" sz="1600" b="1" dirty="0">
                <a:solidFill>
                  <a:srgbClr val="7A4300"/>
                </a:solidFill>
                <a:latin typeface="Times New Roman" panose="02020603050405020304" pitchFamily="18" charset="0"/>
                <a:cs typeface="Times New Roman" panose="02020603050405020304" pitchFamily="18" charset="0"/>
              </a:rPr>
              <a:t> </a:t>
            </a:r>
            <a:r>
              <a:rPr lang="ru-RU" sz="1600" b="1" dirty="0" err="1">
                <a:solidFill>
                  <a:srgbClr val="7A4300"/>
                </a:solidFill>
                <a:latin typeface="Times New Roman" panose="02020603050405020304" pitchFamily="18" charset="0"/>
                <a:cs typeface="Times New Roman" panose="02020603050405020304" pitchFamily="18" charset="0"/>
              </a:rPr>
              <a:t>респонденттердің</a:t>
            </a:r>
            <a:r>
              <a:rPr lang="ru-RU" sz="1600" b="1" dirty="0">
                <a:solidFill>
                  <a:srgbClr val="7A4300"/>
                </a:solidFill>
                <a:latin typeface="Times New Roman" panose="02020603050405020304" pitchFamily="18" charset="0"/>
                <a:cs typeface="Times New Roman" panose="02020603050405020304" pitchFamily="18" charset="0"/>
              </a:rPr>
              <a:t> </a:t>
            </a:r>
            <a:r>
              <a:rPr lang="ru-RU" sz="1600" b="1" dirty="0" err="1">
                <a:solidFill>
                  <a:srgbClr val="7A4300"/>
                </a:solidFill>
                <a:latin typeface="Times New Roman" panose="02020603050405020304" pitchFamily="18" charset="0"/>
                <a:cs typeface="Times New Roman" panose="02020603050405020304" pitchFamily="18" charset="0"/>
              </a:rPr>
              <a:t>мінез-құлық</a:t>
            </a:r>
            <a:r>
              <a:rPr lang="ru-RU" sz="1600" b="1" dirty="0">
                <a:solidFill>
                  <a:srgbClr val="7A4300"/>
                </a:solidFill>
                <a:latin typeface="Times New Roman" panose="02020603050405020304" pitchFamily="18" charset="0"/>
                <a:cs typeface="Times New Roman" panose="02020603050405020304" pitchFamily="18" charset="0"/>
              </a:rPr>
              <a:t> </a:t>
            </a:r>
            <a:r>
              <a:rPr lang="ru-RU" sz="1600" b="1" dirty="0" err="1">
                <a:solidFill>
                  <a:srgbClr val="7A4300"/>
                </a:solidFill>
                <a:latin typeface="Times New Roman" panose="02020603050405020304" pitchFamily="18" charset="0"/>
                <a:cs typeface="Times New Roman" panose="02020603050405020304" pitchFamily="18" charset="0"/>
              </a:rPr>
              <a:t>стратегиялары</a:t>
            </a:r>
            <a:r>
              <a:rPr lang="ru-RU" sz="1600" b="1" dirty="0">
                <a:solidFill>
                  <a:srgbClr val="7A4300"/>
                </a:solidFill>
                <a:latin typeface="Times New Roman" panose="02020603050405020304" pitchFamily="18" charset="0"/>
                <a:cs typeface="Times New Roman" panose="02020603050405020304" pitchFamily="18" charset="0"/>
              </a:rPr>
              <a:t>, %-те </a:t>
            </a:r>
            <a:br>
              <a:rPr lang="ru-RU" sz="1600" dirty="0"/>
            </a:br>
            <a:endParaRPr lang="ru-RU" sz="1600" dirty="0"/>
          </a:p>
        </p:txBody>
      </p:sp>
      <p:graphicFrame>
        <p:nvGraphicFramePr>
          <p:cNvPr id="8" name="Диаграмма 7">
            <a:extLst>
              <a:ext uri="{FF2B5EF4-FFF2-40B4-BE49-F238E27FC236}">
                <a16:creationId xmlns:a16="http://schemas.microsoft.com/office/drawing/2014/main" id="{714BA8FD-B305-A746-A796-20E65BB15A1D}"/>
              </a:ext>
            </a:extLst>
          </p:cNvPr>
          <p:cNvGraphicFramePr/>
          <p:nvPr>
            <p:extLst>
              <p:ext uri="{D42A27DB-BD31-4B8C-83A1-F6EECF244321}">
                <p14:modId xmlns:p14="http://schemas.microsoft.com/office/powerpoint/2010/main" val="616963428"/>
              </p:ext>
            </p:extLst>
          </p:nvPr>
        </p:nvGraphicFramePr>
        <p:xfrm>
          <a:off x="983432" y="2250192"/>
          <a:ext cx="7335568" cy="4332159"/>
        </p:xfrm>
        <a:graphic>
          <a:graphicData uri="http://schemas.openxmlformats.org/drawingml/2006/chart">
            <c:chart xmlns:c="http://schemas.openxmlformats.org/drawingml/2006/chart" xmlns:r="http://schemas.openxmlformats.org/officeDocument/2006/relationships" r:id="rId2"/>
          </a:graphicData>
        </a:graphic>
      </p:graphicFrame>
      <p:sp>
        <p:nvSpPr>
          <p:cNvPr id="9" name="Прямоугольник 8">
            <a:extLst>
              <a:ext uri="{FF2B5EF4-FFF2-40B4-BE49-F238E27FC236}">
                <a16:creationId xmlns:a16="http://schemas.microsoft.com/office/drawing/2014/main" id="{97B04DC8-3E88-4641-B7E5-F39CCDE2F685}"/>
              </a:ext>
            </a:extLst>
          </p:cNvPr>
          <p:cNvSpPr/>
          <p:nvPr/>
        </p:nvSpPr>
        <p:spPr>
          <a:xfrm>
            <a:off x="368473" y="1703486"/>
            <a:ext cx="7821707" cy="830997"/>
          </a:xfrm>
          <a:prstGeom prst="rect">
            <a:avLst/>
          </a:prstGeom>
        </p:spPr>
        <p:txBody>
          <a:bodyPr wrap="square">
            <a:spAutoFit/>
          </a:bodyPr>
          <a:lstStyle/>
          <a:p>
            <a:pPr algn="just" fontAlgn="t"/>
            <a:r>
              <a:rPr lang="ru-RU" sz="1600" b="1" dirty="0" err="1">
                <a:solidFill>
                  <a:srgbClr val="7A4300"/>
                </a:solidFill>
                <a:latin typeface="Times New Roman" panose="02020603050405020304" pitchFamily="18" charset="0"/>
                <a:cs typeface="Times New Roman" panose="02020603050405020304" pitchFamily="18" charset="0"/>
              </a:rPr>
              <a:t>Айтыңызшы</a:t>
            </a:r>
            <a:r>
              <a:rPr lang="ru-RU" sz="1600" b="1" dirty="0">
                <a:solidFill>
                  <a:srgbClr val="7A4300"/>
                </a:solidFill>
                <a:latin typeface="Times New Roman" panose="02020603050405020304" pitchFamily="18" charset="0"/>
                <a:cs typeface="Times New Roman" panose="02020603050405020304" pitchFamily="18" charset="0"/>
              </a:rPr>
              <a:t>, </a:t>
            </a:r>
            <a:r>
              <a:rPr lang="ru-RU" sz="1600" b="1" dirty="0" err="1">
                <a:solidFill>
                  <a:srgbClr val="7A4300"/>
                </a:solidFill>
                <a:latin typeface="Times New Roman" panose="02020603050405020304" pitchFamily="18" charset="0"/>
                <a:cs typeface="Times New Roman" panose="02020603050405020304" pitchFamily="18" charset="0"/>
              </a:rPr>
              <a:t>банкпен</a:t>
            </a:r>
            <a:r>
              <a:rPr lang="ru-RU" sz="1600" b="1" dirty="0">
                <a:solidFill>
                  <a:srgbClr val="7A4300"/>
                </a:solidFill>
                <a:latin typeface="Times New Roman" panose="02020603050405020304" pitchFamily="18" charset="0"/>
                <a:cs typeface="Times New Roman" panose="02020603050405020304" pitchFamily="18" charset="0"/>
              </a:rPr>
              <a:t> </a:t>
            </a:r>
            <a:r>
              <a:rPr lang="ru-RU" sz="1600" b="1" dirty="0" err="1">
                <a:solidFill>
                  <a:srgbClr val="7A4300"/>
                </a:solidFill>
                <a:latin typeface="Times New Roman" panose="02020603050405020304" pitchFamily="18" charset="0"/>
                <a:cs typeface="Times New Roman" panose="02020603050405020304" pitchFamily="18" charset="0"/>
              </a:rPr>
              <a:t>немесе</a:t>
            </a:r>
            <a:r>
              <a:rPr lang="ru-RU" sz="1600" b="1" dirty="0">
                <a:solidFill>
                  <a:srgbClr val="7A4300"/>
                </a:solidFill>
                <a:latin typeface="Times New Roman" panose="02020603050405020304" pitchFamily="18" charset="0"/>
                <a:cs typeface="Times New Roman" panose="02020603050405020304" pitchFamily="18" charset="0"/>
              </a:rPr>
              <a:t> </a:t>
            </a:r>
            <a:r>
              <a:rPr lang="ru-RU" sz="1600" b="1" dirty="0" err="1">
                <a:solidFill>
                  <a:srgbClr val="7A4300"/>
                </a:solidFill>
                <a:latin typeface="Times New Roman" panose="02020603050405020304" pitchFamily="18" charset="0"/>
                <a:cs typeface="Times New Roman" panose="02020603050405020304" pitchFamily="18" charset="0"/>
              </a:rPr>
              <a:t>сақтандыру</a:t>
            </a:r>
            <a:r>
              <a:rPr lang="ru-RU" sz="1600" b="1" dirty="0">
                <a:solidFill>
                  <a:srgbClr val="7A4300"/>
                </a:solidFill>
                <a:latin typeface="Times New Roman" panose="02020603050405020304" pitchFamily="18" charset="0"/>
                <a:cs typeface="Times New Roman" panose="02020603050405020304" pitchFamily="18" charset="0"/>
              </a:rPr>
              <a:t> </a:t>
            </a:r>
            <a:r>
              <a:rPr lang="ru-RU" sz="1600" b="1" dirty="0" err="1">
                <a:solidFill>
                  <a:srgbClr val="7A4300"/>
                </a:solidFill>
                <a:latin typeface="Times New Roman" panose="02020603050405020304" pitchFamily="18" charset="0"/>
                <a:cs typeface="Times New Roman" panose="02020603050405020304" pitchFamily="18" charset="0"/>
              </a:rPr>
              <a:t>компаниясымен</a:t>
            </a:r>
            <a:r>
              <a:rPr lang="ru-RU" sz="1600" b="1" dirty="0">
                <a:solidFill>
                  <a:srgbClr val="7A4300"/>
                </a:solidFill>
                <a:latin typeface="Times New Roman" panose="02020603050405020304" pitchFamily="18" charset="0"/>
                <a:cs typeface="Times New Roman" panose="02020603050405020304" pitchFamily="18" charset="0"/>
              </a:rPr>
              <a:t> </a:t>
            </a:r>
            <a:r>
              <a:rPr lang="ru-RU" sz="1600" b="1" dirty="0" err="1">
                <a:solidFill>
                  <a:srgbClr val="7A4300"/>
                </a:solidFill>
                <a:latin typeface="Times New Roman" panose="02020603050405020304" pitchFamily="18" charset="0"/>
                <a:cs typeface="Times New Roman" panose="02020603050405020304" pitchFamily="18" charset="0"/>
              </a:rPr>
              <a:t>қандай</a:t>
            </a:r>
            <a:r>
              <a:rPr lang="ru-RU" sz="1600" b="1" dirty="0">
                <a:solidFill>
                  <a:srgbClr val="7A4300"/>
                </a:solidFill>
                <a:latin typeface="Times New Roman" panose="02020603050405020304" pitchFamily="18" charset="0"/>
                <a:cs typeface="Times New Roman" panose="02020603050405020304" pitchFamily="18" charset="0"/>
              </a:rPr>
              <a:t> да </a:t>
            </a:r>
            <a:r>
              <a:rPr lang="ru-RU" sz="1600" b="1" dirty="0" err="1">
                <a:solidFill>
                  <a:srgbClr val="7A4300"/>
                </a:solidFill>
                <a:latin typeface="Times New Roman" panose="02020603050405020304" pitchFamily="18" charset="0"/>
                <a:cs typeface="Times New Roman" panose="02020603050405020304" pitchFamily="18" charset="0"/>
              </a:rPr>
              <a:t>бір</a:t>
            </a:r>
            <a:r>
              <a:rPr lang="ru-RU" sz="1600" b="1" dirty="0">
                <a:solidFill>
                  <a:srgbClr val="7A4300"/>
                </a:solidFill>
                <a:latin typeface="Times New Roman" panose="02020603050405020304" pitchFamily="18" charset="0"/>
                <a:cs typeface="Times New Roman" panose="02020603050405020304" pitchFamily="18" charset="0"/>
              </a:rPr>
              <a:t> </a:t>
            </a:r>
            <a:r>
              <a:rPr lang="ru-RU" sz="1600" b="1" dirty="0" err="1">
                <a:solidFill>
                  <a:srgbClr val="7A4300"/>
                </a:solidFill>
                <a:latin typeface="Times New Roman" panose="02020603050405020304" pitchFamily="18" charset="0"/>
                <a:cs typeface="Times New Roman" panose="02020603050405020304" pitchFamily="18" charset="0"/>
              </a:rPr>
              <a:t>қызметті</a:t>
            </a:r>
            <a:r>
              <a:rPr lang="ru-RU" sz="1600" b="1" dirty="0">
                <a:solidFill>
                  <a:srgbClr val="7A4300"/>
                </a:solidFill>
                <a:latin typeface="Times New Roman" panose="02020603050405020304" pitchFamily="18" charset="0"/>
                <a:cs typeface="Times New Roman" panose="02020603050405020304" pitchFamily="18" charset="0"/>
              </a:rPr>
              <a:t> </a:t>
            </a:r>
            <a:r>
              <a:rPr lang="ru-RU" sz="1600" b="1" dirty="0" err="1">
                <a:solidFill>
                  <a:srgbClr val="7A4300"/>
                </a:solidFill>
                <a:latin typeface="Times New Roman" panose="02020603050405020304" pitchFamily="18" charset="0"/>
                <a:cs typeface="Times New Roman" panose="02020603050405020304" pitchFamily="18" charset="0"/>
              </a:rPr>
              <a:t>пайдалану</a:t>
            </a:r>
            <a:r>
              <a:rPr lang="ru-RU" sz="1600" b="1" dirty="0">
                <a:solidFill>
                  <a:srgbClr val="7A4300"/>
                </a:solidFill>
                <a:latin typeface="Times New Roman" panose="02020603050405020304" pitchFamily="18" charset="0"/>
                <a:cs typeface="Times New Roman" panose="02020603050405020304" pitchFamily="18" charset="0"/>
              </a:rPr>
              <a:t> </a:t>
            </a:r>
            <a:r>
              <a:rPr lang="ru-RU" sz="1600" b="1" dirty="0" err="1">
                <a:solidFill>
                  <a:srgbClr val="7A4300"/>
                </a:solidFill>
                <a:latin typeface="Times New Roman" panose="02020603050405020304" pitchFamily="18" charset="0"/>
                <a:cs typeface="Times New Roman" panose="02020603050405020304" pitchFamily="18" charset="0"/>
              </a:rPr>
              <a:t>шартына</a:t>
            </a:r>
            <a:r>
              <a:rPr lang="ru-RU" sz="1600" b="1" dirty="0">
                <a:solidFill>
                  <a:srgbClr val="7A4300"/>
                </a:solidFill>
                <a:latin typeface="Times New Roman" panose="02020603050405020304" pitchFamily="18" charset="0"/>
                <a:cs typeface="Times New Roman" panose="02020603050405020304" pitchFamily="18" charset="0"/>
              </a:rPr>
              <a:t> </a:t>
            </a:r>
            <a:r>
              <a:rPr lang="ru-RU" sz="1600" b="1" dirty="0" err="1">
                <a:solidFill>
                  <a:srgbClr val="7A4300"/>
                </a:solidFill>
                <a:latin typeface="Times New Roman" panose="02020603050405020304" pitchFamily="18" charset="0"/>
                <a:cs typeface="Times New Roman" panose="02020603050405020304" pitchFamily="18" charset="0"/>
              </a:rPr>
              <a:t>қол</a:t>
            </a:r>
            <a:r>
              <a:rPr lang="ru-RU" sz="1600" b="1" dirty="0">
                <a:solidFill>
                  <a:srgbClr val="7A4300"/>
                </a:solidFill>
                <a:latin typeface="Times New Roman" panose="02020603050405020304" pitchFamily="18" charset="0"/>
                <a:cs typeface="Times New Roman" panose="02020603050405020304" pitchFamily="18" charset="0"/>
              </a:rPr>
              <a:t> </a:t>
            </a:r>
            <a:r>
              <a:rPr lang="ru-RU" sz="1600" b="1" dirty="0" err="1">
                <a:solidFill>
                  <a:srgbClr val="7A4300"/>
                </a:solidFill>
                <a:latin typeface="Times New Roman" panose="02020603050405020304" pitchFamily="18" charset="0"/>
                <a:cs typeface="Times New Roman" panose="02020603050405020304" pitchFamily="18" charset="0"/>
              </a:rPr>
              <a:t>қойған</a:t>
            </a:r>
            <a:r>
              <a:rPr lang="ru-RU" sz="1600" b="1" dirty="0">
                <a:solidFill>
                  <a:srgbClr val="7A4300"/>
                </a:solidFill>
                <a:latin typeface="Times New Roman" panose="02020603050405020304" pitchFamily="18" charset="0"/>
                <a:cs typeface="Times New Roman" panose="02020603050405020304" pitchFamily="18" charset="0"/>
              </a:rPr>
              <a:t> </a:t>
            </a:r>
            <a:r>
              <a:rPr lang="ru-RU" sz="1600" b="1" dirty="0" err="1">
                <a:solidFill>
                  <a:srgbClr val="7A4300"/>
                </a:solidFill>
                <a:latin typeface="Times New Roman" panose="02020603050405020304" pitchFamily="18" charset="0"/>
                <a:cs typeface="Times New Roman" panose="02020603050405020304" pitchFamily="18" charset="0"/>
              </a:rPr>
              <a:t>кезде</a:t>
            </a:r>
            <a:r>
              <a:rPr lang="ru-RU" sz="1600" b="1" dirty="0">
                <a:solidFill>
                  <a:srgbClr val="7A4300"/>
                </a:solidFill>
                <a:latin typeface="Times New Roman" panose="02020603050405020304" pitchFamily="18" charset="0"/>
                <a:cs typeface="Times New Roman" panose="02020603050405020304" pitchFamily="18" charset="0"/>
              </a:rPr>
              <a:t> </a:t>
            </a:r>
            <a:r>
              <a:rPr lang="ru-RU" sz="1600" b="1" dirty="0" err="1">
                <a:solidFill>
                  <a:srgbClr val="7A4300"/>
                </a:solidFill>
                <a:latin typeface="Times New Roman" panose="02020603050405020304" pitchFamily="18" charset="0"/>
                <a:cs typeface="Times New Roman" panose="02020603050405020304" pitchFamily="18" charset="0"/>
              </a:rPr>
              <a:t>сіздің</a:t>
            </a:r>
            <a:r>
              <a:rPr lang="ru-RU" sz="1600" b="1" dirty="0">
                <a:solidFill>
                  <a:srgbClr val="7A4300"/>
                </a:solidFill>
                <a:latin typeface="Times New Roman" panose="02020603050405020304" pitchFamily="18" charset="0"/>
                <a:cs typeface="Times New Roman" panose="02020603050405020304" pitchFamily="18" charset="0"/>
              </a:rPr>
              <a:t> </a:t>
            </a:r>
            <a:r>
              <a:rPr lang="ru-RU" sz="1600" b="1" dirty="0" err="1">
                <a:solidFill>
                  <a:srgbClr val="7A4300"/>
                </a:solidFill>
                <a:latin typeface="Times New Roman" panose="02020603050405020304" pitchFamily="18" charset="0"/>
                <a:cs typeface="Times New Roman" panose="02020603050405020304" pitchFamily="18" charset="0"/>
              </a:rPr>
              <a:t>мінез-құлқыңызды</a:t>
            </a:r>
            <a:r>
              <a:rPr lang="ru-RU" sz="1600" b="1" dirty="0">
                <a:solidFill>
                  <a:srgbClr val="7A4300"/>
                </a:solidFill>
                <a:latin typeface="Times New Roman" panose="02020603050405020304" pitchFamily="18" charset="0"/>
                <a:cs typeface="Times New Roman" panose="02020603050405020304" pitchFamily="18" charset="0"/>
              </a:rPr>
              <a:t> </a:t>
            </a:r>
            <a:r>
              <a:rPr lang="ru-RU" sz="1600" b="1" dirty="0" err="1">
                <a:solidFill>
                  <a:srgbClr val="7A4300"/>
                </a:solidFill>
                <a:latin typeface="Times New Roman" panose="02020603050405020304" pitchFamily="18" charset="0"/>
                <a:cs typeface="Times New Roman" panose="02020603050405020304" pitchFamily="18" charset="0"/>
              </a:rPr>
              <a:t>қай</a:t>
            </a:r>
            <a:r>
              <a:rPr lang="ru-RU" sz="1600" b="1" dirty="0">
                <a:solidFill>
                  <a:srgbClr val="7A4300"/>
                </a:solidFill>
                <a:latin typeface="Times New Roman" panose="02020603050405020304" pitchFamily="18" charset="0"/>
                <a:cs typeface="Times New Roman" panose="02020603050405020304" pitchFamily="18" charset="0"/>
              </a:rPr>
              <a:t> </a:t>
            </a:r>
            <a:r>
              <a:rPr lang="ru-RU" sz="1600" b="1" dirty="0" err="1">
                <a:solidFill>
                  <a:srgbClr val="7A4300"/>
                </a:solidFill>
                <a:latin typeface="Times New Roman" panose="02020603050405020304" pitchFamily="18" charset="0"/>
                <a:cs typeface="Times New Roman" panose="02020603050405020304" pitchFamily="18" charset="0"/>
              </a:rPr>
              <a:t>мәлімдеме</a:t>
            </a:r>
            <a:r>
              <a:rPr lang="ru-RU" sz="1600" b="1" dirty="0">
                <a:solidFill>
                  <a:srgbClr val="7A4300"/>
                </a:solidFill>
                <a:latin typeface="Times New Roman" panose="02020603050405020304" pitchFamily="18" charset="0"/>
                <a:cs typeface="Times New Roman" panose="02020603050405020304" pitchFamily="18" charset="0"/>
              </a:rPr>
              <a:t> </a:t>
            </a:r>
            <a:r>
              <a:rPr lang="ru-RU" sz="1600" b="1" dirty="0" err="1">
                <a:solidFill>
                  <a:srgbClr val="7A4300"/>
                </a:solidFill>
                <a:latin typeface="Times New Roman" panose="02020603050405020304" pitchFamily="18" charset="0"/>
                <a:cs typeface="Times New Roman" panose="02020603050405020304" pitchFamily="18" charset="0"/>
              </a:rPr>
              <a:t>дәл</a:t>
            </a:r>
            <a:r>
              <a:rPr lang="ru-RU" sz="1600" b="1" dirty="0">
                <a:solidFill>
                  <a:srgbClr val="7A4300"/>
                </a:solidFill>
                <a:latin typeface="Times New Roman" panose="02020603050405020304" pitchFamily="18" charset="0"/>
                <a:cs typeface="Times New Roman" panose="02020603050405020304" pitchFamily="18" charset="0"/>
              </a:rPr>
              <a:t> </a:t>
            </a:r>
            <a:r>
              <a:rPr lang="ru-RU" sz="1600" b="1" dirty="0" err="1">
                <a:solidFill>
                  <a:srgbClr val="7A4300"/>
                </a:solidFill>
                <a:latin typeface="Times New Roman" panose="02020603050405020304" pitchFamily="18" charset="0"/>
                <a:cs typeface="Times New Roman" panose="02020603050405020304" pitchFamily="18" charset="0"/>
              </a:rPr>
              <a:t>сипаттайды</a:t>
            </a:r>
            <a:r>
              <a:rPr lang="ru-RU" sz="1600" b="1" dirty="0">
                <a:solidFill>
                  <a:srgbClr val="7A430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71188823-17EF-674B-B9F6-D5DC2A89E33D}"/>
              </a:ext>
            </a:extLst>
          </p:cNvPr>
          <p:cNvSpPr txBox="1"/>
          <p:nvPr/>
        </p:nvSpPr>
        <p:spPr>
          <a:xfrm>
            <a:off x="1316182" y="5112327"/>
            <a:ext cx="184731" cy="369332"/>
          </a:xfrm>
          <a:prstGeom prst="rect">
            <a:avLst/>
          </a:prstGeom>
          <a:noFill/>
        </p:spPr>
        <p:txBody>
          <a:bodyPr wrap="none" rtlCol="0">
            <a:spAutoFit/>
          </a:bodyPr>
          <a:lstStyle/>
          <a:p>
            <a:endParaRPr lang="ru-RU" dirty="0"/>
          </a:p>
        </p:txBody>
      </p:sp>
      <p:sp>
        <p:nvSpPr>
          <p:cNvPr id="11" name="Прямоугольник 10">
            <a:extLst>
              <a:ext uri="{FF2B5EF4-FFF2-40B4-BE49-F238E27FC236}">
                <a16:creationId xmlns:a16="http://schemas.microsoft.com/office/drawing/2014/main" id="{0BE583B1-1ABB-984F-8A78-9BABB376BCB0}"/>
              </a:ext>
            </a:extLst>
          </p:cNvPr>
          <p:cNvSpPr/>
          <p:nvPr/>
        </p:nvSpPr>
        <p:spPr>
          <a:xfrm>
            <a:off x="8319000" y="551350"/>
            <a:ext cx="3582000" cy="58926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ru-RU" sz="1600" dirty="0" err="1"/>
              <a:t>Осылайша</a:t>
            </a:r>
            <a:r>
              <a:rPr lang="ru-RU" sz="1600" dirty="0"/>
              <a:t>, </a:t>
            </a:r>
            <a:r>
              <a:rPr lang="ru-RU" sz="1600" dirty="0" err="1"/>
              <a:t>зерттеу</a:t>
            </a:r>
            <a:r>
              <a:rPr lang="ru-RU" sz="1600" dirty="0"/>
              <a:t> </a:t>
            </a:r>
            <a:r>
              <a:rPr lang="ru-RU" sz="1600" dirty="0" err="1"/>
              <a:t>респонденттердің</a:t>
            </a:r>
            <a:r>
              <a:rPr lang="ru-RU" sz="1600" dirty="0"/>
              <a:t> </a:t>
            </a:r>
            <a:r>
              <a:rPr lang="ru-RU" sz="1600" dirty="0" err="1"/>
              <a:t>негізгі</a:t>
            </a:r>
            <a:r>
              <a:rPr lang="ru-RU" sz="1600" dirty="0"/>
              <a:t> </a:t>
            </a:r>
            <a:r>
              <a:rPr lang="ru-RU" sz="1600" dirty="0" err="1"/>
              <a:t>бөлігі</a:t>
            </a:r>
            <a:r>
              <a:rPr lang="ru-RU" sz="1600" dirty="0"/>
              <a:t> </a:t>
            </a:r>
            <a:r>
              <a:rPr lang="ru-RU" sz="1600" dirty="0" err="1"/>
              <a:t>кредиттік</a:t>
            </a:r>
            <a:r>
              <a:rPr lang="ru-RU" sz="1600" dirty="0"/>
              <a:t> </a:t>
            </a:r>
            <a:r>
              <a:rPr lang="ru-RU" sz="1600" dirty="0" err="1"/>
              <a:t>ұйымдармен</a:t>
            </a:r>
            <a:r>
              <a:rPr lang="ru-RU" sz="1600" dirty="0"/>
              <a:t>, </a:t>
            </a:r>
            <a:r>
              <a:rPr lang="ru-RU" sz="1600" dirty="0" err="1"/>
              <a:t>сақтандыру</a:t>
            </a:r>
            <a:r>
              <a:rPr lang="ru-RU" sz="1600" dirty="0"/>
              <a:t> </a:t>
            </a:r>
            <a:r>
              <a:rPr lang="ru-RU" sz="1600" dirty="0" err="1"/>
              <a:t>компанияларымен</a:t>
            </a:r>
            <a:r>
              <a:rPr lang="ru-RU" sz="1600" dirty="0"/>
              <a:t> </a:t>
            </a:r>
            <a:r>
              <a:rPr lang="ru-RU" sz="1600" dirty="0" err="1"/>
              <a:t>шарттық</a:t>
            </a:r>
            <a:r>
              <a:rPr lang="ru-RU" sz="1600" dirty="0"/>
              <a:t> </a:t>
            </a:r>
            <a:r>
              <a:rPr lang="ru-RU" sz="1600" dirty="0" err="1"/>
              <a:t>қатынастар</a:t>
            </a:r>
            <a:r>
              <a:rPr lang="ru-RU" sz="1600" dirty="0"/>
              <a:t> </a:t>
            </a:r>
            <a:r>
              <a:rPr lang="ru-RU" sz="1600" dirty="0" err="1"/>
              <a:t>жасасуға</a:t>
            </a:r>
            <a:r>
              <a:rPr lang="ru-RU" sz="1600" dirty="0"/>
              <a:t> </a:t>
            </a:r>
            <a:r>
              <a:rPr lang="ru-RU" sz="1600" dirty="0" err="1"/>
              <a:t>өте</a:t>
            </a:r>
            <a:r>
              <a:rPr lang="ru-RU" sz="1600" dirty="0"/>
              <a:t> </a:t>
            </a:r>
            <a:r>
              <a:rPr lang="ru-RU" sz="1600" dirty="0" err="1"/>
              <a:t>жауапкершілікпен</a:t>
            </a:r>
            <a:r>
              <a:rPr lang="ru-RU" sz="1600" dirty="0"/>
              <a:t> </a:t>
            </a:r>
            <a:r>
              <a:rPr lang="ru-RU" sz="1600" dirty="0" err="1"/>
              <a:t>қарайтындығын</a:t>
            </a:r>
            <a:r>
              <a:rPr lang="ru-RU" sz="1600" dirty="0"/>
              <a:t> </a:t>
            </a:r>
            <a:r>
              <a:rPr lang="ru-RU" sz="1600" dirty="0" err="1"/>
              <a:t>көрсетті</a:t>
            </a:r>
            <a:r>
              <a:rPr lang="ru-RU" sz="1600" dirty="0"/>
              <a:t>. </a:t>
            </a:r>
            <a:r>
              <a:rPr lang="ru-RU" sz="1600" dirty="0" err="1"/>
              <a:t>Олар</a:t>
            </a:r>
            <a:r>
              <a:rPr lang="ru-RU" sz="1600" dirty="0"/>
              <a:t> </a:t>
            </a:r>
            <a:r>
              <a:rPr lang="ru-RU" sz="1600" dirty="0" err="1"/>
              <a:t>шарттың</a:t>
            </a:r>
            <a:r>
              <a:rPr lang="ru-RU" sz="1600" dirty="0"/>
              <a:t> </a:t>
            </a:r>
            <a:r>
              <a:rPr lang="ru-RU" sz="1600" dirty="0" err="1"/>
              <a:t>барлық</a:t>
            </a:r>
            <a:r>
              <a:rPr lang="ru-RU" sz="1600" dirty="0"/>
              <a:t> </a:t>
            </a:r>
            <a:r>
              <a:rPr lang="ru-RU" sz="1600" dirty="0" err="1"/>
              <a:t>тармақтарын</a:t>
            </a:r>
            <a:r>
              <a:rPr lang="ru-RU" sz="1600" dirty="0"/>
              <a:t> </a:t>
            </a:r>
            <a:r>
              <a:rPr lang="ru-RU" sz="1600" dirty="0" err="1"/>
              <a:t>өздері</a:t>
            </a:r>
            <a:r>
              <a:rPr lang="ru-RU" sz="1600" dirty="0"/>
              <a:t> </a:t>
            </a:r>
            <a:r>
              <a:rPr lang="ru-RU" sz="1600" dirty="0" err="1"/>
              <a:t>түсінгеннен</a:t>
            </a:r>
            <a:r>
              <a:rPr lang="ru-RU" sz="1600" dirty="0"/>
              <a:t> </a:t>
            </a:r>
            <a:r>
              <a:rPr lang="ru-RU" sz="1600" dirty="0" err="1"/>
              <a:t>кейін</a:t>
            </a:r>
            <a:r>
              <a:rPr lang="ru-RU" sz="1600" dirty="0"/>
              <a:t> </a:t>
            </a:r>
            <a:r>
              <a:rPr lang="ru-RU" sz="1600" dirty="0" err="1"/>
              <a:t>ғана</a:t>
            </a:r>
            <a:r>
              <a:rPr lang="ru-RU" sz="1600" dirty="0"/>
              <a:t> </a:t>
            </a:r>
            <a:r>
              <a:rPr lang="ru-RU" sz="1600" dirty="0" err="1"/>
              <a:t>келісімшартқа</a:t>
            </a:r>
            <a:r>
              <a:rPr lang="ru-RU" sz="1600" dirty="0"/>
              <a:t> </a:t>
            </a:r>
            <a:r>
              <a:rPr lang="ru-RU" sz="1600" dirty="0" err="1"/>
              <a:t>қол</a:t>
            </a:r>
            <a:r>
              <a:rPr lang="ru-RU" sz="1600" dirty="0"/>
              <a:t> </a:t>
            </a:r>
            <a:r>
              <a:rPr lang="ru-RU" sz="1600" dirty="0" err="1"/>
              <a:t>қояды</a:t>
            </a:r>
            <a:r>
              <a:rPr lang="ru-RU" sz="1600" dirty="0"/>
              <a:t>.</a:t>
            </a:r>
          </a:p>
          <a:p>
            <a:pPr algn="just"/>
            <a:r>
              <a:rPr lang="ru-RU" sz="1600" dirty="0"/>
              <a:t>44,9 % </a:t>
            </a:r>
            <a:r>
              <a:rPr lang="ru-RU" sz="1600" dirty="0" err="1"/>
              <a:t>шартқа</a:t>
            </a:r>
            <a:r>
              <a:rPr lang="ru-RU" sz="1600" dirty="0"/>
              <a:t> тек оны </a:t>
            </a:r>
            <a:r>
              <a:rPr lang="ru-RU" sz="1600" dirty="0" err="1"/>
              <a:t>оқып</a:t>
            </a:r>
            <a:r>
              <a:rPr lang="ru-RU" sz="1600" dirty="0"/>
              <a:t>, </a:t>
            </a:r>
            <a:r>
              <a:rPr lang="ru-RU" sz="1600" dirty="0" err="1"/>
              <a:t>толық</a:t>
            </a:r>
            <a:r>
              <a:rPr lang="ru-RU" sz="1600" dirty="0"/>
              <a:t> </a:t>
            </a:r>
            <a:r>
              <a:rPr lang="ru-RU" sz="1600" dirty="0" err="1"/>
              <a:t>түсінбейтін</a:t>
            </a:r>
            <a:r>
              <a:rPr lang="ru-RU" sz="1600" dirty="0"/>
              <a:t> </a:t>
            </a:r>
            <a:r>
              <a:rPr lang="ru-RU" sz="1600" dirty="0" err="1"/>
              <a:t>барлық</a:t>
            </a:r>
            <a:r>
              <a:rPr lang="ru-RU" sz="1600" dirty="0"/>
              <a:t> </a:t>
            </a:r>
            <a:r>
              <a:rPr lang="ru-RU" sz="1600" dirty="0" err="1"/>
              <a:t>нәрсені</a:t>
            </a:r>
            <a:r>
              <a:rPr lang="ru-RU" sz="1600" dirty="0"/>
              <a:t> </a:t>
            </a:r>
            <a:r>
              <a:rPr lang="ru-RU" sz="1600" dirty="0" err="1"/>
              <a:t>түсіндіргенде</a:t>
            </a:r>
            <a:r>
              <a:rPr lang="ru-RU" sz="1600" dirty="0"/>
              <a:t> </a:t>
            </a:r>
            <a:r>
              <a:rPr lang="ru-RU" sz="1600" dirty="0" err="1"/>
              <a:t>ғана</a:t>
            </a:r>
            <a:r>
              <a:rPr lang="ru-RU" sz="1600" dirty="0"/>
              <a:t> </a:t>
            </a:r>
            <a:r>
              <a:rPr lang="ru-RU" sz="1600" dirty="0" err="1"/>
              <a:t>қол</a:t>
            </a:r>
            <a:r>
              <a:rPr lang="ru-RU" sz="1600" dirty="0"/>
              <a:t> </a:t>
            </a:r>
            <a:r>
              <a:rPr lang="ru-RU" sz="1600" dirty="0" err="1"/>
              <a:t>қояды</a:t>
            </a:r>
            <a:r>
              <a:rPr lang="ru-RU" sz="1600" dirty="0"/>
              <a:t>, 23,6 % </a:t>
            </a:r>
            <a:r>
              <a:rPr lang="ru-RU" sz="1600" dirty="0" err="1"/>
              <a:t>шартты</a:t>
            </a:r>
            <a:r>
              <a:rPr lang="ru-RU" sz="1600" dirty="0"/>
              <a:t> </a:t>
            </a:r>
            <a:r>
              <a:rPr lang="ru-RU" sz="1600" dirty="0" err="1"/>
              <a:t>оқып</a:t>
            </a:r>
            <a:r>
              <a:rPr lang="ru-RU" sz="1600" dirty="0"/>
              <a:t>, </a:t>
            </a:r>
            <a:r>
              <a:rPr lang="ru-RU" sz="1600" dirty="0" err="1"/>
              <a:t>сұрақ</a:t>
            </a:r>
            <a:r>
              <a:rPr lang="ru-RU" sz="1600" dirty="0"/>
              <a:t> </a:t>
            </a:r>
            <a:r>
              <a:rPr lang="ru-RU" sz="1600" dirty="0" err="1"/>
              <a:t>қоймастан</a:t>
            </a:r>
            <a:r>
              <a:rPr lang="ru-RU" sz="1600" dirty="0"/>
              <a:t> </a:t>
            </a:r>
            <a:r>
              <a:rPr lang="ru-RU" sz="1600" dirty="0" err="1"/>
              <a:t>қол</a:t>
            </a:r>
            <a:r>
              <a:rPr lang="ru-RU" sz="1600" dirty="0"/>
              <a:t> </a:t>
            </a:r>
            <a:r>
              <a:rPr lang="ru-RU" sz="1600" dirty="0" err="1"/>
              <a:t>қояды</a:t>
            </a:r>
            <a:r>
              <a:rPr lang="ru-RU" sz="1600" dirty="0"/>
              <a:t>, </a:t>
            </a:r>
            <a:r>
              <a:rPr lang="ru-RU" sz="1600" dirty="0" err="1"/>
              <a:t>өйткені</a:t>
            </a:r>
            <a:r>
              <a:rPr lang="ru-RU" sz="1600" dirty="0"/>
              <a:t> </a:t>
            </a:r>
            <a:r>
              <a:rPr lang="ru-RU" sz="1600" dirty="0" err="1"/>
              <a:t>оларды</a:t>
            </a:r>
            <a:r>
              <a:rPr lang="ru-RU" sz="1600" dirty="0"/>
              <a:t> </a:t>
            </a:r>
            <a:r>
              <a:rPr lang="ru-RU" sz="1600" dirty="0" err="1"/>
              <a:t>түсіну</a:t>
            </a:r>
            <a:r>
              <a:rPr lang="ru-RU" sz="1600" dirty="0"/>
              <a:t> </a:t>
            </a:r>
            <a:r>
              <a:rPr lang="ru-RU" sz="1600" dirty="0" err="1"/>
              <a:t>қиын</a:t>
            </a:r>
            <a:r>
              <a:rPr lang="ru-RU" sz="1600" dirty="0"/>
              <a:t> </a:t>
            </a:r>
            <a:r>
              <a:rPr lang="ru-RU" sz="1600" dirty="0" err="1"/>
              <a:t>және</a:t>
            </a:r>
            <a:r>
              <a:rPr lang="ru-RU" sz="1600" dirty="0"/>
              <a:t> </a:t>
            </a:r>
            <a:r>
              <a:rPr lang="ru-RU" sz="1600" dirty="0" err="1"/>
              <a:t>түсінуге</a:t>
            </a:r>
            <a:r>
              <a:rPr lang="ru-RU" sz="1600" dirty="0"/>
              <a:t> </a:t>
            </a:r>
            <a:r>
              <a:rPr lang="ru-RU" sz="1600" dirty="0" err="1"/>
              <a:t>ниет</a:t>
            </a:r>
            <a:r>
              <a:rPr lang="ru-RU" sz="1600" dirty="0"/>
              <a:t> </a:t>
            </a:r>
            <a:r>
              <a:rPr lang="ru-RU" sz="1600" dirty="0" err="1"/>
              <a:t>жоқ</a:t>
            </a:r>
            <a:r>
              <a:rPr lang="ru-RU" sz="1600" dirty="0"/>
              <a:t>, 16,2% </a:t>
            </a:r>
            <a:r>
              <a:rPr lang="ru-RU" sz="1600" dirty="0" err="1"/>
              <a:t>шартты</a:t>
            </a:r>
            <a:r>
              <a:rPr lang="ru-RU" sz="1600" dirty="0"/>
              <a:t> </a:t>
            </a:r>
            <a:r>
              <a:rPr lang="ru-RU" sz="1600" dirty="0" err="1"/>
              <a:t>оқу</a:t>
            </a:r>
            <a:r>
              <a:rPr lang="ru-RU" sz="1600" dirty="0"/>
              <a:t> </a:t>
            </a:r>
            <a:r>
              <a:rPr lang="ru-RU" sz="1600" dirty="0" err="1"/>
              <a:t>немесе</a:t>
            </a:r>
            <a:r>
              <a:rPr lang="ru-RU" sz="1600" dirty="0"/>
              <a:t> </a:t>
            </a:r>
            <a:r>
              <a:rPr lang="ru-RU" sz="1600" dirty="0" err="1"/>
              <a:t>оқымау</a:t>
            </a:r>
            <a:r>
              <a:rPr lang="ru-RU" sz="1600" dirty="0"/>
              <a:t> </a:t>
            </a:r>
            <a:r>
              <a:rPr lang="ru-RU" sz="1600" dirty="0" err="1"/>
              <a:t>маңызды</a:t>
            </a:r>
            <a:r>
              <a:rPr lang="ru-RU" sz="1600" dirty="0"/>
              <a:t> </a:t>
            </a:r>
            <a:r>
              <a:rPr lang="ru-RU" sz="1600" dirty="0" err="1"/>
              <a:t>емес</a:t>
            </a:r>
            <a:r>
              <a:rPr lang="ru-RU" sz="1600" dirty="0"/>
              <a:t> </a:t>
            </a:r>
            <a:r>
              <a:rPr lang="ru-RU" sz="1600" dirty="0" err="1"/>
              <a:t>деген</a:t>
            </a:r>
            <a:r>
              <a:rPr lang="ru-RU" sz="1600" dirty="0"/>
              <a:t> </a:t>
            </a:r>
            <a:r>
              <a:rPr lang="ru-RU" sz="1600" dirty="0" err="1"/>
              <a:t>пікірді</a:t>
            </a:r>
            <a:r>
              <a:rPr lang="ru-RU" sz="1600" dirty="0"/>
              <a:t> </a:t>
            </a:r>
            <a:r>
              <a:rPr lang="ru-RU" sz="1600" dirty="0" err="1"/>
              <a:t>таңдады</a:t>
            </a:r>
            <a:r>
              <a:rPr lang="ru-RU" sz="1600" dirty="0"/>
              <a:t>, </a:t>
            </a:r>
            <a:r>
              <a:rPr lang="ru-RU" sz="1600" dirty="0" err="1"/>
              <a:t>өйткені</a:t>
            </a:r>
            <a:r>
              <a:rPr lang="ru-RU" sz="1600" dirty="0"/>
              <a:t> банк </a:t>
            </a:r>
            <a:r>
              <a:rPr lang="ru-RU" sz="1600" dirty="0" err="1"/>
              <a:t>немесе</a:t>
            </a:r>
            <a:r>
              <a:rPr lang="ru-RU" sz="1600" dirty="0"/>
              <a:t> </a:t>
            </a:r>
            <a:r>
              <a:rPr lang="ru-RU" sz="1600" dirty="0" err="1"/>
              <a:t>сақтандыру</a:t>
            </a:r>
            <a:r>
              <a:rPr lang="ru-RU" sz="1600" dirty="0"/>
              <a:t> </a:t>
            </a:r>
            <a:r>
              <a:rPr lang="ru-RU" sz="1600" dirty="0" err="1"/>
              <a:t>компаниясы</a:t>
            </a:r>
            <a:r>
              <a:rPr lang="ru-RU" sz="1600" dirty="0"/>
              <a:t> </a:t>
            </a:r>
            <a:r>
              <a:rPr lang="ru-RU" sz="1600" dirty="0" err="1"/>
              <a:t>келісімшартта</a:t>
            </a:r>
            <a:r>
              <a:rPr lang="ru-RU" sz="1600" dirty="0"/>
              <a:t> </a:t>
            </a:r>
            <a:r>
              <a:rPr lang="ru-RU" sz="1600" dirty="0" err="1"/>
              <a:t>ештеңе</a:t>
            </a:r>
            <a:r>
              <a:rPr lang="ru-RU" sz="1600" dirty="0"/>
              <a:t> </a:t>
            </a:r>
            <a:r>
              <a:rPr lang="ru-RU" sz="1600" dirty="0" err="1"/>
              <a:t>өзгертуге</a:t>
            </a:r>
            <a:r>
              <a:rPr lang="ru-RU" sz="1600" dirty="0"/>
              <a:t> </a:t>
            </a:r>
            <a:r>
              <a:rPr lang="ru-RU" sz="1600" dirty="0" err="1"/>
              <a:t>мүмкіндік</a:t>
            </a:r>
            <a:r>
              <a:rPr lang="ru-RU" sz="1600" dirty="0"/>
              <a:t> </a:t>
            </a:r>
            <a:r>
              <a:rPr lang="ru-RU" sz="1600" dirty="0" err="1"/>
              <a:t>бермейді</a:t>
            </a:r>
            <a:r>
              <a:rPr lang="ru-RU" sz="1600" dirty="0"/>
              <a:t>, 12,5% </a:t>
            </a:r>
            <a:r>
              <a:rPr lang="ru-RU" sz="1600" dirty="0" err="1"/>
              <a:t>оқымай</a:t>
            </a:r>
            <a:r>
              <a:rPr lang="ru-RU" sz="1600" dirty="0"/>
              <a:t>, банк </a:t>
            </a:r>
            <a:r>
              <a:rPr lang="ru-RU" sz="1600" dirty="0" err="1"/>
              <a:t>қызметкерінің</a:t>
            </a:r>
            <a:r>
              <a:rPr lang="ru-RU" sz="1600" dirty="0"/>
              <a:t> </a:t>
            </a:r>
            <a:r>
              <a:rPr lang="ru-RU" sz="1600" dirty="0" err="1"/>
              <a:t>сөзіне</a:t>
            </a:r>
            <a:r>
              <a:rPr lang="ru-RU" sz="1600" dirty="0"/>
              <a:t> </a:t>
            </a:r>
            <a:r>
              <a:rPr lang="ru-RU" sz="1600" dirty="0" err="1"/>
              <a:t>сүйене</a:t>
            </a:r>
            <a:r>
              <a:rPr lang="ru-RU" sz="1600" dirty="0"/>
              <a:t> </a:t>
            </a:r>
            <a:r>
              <a:rPr lang="ru-RU" sz="1600" dirty="0" err="1"/>
              <a:t>отырып</a:t>
            </a:r>
            <a:r>
              <a:rPr lang="ru-RU" sz="1600" dirty="0"/>
              <a:t> </a:t>
            </a:r>
            <a:r>
              <a:rPr lang="ru-RU" sz="1600" dirty="0" err="1"/>
              <a:t>қол</a:t>
            </a:r>
            <a:r>
              <a:rPr lang="ru-RU" sz="1600" dirty="0"/>
              <a:t> </a:t>
            </a:r>
            <a:r>
              <a:rPr lang="ru-RU" sz="1600" dirty="0" err="1"/>
              <a:t>қояды</a:t>
            </a:r>
            <a:r>
              <a:rPr lang="ru-RU" sz="1600" dirty="0"/>
              <a:t>, 5,5% </a:t>
            </a:r>
            <a:r>
              <a:rPr lang="ru-RU" sz="1600" dirty="0" err="1"/>
              <a:t>жауап</a:t>
            </a:r>
            <a:r>
              <a:rPr lang="ru-RU" sz="1600" dirty="0"/>
              <a:t> </a:t>
            </a:r>
            <a:r>
              <a:rPr lang="ru-RU" sz="1600" dirty="0" err="1"/>
              <a:t>беруге</a:t>
            </a:r>
            <a:r>
              <a:rPr lang="ru-RU" sz="1600" dirty="0"/>
              <a:t> </a:t>
            </a:r>
            <a:r>
              <a:rPr lang="ru-RU" sz="1600" dirty="0" err="1"/>
              <a:t>қиналды</a:t>
            </a:r>
            <a:r>
              <a:rPr lang="ru-RU" sz="1600" dirty="0"/>
              <a:t>, 4,1%.</a:t>
            </a:r>
          </a:p>
        </p:txBody>
      </p:sp>
    </p:spTree>
    <p:extLst>
      <p:ext uri="{BB962C8B-B14F-4D97-AF65-F5344CB8AC3E}">
        <p14:creationId xmlns:p14="http://schemas.microsoft.com/office/powerpoint/2010/main" val="44244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46</a:t>
            </a:fld>
            <a:endParaRPr lang="ru-RU" dirty="0"/>
          </a:p>
        </p:txBody>
      </p:sp>
      <p:graphicFrame>
        <p:nvGraphicFramePr>
          <p:cNvPr id="4" name="Таблица 3">
            <a:extLst>
              <a:ext uri="{FF2B5EF4-FFF2-40B4-BE49-F238E27FC236}">
                <a16:creationId xmlns:a16="http://schemas.microsoft.com/office/drawing/2014/main" id="{2F23D684-2E61-544C-B12C-F733C6980329}"/>
              </a:ext>
            </a:extLst>
          </p:cNvPr>
          <p:cNvGraphicFramePr>
            <a:graphicFrameLocks noGrp="1"/>
          </p:cNvGraphicFramePr>
          <p:nvPr>
            <p:extLst>
              <p:ext uri="{D42A27DB-BD31-4B8C-83A1-F6EECF244321}">
                <p14:modId xmlns:p14="http://schemas.microsoft.com/office/powerpoint/2010/main" val="1524035957"/>
              </p:ext>
            </p:extLst>
          </p:nvPr>
        </p:nvGraphicFramePr>
        <p:xfrm>
          <a:off x="144492" y="807935"/>
          <a:ext cx="2695620" cy="556049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560497">
                <a:tc>
                  <a:txBody>
                    <a:bodyPr/>
                    <a:lstStyle/>
                    <a:p>
                      <a:pPr algn="ctr"/>
                      <a:r>
                        <a:rPr lang="ru-RU" sz="4400" b="1" dirty="0" err="1">
                          <a:effectLst/>
                        </a:rPr>
                        <a:t>Негізгі</a:t>
                      </a:r>
                      <a:r>
                        <a:rPr lang="ru-RU" sz="1600" b="1" dirty="0">
                          <a:effectLst/>
                        </a:rPr>
                        <a:t> </a:t>
                      </a:r>
                      <a:r>
                        <a:rPr lang="ru-RU" sz="4400" b="1" dirty="0" err="1">
                          <a:effectLst/>
                        </a:rPr>
                        <a:t>фактілер</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5" name="Заголовок 4">
            <a:extLst>
              <a:ext uri="{FF2B5EF4-FFF2-40B4-BE49-F238E27FC236}">
                <a16:creationId xmlns:a16="http://schemas.microsoft.com/office/drawing/2014/main" id="{C349A902-E82B-D84A-AA53-7C132D71521C}"/>
              </a:ext>
            </a:extLst>
          </p:cNvPr>
          <p:cNvSpPr txBox="1">
            <a:spLocks/>
          </p:cNvSpPr>
          <p:nvPr/>
        </p:nvSpPr>
        <p:spPr>
          <a:xfrm>
            <a:off x="542880" y="380409"/>
            <a:ext cx="9908632" cy="547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2.3. </a:t>
            </a:r>
            <a:r>
              <a:rPr lang="ru-RU" sz="2800" b="1" dirty="0" err="1">
                <a:latin typeface="+mn-lt"/>
              </a:rPr>
              <a:t>Қаржылық</a:t>
            </a:r>
            <a:r>
              <a:rPr lang="ru-RU" sz="2800" b="1" dirty="0">
                <a:latin typeface="+mn-lt"/>
              </a:rPr>
              <a:t> </a:t>
            </a:r>
            <a:r>
              <a:rPr lang="ru-RU" sz="2800" b="1" dirty="0" err="1">
                <a:latin typeface="+mn-lt"/>
              </a:rPr>
              <a:t>қызметтерді</a:t>
            </a:r>
            <a:r>
              <a:rPr lang="ru-RU" sz="2800" b="1" dirty="0">
                <a:latin typeface="+mn-lt"/>
              </a:rPr>
              <a:t> </a:t>
            </a:r>
            <a:r>
              <a:rPr lang="ru-RU" sz="2800" b="1" dirty="0" err="1">
                <a:latin typeface="+mn-lt"/>
              </a:rPr>
              <a:t>пайдалана</a:t>
            </a:r>
            <a:r>
              <a:rPr lang="ru-RU" sz="2800" b="1" dirty="0">
                <a:latin typeface="+mn-lt"/>
              </a:rPr>
              <a:t> </a:t>
            </a:r>
            <a:r>
              <a:rPr lang="ru-RU" sz="2800" b="1" dirty="0" err="1">
                <a:latin typeface="+mn-lt"/>
              </a:rPr>
              <a:t>білу</a:t>
            </a:r>
            <a:r>
              <a:rPr lang="ru-RU" sz="2800" b="1" dirty="0">
                <a:latin typeface="+mn-lt"/>
              </a:rPr>
              <a:t> </a:t>
            </a:r>
          </a:p>
          <a:p>
            <a:endParaRPr lang="ru-RU" sz="3200" b="1" dirty="0"/>
          </a:p>
        </p:txBody>
      </p:sp>
      <p:sp>
        <p:nvSpPr>
          <p:cNvPr id="6" name="Равнобедренный треугольник 24">
            <a:extLst>
              <a:ext uri="{FF2B5EF4-FFF2-40B4-BE49-F238E27FC236}">
                <a16:creationId xmlns:a16="http://schemas.microsoft.com/office/drawing/2014/main" id="{276B6477-4B61-AC46-9628-E9A3276F9800}"/>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E03542E1-1F6A-9B46-8E48-C12EBE05762F}"/>
              </a:ext>
            </a:extLst>
          </p:cNvPr>
          <p:cNvSpPr/>
          <p:nvPr/>
        </p:nvSpPr>
        <p:spPr>
          <a:xfrm>
            <a:off x="2999656" y="963054"/>
            <a:ext cx="8820000" cy="4780796"/>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err="1">
                <a:solidFill>
                  <a:schemeClr val="tx1"/>
                </a:solidFill>
              </a:rPr>
              <a:t>Жалпы</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қызметтерді</a:t>
            </a:r>
            <a:r>
              <a:rPr lang="ru-RU" sz="1600" dirty="0">
                <a:solidFill>
                  <a:schemeClr val="tx1"/>
                </a:solidFill>
              </a:rPr>
              <a:t> </a:t>
            </a:r>
            <a:r>
              <a:rPr lang="ru-RU" sz="1600" dirty="0" err="1">
                <a:solidFill>
                  <a:schemeClr val="tx1"/>
                </a:solidFill>
              </a:rPr>
              <a:t>пайдалана</a:t>
            </a:r>
            <a:r>
              <a:rPr lang="ru-RU" sz="1600" dirty="0">
                <a:solidFill>
                  <a:schemeClr val="tx1"/>
                </a:solidFill>
              </a:rPr>
              <a:t> </a:t>
            </a:r>
            <a:r>
              <a:rPr lang="ru-RU" sz="1600" dirty="0" err="1">
                <a:solidFill>
                  <a:schemeClr val="tx1"/>
                </a:solidFill>
              </a:rPr>
              <a:t>білу</a:t>
            </a:r>
            <a:r>
              <a:rPr lang="ru-RU" sz="1600" dirty="0">
                <a:solidFill>
                  <a:schemeClr val="tx1"/>
                </a:solidFill>
              </a:rPr>
              <a:t>» </a:t>
            </a:r>
            <a:r>
              <a:rPr lang="ru-RU" sz="1600" dirty="0" err="1">
                <a:solidFill>
                  <a:schemeClr val="tx1"/>
                </a:solidFill>
              </a:rPr>
              <a:t>көрсеткіші</a:t>
            </a:r>
            <a:r>
              <a:rPr lang="ru-RU" sz="1600" dirty="0">
                <a:solidFill>
                  <a:schemeClr val="tx1"/>
                </a:solidFill>
              </a:rPr>
              <a:t> 44,2% </a:t>
            </a:r>
            <a:r>
              <a:rPr lang="ru-RU" sz="1600" dirty="0" err="1">
                <a:solidFill>
                  <a:schemeClr val="tx1"/>
                </a:solidFill>
              </a:rPr>
              <a:t>құрады</a:t>
            </a:r>
            <a:r>
              <a:rPr lang="ru-RU" sz="1600" dirty="0">
                <a:solidFill>
                  <a:schemeClr val="tx1"/>
                </a:solidFill>
              </a:rPr>
              <a:t>.</a:t>
            </a:r>
          </a:p>
          <a:p>
            <a:pPr algn="just">
              <a:spcBef>
                <a:spcPts val="400"/>
              </a:spcBef>
            </a:pPr>
            <a:r>
              <a:rPr lang="ru-RU" sz="1600" dirty="0" err="1">
                <a:solidFill>
                  <a:schemeClr val="tx1"/>
                </a:solidFill>
              </a:rPr>
              <a:t>Ең</a:t>
            </a:r>
            <a:r>
              <a:rPr lang="ru-RU" sz="1600" dirty="0">
                <a:solidFill>
                  <a:schemeClr val="tx1"/>
                </a:solidFill>
              </a:rPr>
              <a:t> </a:t>
            </a:r>
            <a:r>
              <a:rPr lang="ru-RU" sz="1600" dirty="0" err="1">
                <a:solidFill>
                  <a:schemeClr val="tx1"/>
                </a:solidFill>
              </a:rPr>
              <a:t>жоғары</a:t>
            </a:r>
            <a:r>
              <a:rPr lang="ru-RU" sz="1600" dirty="0">
                <a:solidFill>
                  <a:schemeClr val="tx1"/>
                </a:solidFill>
              </a:rPr>
              <a:t> </a:t>
            </a:r>
            <a:r>
              <a:rPr lang="ru-RU" sz="1600" dirty="0" err="1">
                <a:solidFill>
                  <a:schemeClr val="tx1"/>
                </a:solidFill>
              </a:rPr>
              <a:t>деңгейлер</a:t>
            </a:r>
            <a:r>
              <a:rPr lang="ru-RU" sz="1600" dirty="0">
                <a:solidFill>
                  <a:schemeClr val="tx1"/>
                </a:solidFill>
              </a:rPr>
              <a:t> Павлодар, </a:t>
            </a:r>
            <a:r>
              <a:rPr lang="ru-RU" sz="1600" dirty="0" err="1">
                <a:solidFill>
                  <a:schemeClr val="tx1"/>
                </a:solidFill>
              </a:rPr>
              <a:t>Солтүстік</a:t>
            </a:r>
            <a:r>
              <a:rPr lang="ru-RU" sz="1600" dirty="0">
                <a:solidFill>
                  <a:schemeClr val="tx1"/>
                </a:solidFill>
              </a:rPr>
              <a:t> </a:t>
            </a:r>
            <a:r>
              <a:rPr lang="ru-RU" sz="1600" dirty="0" err="1">
                <a:solidFill>
                  <a:schemeClr val="tx1"/>
                </a:solidFill>
              </a:rPr>
              <a:t>Қазақстан</a:t>
            </a:r>
            <a:r>
              <a:rPr lang="ru-RU" sz="1600" dirty="0">
                <a:solidFill>
                  <a:schemeClr val="tx1"/>
                </a:solidFill>
              </a:rPr>
              <a:t> </a:t>
            </a:r>
            <a:r>
              <a:rPr lang="ru-RU" sz="1600" dirty="0" err="1">
                <a:solidFill>
                  <a:schemeClr val="tx1"/>
                </a:solidFill>
              </a:rPr>
              <a:t>және</a:t>
            </a:r>
            <a:r>
              <a:rPr lang="ru-RU" sz="1600" dirty="0">
                <a:solidFill>
                  <a:schemeClr val="tx1"/>
                </a:solidFill>
              </a:rPr>
              <a:t> Жамбыл </a:t>
            </a:r>
            <a:r>
              <a:rPr lang="ru-RU" sz="1600" dirty="0" err="1">
                <a:solidFill>
                  <a:schemeClr val="tx1"/>
                </a:solidFill>
              </a:rPr>
              <a:t>облыстарында</a:t>
            </a:r>
            <a:r>
              <a:rPr lang="ru-RU" sz="1600" dirty="0">
                <a:solidFill>
                  <a:schemeClr val="tx1"/>
                </a:solidFill>
              </a:rPr>
              <a:t>, </a:t>
            </a:r>
            <a:r>
              <a:rPr lang="ru-RU" sz="1600" dirty="0" err="1">
                <a:solidFill>
                  <a:schemeClr val="tx1"/>
                </a:solidFill>
              </a:rPr>
              <a:t>сондай-ақ</a:t>
            </a:r>
            <a:r>
              <a:rPr lang="ru-RU" sz="1600" dirty="0">
                <a:solidFill>
                  <a:schemeClr val="tx1"/>
                </a:solidFill>
              </a:rPr>
              <a:t> Алматы </a:t>
            </a:r>
            <a:r>
              <a:rPr lang="ru-RU" sz="1600" dirty="0" err="1">
                <a:solidFill>
                  <a:schemeClr val="tx1"/>
                </a:solidFill>
              </a:rPr>
              <a:t>қаласында</a:t>
            </a:r>
            <a:r>
              <a:rPr lang="ru-RU" sz="1600" dirty="0">
                <a:solidFill>
                  <a:schemeClr val="tx1"/>
                </a:solidFill>
              </a:rPr>
              <a:t> </a:t>
            </a:r>
            <a:r>
              <a:rPr lang="ru-RU" sz="1600" dirty="0" err="1">
                <a:solidFill>
                  <a:schemeClr val="tx1"/>
                </a:solidFill>
              </a:rPr>
              <a:t>байқалды</a:t>
            </a:r>
            <a:r>
              <a:rPr lang="ru-RU" sz="1600" dirty="0">
                <a:solidFill>
                  <a:schemeClr val="tx1"/>
                </a:solidFill>
              </a:rPr>
              <a:t>. </a:t>
            </a:r>
            <a:r>
              <a:rPr lang="ru-RU" sz="1600" dirty="0" err="1">
                <a:solidFill>
                  <a:schemeClr val="tx1"/>
                </a:solidFill>
              </a:rPr>
              <a:t>Жалпы</a:t>
            </a:r>
            <a:r>
              <a:rPr lang="ru-RU" sz="1600" dirty="0">
                <a:solidFill>
                  <a:schemeClr val="tx1"/>
                </a:solidFill>
              </a:rPr>
              <a:t>, </a:t>
            </a:r>
            <a:r>
              <a:rPr lang="ru-RU" sz="1600" dirty="0" err="1">
                <a:solidFill>
                  <a:schemeClr val="tx1"/>
                </a:solidFill>
              </a:rPr>
              <a:t>көрсеткіштер</a:t>
            </a:r>
            <a:r>
              <a:rPr lang="ru-RU" sz="1600" dirty="0">
                <a:solidFill>
                  <a:schemeClr val="tx1"/>
                </a:solidFill>
              </a:rPr>
              <a:t> </a:t>
            </a:r>
            <a:r>
              <a:rPr lang="ru-RU" sz="1600" dirty="0" err="1">
                <a:solidFill>
                  <a:schemeClr val="tx1"/>
                </a:solidFill>
              </a:rPr>
              <a:t>бойынша</a:t>
            </a:r>
            <a:r>
              <a:rPr lang="ru-RU" sz="1600" dirty="0">
                <a:solidFill>
                  <a:schemeClr val="tx1"/>
                </a:solidFill>
              </a:rPr>
              <a:t> </a:t>
            </a:r>
            <a:r>
              <a:rPr lang="ru-RU" sz="1600" dirty="0" err="1">
                <a:solidFill>
                  <a:schemeClr val="tx1"/>
                </a:solidFill>
              </a:rPr>
              <a:t>айтарлықтай</a:t>
            </a:r>
            <a:r>
              <a:rPr lang="ru-RU" sz="1600" dirty="0">
                <a:solidFill>
                  <a:schemeClr val="tx1"/>
                </a:solidFill>
              </a:rPr>
              <a:t> </a:t>
            </a:r>
            <a:r>
              <a:rPr lang="ru-RU" sz="1600" dirty="0" err="1">
                <a:solidFill>
                  <a:schemeClr val="tx1"/>
                </a:solidFill>
              </a:rPr>
              <a:t>ауытқулар</a:t>
            </a:r>
            <a:r>
              <a:rPr lang="ru-RU" sz="1600" dirty="0">
                <a:solidFill>
                  <a:schemeClr val="tx1"/>
                </a:solidFill>
              </a:rPr>
              <a:t> </a:t>
            </a:r>
            <a:r>
              <a:rPr lang="ru-RU" sz="1600" dirty="0" err="1">
                <a:solidFill>
                  <a:schemeClr val="tx1"/>
                </a:solidFill>
              </a:rPr>
              <a:t>байқалған</a:t>
            </a:r>
            <a:r>
              <a:rPr lang="ru-RU" sz="1600" dirty="0">
                <a:solidFill>
                  <a:schemeClr val="tx1"/>
                </a:solidFill>
              </a:rPr>
              <a:t> </a:t>
            </a:r>
            <a:r>
              <a:rPr lang="ru-RU" sz="1600" dirty="0" err="1">
                <a:solidFill>
                  <a:schemeClr val="tx1"/>
                </a:solidFill>
              </a:rPr>
              <a:t>жоқ</a:t>
            </a:r>
            <a:r>
              <a:rPr lang="ru-RU" sz="1600" dirty="0">
                <a:solidFill>
                  <a:schemeClr val="tx1"/>
                </a:solidFill>
              </a:rPr>
              <a:t>.</a:t>
            </a:r>
          </a:p>
          <a:p>
            <a:pPr algn="just">
              <a:spcBef>
                <a:spcPts val="400"/>
              </a:spcBef>
            </a:pPr>
            <a:r>
              <a:rPr lang="ru-RU" sz="1600" dirty="0" err="1">
                <a:solidFill>
                  <a:schemeClr val="tx1"/>
                </a:solidFill>
              </a:rPr>
              <a:t>Респонденттер</a:t>
            </a:r>
            <a:r>
              <a:rPr lang="ru-RU" sz="1600" dirty="0">
                <a:solidFill>
                  <a:schemeClr val="tx1"/>
                </a:solidFill>
              </a:rPr>
              <a:t> </a:t>
            </a:r>
            <a:r>
              <a:rPr lang="ru-RU" sz="1600" dirty="0" err="1">
                <a:solidFill>
                  <a:schemeClr val="tx1"/>
                </a:solidFill>
              </a:rPr>
              <a:t>арасында</a:t>
            </a:r>
            <a:r>
              <a:rPr lang="ru-RU" sz="1600" dirty="0">
                <a:solidFill>
                  <a:schemeClr val="tx1"/>
                </a:solidFill>
              </a:rPr>
              <a:t> </a:t>
            </a:r>
            <a:r>
              <a:rPr lang="ru-RU" sz="1600" dirty="0" err="1">
                <a:solidFill>
                  <a:schemeClr val="tx1"/>
                </a:solidFill>
              </a:rPr>
              <a:t>ең</a:t>
            </a:r>
            <a:r>
              <a:rPr lang="ru-RU" sz="1600" dirty="0">
                <a:solidFill>
                  <a:schemeClr val="tx1"/>
                </a:solidFill>
              </a:rPr>
              <a:t> </a:t>
            </a:r>
            <a:r>
              <a:rPr lang="ru-RU" sz="1600" dirty="0" err="1">
                <a:solidFill>
                  <a:schemeClr val="tx1"/>
                </a:solidFill>
              </a:rPr>
              <a:t>танымал</a:t>
            </a:r>
            <a:r>
              <a:rPr lang="ru-RU" sz="1600" dirty="0">
                <a:solidFill>
                  <a:schemeClr val="tx1"/>
                </a:solidFill>
              </a:rPr>
              <a:t> </a:t>
            </a:r>
            <a:r>
              <a:rPr lang="ru-RU" sz="1600" dirty="0" err="1">
                <a:solidFill>
                  <a:schemeClr val="tx1"/>
                </a:solidFill>
              </a:rPr>
              <a:t>қызметтер</a:t>
            </a:r>
            <a:r>
              <a:rPr lang="ru-RU" sz="1600" dirty="0">
                <a:solidFill>
                  <a:schemeClr val="tx1"/>
                </a:solidFill>
              </a:rPr>
              <a:t>: </a:t>
            </a:r>
            <a:r>
              <a:rPr lang="ru-RU" sz="1600" dirty="0" err="1">
                <a:solidFill>
                  <a:schemeClr val="tx1"/>
                </a:solidFill>
              </a:rPr>
              <a:t>тауарлық</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тұтынушылық</a:t>
            </a:r>
            <a:r>
              <a:rPr lang="ru-RU" sz="1600" dirty="0">
                <a:solidFill>
                  <a:schemeClr val="tx1"/>
                </a:solidFill>
              </a:rPr>
              <a:t> </a:t>
            </a:r>
            <a:r>
              <a:rPr lang="ru-RU" sz="1600" dirty="0" err="1">
                <a:solidFill>
                  <a:schemeClr val="tx1"/>
                </a:solidFill>
              </a:rPr>
              <a:t>несиелер</a:t>
            </a:r>
            <a:r>
              <a:rPr lang="ru-RU" sz="1600" dirty="0">
                <a:solidFill>
                  <a:schemeClr val="tx1"/>
                </a:solidFill>
              </a:rPr>
              <a:t> (52 % </a:t>
            </a:r>
            <a:r>
              <a:rPr lang="ru-RU" sz="1600" dirty="0" err="1">
                <a:solidFill>
                  <a:schemeClr val="tx1"/>
                </a:solidFill>
              </a:rPr>
              <a:t>және</a:t>
            </a:r>
            <a:r>
              <a:rPr lang="ru-RU" sz="1600" dirty="0">
                <a:solidFill>
                  <a:schemeClr val="tx1"/>
                </a:solidFill>
              </a:rPr>
              <a:t> 49 %), депозит (54 %), </a:t>
            </a:r>
            <a:r>
              <a:rPr lang="ru-RU" sz="1600" dirty="0" err="1">
                <a:solidFill>
                  <a:schemeClr val="tx1"/>
                </a:solidFill>
              </a:rPr>
              <a:t>ағымдағы</a:t>
            </a:r>
            <a:r>
              <a:rPr lang="ru-RU" sz="1600" dirty="0">
                <a:solidFill>
                  <a:schemeClr val="tx1"/>
                </a:solidFill>
              </a:rPr>
              <a:t> шот (54 %).</a:t>
            </a:r>
          </a:p>
          <a:p>
            <a:pPr algn="just">
              <a:spcBef>
                <a:spcPts val="400"/>
              </a:spcBef>
            </a:pPr>
            <a:r>
              <a:rPr lang="ru-RU" sz="1600" dirty="0" err="1">
                <a:solidFill>
                  <a:schemeClr val="tx1"/>
                </a:solidFill>
                <a:cs typeface="Times New Roman" panose="02020603050405020304" pitchFamily="18" charset="0"/>
              </a:rPr>
              <a:t>Респонденттер</a:t>
            </a:r>
            <a:r>
              <a:rPr lang="ru-RU" sz="1600" dirty="0">
                <a:solidFill>
                  <a:schemeClr val="tx1"/>
                </a:solidFill>
                <a:cs typeface="Times New Roman" panose="02020603050405020304" pitchFamily="18" charset="0"/>
              </a:rPr>
              <a:t> осы </a:t>
            </a:r>
            <a:r>
              <a:rPr lang="ru-RU" sz="1600" dirty="0" err="1">
                <a:solidFill>
                  <a:schemeClr val="tx1"/>
                </a:solidFill>
                <a:cs typeface="Times New Roman" panose="02020603050405020304" pitchFamily="18" charset="0"/>
              </a:rPr>
              <a:t>қызметтерді</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пайдалану</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тәжірибесіне</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ие</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болды</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алайда</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әдетте</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олардың</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білімі</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бір</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екі</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банктің</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және</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басқа</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несие</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ұйымдарының</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қызметтерімен</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таусылады</a:t>
            </a:r>
            <a:r>
              <a:rPr lang="ru-RU" sz="1600" dirty="0">
                <a:solidFill>
                  <a:schemeClr val="tx1"/>
                </a:solidFill>
                <a:cs typeface="Times New Roman" panose="02020603050405020304" pitchFamily="18" charset="0"/>
              </a:rPr>
              <a:t>. Банк </a:t>
            </a:r>
            <a:r>
              <a:rPr lang="ru-RU" sz="1600" dirty="0" err="1">
                <a:solidFill>
                  <a:schemeClr val="tx1"/>
                </a:solidFill>
                <a:cs typeface="Times New Roman" panose="02020603050405020304" pitchFamily="18" charset="0"/>
              </a:rPr>
              <a:t>қызметтеріне</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келетін</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болсақ</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респонденттер</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өздері</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қызмет</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еткен</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банктердің</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өнімдерін</a:t>
            </a:r>
            <a:r>
              <a:rPr lang="ru-RU" sz="1600" dirty="0">
                <a:solidFill>
                  <a:schemeClr val="tx1"/>
                </a:solidFill>
                <a:cs typeface="Times New Roman" panose="02020603050405020304" pitchFamily="18" charset="0"/>
              </a:rPr>
              <a:t>/</a:t>
            </a:r>
            <a:r>
              <a:rPr lang="ru-RU" sz="1600" dirty="0" err="1">
                <a:solidFill>
                  <a:schemeClr val="tx1"/>
                </a:solidFill>
                <a:cs typeface="Times New Roman" panose="02020603050405020304" pitchFamily="18" charset="0"/>
              </a:rPr>
              <a:t>қызметтерін</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пайдаланады</a:t>
            </a:r>
            <a:r>
              <a:rPr lang="ru-RU" sz="1600" dirty="0">
                <a:solidFill>
                  <a:schemeClr val="tx1"/>
                </a:solidFill>
                <a:cs typeface="Times New Roman" panose="02020603050405020304" pitchFamily="18" charset="0"/>
              </a:rPr>
              <a:t>.</a:t>
            </a:r>
          </a:p>
          <a:p>
            <a:pPr algn="just">
              <a:spcBef>
                <a:spcPts val="400"/>
              </a:spcBef>
            </a:pPr>
            <a:r>
              <a:rPr lang="ru-RU" sz="1600" dirty="0">
                <a:solidFill>
                  <a:schemeClr val="tx1"/>
                </a:solidFill>
                <a:cs typeface="Times New Roman" panose="02020603050405020304" pitchFamily="18" charset="0"/>
              </a:rPr>
              <a:t>Осы </a:t>
            </a:r>
            <a:r>
              <a:rPr lang="ru-RU" sz="1600" dirty="0" err="1">
                <a:solidFill>
                  <a:schemeClr val="tx1"/>
                </a:solidFill>
                <a:cs typeface="Times New Roman" panose="02020603050405020304" pitchFamily="18" charset="0"/>
              </a:rPr>
              <a:t>өнімдердің</a:t>
            </a:r>
            <a:r>
              <a:rPr lang="ru-RU" sz="1600" dirty="0">
                <a:solidFill>
                  <a:schemeClr val="tx1"/>
                </a:solidFill>
                <a:cs typeface="Times New Roman" panose="02020603050405020304" pitchFamily="18" charset="0"/>
              </a:rPr>
              <a:t>/</a:t>
            </a:r>
            <a:r>
              <a:rPr lang="ru-RU" sz="1600" dirty="0" err="1">
                <a:solidFill>
                  <a:schemeClr val="tx1"/>
                </a:solidFill>
                <a:cs typeface="Times New Roman" panose="02020603050405020304" pitchFamily="18" charset="0"/>
              </a:rPr>
              <a:t>қызметтердің</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қайсысы</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соңғы</a:t>
            </a:r>
            <a:r>
              <a:rPr lang="ru-RU" sz="1600" dirty="0">
                <a:solidFill>
                  <a:schemeClr val="tx1"/>
                </a:solidFill>
                <a:cs typeface="Times New Roman" panose="02020603050405020304" pitchFamily="18" charset="0"/>
              </a:rPr>
              <a:t> 2 </a:t>
            </a:r>
            <a:r>
              <a:rPr lang="ru-RU" sz="1600" dirty="0" err="1">
                <a:solidFill>
                  <a:schemeClr val="tx1"/>
                </a:solidFill>
                <a:cs typeface="Times New Roman" panose="02020603050405020304" pitchFamily="18" charset="0"/>
              </a:rPr>
              <a:t>жыл</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ішінде</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пайдаланылғаны</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туралы</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нақтылаушы</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сұрақ</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қоя</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отырып</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респонденттер</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көбінесе</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тауар</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кредиттерін</a:t>
            </a:r>
            <a:r>
              <a:rPr lang="ru-RU" sz="1600" dirty="0">
                <a:solidFill>
                  <a:schemeClr val="tx1"/>
                </a:solidFill>
                <a:cs typeface="Times New Roman" panose="02020603050405020304" pitchFamily="18" charset="0"/>
              </a:rPr>
              <a:t> – 35,4 %, </a:t>
            </a:r>
            <a:r>
              <a:rPr lang="ru-RU" sz="1600" dirty="0" err="1">
                <a:solidFill>
                  <a:schemeClr val="tx1"/>
                </a:solidFill>
                <a:cs typeface="Times New Roman" panose="02020603050405020304" pitchFamily="18" charset="0"/>
              </a:rPr>
              <a:t>ағымдағы</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шоттарды</a:t>
            </a:r>
            <a:r>
              <a:rPr lang="ru-RU" sz="1600" dirty="0">
                <a:solidFill>
                  <a:schemeClr val="tx1"/>
                </a:solidFill>
                <a:cs typeface="Times New Roman" panose="02020603050405020304" pitchFamily="18" charset="0"/>
              </a:rPr>
              <a:t> –     32,9 %, </a:t>
            </a:r>
            <a:r>
              <a:rPr lang="ru-RU" sz="1600" dirty="0" err="1">
                <a:solidFill>
                  <a:schemeClr val="tx1"/>
                </a:solidFill>
                <a:cs typeface="Times New Roman" panose="02020603050405020304" pitchFamily="18" charset="0"/>
              </a:rPr>
              <a:t>депозиттерді</a:t>
            </a:r>
            <a:r>
              <a:rPr lang="ru-RU" sz="1600" dirty="0">
                <a:solidFill>
                  <a:schemeClr val="tx1"/>
                </a:solidFill>
                <a:cs typeface="Times New Roman" panose="02020603050405020304" pitchFamily="18" charset="0"/>
              </a:rPr>
              <a:t> – 29,2 %, интернет </a:t>
            </a:r>
            <a:r>
              <a:rPr lang="ru-RU" sz="1600" dirty="0" err="1">
                <a:solidFill>
                  <a:schemeClr val="tx1"/>
                </a:solidFill>
                <a:cs typeface="Times New Roman" panose="02020603050405020304" pitchFamily="18" charset="0"/>
              </a:rPr>
              <a:t>және</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мобильді</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банкингті</a:t>
            </a:r>
            <a:r>
              <a:rPr lang="ru-RU" sz="1600" dirty="0">
                <a:solidFill>
                  <a:schemeClr val="tx1"/>
                </a:solidFill>
                <a:cs typeface="Times New Roman" panose="02020603050405020304" pitchFamily="18" charset="0"/>
              </a:rPr>
              <a:t> – 20,3 % </a:t>
            </a:r>
            <a:r>
              <a:rPr lang="ru-RU" sz="1600" dirty="0" err="1">
                <a:solidFill>
                  <a:schemeClr val="tx1"/>
                </a:solidFill>
                <a:cs typeface="Times New Roman" panose="02020603050405020304" pitchFamily="18" charset="0"/>
              </a:rPr>
              <a:t>және</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тұтыну</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кредитін</a:t>
            </a:r>
            <a:r>
              <a:rPr lang="ru-RU" sz="1600" dirty="0">
                <a:solidFill>
                  <a:schemeClr val="tx1"/>
                </a:solidFill>
                <a:cs typeface="Times New Roman" panose="02020603050405020304" pitchFamily="18" charset="0"/>
              </a:rPr>
              <a:t> – 20,1 % </a:t>
            </a:r>
            <a:r>
              <a:rPr lang="ru-RU" sz="1600" dirty="0" err="1">
                <a:solidFill>
                  <a:schemeClr val="tx1"/>
                </a:solidFill>
                <a:cs typeface="Times New Roman" panose="02020603050405020304" pitchFamily="18" charset="0"/>
              </a:rPr>
              <a:t>пайдаланды</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деген</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деректер</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алынды</a:t>
            </a:r>
            <a:r>
              <a:rPr lang="ru-RU" sz="1600" dirty="0">
                <a:solidFill>
                  <a:schemeClr val="tx1"/>
                </a:solidFill>
                <a:cs typeface="Times New Roman" panose="02020603050405020304" pitchFamily="18" charset="0"/>
              </a:rPr>
              <a:t>.</a:t>
            </a:r>
          </a:p>
          <a:p>
            <a:pPr algn="just">
              <a:spcBef>
                <a:spcPts val="400"/>
              </a:spcBef>
            </a:pPr>
            <a:r>
              <a:rPr lang="ru-RU" sz="1600" dirty="0" err="1">
                <a:solidFill>
                  <a:schemeClr val="tx1"/>
                </a:solidFill>
                <a:cs typeface="Times New Roman" panose="02020603050405020304" pitchFamily="18" charset="0"/>
              </a:rPr>
              <a:t>Соңғы</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уақытта</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жеке</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және</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заңды</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тұлғалар</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үшін</a:t>
            </a:r>
            <a:r>
              <a:rPr lang="ru-RU" sz="1600" dirty="0">
                <a:solidFill>
                  <a:schemeClr val="tx1"/>
                </a:solidFill>
                <a:cs typeface="Times New Roman" panose="02020603050405020304" pitchFamily="18" charset="0"/>
              </a:rPr>
              <a:t> интернет- </a:t>
            </a:r>
            <a:r>
              <a:rPr lang="ru-RU" sz="1600" dirty="0" err="1">
                <a:solidFill>
                  <a:schemeClr val="tx1"/>
                </a:solidFill>
                <a:cs typeface="Times New Roman" panose="02020603050405020304" pitchFamily="18" charset="0"/>
              </a:rPr>
              <a:t>және</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мобильді</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банкингті</a:t>
            </a:r>
            <a:r>
              <a:rPr lang="ru-RU" sz="1600" dirty="0">
                <a:solidFill>
                  <a:schemeClr val="tx1"/>
                </a:solidFill>
                <a:cs typeface="Times New Roman" panose="02020603050405020304" pitchFamily="18" charset="0"/>
              </a:rPr>
              <a:t> (48,5 %) </a:t>
            </a:r>
            <a:r>
              <a:rPr lang="ru-RU" sz="1600" dirty="0" err="1">
                <a:solidFill>
                  <a:schemeClr val="tx1"/>
                </a:solidFill>
                <a:cs typeface="Times New Roman" panose="02020603050405020304" pitchFamily="18" charset="0"/>
              </a:rPr>
              <a:t>ұсынумен</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байланысты</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банктердің</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қызметтері</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ерекше</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танымалдылыққа</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ие</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болуда</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Қашықтан</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банктік</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қызмет</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көрсету</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технологиялары</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кез-келген</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уақытта</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және</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интернетке</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қол</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жетімді</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кез-келген</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құрылғыдан</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шоттар</a:t>
            </a:r>
            <a:r>
              <a:rPr lang="ru-RU" sz="1600" dirty="0">
                <a:solidFill>
                  <a:schemeClr val="tx1"/>
                </a:solidFill>
                <a:cs typeface="Times New Roman" panose="02020603050405020304" pitchFamily="18" charset="0"/>
              </a:rPr>
              <a:t> мен </a:t>
            </a:r>
            <a:r>
              <a:rPr lang="ru-RU" sz="1600" dirty="0" err="1">
                <a:solidFill>
                  <a:schemeClr val="tx1"/>
                </a:solidFill>
                <a:cs typeface="Times New Roman" panose="02020603050405020304" pitchFamily="18" charset="0"/>
              </a:rPr>
              <a:t>операцияларға</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қол</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жеткізуге</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мүмкіндік</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береді</a:t>
            </a:r>
            <a:r>
              <a:rPr lang="ru-RU" sz="1600" dirty="0">
                <a:solidFill>
                  <a:schemeClr val="tx1"/>
                </a:solidFill>
                <a:cs typeface="Times New Roman" panose="02020603050405020304" pitchFamily="18" charset="0"/>
              </a:rPr>
              <a:t>.</a:t>
            </a:r>
          </a:p>
        </p:txBody>
      </p:sp>
    </p:spTree>
    <p:extLst>
      <p:ext uri="{BB962C8B-B14F-4D97-AF65-F5344CB8AC3E}">
        <p14:creationId xmlns:p14="http://schemas.microsoft.com/office/powerpoint/2010/main" val="14692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47</a:t>
            </a:fld>
            <a:endParaRPr lang="ru-RU" dirty="0"/>
          </a:p>
        </p:txBody>
      </p:sp>
      <p:graphicFrame>
        <p:nvGraphicFramePr>
          <p:cNvPr id="4" name="Таблица 3">
            <a:extLst>
              <a:ext uri="{FF2B5EF4-FFF2-40B4-BE49-F238E27FC236}">
                <a16:creationId xmlns:a16="http://schemas.microsoft.com/office/drawing/2014/main" id="{2F23D684-2E61-544C-B12C-F733C6980329}"/>
              </a:ext>
            </a:extLst>
          </p:cNvPr>
          <p:cNvGraphicFramePr>
            <a:graphicFrameLocks noGrp="1"/>
          </p:cNvGraphicFramePr>
          <p:nvPr>
            <p:extLst>
              <p:ext uri="{D42A27DB-BD31-4B8C-83A1-F6EECF244321}">
                <p14:modId xmlns:p14="http://schemas.microsoft.com/office/powerpoint/2010/main" val="1619233457"/>
              </p:ext>
            </p:extLst>
          </p:nvPr>
        </p:nvGraphicFramePr>
        <p:xfrm>
          <a:off x="137880" y="831685"/>
          <a:ext cx="2695620" cy="556049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560497">
                <a:tc>
                  <a:txBody>
                    <a:bodyPr/>
                    <a:lstStyle/>
                    <a:p>
                      <a:pPr algn="ctr"/>
                      <a:r>
                        <a:rPr lang="ru-RU" sz="4400" b="1" dirty="0" err="1">
                          <a:effectLst/>
                        </a:rPr>
                        <a:t>Негізгі</a:t>
                      </a:r>
                      <a:r>
                        <a:rPr lang="ru-RU" sz="1600" b="1" dirty="0">
                          <a:effectLst/>
                        </a:rPr>
                        <a:t> </a:t>
                      </a:r>
                      <a:r>
                        <a:rPr lang="ru-RU" sz="4400" b="1" dirty="0" err="1">
                          <a:effectLst/>
                        </a:rPr>
                        <a:t>фактілер</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5" name="Заголовок 4">
            <a:extLst>
              <a:ext uri="{FF2B5EF4-FFF2-40B4-BE49-F238E27FC236}">
                <a16:creationId xmlns:a16="http://schemas.microsoft.com/office/drawing/2014/main" id="{C349A902-E82B-D84A-AA53-7C132D71521C}"/>
              </a:ext>
            </a:extLst>
          </p:cNvPr>
          <p:cNvSpPr txBox="1">
            <a:spLocks/>
          </p:cNvSpPr>
          <p:nvPr/>
        </p:nvSpPr>
        <p:spPr>
          <a:xfrm>
            <a:off x="542880" y="404664"/>
            <a:ext cx="9908632" cy="5231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2.3. </a:t>
            </a:r>
            <a:r>
              <a:rPr lang="ru-RU" sz="2800" b="1" dirty="0" err="1">
                <a:latin typeface="+mn-lt"/>
              </a:rPr>
              <a:t>Қаржылық</a:t>
            </a:r>
            <a:r>
              <a:rPr lang="ru-RU" sz="2800" b="1" dirty="0">
                <a:latin typeface="+mn-lt"/>
              </a:rPr>
              <a:t> </a:t>
            </a:r>
            <a:r>
              <a:rPr lang="ru-RU" sz="2800" b="1" dirty="0" err="1">
                <a:latin typeface="+mn-lt"/>
              </a:rPr>
              <a:t>қызметтерді</a:t>
            </a:r>
            <a:r>
              <a:rPr lang="ru-RU" sz="2800" b="1" dirty="0">
                <a:latin typeface="+mn-lt"/>
              </a:rPr>
              <a:t> </a:t>
            </a:r>
            <a:r>
              <a:rPr lang="ru-RU" sz="2800" b="1" dirty="0" err="1">
                <a:latin typeface="+mn-lt"/>
              </a:rPr>
              <a:t>пайдалана</a:t>
            </a:r>
            <a:r>
              <a:rPr lang="ru-RU" sz="2800" b="1" dirty="0">
                <a:latin typeface="+mn-lt"/>
              </a:rPr>
              <a:t> </a:t>
            </a:r>
            <a:r>
              <a:rPr lang="ru-RU" sz="2800" b="1" dirty="0" err="1">
                <a:latin typeface="+mn-lt"/>
              </a:rPr>
              <a:t>білу</a:t>
            </a:r>
            <a:r>
              <a:rPr lang="ru-RU" sz="2800" b="1" dirty="0">
                <a:latin typeface="+mn-lt"/>
              </a:rPr>
              <a:t>.  </a:t>
            </a:r>
          </a:p>
          <a:p>
            <a:endParaRPr lang="ru-RU" sz="3200" b="1" dirty="0"/>
          </a:p>
        </p:txBody>
      </p:sp>
      <p:sp>
        <p:nvSpPr>
          <p:cNvPr id="6" name="Равнобедренный треугольник 24">
            <a:extLst>
              <a:ext uri="{FF2B5EF4-FFF2-40B4-BE49-F238E27FC236}">
                <a16:creationId xmlns:a16="http://schemas.microsoft.com/office/drawing/2014/main" id="{276B6477-4B61-AC46-9628-E9A3276F9800}"/>
              </a:ext>
            </a:extLst>
          </p:cNvPr>
          <p:cNvSpPr/>
          <p:nvPr/>
        </p:nvSpPr>
        <p:spPr>
          <a:xfrm rot="5400000">
            <a:off x="145504" y="263318"/>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E03542E1-1F6A-9B46-8E48-C12EBE05762F}"/>
              </a:ext>
            </a:extLst>
          </p:cNvPr>
          <p:cNvSpPr/>
          <p:nvPr/>
        </p:nvSpPr>
        <p:spPr>
          <a:xfrm>
            <a:off x="3143672" y="1051622"/>
            <a:ext cx="8513688" cy="4483279"/>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err="1">
                <a:solidFill>
                  <a:schemeClr val="tx1"/>
                </a:solidFill>
              </a:rPr>
              <a:t>Банктердің</a:t>
            </a:r>
            <a:r>
              <a:rPr lang="ru-RU" sz="1600" dirty="0">
                <a:solidFill>
                  <a:schemeClr val="tx1"/>
                </a:solidFill>
              </a:rPr>
              <a:t> </a:t>
            </a:r>
            <a:r>
              <a:rPr lang="ru-RU" sz="1600" dirty="0" err="1">
                <a:solidFill>
                  <a:schemeClr val="tx1"/>
                </a:solidFill>
              </a:rPr>
              <a:t>өнімдері</a:t>
            </a:r>
            <a:r>
              <a:rPr lang="ru-RU" sz="1600" dirty="0">
                <a:solidFill>
                  <a:schemeClr val="tx1"/>
                </a:solidFill>
              </a:rPr>
              <a:t>/</a:t>
            </a:r>
            <a:r>
              <a:rPr lang="ru-RU" sz="1600" dirty="0" err="1">
                <a:solidFill>
                  <a:schemeClr val="tx1"/>
                </a:solidFill>
              </a:rPr>
              <a:t>қызметтерінің</a:t>
            </a:r>
            <a:r>
              <a:rPr lang="ru-RU" sz="1600" dirty="0">
                <a:solidFill>
                  <a:schemeClr val="tx1"/>
                </a:solidFill>
              </a:rPr>
              <a:t> </a:t>
            </a:r>
            <a:r>
              <a:rPr lang="ru-RU" sz="1600" dirty="0" err="1">
                <a:solidFill>
                  <a:schemeClr val="tx1"/>
                </a:solidFill>
              </a:rPr>
              <a:t>танымалдылығының</a:t>
            </a:r>
            <a:r>
              <a:rPr lang="ru-RU" sz="1600" dirty="0">
                <a:solidFill>
                  <a:schemeClr val="tx1"/>
                </a:solidFill>
              </a:rPr>
              <a:t> </a:t>
            </a:r>
            <a:r>
              <a:rPr lang="ru-RU" sz="1600" dirty="0" err="1">
                <a:solidFill>
                  <a:schemeClr val="tx1"/>
                </a:solidFill>
              </a:rPr>
              <a:t>критерийлерінің</a:t>
            </a:r>
            <a:r>
              <a:rPr lang="ru-RU" sz="1600" dirty="0">
                <a:solidFill>
                  <a:schemeClr val="tx1"/>
                </a:solidFill>
              </a:rPr>
              <a:t> </a:t>
            </a:r>
            <a:r>
              <a:rPr lang="ru-RU" sz="1600" dirty="0" err="1">
                <a:solidFill>
                  <a:schemeClr val="tx1"/>
                </a:solidFill>
              </a:rPr>
              <a:t>бірі</a:t>
            </a:r>
            <a:r>
              <a:rPr lang="ru-RU" sz="1600" dirty="0">
                <a:solidFill>
                  <a:schemeClr val="tx1"/>
                </a:solidFill>
              </a:rPr>
              <a:t> - оны </a:t>
            </a:r>
            <a:r>
              <a:rPr lang="ru-RU" sz="1600" dirty="0" err="1">
                <a:solidFill>
                  <a:schemeClr val="tx1"/>
                </a:solidFill>
              </a:rPr>
              <a:t>пайдалану</a:t>
            </a:r>
            <a:r>
              <a:rPr lang="ru-RU" sz="1600" dirty="0">
                <a:solidFill>
                  <a:schemeClr val="tx1"/>
                </a:solidFill>
              </a:rPr>
              <a:t> </a:t>
            </a:r>
            <a:r>
              <a:rPr lang="ru-RU" sz="1600" dirty="0" err="1">
                <a:solidFill>
                  <a:schemeClr val="tx1"/>
                </a:solidFill>
              </a:rPr>
              <a:t>фактісі</a:t>
            </a:r>
            <a:r>
              <a:rPr lang="ru-RU" sz="1600" dirty="0">
                <a:solidFill>
                  <a:schemeClr val="tx1"/>
                </a:solidFill>
              </a:rPr>
              <a:t> </a:t>
            </a:r>
            <a:r>
              <a:rPr lang="ru-RU" sz="1600" dirty="0" err="1">
                <a:solidFill>
                  <a:schemeClr val="tx1"/>
                </a:solidFill>
              </a:rPr>
              <a:t>ғана</a:t>
            </a:r>
            <a:r>
              <a:rPr lang="ru-RU" sz="1600" dirty="0">
                <a:solidFill>
                  <a:schemeClr val="tx1"/>
                </a:solidFill>
              </a:rPr>
              <a:t> </a:t>
            </a:r>
            <a:r>
              <a:rPr lang="ru-RU" sz="1600" dirty="0" err="1">
                <a:solidFill>
                  <a:schemeClr val="tx1"/>
                </a:solidFill>
              </a:rPr>
              <a:t>емес</a:t>
            </a:r>
            <a:r>
              <a:rPr lang="ru-RU" sz="1600" dirty="0">
                <a:solidFill>
                  <a:schemeClr val="tx1"/>
                </a:solidFill>
              </a:rPr>
              <a:t>, </a:t>
            </a:r>
            <a:r>
              <a:rPr lang="ru-RU" sz="1600" dirty="0" err="1">
                <a:solidFill>
                  <a:schemeClr val="tx1"/>
                </a:solidFill>
              </a:rPr>
              <a:t>сонымен</a:t>
            </a:r>
            <a:r>
              <a:rPr lang="ru-RU" sz="1600" dirty="0">
                <a:solidFill>
                  <a:schemeClr val="tx1"/>
                </a:solidFill>
              </a:rPr>
              <a:t> </a:t>
            </a:r>
            <a:r>
              <a:rPr lang="ru-RU" sz="1600" dirty="0" err="1">
                <a:solidFill>
                  <a:schemeClr val="tx1"/>
                </a:solidFill>
              </a:rPr>
              <a:t>бірге</a:t>
            </a:r>
            <a:r>
              <a:rPr lang="ru-RU" sz="1600" dirty="0">
                <a:solidFill>
                  <a:schemeClr val="tx1"/>
                </a:solidFill>
              </a:rPr>
              <a:t> </a:t>
            </a:r>
            <a:r>
              <a:rPr lang="ru-RU" sz="1600" dirty="0" err="1">
                <a:solidFill>
                  <a:schemeClr val="tx1"/>
                </a:solidFill>
              </a:rPr>
              <a:t>оларға</a:t>
            </a:r>
            <a:r>
              <a:rPr lang="ru-RU" sz="1600" dirty="0">
                <a:solidFill>
                  <a:schemeClr val="tx1"/>
                </a:solidFill>
              </a:rPr>
              <a:t> </a:t>
            </a:r>
            <a:r>
              <a:rPr lang="ru-RU" sz="1600" dirty="0" err="1">
                <a:solidFill>
                  <a:schemeClr val="tx1"/>
                </a:solidFill>
              </a:rPr>
              <a:t>жүгіну</a:t>
            </a:r>
            <a:r>
              <a:rPr lang="ru-RU" sz="1600" dirty="0">
                <a:solidFill>
                  <a:schemeClr val="tx1"/>
                </a:solidFill>
              </a:rPr>
              <a:t> </a:t>
            </a:r>
            <a:r>
              <a:rPr lang="ru-RU" sz="1600" dirty="0" err="1">
                <a:solidFill>
                  <a:schemeClr val="tx1"/>
                </a:solidFill>
              </a:rPr>
              <a:t>жиілігі</a:t>
            </a:r>
            <a:r>
              <a:rPr lang="ru-RU" sz="1600" dirty="0">
                <a:solidFill>
                  <a:schemeClr val="tx1"/>
                </a:solidFill>
              </a:rPr>
              <a:t>. </a:t>
            </a:r>
            <a:r>
              <a:rPr lang="ru-RU" sz="1600" dirty="0" err="1">
                <a:solidFill>
                  <a:schemeClr val="tx1"/>
                </a:solidFill>
              </a:rPr>
              <a:t>Сондай</a:t>
            </a:r>
            <a:r>
              <a:rPr lang="ru-RU" sz="1600" dirty="0">
                <a:solidFill>
                  <a:schemeClr val="tx1"/>
                </a:solidFill>
              </a:rPr>
              <a:t> - </a:t>
            </a:r>
            <a:r>
              <a:rPr lang="ru-RU" sz="1600" dirty="0" err="1">
                <a:solidFill>
                  <a:schemeClr val="tx1"/>
                </a:solidFill>
              </a:rPr>
              <a:t>ақ</a:t>
            </a:r>
            <a:r>
              <a:rPr lang="ru-RU" sz="1600" dirty="0">
                <a:solidFill>
                  <a:schemeClr val="tx1"/>
                </a:solidFill>
              </a:rPr>
              <a:t>, </a:t>
            </a:r>
            <a:r>
              <a:rPr lang="ru-RU" sz="1600" dirty="0" err="1">
                <a:solidFill>
                  <a:schemeClr val="tx1"/>
                </a:solidFill>
              </a:rPr>
              <a:t>респонденттердің</a:t>
            </a:r>
            <a:r>
              <a:rPr lang="ru-RU" sz="1600" dirty="0">
                <a:solidFill>
                  <a:schemeClr val="tx1"/>
                </a:solidFill>
              </a:rPr>
              <a:t> </a:t>
            </a:r>
            <a:r>
              <a:rPr lang="ru-RU" sz="1600" dirty="0" err="1">
                <a:solidFill>
                  <a:schemeClr val="tx1"/>
                </a:solidFill>
              </a:rPr>
              <a:t>көпшілігі</a:t>
            </a:r>
            <a:r>
              <a:rPr lang="ru-RU" sz="1600" dirty="0">
                <a:solidFill>
                  <a:schemeClr val="tx1"/>
                </a:solidFill>
              </a:rPr>
              <a:t> – 41,6 % - ы </a:t>
            </a:r>
            <a:r>
              <a:rPr lang="ru-RU" sz="1600" dirty="0" err="1">
                <a:solidFill>
                  <a:schemeClr val="tx1"/>
                </a:solidFill>
              </a:rPr>
              <a:t>әртүрлі</a:t>
            </a:r>
            <a:r>
              <a:rPr lang="ru-RU" sz="1600" dirty="0">
                <a:solidFill>
                  <a:schemeClr val="tx1"/>
                </a:solidFill>
              </a:rPr>
              <a:t> </a:t>
            </a:r>
            <a:r>
              <a:rPr lang="ru-RU" sz="1600" dirty="0" err="1">
                <a:solidFill>
                  <a:schemeClr val="tx1"/>
                </a:solidFill>
              </a:rPr>
              <a:t>банктердегі</a:t>
            </a:r>
            <a:r>
              <a:rPr lang="ru-RU" sz="1600" dirty="0">
                <a:solidFill>
                  <a:schemeClr val="tx1"/>
                </a:solidFill>
              </a:rPr>
              <a:t> </a:t>
            </a:r>
            <a:r>
              <a:rPr lang="ru-RU" sz="1600" dirty="0" err="1">
                <a:solidFill>
                  <a:schemeClr val="tx1"/>
                </a:solidFill>
              </a:rPr>
              <a:t>ұсыныстардың</a:t>
            </a:r>
            <a:r>
              <a:rPr lang="ru-RU" sz="1600" dirty="0">
                <a:solidFill>
                  <a:schemeClr val="tx1"/>
                </a:solidFill>
              </a:rPr>
              <a:t> </a:t>
            </a:r>
            <a:r>
              <a:rPr lang="ru-RU" sz="1600" dirty="0" err="1">
                <a:solidFill>
                  <a:schemeClr val="tx1"/>
                </a:solidFill>
              </a:rPr>
              <a:t>бірнеше</a:t>
            </a:r>
            <a:r>
              <a:rPr lang="ru-RU" sz="1600" dirty="0">
                <a:solidFill>
                  <a:schemeClr val="tx1"/>
                </a:solidFill>
              </a:rPr>
              <a:t> </a:t>
            </a:r>
            <a:r>
              <a:rPr lang="ru-RU" sz="1600" dirty="0" err="1">
                <a:solidFill>
                  <a:schemeClr val="tx1"/>
                </a:solidFill>
              </a:rPr>
              <a:t>нұсқаларын</a:t>
            </a:r>
            <a:r>
              <a:rPr lang="ru-RU" sz="1600" dirty="0">
                <a:solidFill>
                  <a:schemeClr val="tx1"/>
                </a:solidFill>
              </a:rPr>
              <a:t> </a:t>
            </a:r>
            <a:r>
              <a:rPr lang="ru-RU" sz="1600" dirty="0" err="1">
                <a:solidFill>
                  <a:schemeClr val="tx1"/>
                </a:solidFill>
              </a:rPr>
              <a:t>қарастырды</a:t>
            </a:r>
            <a:r>
              <a:rPr lang="ru-RU" sz="1600" dirty="0">
                <a:solidFill>
                  <a:schemeClr val="tx1"/>
                </a:solidFill>
              </a:rPr>
              <a:t>, 19,2 % - ы </a:t>
            </a:r>
            <a:r>
              <a:rPr lang="ru-RU" sz="1600" dirty="0" err="1">
                <a:solidFill>
                  <a:schemeClr val="tx1"/>
                </a:solidFill>
              </a:rPr>
              <a:t>бұрын</a:t>
            </a:r>
            <a:r>
              <a:rPr lang="ru-RU" sz="1600" dirty="0">
                <a:solidFill>
                  <a:schemeClr val="tx1"/>
                </a:solidFill>
              </a:rPr>
              <a:t> </a:t>
            </a:r>
            <a:r>
              <a:rPr lang="ru-RU" sz="1600" dirty="0" err="1">
                <a:solidFill>
                  <a:schemeClr val="tx1"/>
                </a:solidFill>
              </a:rPr>
              <a:t>қолданылғаннан</a:t>
            </a:r>
            <a:r>
              <a:rPr lang="ru-RU" sz="1600" dirty="0">
                <a:solidFill>
                  <a:schemeClr val="tx1"/>
                </a:solidFill>
              </a:rPr>
              <a:t> </a:t>
            </a:r>
            <a:r>
              <a:rPr lang="ru-RU" sz="1600" dirty="0" err="1">
                <a:solidFill>
                  <a:schemeClr val="tx1"/>
                </a:solidFill>
              </a:rPr>
              <a:t>басқа</a:t>
            </a:r>
            <a:r>
              <a:rPr lang="ru-RU" sz="1600" dirty="0">
                <a:solidFill>
                  <a:schemeClr val="tx1"/>
                </a:solidFill>
              </a:rPr>
              <a:t> </a:t>
            </a:r>
            <a:r>
              <a:rPr lang="ru-RU" sz="1600" dirty="0" err="1">
                <a:solidFill>
                  <a:schemeClr val="tx1"/>
                </a:solidFill>
              </a:rPr>
              <a:t>нұсқаларды</a:t>
            </a:r>
            <a:r>
              <a:rPr lang="ru-RU" sz="1600" dirty="0">
                <a:solidFill>
                  <a:schemeClr val="tx1"/>
                </a:solidFill>
              </a:rPr>
              <a:t> </a:t>
            </a:r>
            <a:r>
              <a:rPr lang="ru-RU" sz="1600" dirty="0" err="1">
                <a:solidFill>
                  <a:schemeClr val="tx1"/>
                </a:solidFill>
              </a:rPr>
              <a:t>қарастырған</a:t>
            </a:r>
            <a:r>
              <a:rPr lang="ru-RU" sz="1600" dirty="0">
                <a:solidFill>
                  <a:schemeClr val="tx1"/>
                </a:solidFill>
              </a:rPr>
              <a:t> </a:t>
            </a:r>
            <a:r>
              <a:rPr lang="ru-RU" sz="1600" dirty="0" err="1">
                <a:solidFill>
                  <a:schemeClr val="tx1"/>
                </a:solidFill>
              </a:rPr>
              <a:t>жоқ</a:t>
            </a:r>
            <a:r>
              <a:rPr lang="ru-RU" sz="1600" dirty="0">
                <a:solidFill>
                  <a:schemeClr val="tx1"/>
                </a:solidFill>
              </a:rPr>
              <a:t>, 17,7 % - ы </a:t>
            </a:r>
            <a:r>
              <a:rPr lang="ru-RU" sz="1600" dirty="0" err="1">
                <a:solidFill>
                  <a:schemeClr val="tx1"/>
                </a:solidFill>
              </a:rPr>
              <a:t>бір</a:t>
            </a:r>
            <a:r>
              <a:rPr lang="ru-RU" sz="1600" dirty="0">
                <a:solidFill>
                  <a:schemeClr val="tx1"/>
                </a:solidFill>
              </a:rPr>
              <a:t> </a:t>
            </a:r>
            <a:r>
              <a:rPr lang="ru-RU" sz="1600" dirty="0" err="1">
                <a:solidFill>
                  <a:schemeClr val="tx1"/>
                </a:solidFill>
              </a:rPr>
              <a:t>банкте</a:t>
            </a:r>
            <a:r>
              <a:rPr lang="ru-RU" sz="1600" dirty="0">
                <a:solidFill>
                  <a:schemeClr val="tx1"/>
                </a:solidFill>
              </a:rPr>
              <a:t> </a:t>
            </a:r>
            <a:r>
              <a:rPr lang="ru-RU" sz="1600" dirty="0" err="1">
                <a:solidFill>
                  <a:schemeClr val="tx1"/>
                </a:solidFill>
              </a:rPr>
              <a:t>бірнеше</a:t>
            </a:r>
            <a:r>
              <a:rPr lang="ru-RU" sz="1600" dirty="0">
                <a:solidFill>
                  <a:schemeClr val="tx1"/>
                </a:solidFill>
              </a:rPr>
              <a:t> </a:t>
            </a:r>
            <a:r>
              <a:rPr lang="ru-RU" sz="1600" dirty="0" err="1">
                <a:solidFill>
                  <a:schemeClr val="tx1"/>
                </a:solidFill>
              </a:rPr>
              <a:t>нұсқаны</a:t>
            </a:r>
            <a:r>
              <a:rPr lang="ru-RU" sz="1600" dirty="0">
                <a:solidFill>
                  <a:schemeClr val="tx1"/>
                </a:solidFill>
              </a:rPr>
              <a:t> </a:t>
            </a:r>
            <a:r>
              <a:rPr lang="ru-RU" sz="1600" dirty="0" err="1">
                <a:solidFill>
                  <a:schemeClr val="tx1"/>
                </a:solidFill>
              </a:rPr>
              <a:t>қарастырды</a:t>
            </a:r>
            <a:r>
              <a:rPr lang="ru-RU" sz="1600" dirty="0">
                <a:solidFill>
                  <a:schemeClr val="tx1"/>
                </a:solidFill>
              </a:rPr>
              <a:t>, 15,3 % - ы </a:t>
            </a:r>
            <a:r>
              <a:rPr lang="ru-RU" sz="1600" dirty="0" err="1">
                <a:solidFill>
                  <a:schemeClr val="tx1"/>
                </a:solidFill>
              </a:rPr>
              <a:t>іздеді</a:t>
            </a:r>
            <a:r>
              <a:rPr lang="ru-RU" sz="1600" dirty="0">
                <a:solidFill>
                  <a:schemeClr val="tx1"/>
                </a:solidFill>
              </a:rPr>
              <a:t>, </a:t>
            </a:r>
            <a:r>
              <a:rPr lang="ru-RU" sz="1600" dirty="0" err="1">
                <a:solidFill>
                  <a:schemeClr val="tx1"/>
                </a:solidFill>
              </a:rPr>
              <a:t>бірақ</a:t>
            </a:r>
            <a:r>
              <a:rPr lang="ru-RU" sz="1600" dirty="0">
                <a:solidFill>
                  <a:schemeClr val="tx1"/>
                </a:solidFill>
              </a:rPr>
              <a:t> </a:t>
            </a:r>
            <a:r>
              <a:rPr lang="ru-RU" sz="1600" dirty="0" err="1">
                <a:solidFill>
                  <a:schemeClr val="tx1"/>
                </a:solidFill>
              </a:rPr>
              <a:t>басқа</a:t>
            </a:r>
            <a:r>
              <a:rPr lang="ru-RU" sz="1600" dirty="0">
                <a:solidFill>
                  <a:schemeClr val="tx1"/>
                </a:solidFill>
              </a:rPr>
              <a:t> </a:t>
            </a:r>
            <a:r>
              <a:rPr lang="ru-RU" sz="1600" dirty="0" err="1">
                <a:solidFill>
                  <a:schemeClr val="tx1"/>
                </a:solidFill>
              </a:rPr>
              <a:t>нұсқаны</a:t>
            </a:r>
            <a:r>
              <a:rPr lang="ru-RU" sz="1600" dirty="0">
                <a:solidFill>
                  <a:schemeClr val="tx1"/>
                </a:solidFill>
              </a:rPr>
              <a:t> </a:t>
            </a:r>
            <a:r>
              <a:rPr lang="ru-RU" sz="1600" dirty="0" err="1">
                <a:solidFill>
                  <a:schemeClr val="tx1"/>
                </a:solidFill>
              </a:rPr>
              <a:t>таба</a:t>
            </a:r>
            <a:r>
              <a:rPr lang="ru-RU" sz="1600" dirty="0">
                <a:solidFill>
                  <a:schemeClr val="tx1"/>
                </a:solidFill>
              </a:rPr>
              <a:t> </a:t>
            </a:r>
            <a:r>
              <a:rPr lang="ru-RU" sz="1600" dirty="0" err="1">
                <a:solidFill>
                  <a:schemeClr val="tx1"/>
                </a:solidFill>
              </a:rPr>
              <a:t>алмады</a:t>
            </a:r>
            <a:r>
              <a:rPr lang="ru-RU" sz="1600" dirty="0">
                <a:solidFill>
                  <a:schemeClr val="tx1"/>
                </a:solidFill>
              </a:rPr>
              <a:t>, 8 % - ы </a:t>
            </a:r>
            <a:r>
              <a:rPr lang="ru-RU" sz="1600" dirty="0" err="1">
                <a:solidFill>
                  <a:schemeClr val="tx1"/>
                </a:solidFill>
              </a:rPr>
              <a:t>таңдау</a:t>
            </a:r>
            <a:r>
              <a:rPr lang="ru-RU" sz="1600" dirty="0">
                <a:solidFill>
                  <a:schemeClr val="tx1"/>
                </a:solidFill>
              </a:rPr>
              <a:t> </a:t>
            </a:r>
            <a:r>
              <a:rPr lang="ru-RU" sz="1600" dirty="0" err="1">
                <a:solidFill>
                  <a:schemeClr val="tx1"/>
                </a:solidFill>
              </a:rPr>
              <a:t>жасауға</a:t>
            </a:r>
            <a:r>
              <a:rPr lang="ru-RU" sz="1600" dirty="0">
                <a:solidFill>
                  <a:schemeClr val="tx1"/>
                </a:solidFill>
              </a:rPr>
              <a:t> </a:t>
            </a:r>
            <a:r>
              <a:rPr lang="ru-RU" sz="1600" dirty="0" err="1">
                <a:solidFill>
                  <a:schemeClr val="tx1"/>
                </a:solidFill>
              </a:rPr>
              <a:t>досы</a:t>
            </a:r>
            <a:r>
              <a:rPr lang="ru-RU" sz="1600" dirty="0">
                <a:solidFill>
                  <a:schemeClr val="tx1"/>
                </a:solidFill>
              </a:rPr>
              <a:t>/</a:t>
            </a:r>
            <a:r>
              <a:rPr lang="ru-RU" sz="1600" dirty="0" err="1">
                <a:solidFill>
                  <a:schemeClr val="tx1"/>
                </a:solidFill>
              </a:rPr>
              <a:t>туысы</a:t>
            </a:r>
            <a:r>
              <a:rPr lang="ru-RU" sz="1600" dirty="0">
                <a:solidFill>
                  <a:schemeClr val="tx1"/>
                </a:solidFill>
              </a:rPr>
              <a:t>/</a:t>
            </a:r>
            <a:r>
              <a:rPr lang="ru-RU" sz="1600" dirty="0" err="1">
                <a:solidFill>
                  <a:schemeClr val="tx1"/>
                </a:solidFill>
              </a:rPr>
              <a:t>әріптесі</a:t>
            </a:r>
            <a:r>
              <a:rPr lang="ru-RU" sz="1600" dirty="0">
                <a:solidFill>
                  <a:schemeClr val="tx1"/>
                </a:solidFill>
              </a:rPr>
              <a:t> </a:t>
            </a:r>
            <a:r>
              <a:rPr lang="ru-RU" sz="1600" dirty="0" err="1">
                <a:solidFill>
                  <a:schemeClr val="tx1"/>
                </a:solidFill>
              </a:rPr>
              <a:t>көмектесті</a:t>
            </a:r>
            <a:r>
              <a:rPr lang="ru-RU" sz="1600" dirty="0">
                <a:solidFill>
                  <a:schemeClr val="tx1"/>
                </a:solidFill>
              </a:rPr>
              <a:t> </a:t>
            </a:r>
            <a:r>
              <a:rPr lang="ru-RU" sz="1600" dirty="0" err="1">
                <a:solidFill>
                  <a:schemeClr val="tx1"/>
                </a:solidFill>
              </a:rPr>
              <a:t>деп</a:t>
            </a:r>
            <a:r>
              <a:rPr lang="ru-RU" sz="1600" dirty="0">
                <a:solidFill>
                  <a:schemeClr val="tx1"/>
                </a:solidFill>
              </a:rPr>
              <a:t> </a:t>
            </a:r>
            <a:r>
              <a:rPr lang="ru-RU" sz="1600" dirty="0" err="1">
                <a:solidFill>
                  <a:schemeClr val="tx1"/>
                </a:solidFill>
              </a:rPr>
              <a:t>жауап</a:t>
            </a:r>
            <a:r>
              <a:rPr lang="ru-RU" sz="1600" dirty="0">
                <a:solidFill>
                  <a:schemeClr val="tx1"/>
                </a:solidFill>
              </a:rPr>
              <a:t> </a:t>
            </a:r>
            <a:r>
              <a:rPr lang="ru-RU" sz="1600" dirty="0" err="1">
                <a:solidFill>
                  <a:schemeClr val="tx1"/>
                </a:solidFill>
              </a:rPr>
              <a:t>берді</a:t>
            </a:r>
            <a:r>
              <a:rPr lang="ru-RU" sz="1600" dirty="0">
                <a:solidFill>
                  <a:schemeClr val="tx1"/>
                </a:solidFill>
              </a:rPr>
              <a:t>.</a:t>
            </a:r>
          </a:p>
          <a:p>
            <a:pPr algn="just">
              <a:spcBef>
                <a:spcPts val="400"/>
              </a:spcBef>
            </a:pPr>
            <a:r>
              <a:rPr lang="ru-RU" sz="1600" dirty="0" err="1">
                <a:solidFill>
                  <a:schemeClr val="tx1"/>
                </a:solidFill>
                <a:ea typeface="Calibri" panose="020F0502020204030204" pitchFamily="34" charset="0"/>
                <a:cs typeface="Times New Roman" panose="02020603050405020304" pitchFamily="18" charset="0"/>
              </a:rPr>
              <a:t>Респонденттердің</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жартысынан</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көбі</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сауалнамада</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ұсынылған</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қаржылық</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сауаттылық</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міндеттеріне</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дұрыс</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жауап</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берді</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Пікірлердің</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мұндай</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бөлінуі</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қазақстандықтардың</a:t>
            </a:r>
            <a:r>
              <a:rPr lang="ru-RU" sz="1600" dirty="0">
                <a:solidFill>
                  <a:schemeClr val="tx1"/>
                </a:solidFill>
                <a:ea typeface="Calibri" panose="020F0502020204030204" pitchFamily="34" charset="0"/>
                <a:cs typeface="Times New Roman" panose="02020603050405020304" pitchFamily="18" charset="0"/>
              </a:rPr>
              <a:t> басым </a:t>
            </a:r>
            <a:r>
              <a:rPr lang="ru-RU" sz="1600" dirty="0" err="1">
                <a:solidFill>
                  <a:schemeClr val="tx1"/>
                </a:solidFill>
                <a:ea typeface="Calibri" panose="020F0502020204030204" pitchFamily="34" charset="0"/>
                <a:cs typeface="Times New Roman" panose="02020603050405020304" pitchFamily="18" charset="0"/>
              </a:rPr>
              <a:t>бөлігі</a:t>
            </a:r>
            <a:r>
              <a:rPr lang="ru-RU" sz="1600" dirty="0">
                <a:solidFill>
                  <a:schemeClr val="tx1"/>
                </a:solidFill>
                <a:ea typeface="Calibri" panose="020F0502020204030204" pitchFamily="34" charset="0"/>
                <a:cs typeface="Times New Roman" panose="02020603050405020304" pitchFamily="18" charset="0"/>
              </a:rPr>
              <a:t> банк </a:t>
            </a:r>
            <a:r>
              <a:rPr lang="ru-RU" sz="1600" dirty="0" err="1">
                <a:solidFill>
                  <a:schemeClr val="tx1"/>
                </a:solidFill>
                <a:ea typeface="Calibri" panose="020F0502020204030204" pitchFamily="34" charset="0"/>
                <a:cs typeface="Times New Roman" panose="02020603050405020304" pitchFamily="18" charset="0"/>
              </a:rPr>
              <a:t>қызметтері</a:t>
            </a:r>
            <a:r>
              <a:rPr lang="ru-RU" sz="1600" dirty="0">
                <a:solidFill>
                  <a:schemeClr val="tx1"/>
                </a:solidFill>
                <a:ea typeface="Calibri" panose="020F0502020204030204" pitchFamily="34" charset="0"/>
                <a:cs typeface="Times New Roman" panose="02020603050405020304" pitchFamily="18" charset="0"/>
              </a:rPr>
              <a:t> мен </a:t>
            </a:r>
            <a:r>
              <a:rPr lang="ru-RU" sz="1600" dirty="0" err="1">
                <a:solidFill>
                  <a:schemeClr val="tx1"/>
                </a:solidFill>
                <a:ea typeface="Calibri" panose="020F0502020204030204" pitchFamily="34" charset="0"/>
                <a:cs typeface="Times New Roman" panose="02020603050405020304" pitchFamily="18" charset="0"/>
              </a:rPr>
              <a:t>өнімдерінің</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неғұрлым</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күрделі</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шарттарын</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түсінетіндігін</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көрсетеді</a:t>
            </a:r>
            <a:r>
              <a:rPr lang="ru-RU" sz="1600" dirty="0">
                <a:solidFill>
                  <a:schemeClr val="tx1"/>
                </a:solidFill>
                <a:ea typeface="Calibri" panose="020F0502020204030204" pitchFamily="34" charset="0"/>
                <a:cs typeface="Times New Roman" panose="02020603050405020304" pitchFamily="18" charset="0"/>
              </a:rPr>
              <a:t>.</a:t>
            </a:r>
          </a:p>
          <a:p>
            <a:pPr algn="just">
              <a:spcBef>
                <a:spcPts val="400"/>
              </a:spcBef>
            </a:pPr>
            <a:r>
              <a:rPr lang="ru-RU" sz="1600" dirty="0" err="1">
                <a:solidFill>
                  <a:schemeClr val="tx1"/>
                </a:solidFill>
              </a:rPr>
              <a:t>Дегенмен</a:t>
            </a:r>
            <a:r>
              <a:rPr lang="ru-RU" sz="1600" dirty="0">
                <a:solidFill>
                  <a:schemeClr val="tx1"/>
                </a:solidFill>
              </a:rPr>
              <a:t>, </a:t>
            </a:r>
            <a:r>
              <a:rPr lang="ru-RU" sz="1600" dirty="0" err="1">
                <a:solidFill>
                  <a:schemeClr val="tx1"/>
                </a:solidFill>
              </a:rPr>
              <a:t>арнайы</a:t>
            </a:r>
            <a:r>
              <a:rPr lang="ru-RU" sz="1600" dirty="0">
                <a:solidFill>
                  <a:schemeClr val="tx1"/>
                </a:solidFill>
              </a:rPr>
              <a:t> </a:t>
            </a:r>
            <a:r>
              <a:rPr lang="ru-RU" sz="1600" dirty="0" err="1">
                <a:solidFill>
                  <a:schemeClr val="tx1"/>
                </a:solidFill>
              </a:rPr>
              <a:t>экономикалық</a:t>
            </a:r>
            <a:r>
              <a:rPr lang="ru-RU" sz="1600" dirty="0">
                <a:solidFill>
                  <a:schemeClr val="tx1"/>
                </a:solidFill>
              </a:rPr>
              <a:t> </a:t>
            </a:r>
            <a:r>
              <a:rPr lang="ru-RU" sz="1600" dirty="0" err="1">
                <a:solidFill>
                  <a:schemeClr val="tx1"/>
                </a:solidFill>
              </a:rPr>
              <a:t>терминологияны</a:t>
            </a:r>
            <a:r>
              <a:rPr lang="ru-RU" sz="1600" dirty="0">
                <a:solidFill>
                  <a:schemeClr val="tx1"/>
                </a:solidFill>
              </a:rPr>
              <a:t> </a:t>
            </a:r>
            <a:r>
              <a:rPr lang="ru-RU" sz="1600" dirty="0" err="1">
                <a:solidFill>
                  <a:schemeClr val="tx1"/>
                </a:solidFill>
              </a:rPr>
              <a:t>түсінбейтін</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тиісінше</a:t>
            </a:r>
            <a:r>
              <a:rPr lang="ru-RU" sz="1600" dirty="0">
                <a:solidFill>
                  <a:schemeClr val="tx1"/>
                </a:solidFill>
              </a:rPr>
              <a:t> банк </a:t>
            </a:r>
            <a:r>
              <a:rPr lang="ru-RU" sz="1600" dirty="0" err="1">
                <a:solidFill>
                  <a:schemeClr val="tx1"/>
                </a:solidFill>
              </a:rPr>
              <a:t>ұсынатын</a:t>
            </a:r>
            <a:r>
              <a:rPr lang="ru-RU" sz="1600" dirty="0">
                <a:solidFill>
                  <a:schemeClr val="tx1"/>
                </a:solidFill>
              </a:rPr>
              <a:t> </a:t>
            </a:r>
            <a:r>
              <a:rPr lang="ru-RU" sz="1600" dirty="0" err="1">
                <a:solidFill>
                  <a:schemeClr val="tx1"/>
                </a:solidFill>
              </a:rPr>
              <a:t>қандай</a:t>
            </a:r>
            <a:r>
              <a:rPr lang="ru-RU" sz="1600" dirty="0">
                <a:solidFill>
                  <a:schemeClr val="tx1"/>
                </a:solidFill>
              </a:rPr>
              <a:t> да </a:t>
            </a:r>
            <a:r>
              <a:rPr lang="ru-RU" sz="1600" dirty="0" err="1">
                <a:solidFill>
                  <a:schemeClr val="tx1"/>
                </a:solidFill>
              </a:rPr>
              <a:t>бір</a:t>
            </a:r>
            <a:r>
              <a:rPr lang="ru-RU" sz="1600" dirty="0">
                <a:solidFill>
                  <a:schemeClr val="tx1"/>
                </a:solidFill>
              </a:rPr>
              <a:t> </a:t>
            </a:r>
            <a:r>
              <a:rPr lang="ru-RU" sz="1600" dirty="0" err="1">
                <a:solidFill>
                  <a:schemeClr val="tx1"/>
                </a:solidFill>
              </a:rPr>
              <a:t>қосымша</a:t>
            </a:r>
            <a:r>
              <a:rPr lang="ru-RU" sz="1600" dirty="0">
                <a:solidFill>
                  <a:schemeClr val="tx1"/>
                </a:solidFill>
              </a:rPr>
              <a:t> </a:t>
            </a:r>
            <a:r>
              <a:rPr lang="ru-RU" sz="1600" dirty="0" err="1">
                <a:solidFill>
                  <a:schemeClr val="tx1"/>
                </a:solidFill>
              </a:rPr>
              <a:t>шарттардың</a:t>
            </a:r>
            <a:r>
              <a:rPr lang="ru-RU" sz="1600" dirty="0">
                <a:solidFill>
                  <a:schemeClr val="tx1"/>
                </a:solidFill>
              </a:rPr>
              <a:t> </a:t>
            </a:r>
            <a:r>
              <a:rPr lang="ru-RU" sz="1600" dirty="0" err="1">
                <a:solidFill>
                  <a:schemeClr val="tx1"/>
                </a:solidFill>
              </a:rPr>
              <a:t>тәуекелдерін</a:t>
            </a:r>
            <a:r>
              <a:rPr lang="ru-RU" sz="1600" dirty="0">
                <a:solidFill>
                  <a:schemeClr val="tx1"/>
                </a:solidFill>
              </a:rPr>
              <a:t>, </a:t>
            </a:r>
            <a:r>
              <a:rPr lang="ru-RU" sz="1600" dirty="0" err="1">
                <a:solidFill>
                  <a:schemeClr val="tx1"/>
                </a:solidFill>
              </a:rPr>
              <a:t>артықшылықтарын</a:t>
            </a:r>
            <a:r>
              <a:rPr lang="ru-RU" sz="1600" dirty="0">
                <a:solidFill>
                  <a:schemeClr val="tx1"/>
                </a:solidFill>
              </a:rPr>
              <a:t> </a:t>
            </a:r>
            <a:r>
              <a:rPr lang="ru-RU" sz="1600" dirty="0" err="1">
                <a:solidFill>
                  <a:schemeClr val="tx1"/>
                </a:solidFill>
              </a:rPr>
              <a:t>көрсете</a:t>
            </a:r>
            <a:r>
              <a:rPr lang="ru-RU" sz="1600" dirty="0">
                <a:solidFill>
                  <a:schemeClr val="tx1"/>
                </a:solidFill>
              </a:rPr>
              <a:t> </a:t>
            </a:r>
            <a:r>
              <a:rPr lang="ru-RU" sz="1600" dirty="0" err="1">
                <a:solidFill>
                  <a:schemeClr val="tx1"/>
                </a:solidFill>
              </a:rPr>
              <a:t>алмайтын</a:t>
            </a:r>
            <a:r>
              <a:rPr lang="ru-RU" sz="1600" dirty="0">
                <a:solidFill>
                  <a:schemeClr val="tx1"/>
                </a:solidFill>
              </a:rPr>
              <a:t> </a:t>
            </a:r>
            <a:r>
              <a:rPr lang="ru-RU" sz="1600" dirty="0" err="1">
                <a:solidFill>
                  <a:schemeClr val="tx1"/>
                </a:solidFill>
              </a:rPr>
              <a:t>респонденттердің</a:t>
            </a:r>
            <a:r>
              <a:rPr lang="ru-RU" sz="1600" dirty="0">
                <a:solidFill>
                  <a:schemeClr val="tx1"/>
                </a:solidFill>
              </a:rPr>
              <a:t> де </a:t>
            </a:r>
            <a:r>
              <a:rPr lang="ru-RU" sz="1600" dirty="0" err="1">
                <a:solidFill>
                  <a:schemeClr val="tx1"/>
                </a:solidFill>
              </a:rPr>
              <a:t>үлесі</a:t>
            </a:r>
            <a:r>
              <a:rPr lang="ru-RU" sz="1600" dirty="0">
                <a:solidFill>
                  <a:schemeClr val="tx1"/>
                </a:solidFill>
              </a:rPr>
              <a:t> бар.</a:t>
            </a:r>
          </a:p>
          <a:p>
            <a:pPr algn="just">
              <a:spcBef>
                <a:spcPts val="400"/>
              </a:spcBef>
            </a:pPr>
            <a:r>
              <a:rPr lang="ru-RU" sz="1600" dirty="0" err="1">
                <a:ea typeface="Calibri" panose="020F0502020204030204" pitchFamily="34" charset="0"/>
                <a:cs typeface="Times New Roman" panose="02020603050405020304" pitchFamily="18" charset="0"/>
              </a:rPr>
              <a:t>Сондай-ақ</a:t>
            </a:r>
            <a:r>
              <a:rPr lang="ru-RU" sz="1600" dirty="0">
                <a:ea typeface="Calibri" panose="020F0502020204030204" pitchFamily="34" charset="0"/>
                <a:cs typeface="Times New Roman" panose="02020603050405020304" pitchFamily="18" charset="0"/>
              </a:rPr>
              <a:t>, </a:t>
            </a:r>
            <a:r>
              <a:rPr lang="ru-RU" sz="1600" dirty="0" err="1">
                <a:ea typeface="Calibri" panose="020F0502020204030204" pitchFamily="34" charset="0"/>
                <a:cs typeface="Times New Roman" panose="02020603050405020304" pitchFamily="18" charset="0"/>
              </a:rPr>
              <a:t>зерттеу</a:t>
            </a:r>
            <a:r>
              <a:rPr lang="ru-RU" sz="1600" dirty="0">
                <a:ea typeface="Calibri" panose="020F0502020204030204" pitchFamily="34" charset="0"/>
                <a:cs typeface="Times New Roman" panose="02020603050405020304" pitchFamily="18" charset="0"/>
              </a:rPr>
              <a:t> </a:t>
            </a:r>
            <a:r>
              <a:rPr lang="ru-RU" sz="1600" dirty="0" err="1">
                <a:ea typeface="Calibri" panose="020F0502020204030204" pitchFamily="34" charset="0"/>
                <a:cs typeface="Times New Roman" panose="02020603050405020304" pitchFamily="18" charset="0"/>
              </a:rPr>
              <a:t>барысында</a:t>
            </a:r>
            <a:r>
              <a:rPr lang="ru-RU" sz="1600" dirty="0">
                <a:ea typeface="Calibri" panose="020F0502020204030204" pitchFamily="34" charset="0"/>
                <a:cs typeface="Times New Roman" panose="02020603050405020304" pitchFamily="18" charset="0"/>
              </a:rPr>
              <a:t> </a:t>
            </a:r>
            <a:r>
              <a:rPr lang="ru-RU" sz="1600" dirty="0" err="1">
                <a:ea typeface="Calibri" panose="020F0502020204030204" pitchFamily="34" charset="0"/>
                <a:cs typeface="Times New Roman" panose="02020603050405020304" pitchFamily="18" charset="0"/>
              </a:rPr>
              <a:t>мыналар</a:t>
            </a:r>
            <a:r>
              <a:rPr lang="ru-RU" sz="1600" dirty="0">
                <a:ea typeface="Calibri" panose="020F0502020204030204" pitchFamily="34" charset="0"/>
                <a:cs typeface="Times New Roman" panose="02020603050405020304" pitchFamily="18" charset="0"/>
              </a:rPr>
              <a:t> </a:t>
            </a:r>
            <a:r>
              <a:rPr lang="ru-RU" sz="1600" dirty="0" err="1">
                <a:ea typeface="Calibri" panose="020F0502020204030204" pitchFamily="34" charset="0"/>
                <a:cs typeface="Times New Roman" panose="02020603050405020304" pitchFamily="18" charset="0"/>
              </a:rPr>
              <a:t>анықталды</a:t>
            </a:r>
            <a:r>
              <a:rPr lang="ru-RU" sz="1600" dirty="0">
                <a:ea typeface="Calibri" panose="020F0502020204030204" pitchFamily="34" charset="0"/>
                <a:cs typeface="Times New Roman" panose="02020603050405020304" pitchFamily="18" charset="0"/>
              </a:rPr>
              <a:t>: </a:t>
            </a:r>
            <a:r>
              <a:rPr lang="ru-RU" sz="1600" dirty="0" err="1">
                <a:ea typeface="Calibri" panose="020F0502020204030204" pitchFamily="34" charset="0"/>
                <a:cs typeface="Times New Roman" panose="02020603050405020304" pitchFamily="18" charset="0"/>
              </a:rPr>
              <a:t>шағын</a:t>
            </a:r>
            <a:r>
              <a:rPr lang="ru-RU" sz="1600" dirty="0">
                <a:ea typeface="Calibri" panose="020F0502020204030204" pitchFamily="34" charset="0"/>
                <a:cs typeface="Times New Roman" panose="02020603050405020304" pitchFamily="18" charset="0"/>
              </a:rPr>
              <a:t> </a:t>
            </a:r>
            <a:r>
              <a:rPr lang="ru-RU" sz="1600" dirty="0" err="1">
                <a:ea typeface="Calibri" panose="020F0502020204030204" pitchFamily="34" charset="0"/>
                <a:cs typeface="Times New Roman" panose="02020603050405020304" pitchFamily="18" charset="0"/>
              </a:rPr>
              <a:t>несиелендіруге</a:t>
            </a:r>
            <a:r>
              <a:rPr lang="ru-RU" sz="1600" dirty="0">
                <a:ea typeface="Calibri" panose="020F0502020204030204" pitchFamily="34" charset="0"/>
                <a:cs typeface="Times New Roman" panose="02020603050405020304" pitchFamily="18" charset="0"/>
              </a:rPr>
              <a:t> (40,5 %), </a:t>
            </a:r>
            <a:r>
              <a:rPr lang="ru-RU" sz="1600" dirty="0" err="1">
                <a:ea typeface="Calibri" panose="020F0502020204030204" pitchFamily="34" charset="0"/>
                <a:cs typeface="Times New Roman" panose="02020603050405020304" pitchFamily="18" charset="0"/>
              </a:rPr>
              <a:t>сақтандыруға</a:t>
            </a:r>
            <a:r>
              <a:rPr lang="ru-RU" sz="1600" dirty="0">
                <a:ea typeface="Calibri" panose="020F0502020204030204" pitchFamily="34" charset="0"/>
                <a:cs typeface="Times New Roman" panose="02020603050405020304" pitchFamily="18" charset="0"/>
              </a:rPr>
              <a:t> (36,3 %), </a:t>
            </a:r>
            <a:r>
              <a:rPr lang="ru-RU" sz="1600" dirty="0" err="1">
                <a:ea typeface="Calibri" panose="020F0502020204030204" pitchFamily="34" charset="0"/>
                <a:cs typeface="Times New Roman" panose="02020603050405020304" pitchFamily="18" charset="0"/>
              </a:rPr>
              <a:t>дебеттік</a:t>
            </a:r>
            <a:r>
              <a:rPr lang="ru-RU" sz="1600" dirty="0">
                <a:ea typeface="Calibri" panose="020F0502020204030204" pitchFamily="34" charset="0"/>
                <a:cs typeface="Times New Roman" panose="02020603050405020304" pitchFamily="18" charset="0"/>
              </a:rPr>
              <a:t> </a:t>
            </a:r>
            <a:r>
              <a:rPr lang="ru-RU" sz="1600" dirty="0" err="1">
                <a:ea typeface="Calibri" panose="020F0502020204030204" pitchFamily="34" charset="0"/>
                <a:cs typeface="Times New Roman" panose="02020603050405020304" pitchFamily="18" charset="0"/>
              </a:rPr>
              <a:t>картаға</a:t>
            </a:r>
            <a:r>
              <a:rPr lang="ru-RU" sz="1600" dirty="0">
                <a:ea typeface="Calibri" panose="020F0502020204030204" pitchFamily="34" charset="0"/>
                <a:cs typeface="Times New Roman" panose="02020603050405020304" pitchFamily="18" charset="0"/>
              </a:rPr>
              <a:t> (33,4 %) </a:t>
            </a:r>
            <a:r>
              <a:rPr lang="ru-RU" sz="1600" dirty="0" err="1">
                <a:ea typeface="Calibri" panose="020F0502020204030204" pitchFamily="34" charset="0"/>
                <a:cs typeface="Times New Roman" panose="02020603050405020304" pitchFamily="18" charset="0"/>
              </a:rPr>
              <a:t>және</a:t>
            </a:r>
            <a:r>
              <a:rPr lang="ru-RU" sz="1600" dirty="0">
                <a:ea typeface="Calibri" panose="020F0502020204030204" pitchFamily="34" charset="0"/>
                <a:cs typeface="Times New Roman" panose="02020603050405020304" pitchFamily="18" charset="0"/>
              </a:rPr>
              <a:t> </a:t>
            </a:r>
            <a:r>
              <a:rPr lang="ru-RU" sz="1600" dirty="0" err="1">
                <a:ea typeface="Calibri" panose="020F0502020204030204" pitchFamily="34" charset="0"/>
                <a:cs typeface="Times New Roman" panose="02020603050405020304" pitchFamily="18" charset="0"/>
              </a:rPr>
              <a:t>акцияларға</a:t>
            </a:r>
            <a:r>
              <a:rPr lang="ru-RU" sz="1600" dirty="0">
                <a:ea typeface="Calibri" panose="020F0502020204030204" pitchFamily="34" charset="0"/>
                <a:cs typeface="Times New Roman" panose="02020603050405020304" pitchFamily="18" charset="0"/>
              </a:rPr>
              <a:t>, </a:t>
            </a:r>
            <a:r>
              <a:rPr lang="ru-RU" sz="1600" dirty="0" err="1">
                <a:ea typeface="Calibri" panose="020F0502020204030204" pitchFamily="34" charset="0"/>
                <a:cs typeface="Times New Roman" panose="02020603050405020304" pitchFamily="18" charset="0"/>
              </a:rPr>
              <a:t>облигацияларға</a:t>
            </a:r>
            <a:r>
              <a:rPr lang="ru-RU" sz="1600" dirty="0">
                <a:ea typeface="Calibri" panose="020F0502020204030204" pitchFamily="34" charset="0"/>
                <a:cs typeface="Times New Roman" panose="02020603050405020304" pitchFamily="18" charset="0"/>
              </a:rPr>
              <a:t> </a:t>
            </a:r>
            <a:r>
              <a:rPr lang="ru-RU" sz="1600" dirty="0" err="1">
                <a:ea typeface="Calibri" panose="020F0502020204030204" pitchFamily="34" charset="0"/>
                <a:cs typeface="Times New Roman" panose="02020603050405020304" pitchFamily="18" charset="0"/>
              </a:rPr>
              <a:t>инвестициялауға</a:t>
            </a:r>
            <a:r>
              <a:rPr lang="ru-RU" sz="1600" dirty="0">
                <a:ea typeface="Calibri" panose="020F0502020204030204" pitchFamily="34" charset="0"/>
                <a:cs typeface="Times New Roman" panose="02020603050405020304" pitchFamily="18" charset="0"/>
              </a:rPr>
              <a:t> (22,3 %) </a:t>
            </a:r>
            <a:r>
              <a:rPr lang="ru-RU" sz="1600" dirty="0" err="1">
                <a:ea typeface="Calibri" panose="020F0502020204030204" pitchFamily="34" charset="0"/>
                <a:cs typeface="Times New Roman" panose="02020603050405020304" pitchFamily="18" charset="0"/>
              </a:rPr>
              <a:t>байланысты</a:t>
            </a:r>
            <a:r>
              <a:rPr lang="ru-RU" sz="1600" dirty="0">
                <a:ea typeface="Calibri" panose="020F0502020204030204" pitchFamily="34" charset="0"/>
                <a:cs typeface="Times New Roman" panose="02020603050405020304" pitchFamily="18" charset="0"/>
              </a:rPr>
              <a:t> </a:t>
            </a:r>
            <a:r>
              <a:rPr lang="ru-RU" sz="1600" dirty="0" err="1">
                <a:ea typeface="Calibri" panose="020F0502020204030204" pitchFamily="34" charset="0"/>
                <a:cs typeface="Times New Roman" panose="02020603050405020304" pitchFamily="18" charset="0"/>
              </a:rPr>
              <a:t>қызметтер</a:t>
            </a:r>
            <a:r>
              <a:rPr lang="ru-RU" sz="1600" dirty="0">
                <a:ea typeface="Calibri" panose="020F0502020204030204" pitchFamily="34" charset="0"/>
                <a:cs typeface="Times New Roman" panose="02020603050405020304" pitchFamily="18" charset="0"/>
              </a:rPr>
              <a:t> </a:t>
            </a:r>
            <a:r>
              <a:rPr lang="ru-RU" sz="1600" dirty="0" err="1">
                <a:ea typeface="Calibri" panose="020F0502020204030204" pitchFamily="34" charset="0"/>
                <a:cs typeface="Times New Roman" panose="02020603050405020304" pitchFamily="18" charset="0"/>
              </a:rPr>
              <a:t>респонденттер</a:t>
            </a:r>
            <a:r>
              <a:rPr lang="ru-RU" sz="1600" dirty="0">
                <a:ea typeface="Calibri" panose="020F0502020204030204" pitchFamily="34" charset="0"/>
                <a:cs typeface="Times New Roman" panose="02020603050405020304" pitchFamily="18" charset="0"/>
              </a:rPr>
              <a:t> </a:t>
            </a:r>
            <a:r>
              <a:rPr lang="ru-RU" sz="1600" dirty="0" err="1">
                <a:ea typeface="Calibri" panose="020F0502020204030204" pitchFamily="34" charset="0"/>
                <a:cs typeface="Times New Roman" panose="02020603050405020304" pitchFamily="18" charset="0"/>
              </a:rPr>
              <a:t>арасында</a:t>
            </a:r>
            <a:r>
              <a:rPr lang="ru-RU" sz="1600" dirty="0">
                <a:ea typeface="Calibri" panose="020F0502020204030204" pitchFamily="34" charset="0"/>
                <a:cs typeface="Times New Roman" panose="02020603050405020304" pitchFamily="18" charset="0"/>
              </a:rPr>
              <a:t> </a:t>
            </a:r>
            <a:r>
              <a:rPr lang="ru-RU" sz="1600" dirty="0" err="1">
                <a:ea typeface="Calibri" panose="020F0502020204030204" pitchFamily="34" charset="0"/>
                <a:cs typeface="Times New Roman" panose="02020603050405020304" pitchFamily="18" charset="0"/>
              </a:rPr>
              <a:t>ең</a:t>
            </a:r>
            <a:r>
              <a:rPr lang="ru-RU" sz="1600" dirty="0">
                <a:ea typeface="Calibri" panose="020F0502020204030204" pitchFamily="34" charset="0"/>
                <a:cs typeface="Times New Roman" panose="02020603050405020304" pitchFamily="18" charset="0"/>
              </a:rPr>
              <a:t> аз </a:t>
            </a:r>
            <a:r>
              <a:rPr lang="ru-RU" sz="1600" dirty="0" err="1">
                <a:ea typeface="Calibri" panose="020F0502020204030204" pitchFamily="34" charset="0"/>
                <a:cs typeface="Times New Roman" panose="02020603050405020304" pitchFamily="18" charset="0"/>
              </a:rPr>
              <a:t>танымал</a:t>
            </a:r>
            <a:r>
              <a:rPr lang="ru-RU" sz="1600" dirty="0">
                <a:ea typeface="Calibri" panose="020F0502020204030204" pitchFamily="34" charset="0"/>
                <a:cs typeface="Times New Roman" panose="02020603050405020304" pitchFamily="18" charset="0"/>
              </a:rPr>
              <a:t> </a:t>
            </a:r>
            <a:r>
              <a:rPr lang="ru-RU" sz="1600" dirty="0" err="1">
                <a:ea typeface="Calibri" panose="020F0502020204030204" pitchFamily="34" charset="0"/>
                <a:cs typeface="Times New Roman" panose="02020603050405020304" pitchFamily="18" charset="0"/>
              </a:rPr>
              <a:t>болып</a:t>
            </a:r>
            <a:r>
              <a:rPr lang="ru-RU" sz="1600" dirty="0">
                <a:ea typeface="Calibri" panose="020F0502020204030204" pitchFamily="34" charset="0"/>
                <a:cs typeface="Times New Roman" panose="02020603050405020304" pitchFamily="18" charset="0"/>
              </a:rPr>
              <a:t> </a:t>
            </a:r>
            <a:r>
              <a:rPr lang="ru-RU" sz="1600" dirty="0" err="1">
                <a:ea typeface="Calibri" panose="020F0502020204030204" pitchFamily="34" charset="0"/>
                <a:cs typeface="Times New Roman" panose="02020603050405020304" pitchFamily="18" charset="0"/>
              </a:rPr>
              <a:t>отыр</a:t>
            </a:r>
            <a:r>
              <a:rPr lang="ru-RU" sz="1600" dirty="0">
                <a:ea typeface="Calibri" panose="020F0502020204030204" pitchFamily="34" charset="0"/>
                <a:cs typeface="Times New Roman" panose="02020603050405020304" pitchFamily="18" charset="0"/>
              </a:rPr>
              <a:t>.</a:t>
            </a:r>
          </a:p>
          <a:p>
            <a:pPr algn="just">
              <a:spcBef>
                <a:spcPts val="400"/>
              </a:spcBef>
            </a:pPr>
            <a:endParaRPr lang="ru-RU" sz="1600" dirty="0">
              <a:solidFill>
                <a:srgbClr val="7A4300"/>
              </a:solidFill>
            </a:endParaRPr>
          </a:p>
        </p:txBody>
      </p:sp>
    </p:spTree>
    <p:extLst>
      <p:ext uri="{BB962C8B-B14F-4D97-AF65-F5344CB8AC3E}">
        <p14:creationId xmlns:p14="http://schemas.microsoft.com/office/powerpoint/2010/main" val="404853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A3821AC6-FD1E-054E-9ED0-734155283A62}"/>
              </a:ext>
            </a:extLst>
          </p:cNvPr>
          <p:cNvSpPr>
            <a:spLocks noGrp="1"/>
          </p:cNvSpPr>
          <p:nvPr>
            <p:ph type="sldNum" sz="quarter" idx="12"/>
          </p:nvPr>
        </p:nvSpPr>
        <p:spPr/>
        <p:txBody>
          <a:bodyPr/>
          <a:lstStyle/>
          <a:p>
            <a:fld id="{36AE403C-4EB7-40BC-9395-955F62C492F5}" type="slidenum">
              <a:rPr lang="ru-RU" smtClean="0"/>
              <a:pPr/>
              <a:t>48</a:t>
            </a:fld>
            <a:endParaRPr lang="ru-RU" dirty="0"/>
          </a:p>
        </p:txBody>
      </p:sp>
      <p:sp>
        <p:nvSpPr>
          <p:cNvPr id="5" name="Заголовок 4">
            <a:extLst>
              <a:ext uri="{FF2B5EF4-FFF2-40B4-BE49-F238E27FC236}">
                <a16:creationId xmlns:a16="http://schemas.microsoft.com/office/drawing/2014/main" id="{A14243EE-B81E-DE4D-878D-AB5CD9C6DBBD}"/>
              </a:ext>
            </a:extLst>
          </p:cNvPr>
          <p:cNvSpPr txBox="1">
            <a:spLocks/>
          </p:cNvSpPr>
          <p:nvPr/>
        </p:nvSpPr>
        <p:spPr>
          <a:xfrm>
            <a:off x="510965" y="171186"/>
            <a:ext cx="9908632" cy="547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600" b="1" dirty="0">
                <a:latin typeface="+mn-lt"/>
              </a:rPr>
              <a:t>2.4. </a:t>
            </a:r>
            <a:r>
              <a:rPr lang="kk-KZ" sz="2600" b="1" dirty="0">
                <a:latin typeface="+mn-lt"/>
              </a:rPr>
              <a:t>Қаржы жүйесі туралы хабардар болу </a:t>
            </a:r>
            <a:r>
              <a:rPr lang="ru-RU" sz="2600" b="1" dirty="0">
                <a:latin typeface="+mn-lt"/>
              </a:rPr>
              <a:t> </a:t>
            </a:r>
            <a:endParaRPr lang="ru-RU" sz="3200" b="1" dirty="0"/>
          </a:p>
        </p:txBody>
      </p:sp>
      <p:sp>
        <p:nvSpPr>
          <p:cNvPr id="6" name="Равнобедренный треугольник 24">
            <a:extLst>
              <a:ext uri="{FF2B5EF4-FFF2-40B4-BE49-F238E27FC236}">
                <a16:creationId xmlns:a16="http://schemas.microsoft.com/office/drawing/2014/main" id="{C09A9DC6-9F28-2848-B505-6D1F51D8755A}"/>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E3D4AE4D-BEB0-6849-A7A9-BFB0A8A28B5D}"/>
              </a:ext>
            </a:extLst>
          </p:cNvPr>
          <p:cNvSpPr/>
          <p:nvPr/>
        </p:nvSpPr>
        <p:spPr>
          <a:xfrm>
            <a:off x="394216" y="924261"/>
            <a:ext cx="4483920" cy="369332"/>
          </a:xfrm>
          <a:prstGeom prst="rect">
            <a:avLst/>
          </a:prstGeom>
        </p:spPr>
        <p:txBody>
          <a:bodyPr wrap="none">
            <a:spAutoFit/>
          </a:bodyPr>
          <a:lstStyle/>
          <a:p>
            <a:r>
              <a:rPr lang="ru-RU" b="1" dirty="0" err="1">
                <a:solidFill>
                  <a:schemeClr val="accent1"/>
                </a:solidFill>
              </a:rPr>
              <a:t>Әлеуметтік-демографиялық</a:t>
            </a:r>
            <a:r>
              <a:rPr lang="ru-RU" b="1" dirty="0">
                <a:solidFill>
                  <a:schemeClr val="accent1"/>
                </a:solidFill>
              </a:rPr>
              <a:t>  </a:t>
            </a:r>
            <a:r>
              <a:rPr lang="ru-RU" b="1" dirty="0" err="1">
                <a:solidFill>
                  <a:schemeClr val="accent1"/>
                </a:solidFill>
              </a:rPr>
              <a:t>көрсеткіштер</a:t>
            </a:r>
            <a:endParaRPr lang="ru-RU" b="1" dirty="0">
              <a:solidFill>
                <a:schemeClr val="accent1"/>
              </a:solidFill>
            </a:endParaRPr>
          </a:p>
        </p:txBody>
      </p:sp>
      <p:graphicFrame>
        <p:nvGraphicFramePr>
          <p:cNvPr id="8" name="Диаграмма 7">
            <a:extLst>
              <a:ext uri="{FF2B5EF4-FFF2-40B4-BE49-F238E27FC236}">
                <a16:creationId xmlns:a16="http://schemas.microsoft.com/office/drawing/2014/main" id="{A0F87715-589C-2A48-9A6E-520A7CCCEA92}"/>
              </a:ext>
            </a:extLst>
          </p:cNvPr>
          <p:cNvGraphicFramePr/>
          <p:nvPr>
            <p:extLst>
              <p:ext uri="{D42A27DB-BD31-4B8C-83A1-F6EECF244321}">
                <p14:modId xmlns:p14="http://schemas.microsoft.com/office/powerpoint/2010/main" val="499992135"/>
              </p:ext>
            </p:extLst>
          </p:nvPr>
        </p:nvGraphicFramePr>
        <p:xfrm>
          <a:off x="143339" y="1339731"/>
          <a:ext cx="11809312" cy="5257711"/>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FF4F57AD-9AF6-2843-B90A-EA863B41ABE8}"/>
              </a:ext>
            </a:extLst>
          </p:cNvPr>
          <p:cNvSpPr txBox="1"/>
          <p:nvPr/>
        </p:nvSpPr>
        <p:spPr>
          <a:xfrm>
            <a:off x="903254" y="1631164"/>
            <a:ext cx="960107" cy="170175"/>
          </a:xfrm>
          <a:prstGeom prst="rect">
            <a:avLst/>
          </a:prstGeom>
          <a:noFill/>
        </p:spPr>
        <p:txBody>
          <a:bodyPr wrap="square" lIns="0" tIns="0" rIns="0" bIns="0" rtlCol="0">
            <a:noAutofit/>
          </a:bodyPr>
          <a:lstStyle/>
          <a:p>
            <a:pPr>
              <a:spcBef>
                <a:spcPts val="400"/>
              </a:spcBef>
            </a:pPr>
            <a:r>
              <a:rPr lang="ru-RU" sz="1333" dirty="0" err="1">
                <a:solidFill>
                  <a:schemeClr val="accent1"/>
                </a:solidFill>
                <a:latin typeface="Arial" pitchFamily="34" charset="0"/>
                <a:cs typeface="Arial" pitchFamily="34" charset="0"/>
              </a:rPr>
              <a:t>жыныс</a:t>
            </a:r>
            <a:endParaRPr lang="ru-RU" sz="1333" dirty="0">
              <a:solidFill>
                <a:schemeClr val="accent1"/>
              </a:solidFill>
              <a:latin typeface="Arial" pitchFamily="34" charset="0"/>
              <a:cs typeface="Arial" pitchFamily="34" charset="0"/>
            </a:endParaRPr>
          </a:p>
        </p:txBody>
      </p:sp>
      <p:sp>
        <p:nvSpPr>
          <p:cNvPr id="14" name="TextBox 13">
            <a:extLst>
              <a:ext uri="{FF2B5EF4-FFF2-40B4-BE49-F238E27FC236}">
                <a16:creationId xmlns:a16="http://schemas.microsoft.com/office/drawing/2014/main" id="{CAA88674-946A-9D41-91C1-8379D08A7157}"/>
              </a:ext>
            </a:extLst>
          </p:cNvPr>
          <p:cNvSpPr txBox="1"/>
          <p:nvPr/>
        </p:nvSpPr>
        <p:spPr>
          <a:xfrm>
            <a:off x="3896916" y="1767256"/>
            <a:ext cx="960107" cy="170175"/>
          </a:xfrm>
          <a:prstGeom prst="rect">
            <a:avLst/>
          </a:prstGeom>
          <a:noFill/>
        </p:spPr>
        <p:txBody>
          <a:bodyPr wrap="square" lIns="0" tIns="0" rIns="0" bIns="0" rtlCol="0">
            <a:noAutofit/>
          </a:bodyPr>
          <a:lstStyle/>
          <a:p>
            <a:pPr>
              <a:spcBef>
                <a:spcPts val="400"/>
              </a:spcBef>
            </a:pPr>
            <a:r>
              <a:rPr lang="ru-RU" sz="1333" dirty="0" err="1">
                <a:solidFill>
                  <a:schemeClr val="accent2"/>
                </a:solidFill>
                <a:latin typeface="Arial" pitchFamily="34" charset="0"/>
                <a:cs typeface="Arial" pitchFamily="34" charset="0"/>
              </a:rPr>
              <a:t>жас</a:t>
            </a:r>
            <a:endParaRPr lang="ru-RU" sz="1333" dirty="0">
              <a:solidFill>
                <a:schemeClr val="accent2"/>
              </a:solidFill>
              <a:latin typeface="Arial" pitchFamily="34" charset="0"/>
              <a:cs typeface="Arial" pitchFamily="34" charset="0"/>
            </a:endParaRPr>
          </a:p>
        </p:txBody>
      </p:sp>
      <p:sp>
        <p:nvSpPr>
          <p:cNvPr id="15" name="TextBox 14">
            <a:extLst>
              <a:ext uri="{FF2B5EF4-FFF2-40B4-BE49-F238E27FC236}">
                <a16:creationId xmlns:a16="http://schemas.microsoft.com/office/drawing/2014/main" id="{055E9432-7FFA-E342-87A6-F43D8D8EEE58}"/>
              </a:ext>
            </a:extLst>
          </p:cNvPr>
          <p:cNvSpPr txBox="1"/>
          <p:nvPr/>
        </p:nvSpPr>
        <p:spPr>
          <a:xfrm>
            <a:off x="8610600" y="1937431"/>
            <a:ext cx="1479927" cy="170175"/>
          </a:xfrm>
          <a:prstGeom prst="rect">
            <a:avLst/>
          </a:prstGeom>
          <a:noFill/>
        </p:spPr>
        <p:txBody>
          <a:bodyPr wrap="square" lIns="0" tIns="0" rIns="0" bIns="0" rtlCol="0">
            <a:noAutofit/>
          </a:bodyPr>
          <a:lstStyle/>
          <a:p>
            <a:pPr>
              <a:spcBef>
                <a:spcPts val="400"/>
              </a:spcBef>
            </a:pPr>
            <a:r>
              <a:rPr lang="ru-RU" sz="1333" dirty="0" err="1">
                <a:solidFill>
                  <a:schemeClr val="accent2">
                    <a:lumMod val="75000"/>
                  </a:schemeClr>
                </a:solidFill>
                <a:latin typeface="Arial" pitchFamily="34" charset="0"/>
                <a:cs typeface="Arial" pitchFamily="34" charset="0"/>
              </a:rPr>
              <a:t>жұмыспен</a:t>
            </a:r>
            <a:r>
              <a:rPr lang="ru-RU" sz="1333" dirty="0">
                <a:solidFill>
                  <a:schemeClr val="accent2">
                    <a:lumMod val="75000"/>
                  </a:schemeClr>
                </a:solidFill>
                <a:latin typeface="Arial" pitchFamily="34" charset="0"/>
                <a:cs typeface="Arial" pitchFamily="34" charset="0"/>
              </a:rPr>
              <a:t> </a:t>
            </a:r>
            <a:r>
              <a:rPr lang="ru-RU" sz="1333" dirty="0" err="1">
                <a:solidFill>
                  <a:schemeClr val="accent2">
                    <a:lumMod val="75000"/>
                  </a:schemeClr>
                </a:solidFill>
                <a:latin typeface="Arial" pitchFamily="34" charset="0"/>
                <a:cs typeface="Arial" pitchFamily="34" charset="0"/>
              </a:rPr>
              <a:t>қамту</a:t>
            </a:r>
            <a:endParaRPr lang="ru-RU" sz="1333" dirty="0">
              <a:solidFill>
                <a:schemeClr val="accent2">
                  <a:lumMod val="75000"/>
                </a:schemeClr>
              </a:solidFill>
              <a:latin typeface="Arial" pitchFamily="34" charset="0"/>
              <a:cs typeface="Arial" pitchFamily="34" charset="0"/>
            </a:endParaRPr>
          </a:p>
        </p:txBody>
      </p:sp>
      <p:sp>
        <p:nvSpPr>
          <p:cNvPr id="17" name="Овал 16">
            <a:extLst>
              <a:ext uri="{FF2B5EF4-FFF2-40B4-BE49-F238E27FC236}">
                <a16:creationId xmlns:a16="http://schemas.microsoft.com/office/drawing/2014/main" id="{78C926C0-155B-D948-80F8-103379B9B6BD}"/>
              </a:ext>
            </a:extLst>
          </p:cNvPr>
          <p:cNvSpPr/>
          <p:nvPr/>
        </p:nvSpPr>
        <p:spPr bwMode="gray">
          <a:xfrm>
            <a:off x="394216" y="3099949"/>
            <a:ext cx="672075" cy="678887"/>
          </a:xfrm>
          <a:prstGeom prst="ellipse">
            <a:avLst/>
          </a:prstGeom>
          <a:noFill/>
          <a:ln w="952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17850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5D05BBA6-63FC-E64A-9B8F-CCC2F73B6929}"/>
              </a:ext>
            </a:extLst>
          </p:cNvPr>
          <p:cNvSpPr>
            <a:spLocks noGrp="1"/>
          </p:cNvSpPr>
          <p:nvPr>
            <p:ph type="sldNum" sz="quarter" idx="12"/>
          </p:nvPr>
        </p:nvSpPr>
        <p:spPr/>
        <p:txBody>
          <a:bodyPr/>
          <a:lstStyle/>
          <a:p>
            <a:fld id="{36AE403C-4EB7-40BC-9395-955F62C492F5}" type="slidenum">
              <a:rPr lang="ru-RU" smtClean="0"/>
              <a:pPr/>
              <a:t>49</a:t>
            </a:fld>
            <a:endParaRPr lang="ru-RU" dirty="0"/>
          </a:p>
        </p:txBody>
      </p:sp>
      <p:graphicFrame>
        <p:nvGraphicFramePr>
          <p:cNvPr id="5" name="Таблица 4">
            <a:extLst>
              <a:ext uri="{FF2B5EF4-FFF2-40B4-BE49-F238E27FC236}">
                <a16:creationId xmlns:a16="http://schemas.microsoft.com/office/drawing/2014/main" id="{63CDFC98-FB3C-114C-AF6B-064C3FAEB392}"/>
              </a:ext>
            </a:extLst>
          </p:cNvPr>
          <p:cNvGraphicFramePr>
            <a:graphicFrameLocks noGrp="1"/>
          </p:cNvGraphicFramePr>
          <p:nvPr>
            <p:extLst>
              <p:ext uri="{D42A27DB-BD31-4B8C-83A1-F6EECF244321}">
                <p14:modId xmlns:p14="http://schemas.microsoft.com/office/powerpoint/2010/main" val="1897721833"/>
              </p:ext>
            </p:extLst>
          </p:nvPr>
        </p:nvGraphicFramePr>
        <p:xfrm>
          <a:off x="168826" y="1573861"/>
          <a:ext cx="4811435" cy="4828371"/>
        </p:xfrm>
        <a:graphic>
          <a:graphicData uri="http://schemas.openxmlformats.org/drawingml/2006/table">
            <a:tbl>
              <a:tblPr>
                <a:tableStyleId>{5C22544A-7EE6-4342-B048-85BDC9FD1C3A}</a:tableStyleId>
              </a:tblPr>
              <a:tblGrid>
                <a:gridCol w="4811435">
                  <a:extLst>
                    <a:ext uri="{9D8B030D-6E8A-4147-A177-3AD203B41FA5}">
                      <a16:colId xmlns:a16="http://schemas.microsoft.com/office/drawing/2014/main" val="781260412"/>
                    </a:ext>
                  </a:extLst>
                </a:gridCol>
              </a:tblGrid>
              <a:tr h="741557">
                <a:tc>
                  <a:txBody>
                    <a:bodyPr/>
                    <a:lstStyle/>
                    <a:p>
                      <a:pPr algn="r" fontAlgn="b"/>
                      <a:r>
                        <a:rPr lang="ru-RU" sz="1300" u="none" strike="noStrike" kern="1200" dirty="0" err="1">
                          <a:solidFill>
                            <a:schemeClr val="dk1"/>
                          </a:solidFill>
                          <a:effectLst/>
                          <a:latin typeface="+mn-lt"/>
                          <a:ea typeface="+mn-ea"/>
                          <a:cs typeface="+mn-cs"/>
                        </a:rPr>
                        <a:t>Егер</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қандай</a:t>
                      </a:r>
                      <a:r>
                        <a:rPr lang="ru-RU" sz="1300" u="none" strike="noStrike" kern="1200" dirty="0">
                          <a:solidFill>
                            <a:schemeClr val="dk1"/>
                          </a:solidFill>
                          <a:effectLst/>
                          <a:latin typeface="+mn-lt"/>
                          <a:ea typeface="+mn-ea"/>
                          <a:cs typeface="+mn-cs"/>
                        </a:rPr>
                        <a:t> да </a:t>
                      </a:r>
                      <a:r>
                        <a:rPr lang="ru-RU" sz="1300" u="none" strike="noStrike" kern="1200" dirty="0" err="1">
                          <a:solidFill>
                            <a:schemeClr val="dk1"/>
                          </a:solidFill>
                          <a:effectLst/>
                          <a:latin typeface="+mn-lt"/>
                          <a:ea typeface="+mn-ea"/>
                          <a:cs typeface="+mn-cs"/>
                        </a:rPr>
                        <a:t>бір</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банктің</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немесе</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сақтандыру</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компаниясының</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клиентінде</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мәселелер</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туындаса</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мемлекет</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қана</a:t>
                      </a:r>
                      <a:r>
                        <a:rPr lang="ru-RU" sz="1300" u="none" strike="noStrike" kern="1200" dirty="0">
                          <a:solidFill>
                            <a:schemeClr val="dk1"/>
                          </a:solidFill>
                          <a:effectLst/>
                          <a:latin typeface="+mn-lt"/>
                          <a:ea typeface="+mn-ea"/>
                          <a:cs typeface="+mn-cs"/>
                        </a:rPr>
                        <a:t> осы </a:t>
                      </a:r>
                      <a:r>
                        <a:rPr lang="ru-RU" sz="1300" u="none" strike="noStrike" kern="1200" dirty="0" err="1">
                          <a:solidFill>
                            <a:schemeClr val="dk1"/>
                          </a:solidFill>
                          <a:effectLst/>
                          <a:latin typeface="+mn-lt"/>
                          <a:ea typeface="+mn-ea"/>
                          <a:cs typeface="+mn-cs"/>
                        </a:rPr>
                        <a:t>мәселелерді</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шеше</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алады</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және</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шешуге</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міндетті</a:t>
                      </a:r>
                      <a:endParaRPr lang="ru-RU" sz="1300" u="none" strike="noStrike" kern="1200" dirty="0">
                        <a:solidFill>
                          <a:schemeClr val="dk1"/>
                        </a:solidFill>
                        <a:effectLst/>
                        <a:latin typeface="+mn-lt"/>
                        <a:ea typeface="+mn-ea"/>
                        <a:cs typeface="+mn-cs"/>
                      </a:endParaRPr>
                    </a:p>
                  </a:txBody>
                  <a:tcPr marL="8467" marR="8467" marT="8467" marB="0" anchor="ctr">
                    <a:noFill/>
                  </a:tcPr>
                </a:tc>
                <a:extLst>
                  <a:ext uri="{0D108BD9-81ED-4DB2-BD59-A6C34878D82A}">
                    <a16:rowId xmlns:a16="http://schemas.microsoft.com/office/drawing/2014/main" val="4281992407"/>
                  </a:ext>
                </a:extLst>
              </a:tr>
              <a:tr h="497757">
                <a:tc>
                  <a:txBody>
                    <a:bodyPr/>
                    <a:lstStyle/>
                    <a:p>
                      <a:pPr algn="r" fontAlgn="b"/>
                      <a:r>
                        <a:rPr lang="ru-RU" sz="1300" u="none" strike="noStrike" kern="1200" dirty="0" err="1">
                          <a:solidFill>
                            <a:schemeClr val="dk1"/>
                          </a:solidFill>
                          <a:effectLst/>
                          <a:latin typeface="+mn-lt"/>
                          <a:ea typeface="+mn-ea"/>
                          <a:cs typeface="+mn-cs"/>
                        </a:rPr>
                        <a:t>Егер</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қандай</a:t>
                      </a:r>
                      <a:r>
                        <a:rPr lang="ru-RU" sz="1300" u="none" strike="noStrike" kern="1200" dirty="0">
                          <a:solidFill>
                            <a:schemeClr val="dk1"/>
                          </a:solidFill>
                          <a:effectLst/>
                          <a:latin typeface="+mn-lt"/>
                          <a:ea typeface="+mn-ea"/>
                          <a:cs typeface="+mn-cs"/>
                        </a:rPr>
                        <a:t> да </a:t>
                      </a:r>
                      <a:r>
                        <a:rPr lang="ru-RU" sz="1300" u="none" strike="noStrike" kern="1200" dirty="0" err="1">
                          <a:solidFill>
                            <a:schemeClr val="dk1"/>
                          </a:solidFill>
                          <a:effectLst/>
                          <a:latin typeface="+mn-lt"/>
                          <a:ea typeface="+mn-ea"/>
                          <a:cs typeface="+mn-cs"/>
                        </a:rPr>
                        <a:t>бір</a:t>
                      </a:r>
                      <a:r>
                        <a:rPr lang="ru-RU" sz="1300" u="none" strike="noStrike" kern="1200" dirty="0">
                          <a:solidFill>
                            <a:schemeClr val="dk1"/>
                          </a:solidFill>
                          <a:effectLst/>
                          <a:latin typeface="+mn-lt"/>
                          <a:ea typeface="+mn-ea"/>
                          <a:cs typeface="+mn-cs"/>
                        </a:rPr>
                        <a:t> банк </a:t>
                      </a:r>
                      <a:r>
                        <a:rPr lang="ru-RU" sz="1300" u="none" strike="noStrike" kern="1200" dirty="0" err="1">
                          <a:solidFill>
                            <a:schemeClr val="dk1"/>
                          </a:solidFill>
                          <a:effectLst/>
                          <a:latin typeface="+mn-lt"/>
                          <a:ea typeface="+mn-ea"/>
                          <a:cs typeface="+mn-cs"/>
                        </a:rPr>
                        <a:t>банкротқа</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ұшыраса</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оның</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салымшылары</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барлық</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ақшаларын</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жоғалтады</a:t>
                      </a:r>
                      <a:r>
                        <a:rPr lang="ru-RU" sz="1300" u="none" strike="noStrike" kern="1200" dirty="0">
                          <a:solidFill>
                            <a:schemeClr val="dk1"/>
                          </a:solidFill>
                          <a:effectLst/>
                          <a:latin typeface="+mn-lt"/>
                          <a:ea typeface="+mn-ea"/>
                          <a:cs typeface="+mn-cs"/>
                        </a:rPr>
                        <a:t> - </a:t>
                      </a:r>
                      <a:r>
                        <a:rPr lang="ru-RU" sz="1300" u="none" strike="noStrike" kern="1200" dirty="0" err="1">
                          <a:solidFill>
                            <a:schemeClr val="dk1"/>
                          </a:solidFill>
                          <a:effectLst/>
                          <a:latin typeface="+mn-lt"/>
                          <a:ea typeface="+mn-ea"/>
                          <a:cs typeface="+mn-cs"/>
                        </a:rPr>
                        <a:t>бұл</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олардың</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тәуекелдері</a:t>
                      </a:r>
                      <a:endParaRPr lang="ru-RU" sz="1300" u="none" strike="noStrike" kern="1200" dirty="0">
                        <a:solidFill>
                          <a:schemeClr val="dk1"/>
                        </a:solidFill>
                        <a:effectLst/>
                        <a:latin typeface="+mn-lt"/>
                        <a:ea typeface="+mn-ea"/>
                        <a:cs typeface="+mn-cs"/>
                      </a:endParaRPr>
                    </a:p>
                  </a:txBody>
                  <a:tcPr marL="8467" marR="8467" marT="8467" marB="0" anchor="ctr">
                    <a:noFill/>
                  </a:tcPr>
                </a:tc>
                <a:extLst>
                  <a:ext uri="{0D108BD9-81ED-4DB2-BD59-A6C34878D82A}">
                    <a16:rowId xmlns:a16="http://schemas.microsoft.com/office/drawing/2014/main" val="3764519225"/>
                  </a:ext>
                </a:extLst>
              </a:tr>
              <a:tr h="497757">
                <a:tc>
                  <a:txBody>
                    <a:bodyPr/>
                    <a:lstStyle/>
                    <a:p>
                      <a:pPr algn="r" fontAlgn="b"/>
                      <a:r>
                        <a:rPr lang="ru-RU" sz="1300" u="none" strike="noStrike" kern="1200" dirty="0" err="1">
                          <a:solidFill>
                            <a:schemeClr val="dk1"/>
                          </a:solidFill>
                          <a:effectLst/>
                          <a:latin typeface="+mn-lt"/>
                          <a:ea typeface="+mn-ea"/>
                          <a:cs typeface="+mn-cs"/>
                        </a:rPr>
                        <a:t>Қазақстанның</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қаржы</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жүйесін</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сенімді</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деп</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атауға</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болады</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деп</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есептеймін</a:t>
                      </a:r>
                      <a:endParaRPr lang="ru-RU" sz="1300" u="none" strike="noStrike" kern="1200" dirty="0">
                        <a:solidFill>
                          <a:schemeClr val="dk1"/>
                        </a:solidFill>
                        <a:effectLst/>
                        <a:latin typeface="+mn-lt"/>
                        <a:ea typeface="+mn-ea"/>
                        <a:cs typeface="+mn-cs"/>
                      </a:endParaRPr>
                    </a:p>
                  </a:txBody>
                  <a:tcPr marL="8467" marR="8467" marT="8467" marB="0" anchor="ctr">
                    <a:noFill/>
                  </a:tcPr>
                </a:tc>
                <a:extLst>
                  <a:ext uri="{0D108BD9-81ED-4DB2-BD59-A6C34878D82A}">
                    <a16:rowId xmlns:a16="http://schemas.microsoft.com/office/drawing/2014/main" val="3776977174"/>
                  </a:ext>
                </a:extLst>
              </a:tr>
              <a:tr h="663067">
                <a:tc>
                  <a:txBody>
                    <a:bodyPr/>
                    <a:lstStyle/>
                    <a:p>
                      <a:pPr algn="r" fontAlgn="b"/>
                      <a:r>
                        <a:rPr lang="ru-RU" sz="1300" u="none" strike="noStrike" kern="1200" dirty="0" err="1">
                          <a:solidFill>
                            <a:schemeClr val="dk1"/>
                          </a:solidFill>
                          <a:effectLst/>
                          <a:latin typeface="+mn-lt"/>
                          <a:ea typeface="+mn-ea"/>
                          <a:cs typeface="+mn-cs"/>
                        </a:rPr>
                        <a:t>Менің</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ойымша</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Қазақстанның</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қаржы</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ұйымдарына</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сенім</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артуға</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болады</a:t>
                      </a:r>
                      <a:endParaRPr lang="ru-RU" sz="1300" u="none" strike="noStrike" kern="1200" dirty="0">
                        <a:solidFill>
                          <a:schemeClr val="dk1"/>
                        </a:solidFill>
                        <a:effectLst/>
                        <a:latin typeface="+mn-lt"/>
                        <a:ea typeface="+mn-ea"/>
                        <a:cs typeface="+mn-cs"/>
                      </a:endParaRPr>
                    </a:p>
                  </a:txBody>
                  <a:tcPr marL="8467" marR="8467" marT="8467" marB="0" anchor="ctr">
                    <a:noFill/>
                  </a:tcPr>
                </a:tc>
                <a:extLst>
                  <a:ext uri="{0D108BD9-81ED-4DB2-BD59-A6C34878D82A}">
                    <a16:rowId xmlns:a16="http://schemas.microsoft.com/office/drawing/2014/main" val="2156045515"/>
                  </a:ext>
                </a:extLst>
              </a:tr>
              <a:tr h="710090">
                <a:tc>
                  <a:txBody>
                    <a:bodyPr/>
                    <a:lstStyle/>
                    <a:p>
                      <a:pPr algn="r" fontAlgn="b"/>
                      <a:r>
                        <a:rPr lang="ru-RU" sz="1300" u="none" strike="noStrike" kern="1200" dirty="0" err="1">
                          <a:solidFill>
                            <a:schemeClr val="dk1"/>
                          </a:solidFill>
                          <a:effectLst/>
                          <a:latin typeface="+mn-lt"/>
                          <a:ea typeface="+mn-ea"/>
                          <a:cs typeface="+mn-cs"/>
                        </a:rPr>
                        <a:t>Маған</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мүлдем</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қызықсыз</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және</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қаржы</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жүйесінің</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ерекшеліктерін</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қаржы</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өнімдерін</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түсінудің</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қажеті</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жоқ</a:t>
                      </a:r>
                      <a:endParaRPr lang="ru-RU" sz="1300" u="none" strike="noStrike" kern="1200" dirty="0">
                        <a:solidFill>
                          <a:schemeClr val="dk1"/>
                        </a:solidFill>
                        <a:effectLst/>
                        <a:latin typeface="+mn-lt"/>
                        <a:ea typeface="+mn-ea"/>
                        <a:cs typeface="+mn-cs"/>
                      </a:endParaRPr>
                    </a:p>
                  </a:txBody>
                  <a:tcPr marL="8467" marR="8467" marT="8467" marB="0" anchor="ctr">
                    <a:noFill/>
                  </a:tcPr>
                </a:tc>
                <a:extLst>
                  <a:ext uri="{0D108BD9-81ED-4DB2-BD59-A6C34878D82A}">
                    <a16:rowId xmlns:a16="http://schemas.microsoft.com/office/drawing/2014/main" val="2127456546"/>
                  </a:ext>
                </a:extLst>
              </a:tr>
              <a:tr h="497757">
                <a:tc>
                  <a:txBody>
                    <a:bodyPr/>
                    <a:lstStyle/>
                    <a:p>
                      <a:pPr algn="r" fontAlgn="b"/>
                      <a:r>
                        <a:rPr lang="ru-RU" sz="1300" u="none" strike="noStrike" kern="1200" dirty="0">
                          <a:solidFill>
                            <a:schemeClr val="dk1"/>
                          </a:solidFill>
                          <a:effectLst/>
                          <a:latin typeface="+mn-lt"/>
                          <a:ea typeface="+mn-ea"/>
                          <a:cs typeface="+mn-cs"/>
                        </a:rPr>
                        <a:t>Мен </a:t>
                      </a:r>
                      <a:r>
                        <a:rPr lang="ru-RU" sz="1300" u="none" strike="noStrike" kern="1200" dirty="0" err="1">
                          <a:solidFill>
                            <a:schemeClr val="dk1"/>
                          </a:solidFill>
                          <a:effectLst/>
                          <a:latin typeface="+mn-lt"/>
                          <a:ea typeface="+mn-ea"/>
                          <a:cs typeface="+mn-cs"/>
                        </a:rPr>
                        <a:t>банктер</a:t>
                      </a:r>
                      <a:r>
                        <a:rPr lang="ru-RU" sz="1300" u="none" strike="noStrike" kern="1200" dirty="0">
                          <a:solidFill>
                            <a:schemeClr val="dk1"/>
                          </a:solidFill>
                          <a:effectLst/>
                          <a:latin typeface="+mn-lt"/>
                          <a:ea typeface="+mn-ea"/>
                          <a:cs typeface="+mn-cs"/>
                        </a:rPr>
                        <a:t> мен </a:t>
                      </a:r>
                      <a:r>
                        <a:rPr lang="ru-RU" sz="1300" u="none" strike="noStrike" kern="1200" dirty="0" err="1">
                          <a:solidFill>
                            <a:schemeClr val="dk1"/>
                          </a:solidFill>
                          <a:effectLst/>
                          <a:latin typeface="+mn-lt"/>
                          <a:ea typeface="+mn-ea"/>
                          <a:cs typeface="+mn-cs"/>
                        </a:rPr>
                        <a:t>сақтандыру</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компанияларын</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мақсаттарыма</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жетудің</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ыңғайлы</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құралы</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ретінде</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қарастырамын</a:t>
                      </a:r>
                      <a:endParaRPr lang="ru-RU" sz="1300" u="none" strike="noStrike" kern="1200" dirty="0">
                        <a:solidFill>
                          <a:schemeClr val="dk1"/>
                        </a:solidFill>
                        <a:effectLst/>
                        <a:latin typeface="+mn-lt"/>
                        <a:ea typeface="+mn-ea"/>
                        <a:cs typeface="+mn-cs"/>
                      </a:endParaRPr>
                    </a:p>
                  </a:txBody>
                  <a:tcPr marL="8467" marR="8467" marT="8467" marB="0" anchor="ctr">
                    <a:noFill/>
                  </a:tcPr>
                </a:tc>
                <a:extLst>
                  <a:ext uri="{0D108BD9-81ED-4DB2-BD59-A6C34878D82A}">
                    <a16:rowId xmlns:a16="http://schemas.microsoft.com/office/drawing/2014/main" val="3009979508"/>
                  </a:ext>
                </a:extLst>
              </a:tr>
              <a:tr h="722629">
                <a:tc>
                  <a:txBody>
                    <a:bodyPr/>
                    <a:lstStyle/>
                    <a:p>
                      <a:pPr algn="r" fontAlgn="b"/>
                      <a:r>
                        <a:rPr lang="ru-RU" sz="1300" u="none" strike="noStrike" kern="1200" dirty="0">
                          <a:solidFill>
                            <a:schemeClr val="dk1"/>
                          </a:solidFill>
                          <a:effectLst/>
                          <a:latin typeface="+mn-lt"/>
                          <a:ea typeface="+mn-ea"/>
                          <a:cs typeface="+mn-cs"/>
                        </a:rPr>
                        <a:t>Мен </a:t>
                      </a:r>
                      <a:r>
                        <a:rPr lang="ru-RU" sz="1300" u="none" strike="noStrike" kern="1200" dirty="0" err="1">
                          <a:solidFill>
                            <a:schemeClr val="dk1"/>
                          </a:solidFill>
                          <a:effectLst/>
                          <a:latin typeface="+mn-lt"/>
                          <a:ea typeface="+mn-ea"/>
                          <a:cs typeface="+mn-cs"/>
                        </a:rPr>
                        <a:t>қазір</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Қазақстанда</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қандай</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банктер</a:t>
                      </a:r>
                      <a:r>
                        <a:rPr lang="ru-RU" sz="1300" u="none" strike="noStrike" kern="1200" dirty="0">
                          <a:solidFill>
                            <a:schemeClr val="dk1"/>
                          </a:solidFill>
                          <a:effectLst/>
                          <a:latin typeface="+mn-lt"/>
                          <a:ea typeface="+mn-ea"/>
                          <a:cs typeface="+mn-cs"/>
                        </a:rPr>
                        <a:t> мен </a:t>
                      </a:r>
                      <a:r>
                        <a:rPr lang="ru-RU" sz="1300" u="none" strike="noStrike" kern="1200" dirty="0" err="1">
                          <a:solidFill>
                            <a:schemeClr val="dk1"/>
                          </a:solidFill>
                          <a:effectLst/>
                          <a:latin typeface="+mn-lt"/>
                          <a:ea typeface="+mn-ea"/>
                          <a:cs typeface="+mn-cs"/>
                        </a:rPr>
                        <a:t>сақтандыру</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компаниялары</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жұмыс</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істейтінін</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жақсы</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білемін</a:t>
                      </a:r>
                      <a:endParaRPr lang="ru-RU" sz="1300" u="none" strike="noStrike" kern="1200" dirty="0">
                        <a:solidFill>
                          <a:schemeClr val="dk1"/>
                        </a:solidFill>
                        <a:effectLst/>
                        <a:latin typeface="+mn-lt"/>
                        <a:ea typeface="+mn-ea"/>
                        <a:cs typeface="+mn-cs"/>
                      </a:endParaRPr>
                    </a:p>
                  </a:txBody>
                  <a:tcPr marL="8467" marR="8467" marT="8467" marB="0" anchor="ctr">
                    <a:noFill/>
                  </a:tcPr>
                </a:tc>
                <a:extLst>
                  <a:ext uri="{0D108BD9-81ED-4DB2-BD59-A6C34878D82A}">
                    <a16:rowId xmlns:a16="http://schemas.microsoft.com/office/drawing/2014/main" val="1012754389"/>
                  </a:ext>
                </a:extLst>
              </a:tr>
              <a:tr h="497757">
                <a:tc>
                  <a:txBody>
                    <a:bodyPr/>
                    <a:lstStyle/>
                    <a:p>
                      <a:pPr algn="r" fontAlgn="b"/>
                      <a:r>
                        <a:rPr lang="ru-RU" sz="1300" u="none" strike="noStrike" kern="1200" dirty="0">
                          <a:solidFill>
                            <a:schemeClr val="dk1"/>
                          </a:solidFill>
                          <a:effectLst/>
                          <a:latin typeface="+mn-lt"/>
                          <a:ea typeface="+mn-ea"/>
                          <a:cs typeface="+mn-cs"/>
                        </a:rPr>
                        <a:t>Мен </a:t>
                      </a:r>
                      <a:r>
                        <a:rPr lang="ru-RU" sz="1300" u="none" strike="noStrike" kern="1200" dirty="0" err="1">
                          <a:solidFill>
                            <a:schemeClr val="dk1"/>
                          </a:solidFill>
                          <a:effectLst/>
                          <a:latin typeface="+mn-lt"/>
                          <a:ea typeface="+mn-ea"/>
                          <a:cs typeface="+mn-cs"/>
                        </a:rPr>
                        <a:t>банктік</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және</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сақтандыру</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қызметтерін</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жақсы</a:t>
                      </a:r>
                      <a:r>
                        <a:rPr lang="ru-RU" sz="1300" u="none" strike="noStrike" kern="1200" dirty="0">
                          <a:solidFill>
                            <a:schemeClr val="dk1"/>
                          </a:solidFill>
                          <a:effectLst/>
                          <a:latin typeface="+mn-lt"/>
                          <a:ea typeface="+mn-ea"/>
                          <a:cs typeface="+mn-cs"/>
                        </a:rPr>
                        <a:t> </a:t>
                      </a:r>
                      <a:r>
                        <a:rPr lang="ru-RU" sz="1300" u="none" strike="noStrike" kern="1200" dirty="0" err="1">
                          <a:solidFill>
                            <a:schemeClr val="dk1"/>
                          </a:solidFill>
                          <a:effectLst/>
                          <a:latin typeface="+mn-lt"/>
                          <a:ea typeface="+mn-ea"/>
                          <a:cs typeface="+mn-cs"/>
                        </a:rPr>
                        <a:t>білемін</a:t>
                      </a:r>
                      <a:endParaRPr lang="ru-RU" sz="1300" u="none" strike="noStrike" kern="1200" dirty="0">
                        <a:solidFill>
                          <a:schemeClr val="dk1"/>
                        </a:solidFill>
                        <a:effectLst/>
                        <a:latin typeface="+mn-lt"/>
                        <a:ea typeface="+mn-ea"/>
                        <a:cs typeface="+mn-cs"/>
                      </a:endParaRPr>
                    </a:p>
                  </a:txBody>
                  <a:tcPr marL="8467" marR="8467" marT="8467" marB="0" anchor="ctr">
                    <a:noFill/>
                  </a:tcPr>
                </a:tc>
                <a:extLst>
                  <a:ext uri="{0D108BD9-81ED-4DB2-BD59-A6C34878D82A}">
                    <a16:rowId xmlns:a16="http://schemas.microsoft.com/office/drawing/2014/main" val="162816093"/>
                  </a:ext>
                </a:extLst>
              </a:tr>
            </a:tbl>
          </a:graphicData>
        </a:graphic>
      </p:graphicFrame>
      <p:graphicFrame>
        <p:nvGraphicFramePr>
          <p:cNvPr id="6" name="Object 60">
            <a:extLst>
              <a:ext uri="{FF2B5EF4-FFF2-40B4-BE49-F238E27FC236}">
                <a16:creationId xmlns:a16="http://schemas.microsoft.com/office/drawing/2014/main" id="{6A70346C-5D48-7A4C-BBE2-209B718A1AD3}"/>
              </a:ext>
            </a:extLst>
          </p:cNvPr>
          <p:cNvGraphicFramePr>
            <a:graphicFrameLocks noChangeAspect="1"/>
          </p:cNvGraphicFramePr>
          <p:nvPr>
            <p:extLst>
              <p:ext uri="{D42A27DB-BD31-4B8C-83A1-F6EECF244321}">
                <p14:modId xmlns:p14="http://schemas.microsoft.com/office/powerpoint/2010/main" val="119774333"/>
              </p:ext>
            </p:extLst>
          </p:nvPr>
        </p:nvGraphicFramePr>
        <p:xfrm>
          <a:off x="4943872" y="1464473"/>
          <a:ext cx="3441716" cy="514154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14B0D441-ACC3-6B4E-95D7-6AA60262F8CE}"/>
              </a:ext>
            </a:extLst>
          </p:cNvPr>
          <p:cNvSpPr txBox="1"/>
          <p:nvPr/>
        </p:nvSpPr>
        <p:spPr>
          <a:xfrm>
            <a:off x="7659148" y="1064078"/>
            <a:ext cx="2032496" cy="196609"/>
          </a:xfrm>
          <a:prstGeom prst="rect">
            <a:avLst/>
          </a:prstGeom>
          <a:noFill/>
        </p:spPr>
        <p:txBody>
          <a:bodyPr wrap="square" lIns="0" tIns="0" rIns="0" bIns="0" rtlCol="0">
            <a:noAutofit/>
          </a:bodyPr>
          <a:lstStyle/>
          <a:p>
            <a:pPr>
              <a:spcBef>
                <a:spcPts val="400"/>
              </a:spcBef>
            </a:pPr>
            <a:r>
              <a:rPr lang="ru-RU" sz="1333" b="1" dirty="0" err="1">
                <a:solidFill>
                  <a:srgbClr val="7A4300"/>
                </a:solidFill>
                <a:latin typeface="Arial" pitchFamily="34" charset="0"/>
                <a:cs typeface="Arial" pitchFamily="34" charset="0"/>
              </a:rPr>
              <a:t>Неғұрлым</a:t>
            </a:r>
            <a:r>
              <a:rPr lang="ru-RU" sz="1333" b="1" dirty="0">
                <a:solidFill>
                  <a:srgbClr val="7A4300"/>
                </a:solidFill>
                <a:latin typeface="Arial" pitchFamily="34" charset="0"/>
                <a:cs typeface="Arial" pitchFamily="34" charset="0"/>
              </a:rPr>
              <a:t> </a:t>
            </a:r>
            <a:r>
              <a:rPr lang="ru-RU" sz="1333" b="1" dirty="0" err="1">
                <a:solidFill>
                  <a:srgbClr val="7A4300"/>
                </a:solidFill>
                <a:latin typeface="Arial" pitchFamily="34" charset="0"/>
                <a:cs typeface="Arial" pitchFamily="34" charset="0"/>
              </a:rPr>
              <a:t>тән</a:t>
            </a:r>
            <a:endParaRPr lang="ru-RU" sz="1333" b="1" dirty="0">
              <a:solidFill>
                <a:srgbClr val="7A4300"/>
              </a:solidFill>
              <a:latin typeface="Arial" pitchFamily="34" charset="0"/>
              <a:cs typeface="Arial" pitchFamily="34" charset="0"/>
            </a:endParaRPr>
          </a:p>
        </p:txBody>
      </p:sp>
      <p:graphicFrame>
        <p:nvGraphicFramePr>
          <p:cNvPr id="9" name="Таблица 8">
            <a:extLst>
              <a:ext uri="{FF2B5EF4-FFF2-40B4-BE49-F238E27FC236}">
                <a16:creationId xmlns:a16="http://schemas.microsoft.com/office/drawing/2014/main" id="{78875BCA-795A-EC46-99B2-A458DC8F36F4}"/>
              </a:ext>
            </a:extLst>
          </p:cNvPr>
          <p:cNvGraphicFramePr>
            <a:graphicFrameLocks noGrp="1"/>
          </p:cNvGraphicFramePr>
          <p:nvPr>
            <p:extLst>
              <p:ext uri="{D42A27DB-BD31-4B8C-83A1-F6EECF244321}">
                <p14:modId xmlns:p14="http://schemas.microsoft.com/office/powerpoint/2010/main" val="515188691"/>
              </p:ext>
            </p:extLst>
          </p:nvPr>
        </p:nvGraphicFramePr>
        <p:xfrm>
          <a:off x="7505575" y="1365091"/>
          <a:ext cx="4370605" cy="5370853"/>
        </p:xfrm>
        <a:graphic>
          <a:graphicData uri="http://schemas.openxmlformats.org/drawingml/2006/table">
            <a:tbl>
              <a:tblPr>
                <a:tableStyleId>{5C22544A-7EE6-4342-B048-85BDC9FD1C3A}</a:tableStyleId>
              </a:tblPr>
              <a:tblGrid>
                <a:gridCol w="2057351">
                  <a:extLst>
                    <a:ext uri="{9D8B030D-6E8A-4147-A177-3AD203B41FA5}">
                      <a16:colId xmlns:a16="http://schemas.microsoft.com/office/drawing/2014/main" val="3441658012"/>
                    </a:ext>
                  </a:extLst>
                </a:gridCol>
                <a:gridCol w="2313254">
                  <a:extLst>
                    <a:ext uri="{9D8B030D-6E8A-4147-A177-3AD203B41FA5}">
                      <a16:colId xmlns:a16="http://schemas.microsoft.com/office/drawing/2014/main" val="3375494350"/>
                    </a:ext>
                  </a:extLst>
                </a:gridCol>
              </a:tblGrid>
              <a:tr h="857027">
                <a:tc>
                  <a:txBody>
                    <a:bodyPr/>
                    <a:lstStyle/>
                    <a:p>
                      <a:pPr algn="just"/>
                      <a:r>
                        <a:rPr lang="ru-RU" sz="1000" b="1" dirty="0" err="1">
                          <a:solidFill>
                            <a:srgbClr val="7A4300"/>
                          </a:solidFill>
                        </a:rPr>
                        <a:t>Мемлекетті</a:t>
                      </a:r>
                      <a:r>
                        <a:rPr lang="ru-RU" sz="1000" b="1" dirty="0">
                          <a:solidFill>
                            <a:srgbClr val="7A4300"/>
                          </a:solidFill>
                        </a:rPr>
                        <a:t> </a:t>
                      </a:r>
                      <a:r>
                        <a:rPr lang="ru-RU" sz="1000" b="1" dirty="0" err="1">
                          <a:solidFill>
                            <a:srgbClr val="7A4300"/>
                          </a:solidFill>
                        </a:rPr>
                        <a:t>мекемелер</a:t>
                      </a:r>
                      <a:r>
                        <a:rPr lang="ru-RU" sz="1000" b="1" dirty="0">
                          <a:solidFill>
                            <a:srgbClr val="7A4300"/>
                          </a:solidFill>
                        </a:rPr>
                        <a:t> –25,2 %</a:t>
                      </a:r>
                    </a:p>
                    <a:p>
                      <a:pPr algn="just"/>
                      <a:r>
                        <a:rPr lang="ru-RU" sz="1000" b="1" dirty="0" err="1">
                          <a:solidFill>
                            <a:srgbClr val="7A4300"/>
                          </a:solidFill>
                        </a:rPr>
                        <a:t>Үй</a:t>
                      </a:r>
                      <a:r>
                        <a:rPr lang="ru-RU" sz="1000" b="1" dirty="0">
                          <a:solidFill>
                            <a:srgbClr val="7A4300"/>
                          </a:solidFill>
                        </a:rPr>
                        <a:t> </a:t>
                      </a:r>
                      <a:r>
                        <a:rPr lang="ru-RU" sz="1000" b="1" dirty="0" err="1">
                          <a:solidFill>
                            <a:srgbClr val="7A4300"/>
                          </a:solidFill>
                        </a:rPr>
                        <a:t>шаруасындағы</a:t>
                      </a:r>
                      <a:r>
                        <a:rPr lang="ru-RU" sz="1000" b="1" dirty="0">
                          <a:solidFill>
                            <a:srgbClr val="7A4300"/>
                          </a:solidFill>
                        </a:rPr>
                        <a:t> </a:t>
                      </a:r>
                      <a:r>
                        <a:rPr lang="ru-RU" sz="1000" b="1" dirty="0" err="1">
                          <a:solidFill>
                            <a:srgbClr val="7A4300"/>
                          </a:solidFill>
                        </a:rPr>
                        <a:t>әйелдер</a:t>
                      </a:r>
                      <a:r>
                        <a:rPr lang="ru-RU" sz="1000" b="1" dirty="0">
                          <a:solidFill>
                            <a:srgbClr val="7A4300"/>
                          </a:solidFill>
                        </a:rPr>
                        <a:t> – 24,3%</a:t>
                      </a:r>
                    </a:p>
                    <a:p>
                      <a:pPr algn="just"/>
                      <a:r>
                        <a:rPr lang="ru-RU" sz="1000" b="1" dirty="0" err="1">
                          <a:solidFill>
                            <a:srgbClr val="7A4300"/>
                          </a:solidFill>
                        </a:rPr>
                        <a:t>Зейнеткерлер</a:t>
                      </a:r>
                      <a:r>
                        <a:rPr lang="ru-RU" sz="1000" b="1" dirty="0">
                          <a:solidFill>
                            <a:srgbClr val="7A4300"/>
                          </a:solidFill>
                        </a:rPr>
                        <a:t> – 25,6 %</a:t>
                      </a:r>
                    </a:p>
                    <a:p>
                      <a:pPr algn="just"/>
                      <a:r>
                        <a:rPr lang="ru-RU" sz="1000" b="1" dirty="0">
                          <a:solidFill>
                            <a:srgbClr val="7A4300"/>
                          </a:solidFill>
                        </a:rPr>
                        <a:t>ЖК – 26,3</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8A77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b="1" dirty="0" err="1">
                          <a:solidFill>
                            <a:srgbClr val="7A4300"/>
                          </a:solidFill>
                        </a:rPr>
                        <a:t>Өзін</a:t>
                      </a:r>
                      <a:r>
                        <a:rPr lang="ru-RU" sz="1000" b="1" dirty="0">
                          <a:solidFill>
                            <a:srgbClr val="7A4300"/>
                          </a:solidFill>
                        </a:rPr>
                        <a:t>-</a:t>
                      </a:r>
                      <a:r>
                        <a:rPr lang="kk-KZ" sz="1000" b="1" dirty="0">
                          <a:solidFill>
                            <a:srgbClr val="7A4300"/>
                          </a:solidFill>
                        </a:rPr>
                        <a:t>өзі жұмыспен қамту </a:t>
                      </a:r>
                      <a:r>
                        <a:rPr lang="ru-RU" sz="1000" b="1" dirty="0">
                          <a:solidFill>
                            <a:srgbClr val="7A4300"/>
                          </a:solidFill>
                        </a:rPr>
                        <a:t>– 1,3 %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330094790"/>
                  </a:ext>
                </a:extLst>
              </a:tr>
              <a:tr h="413737">
                <a:tc>
                  <a:txBody>
                    <a:bodyPr/>
                    <a:lstStyle/>
                    <a:p>
                      <a:pPr algn="just"/>
                      <a:endParaRPr lang="ru-RU" sz="1000" b="1" dirty="0">
                        <a:solidFill>
                          <a:srgbClr val="7A4300"/>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8A779"/>
                    </a:solidFill>
                  </a:tcPr>
                </a:tc>
                <a:tc>
                  <a:txBody>
                    <a:bodyPr/>
                    <a:lstStyle/>
                    <a:p>
                      <a:pPr algn="just"/>
                      <a:r>
                        <a:rPr lang="ru-RU" sz="1000" b="1" dirty="0" err="1">
                          <a:solidFill>
                            <a:srgbClr val="7A4300"/>
                          </a:solidFill>
                        </a:rPr>
                        <a:t>Мемлекеттік</a:t>
                      </a:r>
                      <a:r>
                        <a:rPr lang="ru-RU" sz="1000" b="1" dirty="0">
                          <a:solidFill>
                            <a:srgbClr val="7A4300"/>
                          </a:solidFill>
                        </a:rPr>
                        <a:t> </a:t>
                      </a:r>
                      <a:r>
                        <a:rPr lang="ru-RU" sz="1000" b="1" dirty="0" err="1">
                          <a:solidFill>
                            <a:srgbClr val="7A4300"/>
                          </a:solidFill>
                        </a:rPr>
                        <a:t>мекеме</a:t>
                      </a:r>
                      <a:r>
                        <a:rPr lang="ru-RU" sz="1000" b="1" dirty="0">
                          <a:solidFill>
                            <a:srgbClr val="7A4300"/>
                          </a:solidFill>
                        </a:rPr>
                        <a:t>  – 14,1 %</a:t>
                      </a:r>
                    </a:p>
                    <a:p>
                      <a:pPr algn="just"/>
                      <a:r>
                        <a:rPr lang="ru-RU" sz="1000" b="1" dirty="0">
                          <a:solidFill>
                            <a:srgbClr val="7A4300"/>
                          </a:solidFill>
                        </a:rPr>
                        <a:t>ЖК – 15,8 %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286617343"/>
                  </a:ext>
                </a:extLst>
              </a:tr>
              <a:tr h="561500">
                <a:tc>
                  <a:txBody>
                    <a:bodyPr/>
                    <a:lstStyle/>
                    <a:p>
                      <a:pPr algn="just"/>
                      <a:r>
                        <a:rPr lang="ru-RU" sz="1000" b="1" dirty="0" err="1">
                          <a:solidFill>
                            <a:srgbClr val="7A4300"/>
                          </a:solidFill>
                        </a:rPr>
                        <a:t>Студенттер</a:t>
                      </a:r>
                      <a:r>
                        <a:rPr lang="ru-RU" sz="1000" b="1" dirty="0">
                          <a:solidFill>
                            <a:srgbClr val="7A4300"/>
                          </a:solidFill>
                        </a:rPr>
                        <a:t> – 22 %</a:t>
                      </a:r>
                    </a:p>
                    <a:p>
                      <a:pPr algn="just"/>
                      <a:r>
                        <a:rPr lang="ru-RU" sz="1000" b="1" dirty="0">
                          <a:solidFill>
                            <a:srgbClr val="7A4300"/>
                          </a:solidFill>
                        </a:rPr>
                        <a:t>ЖК– 30,7 %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8A779"/>
                    </a:solidFill>
                  </a:tcPr>
                </a:tc>
                <a:tc>
                  <a:txBody>
                    <a:bodyPr/>
                    <a:lstStyle/>
                    <a:p>
                      <a:pPr algn="just"/>
                      <a:r>
                        <a:rPr lang="ru-RU" sz="1000" b="1" dirty="0" err="1">
                          <a:solidFill>
                            <a:srgbClr val="7A4300"/>
                          </a:solidFill>
                        </a:rPr>
                        <a:t>Уақытша</a:t>
                      </a:r>
                      <a:r>
                        <a:rPr lang="ru-RU" sz="1000" b="1" dirty="0">
                          <a:solidFill>
                            <a:srgbClr val="7A4300"/>
                          </a:solidFill>
                        </a:rPr>
                        <a:t> </a:t>
                      </a:r>
                      <a:r>
                        <a:rPr lang="ru-RU" sz="1000" b="1" dirty="0" err="1">
                          <a:solidFill>
                            <a:srgbClr val="7A4300"/>
                          </a:solidFill>
                        </a:rPr>
                        <a:t>жұмыс</a:t>
                      </a:r>
                      <a:r>
                        <a:rPr lang="ru-RU" sz="1000" b="1" dirty="0">
                          <a:solidFill>
                            <a:srgbClr val="7A4300"/>
                          </a:solidFill>
                        </a:rPr>
                        <a:t> </a:t>
                      </a:r>
                      <a:r>
                        <a:rPr lang="ru-RU" sz="1000" b="1" dirty="0" err="1">
                          <a:solidFill>
                            <a:srgbClr val="7A4300"/>
                          </a:solidFill>
                        </a:rPr>
                        <a:t>істемейтіндер</a:t>
                      </a:r>
                      <a:r>
                        <a:rPr lang="ru-RU" sz="1000" b="1" dirty="0">
                          <a:solidFill>
                            <a:srgbClr val="7A4300"/>
                          </a:solidFill>
                        </a:rPr>
                        <a:t> – 10 %</a:t>
                      </a:r>
                    </a:p>
                    <a:p>
                      <a:pPr algn="just"/>
                      <a:r>
                        <a:rPr lang="ru-RU" sz="1000" b="1" dirty="0" err="1">
                          <a:solidFill>
                            <a:srgbClr val="7A4300"/>
                          </a:solidFill>
                        </a:rPr>
                        <a:t>Үй</a:t>
                      </a:r>
                      <a:r>
                        <a:rPr lang="ru-RU" sz="1000" b="1" dirty="0">
                          <a:solidFill>
                            <a:srgbClr val="7A4300"/>
                          </a:solidFill>
                        </a:rPr>
                        <a:t> </a:t>
                      </a:r>
                      <a:r>
                        <a:rPr lang="ru-RU" sz="1000" b="1" dirty="0" err="1">
                          <a:solidFill>
                            <a:srgbClr val="7A4300"/>
                          </a:solidFill>
                        </a:rPr>
                        <a:t>шаруасындағы</a:t>
                      </a:r>
                      <a:r>
                        <a:rPr lang="ru-RU" sz="1000" b="1" dirty="0">
                          <a:solidFill>
                            <a:srgbClr val="7A4300"/>
                          </a:solidFill>
                        </a:rPr>
                        <a:t> </a:t>
                      </a:r>
                      <a:r>
                        <a:rPr lang="ru-RU" sz="1000" b="1" dirty="0" err="1">
                          <a:solidFill>
                            <a:srgbClr val="7A4300"/>
                          </a:solidFill>
                        </a:rPr>
                        <a:t>әйелдер</a:t>
                      </a:r>
                      <a:r>
                        <a:rPr lang="ru-RU" sz="1000" b="1" dirty="0">
                          <a:solidFill>
                            <a:srgbClr val="7A4300"/>
                          </a:solidFill>
                        </a:rPr>
                        <a:t> – 10,8 %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3591795976"/>
                  </a:ext>
                </a:extLst>
              </a:tr>
              <a:tr h="693658">
                <a:tc>
                  <a:txBody>
                    <a:bodyPr/>
                    <a:lstStyle/>
                    <a:p>
                      <a:pPr algn="just"/>
                      <a:r>
                        <a:rPr lang="ru-RU" sz="1000" b="1" dirty="0" err="1">
                          <a:solidFill>
                            <a:srgbClr val="7A4300"/>
                          </a:solidFill>
                        </a:rPr>
                        <a:t>Мемлекеттік</a:t>
                      </a:r>
                      <a:r>
                        <a:rPr lang="ru-RU" sz="1000" b="1" dirty="0">
                          <a:solidFill>
                            <a:srgbClr val="7A4300"/>
                          </a:solidFill>
                        </a:rPr>
                        <a:t> </a:t>
                      </a:r>
                      <a:r>
                        <a:rPr lang="ru-RU" sz="1000" b="1" dirty="0" err="1">
                          <a:solidFill>
                            <a:srgbClr val="7A4300"/>
                          </a:solidFill>
                        </a:rPr>
                        <a:t>мекемелер</a:t>
                      </a:r>
                      <a:r>
                        <a:rPr lang="ru-RU" sz="1000" b="1" dirty="0">
                          <a:solidFill>
                            <a:srgbClr val="7A4300"/>
                          </a:solidFill>
                        </a:rPr>
                        <a:t> – 18, 6%</a:t>
                      </a:r>
                    </a:p>
                    <a:p>
                      <a:pPr algn="just"/>
                      <a:r>
                        <a:rPr lang="ru-RU" sz="1000" b="1" dirty="0">
                          <a:solidFill>
                            <a:srgbClr val="7A4300"/>
                          </a:solidFill>
                        </a:rPr>
                        <a:t>ЖК– 24,5%</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8A77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b="1" dirty="0" err="1">
                          <a:solidFill>
                            <a:srgbClr val="7A4300"/>
                          </a:solidFill>
                        </a:rPr>
                        <a:t>Үй</a:t>
                      </a:r>
                      <a:r>
                        <a:rPr lang="ru-RU" sz="1000" b="1" dirty="0">
                          <a:solidFill>
                            <a:srgbClr val="7A4300"/>
                          </a:solidFill>
                        </a:rPr>
                        <a:t> </a:t>
                      </a:r>
                      <a:r>
                        <a:rPr lang="ru-RU" sz="1000" b="1" dirty="0" err="1">
                          <a:solidFill>
                            <a:srgbClr val="7A4300"/>
                          </a:solidFill>
                        </a:rPr>
                        <a:t>шаруасындағы</a:t>
                      </a:r>
                      <a:r>
                        <a:rPr lang="ru-RU" sz="1000" b="1" dirty="0">
                          <a:solidFill>
                            <a:srgbClr val="7A4300"/>
                          </a:solidFill>
                        </a:rPr>
                        <a:t> </a:t>
                      </a:r>
                      <a:r>
                        <a:rPr lang="ru-RU" sz="1000" b="1" dirty="0" err="1">
                          <a:solidFill>
                            <a:srgbClr val="7A4300"/>
                          </a:solidFill>
                        </a:rPr>
                        <a:t>әйелдер</a:t>
                      </a:r>
                      <a:r>
                        <a:rPr lang="ru-RU" sz="1000" b="1" dirty="0">
                          <a:solidFill>
                            <a:srgbClr val="7A4300"/>
                          </a:solidFill>
                        </a:rPr>
                        <a:t> -– 5,4 %</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b="1" dirty="0" err="1">
                          <a:solidFill>
                            <a:srgbClr val="7A4300"/>
                          </a:solidFill>
                        </a:rPr>
                        <a:t>Өзін-өзі</a:t>
                      </a:r>
                      <a:r>
                        <a:rPr lang="ru-RU" sz="1000" b="1" dirty="0">
                          <a:solidFill>
                            <a:srgbClr val="7A4300"/>
                          </a:solidFill>
                        </a:rPr>
                        <a:t> </a:t>
                      </a:r>
                      <a:r>
                        <a:rPr lang="ru-RU" sz="1000" b="1" dirty="0" err="1">
                          <a:solidFill>
                            <a:srgbClr val="7A4300"/>
                          </a:solidFill>
                        </a:rPr>
                        <a:t>жұмыспен</a:t>
                      </a:r>
                      <a:r>
                        <a:rPr lang="ru-RU" sz="1000" b="1" dirty="0">
                          <a:solidFill>
                            <a:srgbClr val="7A4300"/>
                          </a:solidFill>
                        </a:rPr>
                        <a:t> </a:t>
                      </a:r>
                      <a:r>
                        <a:rPr lang="ru-RU" sz="1000" b="1" dirty="0" err="1">
                          <a:solidFill>
                            <a:srgbClr val="7A4300"/>
                          </a:solidFill>
                        </a:rPr>
                        <a:t>қамту</a:t>
                      </a:r>
                      <a:r>
                        <a:rPr lang="ru-RU" sz="1000" b="1" dirty="0">
                          <a:solidFill>
                            <a:srgbClr val="7A4300"/>
                          </a:solidFill>
                        </a:rPr>
                        <a:t> – 16,7 %</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b="1" dirty="0">
                          <a:solidFill>
                            <a:srgbClr val="7A4300"/>
                          </a:solidFill>
                        </a:rPr>
                        <a:t>Жеке </a:t>
                      </a:r>
                      <a:r>
                        <a:rPr lang="ru-RU" sz="1000" b="1" dirty="0" err="1">
                          <a:solidFill>
                            <a:srgbClr val="7A4300"/>
                          </a:solidFill>
                        </a:rPr>
                        <a:t>меншік</a:t>
                      </a:r>
                      <a:r>
                        <a:rPr lang="ru-RU" sz="1000" b="1" dirty="0">
                          <a:solidFill>
                            <a:srgbClr val="7A4300"/>
                          </a:solidFill>
                        </a:rPr>
                        <a:t> </a:t>
                      </a:r>
                      <a:r>
                        <a:rPr lang="ru-RU" sz="1000" b="1" dirty="0" err="1">
                          <a:solidFill>
                            <a:srgbClr val="7A4300"/>
                          </a:solidFill>
                        </a:rPr>
                        <a:t>компаниялар</a:t>
                      </a:r>
                      <a:r>
                        <a:rPr lang="ru-RU" sz="1000" b="1" dirty="0">
                          <a:solidFill>
                            <a:srgbClr val="7A4300"/>
                          </a:solidFill>
                        </a:rPr>
                        <a:t> – 14,2 %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390280643"/>
                  </a:ext>
                </a:extLst>
              </a:tr>
              <a:tr h="897675">
                <a:tc>
                  <a:txBody>
                    <a:bodyPr/>
                    <a:lstStyle/>
                    <a:p>
                      <a:pPr algn="just"/>
                      <a:endParaRPr lang="ru-RU" sz="1000" b="1" dirty="0">
                        <a:solidFill>
                          <a:srgbClr val="7A4300"/>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8A779"/>
                    </a:solidFill>
                  </a:tcPr>
                </a:tc>
                <a:tc>
                  <a:txBody>
                    <a:bodyPr/>
                    <a:lstStyle/>
                    <a:p>
                      <a:pPr algn="just"/>
                      <a:r>
                        <a:rPr lang="ru-RU" sz="1000" b="1" dirty="0" err="1">
                          <a:solidFill>
                            <a:srgbClr val="7A4300"/>
                          </a:solidFill>
                        </a:rPr>
                        <a:t>Мемлекеттік</a:t>
                      </a:r>
                      <a:r>
                        <a:rPr lang="ru-RU" sz="1000" b="1" dirty="0">
                          <a:solidFill>
                            <a:srgbClr val="7A4300"/>
                          </a:solidFill>
                        </a:rPr>
                        <a:t> </a:t>
                      </a:r>
                      <a:r>
                        <a:rPr lang="ru-RU" sz="1000" b="1" dirty="0" err="1">
                          <a:solidFill>
                            <a:srgbClr val="7A4300"/>
                          </a:solidFill>
                        </a:rPr>
                        <a:t>мекеме</a:t>
                      </a:r>
                      <a:r>
                        <a:rPr lang="ru-RU" sz="1000" b="1" dirty="0">
                          <a:solidFill>
                            <a:srgbClr val="7A4300"/>
                          </a:solidFill>
                        </a:rPr>
                        <a:t> – 31,3 %</a:t>
                      </a:r>
                    </a:p>
                    <a:p>
                      <a:pPr algn="just"/>
                      <a:r>
                        <a:rPr lang="ru-RU" sz="1000" b="1" dirty="0">
                          <a:solidFill>
                            <a:srgbClr val="7A4300"/>
                          </a:solidFill>
                        </a:rPr>
                        <a:t>ЖК – 32,5 %</a:t>
                      </a:r>
                    </a:p>
                    <a:p>
                      <a:pPr algn="just"/>
                      <a:r>
                        <a:rPr lang="ru-RU" sz="1000" b="1" dirty="0" err="1">
                          <a:solidFill>
                            <a:srgbClr val="7A4300"/>
                          </a:solidFill>
                        </a:rPr>
                        <a:t>Студенттер</a:t>
                      </a:r>
                      <a:r>
                        <a:rPr lang="ru-RU" sz="1000" b="1" dirty="0">
                          <a:solidFill>
                            <a:srgbClr val="7A4300"/>
                          </a:solidFill>
                        </a:rPr>
                        <a:t> – 17,1 %</a:t>
                      </a:r>
                    </a:p>
                    <a:p>
                      <a:pPr algn="just"/>
                      <a:r>
                        <a:rPr lang="ru-RU" sz="1000" b="1" dirty="0">
                          <a:solidFill>
                            <a:srgbClr val="7A4300"/>
                          </a:solidFill>
                        </a:rPr>
                        <a:t> </a:t>
                      </a:r>
                      <a:r>
                        <a:rPr lang="ru-RU" sz="1000" b="1" dirty="0" err="1">
                          <a:solidFill>
                            <a:srgbClr val="7A4300"/>
                          </a:solidFill>
                        </a:rPr>
                        <a:t>Өзін-өзі</a:t>
                      </a:r>
                      <a:r>
                        <a:rPr lang="ru-RU" sz="1000" b="1" dirty="0">
                          <a:solidFill>
                            <a:srgbClr val="7A4300"/>
                          </a:solidFill>
                        </a:rPr>
                        <a:t> </a:t>
                      </a:r>
                      <a:r>
                        <a:rPr lang="ru-RU" sz="1000" b="1" dirty="0" err="1">
                          <a:solidFill>
                            <a:srgbClr val="7A4300"/>
                          </a:solidFill>
                        </a:rPr>
                        <a:t>жұмыспен</a:t>
                      </a:r>
                      <a:r>
                        <a:rPr lang="ru-RU" sz="1000" b="1" dirty="0">
                          <a:solidFill>
                            <a:srgbClr val="7A4300"/>
                          </a:solidFill>
                        </a:rPr>
                        <a:t> </a:t>
                      </a:r>
                      <a:r>
                        <a:rPr lang="ru-RU" sz="1000" b="1" dirty="0" err="1">
                          <a:solidFill>
                            <a:srgbClr val="7A4300"/>
                          </a:solidFill>
                        </a:rPr>
                        <a:t>қамту</a:t>
                      </a:r>
                      <a:r>
                        <a:rPr lang="ru-RU" sz="1000" b="1" dirty="0">
                          <a:solidFill>
                            <a:srgbClr val="7A4300"/>
                          </a:solidFill>
                        </a:rPr>
                        <a:t> – 24,7 %</a:t>
                      </a:r>
                    </a:p>
                    <a:p>
                      <a:pPr algn="just"/>
                      <a:r>
                        <a:rPr lang="ru-RU" sz="1000" b="1" dirty="0">
                          <a:solidFill>
                            <a:srgbClr val="7A4300"/>
                          </a:solidFill>
                        </a:rPr>
                        <a:t>Жеке </a:t>
                      </a:r>
                      <a:r>
                        <a:rPr lang="ru-RU" sz="1000" b="1" dirty="0" err="1">
                          <a:solidFill>
                            <a:srgbClr val="7A4300"/>
                          </a:solidFill>
                        </a:rPr>
                        <a:t>меншік</a:t>
                      </a:r>
                      <a:r>
                        <a:rPr lang="ru-RU" sz="1000" b="1" dirty="0">
                          <a:solidFill>
                            <a:srgbClr val="7A4300"/>
                          </a:solidFill>
                        </a:rPr>
                        <a:t> </a:t>
                      </a:r>
                      <a:r>
                        <a:rPr lang="ru-RU" sz="1000" b="1" dirty="0" err="1">
                          <a:solidFill>
                            <a:srgbClr val="7A4300"/>
                          </a:solidFill>
                        </a:rPr>
                        <a:t>компаниялар</a:t>
                      </a:r>
                      <a:r>
                        <a:rPr lang="ru-RU" sz="1000" b="1" dirty="0">
                          <a:solidFill>
                            <a:srgbClr val="7A4300"/>
                          </a:solidFill>
                        </a:rPr>
                        <a:t> – 32,1 %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372535204"/>
                  </a:ext>
                </a:extLst>
              </a:tr>
              <a:tr h="70926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b="1" dirty="0" err="1">
                          <a:solidFill>
                            <a:srgbClr val="7A4300"/>
                          </a:solidFill>
                        </a:rPr>
                        <a:t>Студенттер</a:t>
                      </a:r>
                      <a:r>
                        <a:rPr lang="ru-RU" sz="1000" b="1" dirty="0">
                          <a:solidFill>
                            <a:srgbClr val="7A4300"/>
                          </a:solidFill>
                        </a:rPr>
                        <a:t> – 24,4 %</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b="1" dirty="0" err="1">
                          <a:solidFill>
                            <a:srgbClr val="7A4300"/>
                          </a:solidFill>
                        </a:rPr>
                        <a:t>Үй</a:t>
                      </a:r>
                      <a:r>
                        <a:rPr lang="ru-RU" sz="1000" b="1" dirty="0">
                          <a:solidFill>
                            <a:srgbClr val="7A4300"/>
                          </a:solidFill>
                        </a:rPr>
                        <a:t> </a:t>
                      </a:r>
                      <a:r>
                        <a:rPr lang="ru-RU" sz="1000" b="1" dirty="0" err="1">
                          <a:solidFill>
                            <a:srgbClr val="7A4300"/>
                          </a:solidFill>
                        </a:rPr>
                        <a:t>шаруасындағы</a:t>
                      </a:r>
                      <a:r>
                        <a:rPr lang="ru-RU" sz="1000" b="1" dirty="0">
                          <a:solidFill>
                            <a:srgbClr val="7A4300"/>
                          </a:solidFill>
                        </a:rPr>
                        <a:t> </a:t>
                      </a:r>
                      <a:r>
                        <a:rPr lang="ru-RU" sz="1000" b="1" dirty="0" err="1">
                          <a:solidFill>
                            <a:srgbClr val="7A4300"/>
                          </a:solidFill>
                        </a:rPr>
                        <a:t>әйелдер</a:t>
                      </a:r>
                      <a:r>
                        <a:rPr lang="ru-RU" sz="1000" b="1" dirty="0">
                          <a:solidFill>
                            <a:srgbClr val="7A4300"/>
                          </a:solidFill>
                        </a:rPr>
                        <a:t>-   27,1 %</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b="1" dirty="0">
                          <a:solidFill>
                            <a:srgbClr val="7A4300"/>
                          </a:solidFill>
                        </a:rPr>
                        <a:t>ЖК – 26,3 %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8A77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ru-RU" sz="1000" b="1" dirty="0">
                        <a:solidFill>
                          <a:srgbClr val="7A4300"/>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511228241"/>
                  </a:ext>
                </a:extLst>
              </a:tr>
              <a:tr h="709263">
                <a:tc>
                  <a:txBody>
                    <a:bodyPr/>
                    <a:lstStyle/>
                    <a:p>
                      <a:endParaRPr lang="ru-RU" sz="1000" b="1" dirty="0">
                        <a:solidFill>
                          <a:srgbClr val="7A4300"/>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8A77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b="1" dirty="0">
                          <a:solidFill>
                            <a:srgbClr val="7A4300"/>
                          </a:solidFill>
                        </a:rPr>
                        <a:t>Жеке </a:t>
                      </a:r>
                      <a:r>
                        <a:rPr lang="ru-RU" sz="1000" b="1" dirty="0" err="1">
                          <a:solidFill>
                            <a:srgbClr val="7A4300"/>
                          </a:solidFill>
                        </a:rPr>
                        <a:t>меншік</a:t>
                      </a:r>
                      <a:r>
                        <a:rPr lang="ru-RU" sz="1000" b="1" dirty="0">
                          <a:solidFill>
                            <a:srgbClr val="7A4300"/>
                          </a:solidFill>
                        </a:rPr>
                        <a:t> </a:t>
                      </a:r>
                      <a:r>
                        <a:rPr lang="ru-RU" sz="1000" b="1" dirty="0" err="1">
                          <a:solidFill>
                            <a:srgbClr val="7A4300"/>
                          </a:solidFill>
                        </a:rPr>
                        <a:t>компаниялар</a:t>
                      </a:r>
                      <a:r>
                        <a:rPr lang="ru-RU" sz="1000" b="1" dirty="0">
                          <a:solidFill>
                            <a:srgbClr val="7A4300"/>
                          </a:solidFill>
                        </a:rPr>
                        <a:t>- 21,1 %</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b="1" dirty="0" err="1">
                          <a:solidFill>
                            <a:srgbClr val="7A4300"/>
                          </a:solidFill>
                        </a:rPr>
                        <a:t>Мемлекеттік</a:t>
                      </a:r>
                      <a:r>
                        <a:rPr lang="ru-RU" sz="1000" b="1" dirty="0">
                          <a:solidFill>
                            <a:srgbClr val="7A4300"/>
                          </a:solidFill>
                        </a:rPr>
                        <a:t> </a:t>
                      </a:r>
                      <a:r>
                        <a:rPr lang="ru-RU" sz="1000" b="1" dirty="0" err="1">
                          <a:solidFill>
                            <a:srgbClr val="7A4300"/>
                          </a:solidFill>
                        </a:rPr>
                        <a:t>мекеме</a:t>
                      </a:r>
                      <a:r>
                        <a:rPr lang="ru-RU" sz="1000" b="1" dirty="0">
                          <a:solidFill>
                            <a:srgbClr val="7A4300"/>
                          </a:solidFill>
                        </a:rPr>
                        <a:t> – 22 %</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b="1" dirty="0">
                          <a:solidFill>
                            <a:srgbClr val="7A4300"/>
                          </a:solidFill>
                        </a:rPr>
                        <a:t>ЖК – 22 %</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b="1" dirty="0" err="1">
                          <a:solidFill>
                            <a:srgbClr val="7A4300"/>
                          </a:solidFill>
                        </a:rPr>
                        <a:t>Зейнеткерлер</a:t>
                      </a:r>
                      <a:r>
                        <a:rPr lang="ru-RU" sz="1000" b="1" dirty="0">
                          <a:solidFill>
                            <a:srgbClr val="7A4300"/>
                          </a:solidFill>
                        </a:rPr>
                        <a:t> – 17,9 %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2548747904"/>
                  </a:ext>
                </a:extLst>
              </a:tr>
              <a:tr h="4137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000" b="1" dirty="0">
                        <a:solidFill>
                          <a:srgbClr val="7A4300"/>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8A779"/>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b="1" dirty="0">
                          <a:solidFill>
                            <a:srgbClr val="7A4300"/>
                          </a:solidFill>
                        </a:rPr>
                        <a:t>Жеке </a:t>
                      </a:r>
                      <a:r>
                        <a:rPr lang="ru-RU" sz="1000" b="1" dirty="0" err="1">
                          <a:solidFill>
                            <a:srgbClr val="7A4300"/>
                          </a:solidFill>
                        </a:rPr>
                        <a:t>меншік</a:t>
                      </a:r>
                      <a:r>
                        <a:rPr lang="ru-RU" sz="1000" b="1" dirty="0">
                          <a:solidFill>
                            <a:srgbClr val="7A4300"/>
                          </a:solidFill>
                        </a:rPr>
                        <a:t> </a:t>
                      </a:r>
                      <a:r>
                        <a:rPr lang="ru-RU" sz="1000" b="1" dirty="0" err="1">
                          <a:solidFill>
                            <a:srgbClr val="7A4300"/>
                          </a:solidFill>
                        </a:rPr>
                        <a:t>компаниялар</a:t>
                      </a:r>
                      <a:r>
                        <a:rPr lang="ru-RU" sz="1000" b="1" dirty="0">
                          <a:solidFill>
                            <a:srgbClr val="7A4300"/>
                          </a:solidFill>
                        </a:rPr>
                        <a:t>- 21,1 %</a:t>
                      </a:r>
                    </a:p>
                    <a:p>
                      <a:pPr marL="0" marR="0" lvl="0" indent="0" algn="just" defTabSz="914400" rtl="0" eaLnBrk="1" fontAlgn="auto" latinLnBrk="0" hangingPunct="1">
                        <a:lnSpc>
                          <a:spcPct val="100000"/>
                        </a:lnSpc>
                        <a:spcBef>
                          <a:spcPts val="0"/>
                        </a:spcBef>
                        <a:spcAft>
                          <a:spcPts val="0"/>
                        </a:spcAft>
                        <a:buClrTx/>
                        <a:buSzTx/>
                        <a:buFontTx/>
                        <a:buNone/>
                        <a:tabLst/>
                        <a:defRPr/>
                      </a:pPr>
                      <a:r>
                        <a:rPr lang="ru-RU" sz="1000" b="1" dirty="0" err="1">
                          <a:solidFill>
                            <a:srgbClr val="7A4300"/>
                          </a:solidFill>
                        </a:rPr>
                        <a:t>Мемлекеттік</a:t>
                      </a:r>
                      <a:r>
                        <a:rPr lang="ru-RU" sz="1000" b="1" dirty="0">
                          <a:solidFill>
                            <a:srgbClr val="7A4300"/>
                          </a:solidFill>
                        </a:rPr>
                        <a:t> </a:t>
                      </a:r>
                      <a:r>
                        <a:rPr lang="ru-RU" sz="1000" b="1" dirty="0" err="1">
                          <a:solidFill>
                            <a:srgbClr val="7A4300"/>
                          </a:solidFill>
                        </a:rPr>
                        <a:t>мекеме</a:t>
                      </a:r>
                      <a:r>
                        <a:rPr lang="ru-RU" sz="1000" b="1" dirty="0">
                          <a:solidFill>
                            <a:srgbClr val="7A4300"/>
                          </a:solidFill>
                        </a:rPr>
                        <a:t> – 22 %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3806520395"/>
                  </a:ext>
                </a:extLst>
              </a:tr>
            </a:tbl>
          </a:graphicData>
        </a:graphic>
      </p:graphicFrame>
      <p:sp>
        <p:nvSpPr>
          <p:cNvPr id="10" name="TextBox 9">
            <a:extLst>
              <a:ext uri="{FF2B5EF4-FFF2-40B4-BE49-F238E27FC236}">
                <a16:creationId xmlns:a16="http://schemas.microsoft.com/office/drawing/2014/main" id="{9C683A48-6E5A-2D44-8DE3-DC888EE8DC08}"/>
              </a:ext>
            </a:extLst>
          </p:cNvPr>
          <p:cNvSpPr txBox="1"/>
          <p:nvPr/>
        </p:nvSpPr>
        <p:spPr>
          <a:xfrm>
            <a:off x="10270957" y="1075058"/>
            <a:ext cx="2032496" cy="196609"/>
          </a:xfrm>
          <a:prstGeom prst="rect">
            <a:avLst/>
          </a:prstGeom>
          <a:noFill/>
        </p:spPr>
        <p:txBody>
          <a:bodyPr wrap="square" lIns="0" tIns="0" rIns="0" bIns="0" rtlCol="0">
            <a:noAutofit/>
          </a:bodyPr>
          <a:lstStyle/>
          <a:p>
            <a:pPr>
              <a:spcBef>
                <a:spcPts val="400"/>
              </a:spcBef>
            </a:pPr>
            <a:r>
              <a:rPr lang="ru-RU" sz="1333" b="1" dirty="0" err="1">
                <a:solidFill>
                  <a:srgbClr val="7A4300"/>
                </a:solidFill>
                <a:latin typeface="Arial" pitchFamily="34" charset="0"/>
                <a:cs typeface="Arial" pitchFamily="34" charset="0"/>
              </a:rPr>
              <a:t>Азырақ</a:t>
            </a:r>
            <a:r>
              <a:rPr lang="ru-RU" sz="1333" b="1" dirty="0">
                <a:solidFill>
                  <a:srgbClr val="7A4300"/>
                </a:solidFill>
                <a:latin typeface="Arial" pitchFamily="34" charset="0"/>
                <a:cs typeface="Arial" pitchFamily="34" charset="0"/>
              </a:rPr>
              <a:t> </a:t>
            </a:r>
            <a:r>
              <a:rPr lang="ru-RU" sz="1333" b="1" dirty="0" err="1">
                <a:solidFill>
                  <a:srgbClr val="7A4300"/>
                </a:solidFill>
                <a:latin typeface="Arial" pitchFamily="34" charset="0"/>
                <a:cs typeface="Arial" pitchFamily="34" charset="0"/>
              </a:rPr>
              <a:t>тән</a:t>
            </a:r>
            <a:endParaRPr lang="ru-RU" sz="1333" b="1" dirty="0">
              <a:solidFill>
                <a:srgbClr val="7A4300"/>
              </a:solidFill>
              <a:latin typeface="Arial" pitchFamily="34" charset="0"/>
              <a:cs typeface="Arial" pitchFamily="34" charset="0"/>
            </a:endParaRPr>
          </a:p>
        </p:txBody>
      </p:sp>
      <p:sp>
        <p:nvSpPr>
          <p:cNvPr id="11" name="TextBox 10">
            <a:extLst>
              <a:ext uri="{FF2B5EF4-FFF2-40B4-BE49-F238E27FC236}">
                <a16:creationId xmlns:a16="http://schemas.microsoft.com/office/drawing/2014/main" id="{A2A7B211-EDC5-EA47-A17A-B9BA2005344F}"/>
              </a:ext>
            </a:extLst>
          </p:cNvPr>
          <p:cNvSpPr txBox="1"/>
          <p:nvPr/>
        </p:nvSpPr>
        <p:spPr>
          <a:xfrm>
            <a:off x="168826" y="1145370"/>
            <a:ext cx="6991257" cy="768140"/>
          </a:xfrm>
          <a:prstGeom prst="rect">
            <a:avLst/>
          </a:prstGeom>
          <a:noFill/>
        </p:spPr>
        <p:txBody>
          <a:bodyPr wrap="square" lIns="0" tIns="0" rIns="0" bIns="0" rtlCol="0">
            <a:noAutofit/>
          </a:bodyPr>
          <a:lstStyle/>
          <a:p>
            <a:pPr>
              <a:spcBef>
                <a:spcPts val="400"/>
              </a:spcBef>
            </a:pPr>
            <a:r>
              <a:rPr lang="ru-RU" sz="1333" dirty="0" err="1">
                <a:solidFill>
                  <a:schemeClr val="accent1"/>
                </a:solidFill>
                <a:latin typeface="Arial" pitchFamily="34" charset="0"/>
                <a:cs typeface="Arial" pitchFamily="34" charset="0"/>
              </a:rPr>
              <a:t>Кестеде</a:t>
            </a:r>
            <a:r>
              <a:rPr lang="ru-RU" sz="1333" dirty="0">
                <a:solidFill>
                  <a:schemeClr val="accent1"/>
                </a:solidFill>
                <a:latin typeface="Arial" pitchFamily="34" charset="0"/>
                <a:cs typeface="Arial" pitchFamily="34" charset="0"/>
              </a:rPr>
              <a:t> «</a:t>
            </a:r>
            <a:r>
              <a:rPr lang="ru-RU" sz="1333" dirty="0" err="1">
                <a:solidFill>
                  <a:schemeClr val="accent1"/>
                </a:solidFill>
                <a:latin typeface="Arial" pitchFamily="34" charset="0"/>
                <a:cs typeface="Arial" pitchFamily="34" charset="0"/>
              </a:rPr>
              <a:t>толығымен</a:t>
            </a:r>
            <a:r>
              <a:rPr lang="ru-RU" sz="1333" dirty="0">
                <a:solidFill>
                  <a:schemeClr val="accent1"/>
                </a:solidFill>
                <a:latin typeface="Arial" pitchFamily="34" charset="0"/>
                <a:cs typeface="Arial" pitchFamily="34" charset="0"/>
              </a:rPr>
              <a:t>», «</a:t>
            </a:r>
            <a:r>
              <a:rPr lang="ru-RU" sz="1333" dirty="0" err="1">
                <a:solidFill>
                  <a:schemeClr val="accent1"/>
                </a:solidFill>
                <a:latin typeface="Arial" pitchFamily="34" charset="0"/>
                <a:cs typeface="Arial" pitchFamily="34" charset="0"/>
              </a:rPr>
              <a:t>немесе</a:t>
            </a:r>
            <a:r>
              <a:rPr lang="ru-RU" sz="1333" dirty="0">
                <a:solidFill>
                  <a:schemeClr val="accent1"/>
                </a:solidFill>
                <a:latin typeface="Arial" pitchFamily="34" charset="0"/>
                <a:cs typeface="Arial" pitchFamily="34" charset="0"/>
              </a:rPr>
              <a:t>», «</a:t>
            </a:r>
            <a:r>
              <a:rPr lang="ru-RU" sz="1333" dirty="0" err="1">
                <a:solidFill>
                  <a:schemeClr val="accent1"/>
                </a:solidFill>
                <a:latin typeface="Arial" pitchFamily="34" charset="0"/>
                <a:cs typeface="Arial" pitchFamily="34" charset="0"/>
              </a:rPr>
              <a:t>сірә</a:t>
            </a:r>
            <a:r>
              <a:rPr lang="ru-RU" sz="1333" dirty="0">
                <a:solidFill>
                  <a:schemeClr val="accent1"/>
                </a:solidFill>
                <a:latin typeface="Arial" pitchFamily="34" charset="0"/>
                <a:cs typeface="Arial" pitchFamily="34" charset="0"/>
              </a:rPr>
              <a:t>» </a:t>
            </a:r>
            <a:r>
              <a:rPr lang="ru-RU" sz="1333" dirty="0" err="1">
                <a:solidFill>
                  <a:schemeClr val="accent1"/>
                </a:solidFill>
                <a:latin typeface="Arial" pitchFamily="34" charset="0"/>
                <a:cs typeface="Arial" pitchFamily="34" charset="0"/>
              </a:rPr>
              <a:t>келісетіндердің</a:t>
            </a:r>
            <a:r>
              <a:rPr lang="ru-RU" sz="1333" dirty="0">
                <a:solidFill>
                  <a:schemeClr val="accent1"/>
                </a:solidFill>
                <a:latin typeface="Arial" pitchFamily="34" charset="0"/>
                <a:cs typeface="Arial" pitchFamily="34" charset="0"/>
              </a:rPr>
              <a:t> </a:t>
            </a:r>
            <a:r>
              <a:rPr lang="ru-RU" sz="1333" dirty="0" err="1">
                <a:solidFill>
                  <a:schemeClr val="accent1"/>
                </a:solidFill>
                <a:latin typeface="Arial" pitchFamily="34" charset="0"/>
                <a:cs typeface="Arial" pitchFamily="34" charset="0"/>
              </a:rPr>
              <a:t>үлесі</a:t>
            </a:r>
            <a:r>
              <a:rPr lang="ru-RU" sz="1333" dirty="0">
                <a:solidFill>
                  <a:schemeClr val="accent1"/>
                </a:solidFill>
                <a:latin typeface="Arial" pitchFamily="34" charset="0"/>
                <a:cs typeface="Arial" pitchFamily="34" charset="0"/>
              </a:rPr>
              <a:t> </a:t>
            </a:r>
            <a:r>
              <a:rPr lang="ru-RU" sz="1333" dirty="0" err="1">
                <a:solidFill>
                  <a:schemeClr val="accent1"/>
                </a:solidFill>
                <a:latin typeface="Arial" pitchFamily="34" charset="0"/>
                <a:cs typeface="Arial" pitchFamily="34" charset="0"/>
              </a:rPr>
              <a:t>көрсетілген</a:t>
            </a:r>
            <a:endParaRPr lang="ru-RU" sz="1333" dirty="0">
              <a:solidFill>
                <a:schemeClr val="accent1"/>
              </a:solidFill>
              <a:latin typeface="Arial" pitchFamily="34" charset="0"/>
              <a:cs typeface="Arial" pitchFamily="34" charset="0"/>
            </a:endParaRPr>
          </a:p>
        </p:txBody>
      </p:sp>
      <p:sp>
        <p:nvSpPr>
          <p:cNvPr id="12" name="Заголовок 4">
            <a:extLst>
              <a:ext uri="{FF2B5EF4-FFF2-40B4-BE49-F238E27FC236}">
                <a16:creationId xmlns:a16="http://schemas.microsoft.com/office/drawing/2014/main" id="{3893796A-1A2C-BB46-A10D-4387E379DD27}"/>
              </a:ext>
            </a:extLst>
          </p:cNvPr>
          <p:cNvSpPr txBox="1">
            <a:spLocks/>
          </p:cNvSpPr>
          <p:nvPr/>
        </p:nvSpPr>
        <p:spPr>
          <a:xfrm>
            <a:off x="479376" y="237048"/>
            <a:ext cx="9908632" cy="547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2.4. </a:t>
            </a:r>
            <a:r>
              <a:rPr lang="ru-RU" sz="2800" b="1" dirty="0" err="1">
                <a:latin typeface="+mn-lt"/>
              </a:rPr>
              <a:t>Қаржы</a:t>
            </a:r>
            <a:r>
              <a:rPr lang="ru-RU" sz="2800" b="1" dirty="0">
                <a:latin typeface="+mn-lt"/>
              </a:rPr>
              <a:t> </a:t>
            </a:r>
            <a:r>
              <a:rPr lang="ru-RU" sz="2800" b="1" dirty="0" err="1">
                <a:latin typeface="+mn-lt"/>
              </a:rPr>
              <a:t>жүйесі</a:t>
            </a:r>
            <a:r>
              <a:rPr lang="ru-RU" sz="2800" b="1" dirty="0">
                <a:latin typeface="+mn-lt"/>
              </a:rPr>
              <a:t> </a:t>
            </a:r>
            <a:r>
              <a:rPr lang="ru-RU" sz="2800" b="1" dirty="0" err="1">
                <a:latin typeface="+mn-lt"/>
              </a:rPr>
              <a:t>жайлы</a:t>
            </a:r>
            <a:r>
              <a:rPr lang="ru-RU" sz="2800" b="1" dirty="0">
                <a:latin typeface="+mn-lt"/>
              </a:rPr>
              <a:t> </a:t>
            </a:r>
            <a:r>
              <a:rPr lang="ru-RU" sz="2800" b="1" dirty="0" err="1">
                <a:latin typeface="+mn-lt"/>
              </a:rPr>
              <a:t>хабардар</a:t>
            </a:r>
            <a:r>
              <a:rPr lang="ru-RU" sz="2800" b="1" dirty="0">
                <a:latin typeface="+mn-lt"/>
              </a:rPr>
              <a:t> болу</a:t>
            </a:r>
            <a:endParaRPr lang="ru-RU" sz="3200" b="1" dirty="0"/>
          </a:p>
        </p:txBody>
      </p:sp>
      <p:sp>
        <p:nvSpPr>
          <p:cNvPr id="13" name="Равнобедренный треугольник 24">
            <a:extLst>
              <a:ext uri="{FF2B5EF4-FFF2-40B4-BE49-F238E27FC236}">
                <a16:creationId xmlns:a16="http://schemas.microsoft.com/office/drawing/2014/main" id="{F6964BF4-2C97-8249-9FBF-50C7E9580229}"/>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Прямоугольник 13">
            <a:extLst>
              <a:ext uri="{FF2B5EF4-FFF2-40B4-BE49-F238E27FC236}">
                <a16:creationId xmlns:a16="http://schemas.microsoft.com/office/drawing/2014/main" id="{0971FCF0-D5C5-BD46-942C-3418C65EDD86}"/>
              </a:ext>
            </a:extLst>
          </p:cNvPr>
          <p:cNvSpPr/>
          <p:nvPr/>
        </p:nvSpPr>
        <p:spPr>
          <a:xfrm>
            <a:off x="137880" y="784447"/>
            <a:ext cx="7808563" cy="369332"/>
          </a:xfrm>
          <a:prstGeom prst="rect">
            <a:avLst/>
          </a:prstGeom>
        </p:spPr>
        <p:txBody>
          <a:bodyPr wrap="square">
            <a:spAutoFit/>
          </a:bodyPr>
          <a:lstStyle/>
          <a:p>
            <a:r>
              <a:rPr lang="ru-RU" b="1" dirty="0" err="1">
                <a:solidFill>
                  <a:srgbClr val="7A4300"/>
                </a:solidFill>
              </a:rPr>
              <a:t>Қаржы</a:t>
            </a:r>
            <a:r>
              <a:rPr lang="ru-RU" b="1" dirty="0">
                <a:solidFill>
                  <a:srgbClr val="7A4300"/>
                </a:solidFill>
              </a:rPr>
              <a:t> </a:t>
            </a:r>
            <a:r>
              <a:rPr lang="ru-RU" b="1" dirty="0" err="1">
                <a:solidFill>
                  <a:srgbClr val="7A4300"/>
                </a:solidFill>
              </a:rPr>
              <a:t>жүйесіне</a:t>
            </a:r>
            <a:r>
              <a:rPr lang="ru-RU" b="1" dirty="0">
                <a:solidFill>
                  <a:srgbClr val="7A4300"/>
                </a:solidFill>
              </a:rPr>
              <a:t> </a:t>
            </a:r>
            <a:r>
              <a:rPr lang="ru-RU" b="1" dirty="0" err="1">
                <a:solidFill>
                  <a:srgbClr val="7A4300"/>
                </a:solidFill>
              </a:rPr>
              <a:t>қатысты</a:t>
            </a:r>
            <a:r>
              <a:rPr lang="ru-RU" b="1" dirty="0">
                <a:solidFill>
                  <a:srgbClr val="7A4300"/>
                </a:solidFill>
              </a:rPr>
              <a:t> </a:t>
            </a:r>
            <a:r>
              <a:rPr lang="ru-RU" b="1" dirty="0" err="1">
                <a:solidFill>
                  <a:srgbClr val="7A4300"/>
                </a:solidFill>
              </a:rPr>
              <a:t>қондырғылар</a:t>
            </a:r>
            <a:r>
              <a:rPr lang="ru-RU" b="1" dirty="0">
                <a:solidFill>
                  <a:srgbClr val="7A4300"/>
                </a:solidFill>
              </a:rPr>
              <a:t>, % </a:t>
            </a:r>
            <a:r>
              <a:rPr lang="ru-RU" b="1" dirty="0" err="1">
                <a:solidFill>
                  <a:srgbClr val="7A4300"/>
                </a:solidFill>
              </a:rPr>
              <a:t>бойынша</a:t>
            </a:r>
            <a:endParaRPr lang="ru-RU" b="1" dirty="0">
              <a:solidFill>
                <a:srgbClr val="7A4300"/>
              </a:solidFill>
            </a:endParaRPr>
          </a:p>
        </p:txBody>
      </p:sp>
    </p:spTree>
    <p:extLst>
      <p:ext uri="{BB962C8B-B14F-4D97-AF65-F5344CB8AC3E}">
        <p14:creationId xmlns:p14="http://schemas.microsoft.com/office/powerpoint/2010/main" val="396514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47F39C4F-E455-5846-9F28-705A481A1696}"/>
              </a:ext>
            </a:extLst>
          </p:cNvPr>
          <p:cNvSpPr>
            <a:spLocks noGrp="1"/>
          </p:cNvSpPr>
          <p:nvPr>
            <p:ph type="sldNum" sz="quarter" idx="12"/>
          </p:nvPr>
        </p:nvSpPr>
        <p:spPr/>
        <p:txBody>
          <a:bodyPr/>
          <a:lstStyle/>
          <a:p>
            <a:fld id="{36AE403C-4EB7-40BC-9395-955F62C492F5}" type="slidenum">
              <a:rPr lang="ru-RU" smtClean="0"/>
              <a:pPr/>
              <a:t>5</a:t>
            </a:fld>
            <a:endParaRPr lang="ru-RU" dirty="0"/>
          </a:p>
        </p:txBody>
      </p:sp>
      <p:pic>
        <p:nvPicPr>
          <p:cNvPr id="5" name="Picture 1" descr="page1image11332112">
            <a:extLst>
              <a:ext uri="{FF2B5EF4-FFF2-40B4-BE49-F238E27FC236}">
                <a16:creationId xmlns:a16="http://schemas.microsoft.com/office/drawing/2014/main" id="{A6E1BAFF-4D8D-854B-A8FE-59B85F7BB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112" y="1484784"/>
            <a:ext cx="4921111" cy="4572032"/>
          </a:xfrm>
          <a:prstGeom prst="rect">
            <a:avLst/>
          </a:prstGeom>
          <a:noFill/>
          <a:effectLst>
            <a:softEdge rad="330200"/>
          </a:effectLst>
          <a:extLst>
            <a:ext uri="{909E8E84-426E-40DD-AFC4-6F175D3DCCD1}">
              <a14:hiddenFill xmlns:a14="http://schemas.microsoft.com/office/drawing/2010/main">
                <a:solidFill>
                  <a:srgbClr val="FFFFFF"/>
                </a:solidFill>
              </a14:hiddenFill>
            </a:ext>
          </a:extLst>
        </p:spPr>
      </p:pic>
      <p:sp>
        <p:nvSpPr>
          <p:cNvPr id="12" name="Объект 2">
            <a:extLst>
              <a:ext uri="{FF2B5EF4-FFF2-40B4-BE49-F238E27FC236}">
                <a16:creationId xmlns:a16="http://schemas.microsoft.com/office/drawing/2014/main" id="{74190ED6-DDC2-6E45-99FA-46A5DFB29096}"/>
              </a:ext>
            </a:extLst>
          </p:cNvPr>
          <p:cNvSpPr txBox="1">
            <a:spLocks/>
          </p:cNvSpPr>
          <p:nvPr/>
        </p:nvSpPr>
        <p:spPr>
          <a:xfrm>
            <a:off x="1877329" y="2402312"/>
            <a:ext cx="5527800" cy="1513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ru-RU" dirty="0"/>
          </a:p>
          <a:p>
            <a:pPr algn="ctr"/>
            <a:endParaRPr lang="ru-RU" dirty="0"/>
          </a:p>
        </p:txBody>
      </p:sp>
      <p:sp>
        <p:nvSpPr>
          <p:cNvPr id="20" name="Объект 2">
            <a:extLst>
              <a:ext uri="{FF2B5EF4-FFF2-40B4-BE49-F238E27FC236}">
                <a16:creationId xmlns:a16="http://schemas.microsoft.com/office/drawing/2014/main" id="{11EFA220-536D-E04A-85BA-DAD71C398AF3}"/>
              </a:ext>
            </a:extLst>
          </p:cNvPr>
          <p:cNvSpPr>
            <a:spLocks noGrp="1" noChangeAspect="1"/>
          </p:cNvSpPr>
          <p:nvPr>
            <p:ph idx="1"/>
          </p:nvPr>
        </p:nvSpPr>
        <p:spPr>
          <a:xfrm>
            <a:off x="479376" y="1395742"/>
            <a:ext cx="6438295" cy="5143536"/>
          </a:xfrm>
        </p:spPr>
        <p:txBody>
          <a:bodyPr>
            <a:noAutofit/>
          </a:bodyPr>
          <a:lstStyle/>
          <a:p>
            <a:pPr marL="0" indent="0" algn="just">
              <a:lnSpc>
                <a:spcPct val="100000"/>
              </a:lnSpc>
              <a:spcBef>
                <a:spcPts val="0"/>
              </a:spcBef>
              <a:buClr>
                <a:srgbClr val="4A6898"/>
              </a:buClr>
              <a:buNone/>
            </a:pPr>
            <a:r>
              <a:rPr lang="ru-RU" sz="3200" dirty="0" err="1">
                <a:solidFill>
                  <a:srgbClr val="407742"/>
                </a:solidFill>
                <a:latin typeface="Times New Roman" panose="02020603050405020304" pitchFamily="18" charset="0"/>
                <a:cs typeface="Times New Roman" panose="02020603050405020304" pitchFamily="18" charset="0"/>
              </a:rPr>
              <a:t>ақылға</a:t>
            </a:r>
            <a:r>
              <a:rPr lang="ru-RU" sz="3200" dirty="0">
                <a:solidFill>
                  <a:srgbClr val="407742"/>
                </a:solidFill>
                <a:latin typeface="Times New Roman" panose="02020603050405020304" pitchFamily="18" charset="0"/>
                <a:cs typeface="Times New Roman" panose="02020603050405020304" pitchFamily="18" charset="0"/>
              </a:rPr>
              <a:t> </a:t>
            </a:r>
            <a:r>
              <a:rPr lang="ru-RU" sz="3200" dirty="0" err="1">
                <a:solidFill>
                  <a:srgbClr val="407742"/>
                </a:solidFill>
                <a:latin typeface="Times New Roman" panose="02020603050405020304" pitchFamily="18" charset="0"/>
                <a:cs typeface="Times New Roman" panose="02020603050405020304" pitchFamily="18" charset="0"/>
              </a:rPr>
              <a:t>қонымды</a:t>
            </a:r>
            <a:r>
              <a:rPr lang="ru-RU" sz="3200" dirty="0">
                <a:solidFill>
                  <a:srgbClr val="407742"/>
                </a:solidFill>
                <a:latin typeface="Times New Roman" panose="02020603050405020304" pitchFamily="18" charset="0"/>
                <a:cs typeface="Times New Roman" panose="02020603050405020304" pitchFamily="18" charset="0"/>
              </a:rPr>
              <a:t> </a:t>
            </a:r>
            <a:r>
              <a:rPr lang="ru-RU" sz="3200" dirty="0" err="1">
                <a:solidFill>
                  <a:srgbClr val="407742"/>
                </a:solidFill>
                <a:latin typeface="Times New Roman" panose="02020603050405020304" pitchFamily="18" charset="0"/>
                <a:cs typeface="Times New Roman" panose="02020603050405020304" pitchFamily="18" charset="0"/>
              </a:rPr>
              <a:t>қаржылық</a:t>
            </a:r>
            <a:r>
              <a:rPr lang="ru-RU" sz="3200" dirty="0">
                <a:solidFill>
                  <a:srgbClr val="407742"/>
                </a:solidFill>
                <a:latin typeface="Times New Roman" panose="02020603050405020304" pitchFamily="18" charset="0"/>
                <a:cs typeface="Times New Roman" panose="02020603050405020304" pitchFamily="18" charset="0"/>
              </a:rPr>
              <a:t> </a:t>
            </a:r>
            <a:r>
              <a:rPr lang="ru-RU" sz="3200" dirty="0" err="1">
                <a:solidFill>
                  <a:srgbClr val="407742"/>
                </a:solidFill>
                <a:latin typeface="Times New Roman" panose="02020603050405020304" pitchFamily="18" charset="0"/>
                <a:cs typeface="Times New Roman" panose="02020603050405020304" pitchFamily="18" charset="0"/>
              </a:rPr>
              <a:t>шешімдер</a:t>
            </a:r>
            <a:r>
              <a:rPr lang="ru-RU" sz="3200" dirty="0">
                <a:solidFill>
                  <a:srgbClr val="407742"/>
                </a:solidFill>
                <a:latin typeface="Times New Roman" panose="02020603050405020304" pitchFamily="18" charset="0"/>
                <a:cs typeface="Times New Roman" panose="02020603050405020304" pitchFamily="18" charset="0"/>
              </a:rPr>
              <a:t> </a:t>
            </a:r>
            <a:r>
              <a:rPr lang="ru-RU" sz="3200" dirty="0" err="1">
                <a:solidFill>
                  <a:srgbClr val="407742"/>
                </a:solidFill>
                <a:latin typeface="Times New Roman" panose="02020603050405020304" pitchFamily="18" charset="0"/>
                <a:cs typeface="Times New Roman" panose="02020603050405020304" pitchFamily="18" charset="0"/>
              </a:rPr>
              <a:t>қабылдау</a:t>
            </a:r>
            <a:r>
              <a:rPr lang="ru-RU" sz="3200" dirty="0">
                <a:solidFill>
                  <a:srgbClr val="407742"/>
                </a:solidFill>
                <a:latin typeface="Times New Roman" panose="02020603050405020304" pitchFamily="18" charset="0"/>
                <a:cs typeface="Times New Roman" panose="02020603050405020304" pitchFamily="18" charset="0"/>
              </a:rPr>
              <a:t> </a:t>
            </a:r>
            <a:r>
              <a:rPr lang="ru-RU" sz="3200" dirty="0" err="1">
                <a:solidFill>
                  <a:srgbClr val="407742"/>
                </a:solidFill>
                <a:latin typeface="Times New Roman" panose="02020603050405020304" pitchFamily="18" charset="0"/>
                <a:cs typeface="Times New Roman" panose="02020603050405020304" pitchFamily="18" charset="0"/>
              </a:rPr>
              <a:t>және</a:t>
            </a:r>
            <a:r>
              <a:rPr lang="ru-RU" sz="3200" dirty="0">
                <a:solidFill>
                  <a:srgbClr val="407742"/>
                </a:solidFill>
                <a:latin typeface="Times New Roman" panose="02020603050405020304" pitchFamily="18" charset="0"/>
                <a:cs typeface="Times New Roman" panose="02020603050405020304" pitchFamily="18" charset="0"/>
              </a:rPr>
              <a:t> </a:t>
            </a:r>
            <a:r>
              <a:rPr lang="ru-RU" sz="3200" dirty="0" err="1">
                <a:solidFill>
                  <a:srgbClr val="407742"/>
                </a:solidFill>
                <a:latin typeface="Times New Roman" panose="02020603050405020304" pitchFamily="18" charset="0"/>
                <a:cs typeface="Times New Roman" panose="02020603050405020304" pitchFamily="18" charset="0"/>
              </a:rPr>
              <a:t>қаржылық</a:t>
            </a:r>
            <a:r>
              <a:rPr lang="ru-RU" sz="3200" dirty="0">
                <a:solidFill>
                  <a:srgbClr val="407742"/>
                </a:solidFill>
                <a:latin typeface="Times New Roman" panose="02020603050405020304" pitchFamily="18" charset="0"/>
                <a:cs typeface="Times New Roman" panose="02020603050405020304" pitchFamily="18" charset="0"/>
              </a:rPr>
              <a:t> </a:t>
            </a:r>
            <a:r>
              <a:rPr lang="ru-RU" sz="3200" dirty="0" err="1">
                <a:solidFill>
                  <a:srgbClr val="407742"/>
                </a:solidFill>
                <a:latin typeface="Times New Roman" panose="02020603050405020304" pitchFamily="18" charset="0"/>
                <a:cs typeface="Times New Roman" panose="02020603050405020304" pitchFamily="18" charset="0"/>
              </a:rPr>
              <a:t>әл-ауқатқа</a:t>
            </a:r>
            <a:r>
              <a:rPr lang="ru-RU" sz="3200" dirty="0">
                <a:solidFill>
                  <a:srgbClr val="407742"/>
                </a:solidFill>
                <a:latin typeface="Times New Roman" panose="02020603050405020304" pitchFamily="18" charset="0"/>
                <a:cs typeface="Times New Roman" panose="02020603050405020304" pitchFamily="18" charset="0"/>
              </a:rPr>
              <a:t> </a:t>
            </a:r>
            <a:r>
              <a:rPr lang="ru-RU" sz="3200" dirty="0" err="1">
                <a:solidFill>
                  <a:srgbClr val="407742"/>
                </a:solidFill>
                <a:latin typeface="Times New Roman" panose="02020603050405020304" pitchFamily="18" charset="0"/>
                <a:cs typeface="Times New Roman" panose="02020603050405020304" pitchFamily="18" charset="0"/>
              </a:rPr>
              <a:t>қол</a:t>
            </a:r>
            <a:r>
              <a:rPr lang="ru-RU" sz="3200" dirty="0">
                <a:solidFill>
                  <a:srgbClr val="407742"/>
                </a:solidFill>
                <a:latin typeface="Times New Roman" panose="02020603050405020304" pitchFamily="18" charset="0"/>
                <a:cs typeface="Times New Roman" panose="02020603050405020304" pitchFamily="18" charset="0"/>
              </a:rPr>
              <a:t> </a:t>
            </a:r>
            <a:r>
              <a:rPr lang="ru-RU" sz="3200" dirty="0" err="1">
                <a:solidFill>
                  <a:srgbClr val="407742"/>
                </a:solidFill>
                <a:latin typeface="Times New Roman" panose="02020603050405020304" pitchFamily="18" charset="0"/>
                <a:cs typeface="Times New Roman" panose="02020603050405020304" pitchFamily="18" charset="0"/>
              </a:rPr>
              <a:t>жеткізу</a:t>
            </a:r>
            <a:r>
              <a:rPr lang="ru-RU" sz="3200" dirty="0">
                <a:solidFill>
                  <a:srgbClr val="407742"/>
                </a:solidFill>
                <a:latin typeface="Times New Roman" panose="02020603050405020304" pitchFamily="18" charset="0"/>
                <a:cs typeface="Times New Roman" panose="02020603050405020304" pitchFamily="18" charset="0"/>
              </a:rPr>
              <a:t> </a:t>
            </a:r>
            <a:r>
              <a:rPr lang="ru-RU" sz="3200" dirty="0" err="1">
                <a:solidFill>
                  <a:srgbClr val="407742"/>
                </a:solidFill>
                <a:latin typeface="Times New Roman" panose="02020603050405020304" pitchFamily="18" charset="0"/>
                <a:cs typeface="Times New Roman" panose="02020603050405020304" pitchFamily="18" charset="0"/>
              </a:rPr>
              <a:t>үшін</a:t>
            </a:r>
            <a:r>
              <a:rPr lang="ru-RU" sz="3200" dirty="0">
                <a:solidFill>
                  <a:srgbClr val="407742"/>
                </a:solidFill>
                <a:latin typeface="Times New Roman" panose="02020603050405020304" pitchFamily="18" charset="0"/>
                <a:cs typeface="Times New Roman" panose="02020603050405020304" pitchFamily="18" charset="0"/>
              </a:rPr>
              <a:t> </a:t>
            </a:r>
            <a:r>
              <a:rPr lang="ru-RU" sz="3200" dirty="0" err="1">
                <a:solidFill>
                  <a:srgbClr val="407742"/>
                </a:solidFill>
                <a:latin typeface="Times New Roman" panose="02020603050405020304" pitchFamily="18" charset="0"/>
                <a:cs typeface="Times New Roman" panose="02020603050405020304" pitchFamily="18" charset="0"/>
              </a:rPr>
              <a:t>жеке</a:t>
            </a:r>
            <a:r>
              <a:rPr lang="ru-RU" sz="3200" dirty="0">
                <a:solidFill>
                  <a:srgbClr val="407742"/>
                </a:solidFill>
                <a:latin typeface="Times New Roman" panose="02020603050405020304" pitchFamily="18" charset="0"/>
                <a:cs typeface="Times New Roman" panose="02020603050405020304" pitchFamily="18" charset="0"/>
              </a:rPr>
              <a:t> </a:t>
            </a:r>
            <a:r>
              <a:rPr lang="ru-RU" sz="3200" dirty="0" err="1">
                <a:solidFill>
                  <a:srgbClr val="407742"/>
                </a:solidFill>
                <a:latin typeface="Times New Roman" panose="02020603050405020304" pitchFamily="18" charset="0"/>
                <a:cs typeface="Times New Roman" panose="02020603050405020304" pitchFamily="18" charset="0"/>
              </a:rPr>
              <a:t>қаржы</a:t>
            </a:r>
            <a:r>
              <a:rPr lang="ru-RU" sz="3200" dirty="0">
                <a:solidFill>
                  <a:srgbClr val="407742"/>
                </a:solidFill>
                <a:latin typeface="Times New Roman" panose="02020603050405020304" pitchFamily="18" charset="0"/>
                <a:cs typeface="Times New Roman" panose="02020603050405020304" pitchFamily="18" charset="0"/>
              </a:rPr>
              <a:t> </a:t>
            </a:r>
            <a:r>
              <a:rPr lang="ru-RU" sz="3200" dirty="0" err="1">
                <a:solidFill>
                  <a:srgbClr val="407742"/>
                </a:solidFill>
                <a:latin typeface="Times New Roman" panose="02020603050405020304" pitchFamily="18" charset="0"/>
                <a:cs typeface="Times New Roman" panose="02020603050405020304" pitchFamily="18" charset="0"/>
              </a:rPr>
              <a:t>ресурстарын</a:t>
            </a:r>
            <a:r>
              <a:rPr lang="ru-RU" sz="3200" dirty="0">
                <a:solidFill>
                  <a:srgbClr val="407742"/>
                </a:solidFill>
                <a:latin typeface="Times New Roman" panose="02020603050405020304" pitchFamily="18" charset="0"/>
                <a:cs typeface="Times New Roman" panose="02020603050405020304" pitchFamily="18" charset="0"/>
              </a:rPr>
              <a:t> </a:t>
            </a:r>
            <a:r>
              <a:rPr lang="ru-RU" sz="3200" dirty="0" err="1">
                <a:solidFill>
                  <a:srgbClr val="407742"/>
                </a:solidFill>
                <a:latin typeface="Times New Roman" panose="02020603050405020304" pitchFamily="18" charset="0"/>
                <a:cs typeface="Times New Roman" panose="02020603050405020304" pitchFamily="18" charset="0"/>
              </a:rPr>
              <a:t>басқару</a:t>
            </a:r>
            <a:r>
              <a:rPr lang="ru-RU" sz="3200" dirty="0">
                <a:solidFill>
                  <a:srgbClr val="407742"/>
                </a:solidFill>
                <a:latin typeface="Times New Roman" panose="02020603050405020304" pitchFamily="18" charset="0"/>
                <a:cs typeface="Times New Roman" panose="02020603050405020304" pitchFamily="18" charset="0"/>
              </a:rPr>
              <a:t> </a:t>
            </a:r>
            <a:r>
              <a:rPr lang="ru-RU" sz="3200" dirty="0" err="1">
                <a:solidFill>
                  <a:srgbClr val="407742"/>
                </a:solidFill>
                <a:latin typeface="Times New Roman" panose="02020603050405020304" pitchFamily="18" charset="0"/>
                <a:cs typeface="Times New Roman" panose="02020603050405020304" pitchFamily="18" charset="0"/>
              </a:rPr>
              <a:t>бойынша</a:t>
            </a:r>
            <a:r>
              <a:rPr lang="ru-RU" sz="3200" dirty="0">
                <a:solidFill>
                  <a:srgbClr val="407742"/>
                </a:solidFill>
                <a:latin typeface="Times New Roman" panose="02020603050405020304" pitchFamily="18" charset="0"/>
                <a:cs typeface="Times New Roman" panose="02020603050405020304" pitchFamily="18" charset="0"/>
              </a:rPr>
              <a:t> </a:t>
            </a:r>
            <a:r>
              <a:rPr lang="ru-RU" sz="3200" dirty="0" err="1">
                <a:solidFill>
                  <a:srgbClr val="407742"/>
                </a:solidFill>
                <a:latin typeface="Times New Roman" panose="02020603050405020304" pitchFamily="18" charset="0"/>
                <a:cs typeface="Times New Roman" panose="02020603050405020304" pitchFamily="18" charset="0"/>
              </a:rPr>
              <a:t>білім</a:t>
            </a:r>
            <a:r>
              <a:rPr lang="ru-RU" sz="3200" dirty="0">
                <a:solidFill>
                  <a:srgbClr val="407742"/>
                </a:solidFill>
                <a:latin typeface="Times New Roman" panose="02020603050405020304" pitchFamily="18" charset="0"/>
                <a:cs typeface="Times New Roman" panose="02020603050405020304" pitchFamily="18" charset="0"/>
              </a:rPr>
              <a:t> мен </a:t>
            </a:r>
            <a:r>
              <a:rPr lang="ru-RU" sz="3200" dirty="0" err="1">
                <a:solidFill>
                  <a:srgbClr val="407742"/>
                </a:solidFill>
                <a:latin typeface="Times New Roman" panose="02020603050405020304" pitchFamily="18" charset="0"/>
                <a:cs typeface="Times New Roman" panose="02020603050405020304" pitchFamily="18" charset="0"/>
              </a:rPr>
              <a:t>дағдыларды</a:t>
            </a:r>
            <a:r>
              <a:rPr lang="ru-RU" sz="3200" dirty="0">
                <a:solidFill>
                  <a:srgbClr val="407742"/>
                </a:solidFill>
                <a:latin typeface="Times New Roman" panose="02020603050405020304" pitchFamily="18" charset="0"/>
                <a:cs typeface="Times New Roman" panose="02020603050405020304" pitchFamily="18" charset="0"/>
              </a:rPr>
              <a:t> </a:t>
            </a:r>
            <a:r>
              <a:rPr lang="kk-KZ" sz="3200" dirty="0">
                <a:solidFill>
                  <a:srgbClr val="407742"/>
                </a:solidFill>
                <a:latin typeface="Times New Roman" panose="02020603050405020304" pitchFamily="18" charset="0"/>
                <a:cs typeface="Times New Roman" panose="02020603050405020304" pitchFamily="18" charset="0"/>
              </a:rPr>
              <a:t>өмір бойы</a:t>
            </a:r>
            <a:r>
              <a:rPr lang="ru-RU" sz="3200" dirty="0">
                <a:solidFill>
                  <a:srgbClr val="407742"/>
                </a:solidFill>
                <a:latin typeface="Times New Roman" panose="02020603050405020304" pitchFamily="18" charset="0"/>
                <a:cs typeface="Times New Roman" panose="02020603050405020304" pitchFamily="18" charset="0"/>
              </a:rPr>
              <a:t> </a:t>
            </a:r>
            <a:r>
              <a:rPr lang="ru-RU" sz="3200" dirty="0" err="1">
                <a:solidFill>
                  <a:srgbClr val="407742"/>
                </a:solidFill>
                <a:latin typeface="Times New Roman" panose="02020603050405020304" pitchFamily="18" charset="0"/>
                <a:cs typeface="Times New Roman" panose="02020603050405020304" pitchFamily="18" charset="0"/>
              </a:rPr>
              <a:t>тиімді</a:t>
            </a:r>
            <a:r>
              <a:rPr lang="ru-RU" sz="3200" dirty="0">
                <a:solidFill>
                  <a:srgbClr val="407742"/>
                </a:solidFill>
                <a:latin typeface="Times New Roman" panose="02020603050405020304" pitchFamily="18" charset="0"/>
                <a:cs typeface="Times New Roman" panose="02020603050405020304" pitchFamily="18" charset="0"/>
              </a:rPr>
              <a:t> </a:t>
            </a:r>
            <a:r>
              <a:rPr lang="ru-RU" sz="3200" dirty="0" err="1">
                <a:solidFill>
                  <a:srgbClr val="407742"/>
                </a:solidFill>
                <a:latin typeface="Times New Roman" panose="02020603050405020304" pitchFamily="18" charset="0"/>
                <a:cs typeface="Times New Roman" panose="02020603050405020304" pitchFamily="18" charset="0"/>
              </a:rPr>
              <a:t>пайдалану</a:t>
            </a:r>
            <a:r>
              <a:rPr lang="ru-RU" sz="3200" dirty="0">
                <a:solidFill>
                  <a:srgbClr val="407742"/>
                </a:solidFill>
                <a:latin typeface="Times New Roman" panose="02020603050405020304" pitchFamily="18" charset="0"/>
                <a:cs typeface="Times New Roman" panose="02020603050405020304" pitchFamily="18" charset="0"/>
              </a:rPr>
              <a:t> </a:t>
            </a:r>
            <a:r>
              <a:rPr lang="ru-RU" sz="3200" dirty="0" err="1">
                <a:solidFill>
                  <a:srgbClr val="407742"/>
                </a:solidFill>
                <a:latin typeface="Times New Roman" panose="02020603050405020304" pitchFamily="18" charset="0"/>
                <a:cs typeface="Times New Roman" panose="02020603050405020304" pitchFamily="18" charset="0"/>
              </a:rPr>
              <a:t>қабілеті</a:t>
            </a:r>
            <a:r>
              <a:rPr lang="ru-RU" sz="3200" dirty="0">
                <a:solidFill>
                  <a:srgbClr val="407742"/>
                </a:solidFill>
                <a:latin typeface="Times New Roman" panose="02020603050405020304" pitchFamily="18" charset="0"/>
                <a:cs typeface="Times New Roman" panose="02020603050405020304" pitchFamily="18" charset="0"/>
              </a:rPr>
              <a:t>.</a:t>
            </a:r>
          </a:p>
        </p:txBody>
      </p:sp>
      <p:sp>
        <p:nvSpPr>
          <p:cNvPr id="21" name="Объект 2">
            <a:extLst>
              <a:ext uri="{FF2B5EF4-FFF2-40B4-BE49-F238E27FC236}">
                <a16:creationId xmlns:a16="http://schemas.microsoft.com/office/drawing/2014/main" id="{074B78CD-1AAD-8147-9B99-AD187027F973}"/>
              </a:ext>
            </a:extLst>
          </p:cNvPr>
          <p:cNvSpPr txBox="1">
            <a:spLocks/>
          </p:cNvSpPr>
          <p:nvPr/>
        </p:nvSpPr>
        <p:spPr>
          <a:xfrm>
            <a:off x="356706" y="428605"/>
            <a:ext cx="8246888" cy="857255"/>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marL="0" indent="0" algn="l">
              <a:lnSpc>
                <a:spcPct val="100000"/>
              </a:lnSpc>
              <a:buNone/>
            </a:pPr>
            <a:r>
              <a:rPr lang="ru-RU" sz="4000" b="1" dirty="0" err="1">
                <a:solidFill>
                  <a:srgbClr val="407742"/>
                </a:solidFill>
                <a:latin typeface="Times New Roman" panose="02020603050405020304" pitchFamily="18" charset="0"/>
                <a:cs typeface="Times New Roman" panose="02020603050405020304" pitchFamily="18" charset="0"/>
              </a:rPr>
              <a:t>Қаржылық</a:t>
            </a:r>
            <a:r>
              <a:rPr lang="ru-RU" sz="4000" b="1" dirty="0">
                <a:solidFill>
                  <a:srgbClr val="407742"/>
                </a:solidFill>
                <a:latin typeface="Times New Roman" panose="02020603050405020304" pitchFamily="18" charset="0"/>
                <a:cs typeface="Times New Roman" panose="02020603050405020304" pitchFamily="18" charset="0"/>
              </a:rPr>
              <a:t> </a:t>
            </a:r>
            <a:r>
              <a:rPr lang="ru-RU" sz="4000" b="1" dirty="0" err="1">
                <a:solidFill>
                  <a:srgbClr val="407742"/>
                </a:solidFill>
                <a:latin typeface="Times New Roman" panose="02020603050405020304" pitchFamily="18" charset="0"/>
                <a:cs typeface="Times New Roman" panose="02020603050405020304" pitchFamily="18" charset="0"/>
              </a:rPr>
              <a:t>сауаттылық</a:t>
            </a:r>
            <a:r>
              <a:rPr lang="ru-RU" sz="4000" b="1" dirty="0">
                <a:solidFill>
                  <a:srgbClr val="407742"/>
                </a:solidFill>
                <a:latin typeface="Times New Roman" panose="02020603050405020304" pitchFamily="18" charset="0"/>
                <a:cs typeface="Times New Roman" panose="02020603050405020304" pitchFamily="18" charset="0"/>
              </a:rPr>
              <a:t> (ҚС) - </a:t>
            </a:r>
            <a:r>
              <a:rPr lang="ru-RU" sz="4000" b="1" dirty="0" err="1">
                <a:solidFill>
                  <a:srgbClr val="407742"/>
                </a:solidFill>
                <a:latin typeface="Times New Roman" panose="02020603050405020304" pitchFamily="18" charset="0"/>
                <a:cs typeface="Times New Roman" panose="02020603050405020304" pitchFamily="18" charset="0"/>
              </a:rPr>
              <a:t>бұл</a:t>
            </a:r>
            <a:endParaRPr lang="ru-RU" sz="4000" b="1" dirty="0">
              <a:solidFill>
                <a:srgbClr val="40774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785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E34C1E1B-FBEC-954D-95F8-50587610DDFD}"/>
              </a:ext>
            </a:extLst>
          </p:cNvPr>
          <p:cNvSpPr>
            <a:spLocks noGrp="1"/>
          </p:cNvSpPr>
          <p:nvPr>
            <p:ph type="sldNum" sz="quarter" idx="12"/>
          </p:nvPr>
        </p:nvSpPr>
        <p:spPr/>
        <p:txBody>
          <a:bodyPr/>
          <a:lstStyle/>
          <a:p>
            <a:fld id="{36AE403C-4EB7-40BC-9395-955F62C492F5}" type="slidenum">
              <a:rPr lang="ru-RU" smtClean="0"/>
              <a:pPr/>
              <a:t>50</a:t>
            </a:fld>
            <a:endParaRPr lang="ru-RU" dirty="0"/>
          </a:p>
        </p:txBody>
      </p:sp>
      <p:sp>
        <p:nvSpPr>
          <p:cNvPr id="5" name="Заголовок 4">
            <a:extLst>
              <a:ext uri="{FF2B5EF4-FFF2-40B4-BE49-F238E27FC236}">
                <a16:creationId xmlns:a16="http://schemas.microsoft.com/office/drawing/2014/main" id="{447EEEC8-52AE-1E46-8A05-43E3AB706248}"/>
              </a:ext>
            </a:extLst>
          </p:cNvPr>
          <p:cNvSpPr txBox="1">
            <a:spLocks/>
          </p:cNvSpPr>
          <p:nvPr/>
        </p:nvSpPr>
        <p:spPr>
          <a:xfrm>
            <a:off x="542880" y="369000"/>
            <a:ext cx="9908632" cy="5588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2.4. </a:t>
            </a:r>
            <a:r>
              <a:rPr lang="ru-RU" sz="2800" b="1" dirty="0" err="1">
                <a:latin typeface="+mn-lt"/>
              </a:rPr>
              <a:t>Қаржы</a:t>
            </a:r>
            <a:r>
              <a:rPr lang="ru-RU" sz="2800" b="1" dirty="0">
                <a:latin typeface="+mn-lt"/>
              </a:rPr>
              <a:t> </a:t>
            </a:r>
            <a:r>
              <a:rPr lang="ru-RU" sz="2800" b="1" dirty="0" err="1">
                <a:latin typeface="+mn-lt"/>
              </a:rPr>
              <a:t>жүйесі</a:t>
            </a:r>
            <a:r>
              <a:rPr lang="ru-RU" sz="2800" b="1" dirty="0">
                <a:latin typeface="+mn-lt"/>
              </a:rPr>
              <a:t> </a:t>
            </a:r>
            <a:r>
              <a:rPr lang="ru-RU" sz="2800" b="1" dirty="0" err="1">
                <a:latin typeface="+mn-lt"/>
              </a:rPr>
              <a:t>туралы</a:t>
            </a:r>
            <a:r>
              <a:rPr lang="ru-RU" sz="2800" b="1" dirty="0">
                <a:latin typeface="+mn-lt"/>
              </a:rPr>
              <a:t> </a:t>
            </a:r>
            <a:r>
              <a:rPr lang="ru-RU" sz="2800" b="1" dirty="0" err="1">
                <a:latin typeface="+mn-lt"/>
              </a:rPr>
              <a:t>хабардар</a:t>
            </a:r>
            <a:r>
              <a:rPr lang="ru-RU" sz="2800" b="1" dirty="0">
                <a:latin typeface="+mn-lt"/>
              </a:rPr>
              <a:t> болу </a:t>
            </a:r>
          </a:p>
          <a:p>
            <a:endParaRPr lang="ru-RU" sz="3200" b="1" dirty="0"/>
          </a:p>
        </p:txBody>
      </p:sp>
      <p:sp>
        <p:nvSpPr>
          <p:cNvPr id="6" name="Равнобедренный треугольник 24">
            <a:extLst>
              <a:ext uri="{FF2B5EF4-FFF2-40B4-BE49-F238E27FC236}">
                <a16:creationId xmlns:a16="http://schemas.microsoft.com/office/drawing/2014/main" id="{0126F33B-581F-1C4B-8A89-1B335AC2AF96}"/>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7" name="Таблица 6">
            <a:extLst>
              <a:ext uri="{FF2B5EF4-FFF2-40B4-BE49-F238E27FC236}">
                <a16:creationId xmlns:a16="http://schemas.microsoft.com/office/drawing/2014/main" id="{E881520B-F325-A242-960F-3AC1BFC4122B}"/>
              </a:ext>
            </a:extLst>
          </p:cNvPr>
          <p:cNvGraphicFramePr>
            <a:graphicFrameLocks noGrp="1"/>
          </p:cNvGraphicFramePr>
          <p:nvPr>
            <p:extLst>
              <p:ext uri="{D42A27DB-BD31-4B8C-83A1-F6EECF244321}">
                <p14:modId xmlns:p14="http://schemas.microsoft.com/office/powerpoint/2010/main" val="1059525115"/>
              </p:ext>
            </p:extLst>
          </p:nvPr>
        </p:nvGraphicFramePr>
        <p:xfrm>
          <a:off x="162225" y="795853"/>
          <a:ext cx="2695620" cy="569314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693147">
                <a:tc>
                  <a:txBody>
                    <a:bodyPr/>
                    <a:lstStyle/>
                    <a:p>
                      <a:pPr algn="ctr"/>
                      <a:r>
                        <a:rPr lang="ru-RU" sz="4400" b="1" dirty="0" err="1">
                          <a:effectLst/>
                        </a:rPr>
                        <a:t>Негізгі</a:t>
                      </a:r>
                      <a:r>
                        <a:rPr lang="ru-RU" sz="1600" b="1" dirty="0">
                          <a:effectLst/>
                        </a:rPr>
                        <a:t> </a:t>
                      </a:r>
                      <a:r>
                        <a:rPr lang="ru-RU" sz="4400" b="1" dirty="0" err="1">
                          <a:effectLst/>
                        </a:rPr>
                        <a:t>фактілер</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8" name="Прямоугольник 7">
            <a:extLst>
              <a:ext uri="{FF2B5EF4-FFF2-40B4-BE49-F238E27FC236}">
                <a16:creationId xmlns:a16="http://schemas.microsoft.com/office/drawing/2014/main" id="{EAA759FB-09C0-A649-B2FA-F644D0CCF867}"/>
              </a:ext>
            </a:extLst>
          </p:cNvPr>
          <p:cNvSpPr/>
          <p:nvPr/>
        </p:nvSpPr>
        <p:spPr>
          <a:xfrm>
            <a:off x="2999656" y="996514"/>
            <a:ext cx="8910000" cy="4975721"/>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a:solidFill>
                  <a:schemeClr val="tx1"/>
                </a:solidFill>
              </a:rPr>
              <a:t>«</a:t>
            </a:r>
            <a:r>
              <a:rPr lang="ru-RU" sz="1600" dirty="0" err="1">
                <a:solidFill>
                  <a:schemeClr val="tx1"/>
                </a:solidFill>
              </a:rPr>
              <a:t>Қаржы</a:t>
            </a:r>
            <a:r>
              <a:rPr lang="ru-RU" sz="1600" dirty="0">
                <a:solidFill>
                  <a:schemeClr val="tx1"/>
                </a:solidFill>
              </a:rPr>
              <a:t> </a:t>
            </a:r>
            <a:r>
              <a:rPr lang="ru-RU" sz="1600" dirty="0" err="1">
                <a:solidFill>
                  <a:schemeClr val="tx1"/>
                </a:solidFill>
              </a:rPr>
              <a:t>жүйесі</a:t>
            </a:r>
            <a:r>
              <a:rPr lang="ru-RU" sz="1600" dirty="0">
                <a:solidFill>
                  <a:schemeClr val="tx1"/>
                </a:solidFill>
              </a:rPr>
              <a:t> </a:t>
            </a:r>
            <a:r>
              <a:rPr lang="ru-RU" sz="1600" dirty="0" err="1">
                <a:solidFill>
                  <a:schemeClr val="tx1"/>
                </a:solidFill>
              </a:rPr>
              <a:t>туралы</a:t>
            </a:r>
            <a:r>
              <a:rPr lang="ru-RU" sz="1600" dirty="0">
                <a:solidFill>
                  <a:schemeClr val="tx1"/>
                </a:solidFill>
              </a:rPr>
              <a:t> </a:t>
            </a:r>
            <a:r>
              <a:rPr lang="ru-RU" sz="1600" dirty="0" err="1">
                <a:solidFill>
                  <a:schemeClr val="tx1"/>
                </a:solidFill>
              </a:rPr>
              <a:t>хабардар</a:t>
            </a:r>
            <a:r>
              <a:rPr lang="ru-RU" sz="1600" dirty="0">
                <a:solidFill>
                  <a:schemeClr val="tx1"/>
                </a:solidFill>
              </a:rPr>
              <a:t> болу» </a:t>
            </a:r>
            <a:r>
              <a:rPr lang="ru-RU" sz="1600" dirty="0" err="1">
                <a:solidFill>
                  <a:schemeClr val="tx1"/>
                </a:solidFill>
              </a:rPr>
              <a:t>көрсеткіші</a:t>
            </a:r>
            <a:r>
              <a:rPr lang="ru-RU" sz="1600" dirty="0">
                <a:solidFill>
                  <a:schemeClr val="tx1"/>
                </a:solidFill>
              </a:rPr>
              <a:t> </a:t>
            </a:r>
            <a:r>
              <a:rPr lang="ru-RU" sz="1600" b="1" dirty="0">
                <a:solidFill>
                  <a:schemeClr val="tx1"/>
                </a:solidFill>
              </a:rPr>
              <a:t>19,3 %</a:t>
            </a:r>
            <a:r>
              <a:rPr lang="ru-RU" sz="1600" dirty="0">
                <a:solidFill>
                  <a:schemeClr val="tx1"/>
                </a:solidFill>
              </a:rPr>
              <a:t> </a:t>
            </a:r>
            <a:r>
              <a:rPr lang="ru-RU" sz="1600" dirty="0" err="1">
                <a:solidFill>
                  <a:schemeClr val="tx1"/>
                </a:solidFill>
              </a:rPr>
              <a:t>деңгейінде</a:t>
            </a:r>
            <a:r>
              <a:rPr lang="ru-RU" sz="1600" dirty="0">
                <a:solidFill>
                  <a:schemeClr val="tx1"/>
                </a:solidFill>
              </a:rPr>
              <a:t>.</a:t>
            </a:r>
          </a:p>
          <a:p>
            <a:pPr algn="just">
              <a:spcBef>
                <a:spcPts val="400"/>
              </a:spcBef>
            </a:pPr>
            <a:r>
              <a:rPr lang="ru-RU" sz="1600" dirty="0" err="1">
                <a:solidFill>
                  <a:schemeClr val="tx1"/>
                </a:solidFill>
                <a:ea typeface="Calibri" panose="020F0502020204030204" pitchFamily="34" charset="0"/>
                <a:cs typeface="Times New Roman" panose="02020603050405020304" pitchFamily="18" charset="0"/>
              </a:rPr>
              <a:t>Сегіз</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облыстың</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аумағында</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бұл</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көрсеткіш</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орташадан</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жоғары</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деңгейде</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Жас</a:t>
            </a:r>
            <a:r>
              <a:rPr lang="ru-RU" sz="1600" dirty="0">
                <a:solidFill>
                  <a:schemeClr val="tx1"/>
                </a:solidFill>
                <a:ea typeface="Calibri" panose="020F0502020204030204" pitchFamily="34" charset="0"/>
                <a:cs typeface="Times New Roman" panose="02020603050405020304" pitchFamily="18" charset="0"/>
              </a:rPr>
              <a:t> аудитория (39 </a:t>
            </a:r>
            <a:r>
              <a:rPr lang="ru-RU" sz="1600" dirty="0" err="1">
                <a:solidFill>
                  <a:schemeClr val="tx1"/>
                </a:solidFill>
                <a:ea typeface="Calibri" panose="020F0502020204030204" pitchFamily="34" charset="0"/>
                <a:cs typeface="Times New Roman" panose="02020603050405020304" pitchFamily="18" charset="0"/>
              </a:rPr>
              <a:t>жасқа</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дейін</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ерлер</a:t>
            </a:r>
            <a:r>
              <a:rPr lang="ru-RU" sz="1600" dirty="0">
                <a:solidFill>
                  <a:schemeClr val="tx1"/>
                </a:solidFill>
                <a:ea typeface="Calibri" panose="020F0502020204030204" pitchFamily="34" charset="0"/>
                <a:cs typeface="Times New Roman" panose="02020603050405020304" pitchFamily="18" charset="0"/>
              </a:rPr>
              <a:t> мен </a:t>
            </a:r>
            <a:r>
              <a:rPr lang="ru-RU" sz="1600" dirty="0" err="1">
                <a:solidFill>
                  <a:schemeClr val="tx1"/>
                </a:solidFill>
                <a:ea typeface="Calibri" panose="020F0502020204030204" pitchFamily="34" charset="0"/>
                <a:cs typeface="Times New Roman" panose="02020603050405020304" pitchFamily="18" charset="0"/>
              </a:rPr>
              <a:t>жұмыс</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істейтін</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халық</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Қазақстанның</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қаржы</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жүйесі</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туралы</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хабардарлықтың</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анағұрлым</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жоғары</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деңгейіне</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ие</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Сондай-ақ</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елдің</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қаржы</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жүйесі</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туралы</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хабардар</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болудың</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жоғары</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деңгейі</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жоғары</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білімді</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және</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табысы</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орташадан</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жоғары</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респонденттерге</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тиесілі</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Бұл</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көрсеткіштің</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жоғары</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деңгейі</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некеде</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тұрғандар</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арасында</a:t>
            </a:r>
            <a:r>
              <a:rPr lang="ru-RU" sz="1600" dirty="0">
                <a:solidFill>
                  <a:schemeClr val="tx1"/>
                </a:solidFill>
                <a:ea typeface="Calibri" panose="020F0502020204030204" pitchFamily="34" charset="0"/>
                <a:cs typeface="Times New Roman" panose="02020603050405020304" pitchFamily="18" charset="0"/>
              </a:rPr>
              <a:t> да </a:t>
            </a:r>
            <a:r>
              <a:rPr lang="ru-RU" sz="1600" dirty="0" err="1">
                <a:solidFill>
                  <a:schemeClr val="tx1"/>
                </a:solidFill>
                <a:ea typeface="Calibri" panose="020F0502020204030204" pitchFamily="34" charset="0"/>
                <a:cs typeface="Times New Roman" panose="02020603050405020304" pitchFamily="18" charset="0"/>
              </a:rPr>
              <a:t>байқалды</a:t>
            </a:r>
            <a:r>
              <a:rPr lang="ru-RU" sz="1600" dirty="0">
                <a:solidFill>
                  <a:schemeClr val="tx1"/>
                </a:solidFill>
                <a:ea typeface="Calibri" panose="020F0502020204030204" pitchFamily="34" charset="0"/>
                <a:cs typeface="Times New Roman" panose="02020603050405020304" pitchFamily="18" charset="0"/>
              </a:rPr>
              <a:t>.</a:t>
            </a:r>
          </a:p>
          <a:p>
            <a:pPr algn="just">
              <a:spcBef>
                <a:spcPts val="400"/>
              </a:spcBef>
            </a:pPr>
            <a:r>
              <a:rPr lang="ru-RU" sz="1600" dirty="0" err="1">
                <a:solidFill>
                  <a:schemeClr val="tx1"/>
                </a:solidFill>
              </a:rPr>
              <a:t>Сауалнамаға</a:t>
            </a:r>
            <a:r>
              <a:rPr lang="ru-RU" sz="1600" dirty="0">
                <a:solidFill>
                  <a:schemeClr val="tx1"/>
                </a:solidFill>
              </a:rPr>
              <a:t> </a:t>
            </a:r>
            <a:r>
              <a:rPr lang="ru-RU" sz="1600" dirty="0" err="1">
                <a:solidFill>
                  <a:schemeClr val="tx1"/>
                </a:solidFill>
              </a:rPr>
              <a:t>қатысқандардың</a:t>
            </a:r>
            <a:r>
              <a:rPr lang="ru-RU" sz="1600" dirty="0">
                <a:solidFill>
                  <a:schemeClr val="tx1"/>
                </a:solidFill>
              </a:rPr>
              <a:t> </a:t>
            </a:r>
            <a:r>
              <a:rPr lang="ru-RU" sz="1600" dirty="0" err="1">
                <a:solidFill>
                  <a:schemeClr val="tx1"/>
                </a:solidFill>
              </a:rPr>
              <a:t>аты</a:t>
            </a:r>
            <a:r>
              <a:rPr lang="ru-RU" sz="1600" dirty="0">
                <a:solidFill>
                  <a:schemeClr val="tx1"/>
                </a:solidFill>
              </a:rPr>
              <a:t> </a:t>
            </a:r>
            <a:r>
              <a:rPr lang="ru-RU" sz="1600" dirty="0" err="1">
                <a:solidFill>
                  <a:schemeClr val="tx1"/>
                </a:solidFill>
              </a:rPr>
              <a:t>бойынша</a:t>
            </a:r>
            <a:r>
              <a:rPr lang="ru-RU" sz="1600" dirty="0">
                <a:solidFill>
                  <a:schemeClr val="tx1"/>
                </a:solidFill>
              </a:rPr>
              <a:t> </a:t>
            </a:r>
            <a:r>
              <a:rPr lang="ru-RU" sz="1600" dirty="0" err="1">
                <a:solidFill>
                  <a:schemeClr val="tx1"/>
                </a:solidFill>
              </a:rPr>
              <a:t>қандай</a:t>
            </a:r>
            <a:r>
              <a:rPr lang="ru-RU" sz="1600" dirty="0">
                <a:solidFill>
                  <a:schemeClr val="tx1"/>
                </a:solidFill>
              </a:rPr>
              <a:t> </a:t>
            </a:r>
            <a:r>
              <a:rPr lang="ru-RU" sz="1600" dirty="0" err="1">
                <a:solidFill>
                  <a:schemeClr val="tx1"/>
                </a:solidFill>
              </a:rPr>
              <a:t>банктер</a:t>
            </a:r>
            <a:r>
              <a:rPr lang="ru-RU" sz="1600" dirty="0">
                <a:solidFill>
                  <a:schemeClr val="tx1"/>
                </a:solidFill>
              </a:rPr>
              <a:t> </a:t>
            </a:r>
            <a:r>
              <a:rPr lang="ru-RU" sz="1600" dirty="0" err="1">
                <a:solidFill>
                  <a:schemeClr val="tx1"/>
                </a:solidFill>
              </a:rPr>
              <a:t>білетіні</a:t>
            </a:r>
            <a:r>
              <a:rPr lang="ru-RU" sz="1600" dirty="0">
                <a:solidFill>
                  <a:schemeClr val="tx1"/>
                </a:solidFill>
              </a:rPr>
              <a:t> </a:t>
            </a:r>
            <a:r>
              <a:rPr lang="ru-RU" sz="1600" dirty="0" err="1">
                <a:solidFill>
                  <a:schemeClr val="tx1"/>
                </a:solidFill>
              </a:rPr>
              <a:t>туралы</a:t>
            </a:r>
            <a:r>
              <a:rPr lang="ru-RU" sz="1600" dirty="0">
                <a:solidFill>
                  <a:schemeClr val="tx1"/>
                </a:solidFill>
              </a:rPr>
              <a:t> </a:t>
            </a:r>
            <a:r>
              <a:rPr lang="ru-RU" sz="1600" dirty="0" err="1">
                <a:solidFill>
                  <a:schemeClr val="tx1"/>
                </a:solidFill>
              </a:rPr>
              <a:t>сұраққа</a:t>
            </a:r>
            <a:r>
              <a:rPr lang="ru-RU" sz="1600" dirty="0">
                <a:solidFill>
                  <a:schemeClr val="tx1"/>
                </a:solidFill>
              </a:rPr>
              <a:t>, </a:t>
            </a:r>
            <a:r>
              <a:rPr lang="ru-RU" sz="1600" dirty="0" err="1">
                <a:solidFill>
                  <a:schemeClr val="tx1"/>
                </a:solidFill>
              </a:rPr>
              <a:t>олардың</a:t>
            </a:r>
            <a:r>
              <a:rPr lang="ru-RU" sz="1600" dirty="0">
                <a:solidFill>
                  <a:schemeClr val="tx1"/>
                </a:solidFill>
              </a:rPr>
              <a:t> </a:t>
            </a:r>
            <a:r>
              <a:rPr lang="ru-RU" sz="1600" dirty="0" err="1">
                <a:solidFill>
                  <a:schemeClr val="tx1"/>
                </a:solidFill>
              </a:rPr>
              <a:t>қызметтерін</a:t>
            </a:r>
            <a:r>
              <a:rPr lang="ru-RU" sz="1600" dirty="0">
                <a:solidFill>
                  <a:schemeClr val="tx1"/>
                </a:solidFill>
              </a:rPr>
              <a:t> </a:t>
            </a:r>
            <a:r>
              <a:rPr lang="ru-RU" sz="1600" dirty="0" err="1">
                <a:solidFill>
                  <a:schemeClr val="tx1"/>
                </a:solidFill>
              </a:rPr>
              <a:t>пайдаланғанына</a:t>
            </a:r>
            <a:r>
              <a:rPr lang="ru-RU" sz="1600" dirty="0">
                <a:solidFill>
                  <a:schemeClr val="tx1"/>
                </a:solidFill>
              </a:rPr>
              <a:t> </a:t>
            </a:r>
            <a:r>
              <a:rPr lang="ru-RU" sz="1600" dirty="0" err="1">
                <a:solidFill>
                  <a:schemeClr val="tx1"/>
                </a:solidFill>
              </a:rPr>
              <a:t>немесе</a:t>
            </a:r>
            <a:r>
              <a:rPr lang="ru-RU" sz="1600" dirty="0">
                <a:solidFill>
                  <a:schemeClr val="tx1"/>
                </a:solidFill>
              </a:rPr>
              <a:t> </a:t>
            </a:r>
            <a:r>
              <a:rPr lang="ru-RU" sz="1600" dirty="0" err="1">
                <a:solidFill>
                  <a:schemeClr val="tx1"/>
                </a:solidFill>
              </a:rPr>
              <a:t>пайдаланбағанына</a:t>
            </a:r>
            <a:r>
              <a:rPr lang="ru-RU" sz="1600" dirty="0">
                <a:solidFill>
                  <a:schemeClr val="tx1"/>
                </a:solidFill>
              </a:rPr>
              <a:t> </a:t>
            </a:r>
            <a:r>
              <a:rPr lang="ru-RU" sz="1600" dirty="0" err="1">
                <a:solidFill>
                  <a:schemeClr val="tx1"/>
                </a:solidFill>
              </a:rPr>
              <a:t>қарамастан</a:t>
            </a:r>
            <a:r>
              <a:rPr lang="ru-RU" sz="1600" dirty="0">
                <a:solidFill>
                  <a:schemeClr val="tx1"/>
                </a:solidFill>
              </a:rPr>
              <a:t>, </a:t>
            </a:r>
            <a:r>
              <a:rPr lang="ru-RU" sz="1600" dirty="0" err="1">
                <a:solidFill>
                  <a:schemeClr val="tx1"/>
                </a:solidFill>
              </a:rPr>
              <a:t>респонденттер</a:t>
            </a:r>
            <a:r>
              <a:rPr lang="ru-RU" sz="1600" dirty="0">
                <a:solidFill>
                  <a:schemeClr val="tx1"/>
                </a:solidFill>
              </a:rPr>
              <a:t> </a:t>
            </a:r>
            <a:r>
              <a:rPr lang="ru-RU" sz="1600" dirty="0" err="1">
                <a:solidFill>
                  <a:schemeClr val="tx1"/>
                </a:solidFill>
              </a:rPr>
              <a:t>көбінесе</a:t>
            </a:r>
            <a:r>
              <a:rPr lang="ru-RU" sz="1600" dirty="0">
                <a:solidFill>
                  <a:schemeClr val="tx1"/>
                </a:solidFill>
              </a:rPr>
              <a:t> "</a:t>
            </a:r>
            <a:r>
              <a:rPr lang="ru-RU" sz="1600" dirty="0" err="1">
                <a:solidFill>
                  <a:schemeClr val="tx1"/>
                </a:solidFill>
              </a:rPr>
              <a:t>Қазақстан</a:t>
            </a:r>
            <a:r>
              <a:rPr lang="ru-RU" sz="1600" dirty="0">
                <a:solidFill>
                  <a:schemeClr val="tx1"/>
                </a:solidFill>
              </a:rPr>
              <a:t> </a:t>
            </a:r>
            <a:r>
              <a:rPr lang="ru-RU" sz="1600" dirty="0" err="1">
                <a:solidFill>
                  <a:schemeClr val="tx1"/>
                </a:solidFill>
              </a:rPr>
              <a:t>Халық</a:t>
            </a:r>
            <a:r>
              <a:rPr lang="ru-RU" sz="1600" dirty="0">
                <a:solidFill>
                  <a:schemeClr val="tx1"/>
                </a:solidFill>
              </a:rPr>
              <a:t> </a:t>
            </a:r>
            <a:r>
              <a:rPr lang="ru-RU" sz="1600" dirty="0" err="1">
                <a:solidFill>
                  <a:schemeClr val="tx1"/>
                </a:solidFill>
              </a:rPr>
              <a:t>банкі</a:t>
            </a:r>
            <a:r>
              <a:rPr lang="ru-RU" sz="1600" dirty="0">
                <a:solidFill>
                  <a:schemeClr val="tx1"/>
                </a:solidFill>
              </a:rPr>
              <a:t>" – 61,9%, "</a:t>
            </a:r>
            <a:r>
              <a:rPr lang="en-US" sz="1600" dirty="0" err="1">
                <a:solidFill>
                  <a:schemeClr val="tx1"/>
                </a:solidFill>
              </a:rPr>
              <a:t>Kaspi</a:t>
            </a:r>
            <a:r>
              <a:rPr lang="en-US" sz="1600" dirty="0">
                <a:solidFill>
                  <a:schemeClr val="tx1"/>
                </a:solidFill>
              </a:rPr>
              <a:t> Bank" – 45,7%, "</a:t>
            </a:r>
            <a:r>
              <a:rPr lang="ru-RU" sz="1600" dirty="0">
                <a:solidFill>
                  <a:schemeClr val="tx1"/>
                </a:solidFill>
              </a:rPr>
              <a:t>Сбербанк" – 41,8%, "</a:t>
            </a:r>
            <a:r>
              <a:rPr lang="en-US" sz="1600" dirty="0" err="1">
                <a:solidFill>
                  <a:schemeClr val="tx1"/>
                </a:solidFill>
              </a:rPr>
              <a:t>Jysan</a:t>
            </a:r>
            <a:r>
              <a:rPr lang="en-US" sz="1600" dirty="0">
                <a:solidFill>
                  <a:schemeClr val="tx1"/>
                </a:solidFill>
              </a:rPr>
              <a:t> Bank" – 30,1%, "</a:t>
            </a:r>
            <a:r>
              <a:rPr lang="ru-RU" sz="1600" dirty="0" err="1">
                <a:solidFill>
                  <a:schemeClr val="tx1"/>
                </a:solidFill>
              </a:rPr>
              <a:t>АТФБанк</a:t>
            </a:r>
            <a:r>
              <a:rPr lang="ru-RU" sz="1600" dirty="0">
                <a:solidFill>
                  <a:schemeClr val="tx1"/>
                </a:solidFill>
              </a:rPr>
              <a:t>" – 17,3% </a:t>
            </a:r>
            <a:r>
              <a:rPr lang="ru-RU" sz="1600" dirty="0" err="1">
                <a:solidFill>
                  <a:schemeClr val="tx1"/>
                </a:solidFill>
              </a:rPr>
              <a:t>деп</a:t>
            </a:r>
            <a:r>
              <a:rPr lang="ru-RU" sz="1600" dirty="0">
                <a:solidFill>
                  <a:schemeClr val="tx1"/>
                </a:solidFill>
              </a:rPr>
              <a:t> </a:t>
            </a:r>
            <a:r>
              <a:rPr lang="ru-RU" sz="1600" dirty="0" err="1">
                <a:solidFill>
                  <a:schemeClr val="tx1"/>
                </a:solidFill>
              </a:rPr>
              <a:t>атаған</a:t>
            </a:r>
            <a:r>
              <a:rPr lang="ru-RU" sz="1600" dirty="0">
                <a:solidFill>
                  <a:schemeClr val="tx1"/>
                </a:solidFill>
              </a:rPr>
              <a:t>. </a:t>
            </a:r>
            <a:r>
              <a:rPr lang="ru-RU" sz="1600" dirty="0" err="1">
                <a:solidFill>
                  <a:schemeClr val="tx1"/>
                </a:solidFill>
              </a:rPr>
              <a:t>Қазіргі</a:t>
            </a:r>
            <a:r>
              <a:rPr lang="ru-RU" sz="1600" dirty="0">
                <a:solidFill>
                  <a:schemeClr val="tx1"/>
                </a:solidFill>
              </a:rPr>
              <a:t> </a:t>
            </a:r>
            <a:r>
              <a:rPr lang="ru-RU" sz="1600" dirty="0" err="1">
                <a:solidFill>
                  <a:schemeClr val="tx1"/>
                </a:solidFill>
              </a:rPr>
              <a:t>уақытта</a:t>
            </a:r>
            <a:r>
              <a:rPr lang="ru-RU" sz="1600" dirty="0">
                <a:solidFill>
                  <a:schemeClr val="tx1"/>
                </a:solidFill>
              </a:rPr>
              <a:t> </a:t>
            </a:r>
            <a:r>
              <a:rPr lang="ru-RU" sz="1600" dirty="0" err="1">
                <a:solidFill>
                  <a:schemeClr val="tx1"/>
                </a:solidFill>
              </a:rPr>
              <a:t>сауалнамаға</a:t>
            </a:r>
            <a:r>
              <a:rPr lang="ru-RU" sz="1600" dirty="0">
                <a:solidFill>
                  <a:schemeClr val="tx1"/>
                </a:solidFill>
              </a:rPr>
              <a:t> </a:t>
            </a:r>
            <a:r>
              <a:rPr lang="ru-RU" sz="1600" dirty="0" err="1">
                <a:solidFill>
                  <a:schemeClr val="tx1"/>
                </a:solidFill>
              </a:rPr>
              <a:t>қатысушылар</a:t>
            </a:r>
            <a:r>
              <a:rPr lang="ru-RU" sz="1600" dirty="0">
                <a:solidFill>
                  <a:schemeClr val="tx1"/>
                </a:solidFill>
              </a:rPr>
              <a:t> </a:t>
            </a:r>
            <a:r>
              <a:rPr lang="ru-RU" sz="1600" dirty="0" err="1">
                <a:solidFill>
                  <a:schemeClr val="tx1"/>
                </a:solidFill>
              </a:rPr>
              <a:t>қандай</a:t>
            </a:r>
            <a:r>
              <a:rPr lang="ru-RU" sz="1600" dirty="0">
                <a:solidFill>
                  <a:schemeClr val="tx1"/>
                </a:solidFill>
              </a:rPr>
              <a:t> </a:t>
            </a:r>
            <a:r>
              <a:rPr lang="ru-RU" sz="1600" dirty="0" err="1">
                <a:solidFill>
                  <a:schemeClr val="tx1"/>
                </a:solidFill>
              </a:rPr>
              <a:t>банктердің</a:t>
            </a:r>
            <a:r>
              <a:rPr lang="ru-RU" sz="1600" dirty="0">
                <a:solidFill>
                  <a:schemeClr val="tx1"/>
                </a:solidFill>
              </a:rPr>
              <a:t> </a:t>
            </a:r>
            <a:r>
              <a:rPr lang="ru-RU" sz="1600" dirty="0" err="1">
                <a:solidFill>
                  <a:schemeClr val="tx1"/>
                </a:solidFill>
              </a:rPr>
              <a:t>қызметтерін</a:t>
            </a:r>
            <a:r>
              <a:rPr lang="ru-RU" sz="1600" dirty="0">
                <a:solidFill>
                  <a:schemeClr val="tx1"/>
                </a:solidFill>
              </a:rPr>
              <a:t> </a:t>
            </a:r>
            <a:r>
              <a:rPr lang="ru-RU" sz="1600" dirty="0" err="1">
                <a:solidFill>
                  <a:schemeClr val="tx1"/>
                </a:solidFill>
              </a:rPr>
              <a:t>пайдаланады</a:t>
            </a:r>
            <a:r>
              <a:rPr lang="ru-RU" sz="1600" dirty="0">
                <a:solidFill>
                  <a:schemeClr val="tx1"/>
                </a:solidFill>
              </a:rPr>
              <a:t> </a:t>
            </a:r>
            <a:r>
              <a:rPr lang="ru-RU" sz="1600" dirty="0" err="1">
                <a:solidFill>
                  <a:schemeClr val="tx1"/>
                </a:solidFill>
              </a:rPr>
              <a:t>деген</a:t>
            </a:r>
            <a:r>
              <a:rPr lang="ru-RU" sz="1600" dirty="0">
                <a:solidFill>
                  <a:schemeClr val="tx1"/>
                </a:solidFill>
              </a:rPr>
              <a:t> </a:t>
            </a:r>
            <a:r>
              <a:rPr lang="ru-RU" sz="1600" dirty="0" err="1">
                <a:solidFill>
                  <a:schemeClr val="tx1"/>
                </a:solidFill>
              </a:rPr>
              <a:t>сұраққа</a:t>
            </a:r>
            <a:r>
              <a:rPr lang="ru-RU" sz="1600" dirty="0">
                <a:solidFill>
                  <a:schemeClr val="tx1"/>
                </a:solidFill>
              </a:rPr>
              <a:t> </a:t>
            </a:r>
            <a:r>
              <a:rPr lang="ru-RU" sz="1600" dirty="0" err="1">
                <a:solidFill>
                  <a:schemeClr val="tx1"/>
                </a:solidFill>
              </a:rPr>
              <a:t>жауаптар</a:t>
            </a:r>
            <a:r>
              <a:rPr lang="ru-RU" sz="1600" dirty="0">
                <a:solidFill>
                  <a:schemeClr val="tx1"/>
                </a:solidFill>
              </a:rPr>
              <a:t> </a:t>
            </a:r>
            <a:r>
              <a:rPr lang="ru-RU" sz="1600" dirty="0" err="1">
                <a:solidFill>
                  <a:schemeClr val="tx1"/>
                </a:solidFill>
              </a:rPr>
              <a:t>былайша</a:t>
            </a:r>
            <a:r>
              <a:rPr lang="ru-RU" sz="1600" dirty="0">
                <a:solidFill>
                  <a:schemeClr val="tx1"/>
                </a:solidFill>
              </a:rPr>
              <a:t> </a:t>
            </a:r>
            <a:r>
              <a:rPr lang="ru-RU" sz="1600" dirty="0" err="1">
                <a:solidFill>
                  <a:schemeClr val="tx1"/>
                </a:solidFill>
              </a:rPr>
              <a:t>бөлінді</a:t>
            </a:r>
            <a:r>
              <a:rPr lang="ru-RU" sz="1600" dirty="0">
                <a:solidFill>
                  <a:schemeClr val="tx1"/>
                </a:solidFill>
              </a:rPr>
              <a:t>:" </a:t>
            </a:r>
            <a:r>
              <a:rPr lang="en-US" sz="1600" dirty="0" err="1">
                <a:solidFill>
                  <a:schemeClr val="tx1"/>
                </a:solidFill>
              </a:rPr>
              <a:t>Kaspi</a:t>
            </a:r>
            <a:r>
              <a:rPr lang="en-US" sz="1600" dirty="0">
                <a:solidFill>
                  <a:schemeClr val="tx1"/>
                </a:solidFill>
              </a:rPr>
              <a:t> Bank " – 61,4%," </a:t>
            </a:r>
            <a:r>
              <a:rPr lang="ru-RU" sz="1600" dirty="0" err="1">
                <a:solidFill>
                  <a:schemeClr val="tx1"/>
                </a:solidFill>
              </a:rPr>
              <a:t>Қазақстан</a:t>
            </a:r>
            <a:r>
              <a:rPr lang="ru-RU" sz="1600" dirty="0">
                <a:solidFill>
                  <a:schemeClr val="tx1"/>
                </a:solidFill>
              </a:rPr>
              <a:t> </a:t>
            </a:r>
            <a:r>
              <a:rPr lang="ru-RU" sz="1600" dirty="0" err="1">
                <a:solidFill>
                  <a:schemeClr val="tx1"/>
                </a:solidFill>
              </a:rPr>
              <a:t>Халық</a:t>
            </a:r>
            <a:r>
              <a:rPr lang="ru-RU" sz="1600" dirty="0">
                <a:solidFill>
                  <a:schemeClr val="tx1"/>
                </a:solidFill>
              </a:rPr>
              <a:t> </a:t>
            </a:r>
            <a:r>
              <a:rPr lang="ru-RU" sz="1600" dirty="0" err="1">
                <a:solidFill>
                  <a:schemeClr val="tx1"/>
                </a:solidFill>
              </a:rPr>
              <a:t>Банкі</a:t>
            </a:r>
            <a:r>
              <a:rPr lang="ru-RU" sz="1600" dirty="0">
                <a:solidFill>
                  <a:schemeClr val="tx1"/>
                </a:solidFill>
              </a:rPr>
              <a:t> " – 32,8%," </a:t>
            </a:r>
            <a:r>
              <a:rPr lang="ru-RU" sz="1600" dirty="0" err="1">
                <a:solidFill>
                  <a:schemeClr val="tx1"/>
                </a:solidFill>
              </a:rPr>
              <a:t>тұрғын</a:t>
            </a:r>
            <a:r>
              <a:rPr lang="ru-RU" sz="1600" dirty="0">
                <a:solidFill>
                  <a:schemeClr val="tx1"/>
                </a:solidFill>
              </a:rPr>
              <a:t> </a:t>
            </a:r>
            <a:r>
              <a:rPr lang="ru-RU" sz="1600" dirty="0" err="1">
                <a:solidFill>
                  <a:schemeClr val="tx1"/>
                </a:solidFill>
              </a:rPr>
              <a:t>үй</a:t>
            </a:r>
            <a:r>
              <a:rPr lang="ru-RU" sz="1600" dirty="0">
                <a:solidFill>
                  <a:schemeClr val="tx1"/>
                </a:solidFill>
              </a:rPr>
              <a:t> </a:t>
            </a:r>
            <a:r>
              <a:rPr lang="ru-RU" sz="1600" dirty="0" err="1">
                <a:solidFill>
                  <a:schemeClr val="tx1"/>
                </a:solidFill>
              </a:rPr>
              <a:t>құрылыс</a:t>
            </a:r>
            <a:r>
              <a:rPr lang="ru-RU" sz="1600" dirty="0">
                <a:solidFill>
                  <a:schemeClr val="tx1"/>
                </a:solidFill>
              </a:rPr>
              <a:t> </a:t>
            </a:r>
            <a:r>
              <a:rPr lang="ru-RU" sz="1600" dirty="0" err="1">
                <a:solidFill>
                  <a:schemeClr val="tx1"/>
                </a:solidFill>
              </a:rPr>
              <a:t>жинақ</a:t>
            </a:r>
            <a:r>
              <a:rPr lang="ru-RU" sz="1600" dirty="0">
                <a:solidFill>
                  <a:schemeClr val="tx1"/>
                </a:solidFill>
              </a:rPr>
              <a:t> </a:t>
            </a:r>
            <a:r>
              <a:rPr lang="ru-RU" sz="1600" dirty="0" err="1">
                <a:solidFill>
                  <a:schemeClr val="tx1"/>
                </a:solidFill>
              </a:rPr>
              <a:t>банкі</a:t>
            </a:r>
            <a:r>
              <a:rPr lang="ru-RU" sz="1600" dirty="0">
                <a:solidFill>
                  <a:schemeClr val="tx1"/>
                </a:solidFill>
              </a:rPr>
              <a:t> " (ЕСА-да). </a:t>
            </a:r>
            <a:r>
              <a:rPr lang="ru-RU" sz="1600" dirty="0" err="1">
                <a:solidFill>
                  <a:schemeClr val="tx1"/>
                </a:solidFill>
              </a:rPr>
              <a:t>уақыты</a:t>
            </a:r>
            <a:r>
              <a:rPr lang="ru-RU" sz="1600" dirty="0">
                <a:solidFill>
                  <a:schemeClr val="tx1"/>
                </a:solidFill>
              </a:rPr>
              <a:t> "</a:t>
            </a:r>
            <a:r>
              <a:rPr lang="ru-RU" sz="1600" dirty="0" err="1">
                <a:solidFill>
                  <a:schemeClr val="tx1"/>
                </a:solidFill>
              </a:rPr>
              <a:t>Отбасы</a:t>
            </a:r>
            <a:r>
              <a:rPr lang="ru-RU" sz="1600" dirty="0">
                <a:solidFill>
                  <a:schemeClr val="tx1"/>
                </a:solidFill>
              </a:rPr>
              <a:t> </a:t>
            </a:r>
            <a:r>
              <a:rPr lang="ru-RU" sz="1600" dirty="0" err="1">
                <a:solidFill>
                  <a:schemeClr val="tx1"/>
                </a:solidFill>
              </a:rPr>
              <a:t>Банкі</a:t>
            </a:r>
            <a:r>
              <a:rPr lang="ru-RU" sz="1600" dirty="0">
                <a:solidFill>
                  <a:schemeClr val="tx1"/>
                </a:solidFill>
              </a:rPr>
              <a:t>") – 14,5 %, "Сбербанк" – 13,4 %, "</a:t>
            </a:r>
            <a:r>
              <a:rPr lang="ru-RU" sz="1600" dirty="0" err="1">
                <a:solidFill>
                  <a:schemeClr val="tx1"/>
                </a:solidFill>
              </a:rPr>
              <a:t>Еуразиялық</a:t>
            </a:r>
            <a:r>
              <a:rPr lang="ru-RU" sz="1600" dirty="0">
                <a:solidFill>
                  <a:schemeClr val="tx1"/>
                </a:solidFill>
              </a:rPr>
              <a:t> банк" – 12,9 %.</a:t>
            </a:r>
          </a:p>
          <a:p>
            <a:pPr algn="just">
              <a:spcBef>
                <a:spcPts val="400"/>
              </a:spcBef>
            </a:pPr>
            <a:r>
              <a:rPr lang="ru-RU" sz="1600" dirty="0">
                <a:solidFill>
                  <a:schemeClr val="tx1"/>
                </a:solidFill>
              </a:rPr>
              <a:t>Орта </a:t>
            </a:r>
            <a:r>
              <a:rPr lang="ru-RU" sz="1600" dirty="0" err="1">
                <a:solidFill>
                  <a:schemeClr val="tx1"/>
                </a:solidFill>
              </a:rPr>
              <a:t>есеппен</a:t>
            </a:r>
            <a:r>
              <a:rPr lang="ru-RU" sz="1600" dirty="0">
                <a:solidFill>
                  <a:schemeClr val="tx1"/>
                </a:solidFill>
              </a:rPr>
              <a:t> аудитория </a:t>
            </a:r>
            <a:r>
              <a:rPr lang="ru-RU" sz="1600" dirty="0" err="1">
                <a:solidFill>
                  <a:schemeClr val="tx1"/>
                </a:solidFill>
              </a:rPr>
              <a:t>Қазақстандағы</a:t>
            </a:r>
            <a:r>
              <a:rPr lang="ru-RU" sz="1600" dirty="0">
                <a:solidFill>
                  <a:schemeClr val="tx1"/>
                </a:solidFill>
              </a:rPr>
              <a:t> </a:t>
            </a:r>
            <a:r>
              <a:rPr lang="ru-RU" sz="1600" dirty="0" err="1">
                <a:solidFill>
                  <a:schemeClr val="tx1"/>
                </a:solidFill>
              </a:rPr>
              <a:t>жұмыс</a:t>
            </a:r>
            <a:r>
              <a:rPr lang="ru-RU" sz="1600" dirty="0">
                <a:solidFill>
                  <a:schemeClr val="tx1"/>
                </a:solidFill>
              </a:rPr>
              <a:t> </a:t>
            </a:r>
            <a:r>
              <a:rPr lang="ru-RU" sz="1600" dirty="0" err="1">
                <a:solidFill>
                  <a:schemeClr val="tx1"/>
                </a:solidFill>
              </a:rPr>
              <a:t>істеп</a:t>
            </a:r>
            <a:r>
              <a:rPr lang="ru-RU" sz="1600" dirty="0">
                <a:solidFill>
                  <a:schemeClr val="tx1"/>
                </a:solidFill>
              </a:rPr>
              <a:t> </a:t>
            </a:r>
            <a:r>
              <a:rPr lang="ru-RU" sz="1600" dirty="0" err="1">
                <a:solidFill>
                  <a:schemeClr val="tx1"/>
                </a:solidFill>
              </a:rPr>
              <a:t>тұрған</a:t>
            </a:r>
            <a:r>
              <a:rPr lang="ru-RU" sz="1600" dirty="0">
                <a:solidFill>
                  <a:schemeClr val="tx1"/>
                </a:solidFill>
              </a:rPr>
              <a:t> 4 </a:t>
            </a:r>
            <a:r>
              <a:rPr lang="ru-RU" sz="1600" dirty="0" err="1">
                <a:solidFill>
                  <a:schemeClr val="tx1"/>
                </a:solidFill>
              </a:rPr>
              <a:t>банкті</a:t>
            </a:r>
            <a:r>
              <a:rPr lang="ru-RU" sz="1600" dirty="0">
                <a:solidFill>
                  <a:schemeClr val="tx1"/>
                </a:solidFill>
              </a:rPr>
              <a:t> </a:t>
            </a:r>
            <a:r>
              <a:rPr lang="ru-RU" sz="1600" dirty="0" err="1">
                <a:solidFill>
                  <a:schemeClr val="tx1"/>
                </a:solidFill>
              </a:rPr>
              <a:t>біледі</a:t>
            </a:r>
            <a:r>
              <a:rPr lang="ru-RU" sz="1600" dirty="0">
                <a:solidFill>
                  <a:schemeClr val="tx1"/>
                </a:solidFill>
              </a:rPr>
              <a:t>, </a:t>
            </a:r>
            <a:r>
              <a:rPr lang="ru-RU" sz="1600" dirty="0" err="1">
                <a:solidFill>
                  <a:schemeClr val="tx1"/>
                </a:solidFill>
              </a:rPr>
              <a:t>бұл</a:t>
            </a:r>
            <a:r>
              <a:rPr lang="ru-RU" sz="1600" dirty="0">
                <a:solidFill>
                  <a:schemeClr val="tx1"/>
                </a:solidFill>
              </a:rPr>
              <a:t> </a:t>
            </a:r>
            <a:r>
              <a:rPr lang="ru-RU" sz="1600" dirty="0" err="1">
                <a:solidFill>
                  <a:schemeClr val="tx1"/>
                </a:solidFill>
              </a:rPr>
              <a:t>ретте</a:t>
            </a:r>
            <a:r>
              <a:rPr lang="ru-RU" sz="1600" dirty="0">
                <a:solidFill>
                  <a:schemeClr val="tx1"/>
                </a:solidFill>
              </a:rPr>
              <a:t> </a:t>
            </a:r>
            <a:r>
              <a:rPr lang="ru-RU" sz="1600" dirty="0" err="1">
                <a:solidFill>
                  <a:schemeClr val="tx1"/>
                </a:solidFill>
              </a:rPr>
              <a:t>әдетте</a:t>
            </a:r>
            <a:r>
              <a:rPr lang="ru-RU" sz="1600" dirty="0">
                <a:solidFill>
                  <a:schemeClr val="tx1"/>
                </a:solidFill>
              </a:rPr>
              <a:t> осы </a:t>
            </a:r>
            <a:r>
              <a:rPr lang="ru-RU" sz="1600" dirty="0" err="1">
                <a:solidFill>
                  <a:schemeClr val="tx1"/>
                </a:solidFill>
              </a:rPr>
              <a:t>банктердің</a:t>
            </a:r>
            <a:r>
              <a:rPr lang="ru-RU" sz="1600" dirty="0">
                <a:solidFill>
                  <a:schemeClr val="tx1"/>
                </a:solidFill>
              </a:rPr>
              <a:t> </a:t>
            </a:r>
            <a:r>
              <a:rPr lang="ru-RU" sz="1600" dirty="0" err="1">
                <a:solidFill>
                  <a:schemeClr val="tx1"/>
                </a:solidFill>
              </a:rPr>
              <a:t>бірінің</a:t>
            </a:r>
            <a:r>
              <a:rPr lang="ru-RU" sz="1600" dirty="0">
                <a:solidFill>
                  <a:schemeClr val="tx1"/>
                </a:solidFill>
              </a:rPr>
              <a:t> </a:t>
            </a:r>
            <a:r>
              <a:rPr lang="ru-RU" sz="1600" dirty="0" err="1">
                <a:solidFill>
                  <a:schemeClr val="tx1"/>
                </a:solidFill>
              </a:rPr>
              <a:t>клиенті</a:t>
            </a:r>
            <a:r>
              <a:rPr lang="ru-RU" sz="1600" dirty="0">
                <a:solidFill>
                  <a:schemeClr val="tx1"/>
                </a:solidFill>
              </a:rPr>
              <a:t> </a:t>
            </a:r>
            <a:r>
              <a:rPr lang="ru-RU" sz="1600" dirty="0" err="1">
                <a:solidFill>
                  <a:schemeClr val="tx1"/>
                </a:solidFill>
              </a:rPr>
              <a:t>болып</a:t>
            </a:r>
            <a:r>
              <a:rPr lang="ru-RU" sz="1600" dirty="0">
                <a:solidFill>
                  <a:schemeClr val="tx1"/>
                </a:solidFill>
              </a:rPr>
              <a:t> </a:t>
            </a:r>
            <a:r>
              <a:rPr lang="ru-RU" sz="1600" dirty="0" err="1">
                <a:solidFill>
                  <a:schemeClr val="tx1"/>
                </a:solidFill>
              </a:rPr>
              <a:t>табылады</a:t>
            </a:r>
            <a:r>
              <a:rPr lang="ru-RU" sz="1600" dirty="0">
                <a:solidFill>
                  <a:schemeClr val="tx1"/>
                </a:solidFill>
              </a:rPr>
              <a:t>. </a:t>
            </a:r>
            <a:r>
              <a:rPr lang="ru-RU" sz="1600" dirty="0" err="1">
                <a:solidFill>
                  <a:schemeClr val="tx1"/>
                </a:solidFill>
              </a:rPr>
              <a:t>Білім</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пайдалану</a:t>
            </a:r>
            <a:r>
              <a:rPr lang="ru-RU" sz="1600" dirty="0">
                <a:solidFill>
                  <a:schemeClr val="tx1"/>
                </a:solidFill>
              </a:rPr>
              <a:t> </a:t>
            </a:r>
            <a:r>
              <a:rPr lang="ru-RU" sz="1600" dirty="0" err="1">
                <a:solidFill>
                  <a:schemeClr val="tx1"/>
                </a:solidFill>
              </a:rPr>
              <a:t>көрсеткіштері</a:t>
            </a:r>
            <a:r>
              <a:rPr lang="ru-RU" sz="1600" dirty="0">
                <a:solidFill>
                  <a:schemeClr val="tx1"/>
                </a:solidFill>
              </a:rPr>
              <a:t> </a:t>
            </a:r>
            <a:r>
              <a:rPr lang="ru-RU" sz="1600" dirty="0" err="1">
                <a:solidFill>
                  <a:schemeClr val="tx1"/>
                </a:solidFill>
              </a:rPr>
              <a:t>бойынша</a:t>
            </a:r>
            <a:r>
              <a:rPr lang="ru-RU" sz="1600" dirty="0">
                <a:solidFill>
                  <a:schemeClr val="tx1"/>
                </a:solidFill>
              </a:rPr>
              <a:t> </a:t>
            </a:r>
            <a:r>
              <a:rPr lang="ru-RU" sz="1600" dirty="0" err="1">
                <a:solidFill>
                  <a:schemeClr val="tx1"/>
                </a:solidFill>
              </a:rPr>
              <a:t>көшбасшылар</a:t>
            </a:r>
            <a:r>
              <a:rPr lang="ru-RU" sz="1600" dirty="0">
                <a:solidFill>
                  <a:schemeClr val="tx1"/>
                </a:solidFill>
              </a:rPr>
              <a:t>-</a:t>
            </a:r>
            <a:r>
              <a:rPr lang="en-US" sz="1600" dirty="0" err="1">
                <a:solidFill>
                  <a:schemeClr val="tx1"/>
                </a:solidFill>
              </a:rPr>
              <a:t>Kaspi</a:t>
            </a:r>
            <a:r>
              <a:rPr lang="en-US" sz="1600" dirty="0">
                <a:solidFill>
                  <a:schemeClr val="tx1"/>
                </a:solidFill>
              </a:rPr>
              <a:t> Bank </a:t>
            </a:r>
            <a:r>
              <a:rPr lang="ru-RU" sz="1600" dirty="0" err="1">
                <a:solidFill>
                  <a:schemeClr val="tx1"/>
                </a:solidFill>
              </a:rPr>
              <a:t>және</a:t>
            </a:r>
            <a:r>
              <a:rPr lang="ru-RU" sz="1600" dirty="0">
                <a:solidFill>
                  <a:schemeClr val="tx1"/>
                </a:solidFill>
              </a:rPr>
              <a:t> </a:t>
            </a:r>
            <a:r>
              <a:rPr lang="en-US" sz="1600" dirty="0" err="1">
                <a:solidFill>
                  <a:schemeClr val="tx1"/>
                </a:solidFill>
              </a:rPr>
              <a:t>Halyk</a:t>
            </a:r>
            <a:r>
              <a:rPr lang="en-US" sz="1600" dirty="0">
                <a:solidFill>
                  <a:schemeClr val="tx1"/>
                </a:solidFill>
              </a:rPr>
              <a:t> Bank</a:t>
            </a:r>
            <a:r>
              <a:rPr lang="ru-RU" sz="1600" dirty="0">
                <a:solidFill>
                  <a:schemeClr val="tx1"/>
                </a:solidFill>
              </a:rPr>
              <a:t>. </a:t>
            </a:r>
          </a:p>
          <a:p>
            <a:pPr algn="just">
              <a:spcBef>
                <a:spcPts val="400"/>
              </a:spcBef>
            </a:pPr>
            <a:r>
              <a:rPr lang="ru-RU" sz="1600" dirty="0" err="1">
                <a:solidFill>
                  <a:schemeClr val="tx1"/>
                </a:solidFill>
              </a:rPr>
              <a:t>Үлкен</a:t>
            </a:r>
            <a:r>
              <a:rPr lang="ru-RU" sz="1600" dirty="0">
                <a:solidFill>
                  <a:schemeClr val="tx1"/>
                </a:solidFill>
              </a:rPr>
              <a:t> аудитория (60+), </a:t>
            </a:r>
            <a:r>
              <a:rPr lang="ru-RU" sz="1600" dirty="0" err="1">
                <a:solidFill>
                  <a:schemeClr val="tx1"/>
                </a:solidFill>
              </a:rPr>
              <a:t>үй</a:t>
            </a:r>
            <a:r>
              <a:rPr lang="ru-RU" sz="1600" dirty="0">
                <a:solidFill>
                  <a:schemeClr val="tx1"/>
                </a:solidFill>
              </a:rPr>
              <a:t> </a:t>
            </a:r>
            <a:r>
              <a:rPr lang="ru-RU" sz="1600" dirty="0" err="1">
                <a:solidFill>
                  <a:schemeClr val="tx1"/>
                </a:solidFill>
              </a:rPr>
              <a:t>шаруасындағы</a:t>
            </a:r>
            <a:r>
              <a:rPr lang="ru-RU" sz="1600" dirty="0">
                <a:solidFill>
                  <a:schemeClr val="tx1"/>
                </a:solidFill>
              </a:rPr>
              <a:t> </a:t>
            </a:r>
            <a:r>
              <a:rPr lang="ru-RU" sz="1600" dirty="0" err="1">
                <a:solidFill>
                  <a:schemeClr val="tx1"/>
                </a:solidFill>
              </a:rPr>
              <a:t>әйелдер</a:t>
            </a:r>
            <a:r>
              <a:rPr lang="ru-RU" sz="1600" dirty="0">
                <a:solidFill>
                  <a:schemeClr val="tx1"/>
                </a:solidFill>
              </a:rPr>
              <a:t> мен </a:t>
            </a:r>
            <a:r>
              <a:rPr lang="ru-RU" sz="1600" dirty="0" err="1">
                <a:solidFill>
                  <a:schemeClr val="tx1"/>
                </a:solidFill>
              </a:rPr>
              <a:t>зейнеткерлер</a:t>
            </a:r>
            <a:r>
              <a:rPr lang="ru-RU" sz="1600" dirty="0">
                <a:solidFill>
                  <a:schemeClr val="tx1"/>
                </a:solidFill>
              </a:rPr>
              <a:t> </a:t>
            </a:r>
            <a:r>
              <a:rPr lang="ru-RU" sz="1600" dirty="0" err="1">
                <a:solidFill>
                  <a:schemeClr val="tx1"/>
                </a:solidFill>
              </a:rPr>
              <a:t>орташа</a:t>
            </a:r>
            <a:r>
              <a:rPr lang="ru-RU" sz="1600" dirty="0">
                <a:solidFill>
                  <a:schemeClr val="tx1"/>
                </a:solidFill>
              </a:rPr>
              <a:t> </a:t>
            </a:r>
            <a:r>
              <a:rPr lang="ru-RU" sz="1600" dirty="0" err="1">
                <a:solidFill>
                  <a:schemeClr val="tx1"/>
                </a:solidFill>
              </a:rPr>
              <a:t>есеппен</a:t>
            </a:r>
            <a:r>
              <a:rPr lang="ru-RU" sz="1600" dirty="0">
                <a:solidFill>
                  <a:schemeClr val="tx1"/>
                </a:solidFill>
              </a:rPr>
              <a:t> аз </a:t>
            </a:r>
            <a:r>
              <a:rPr lang="ru-RU" sz="1600" dirty="0" err="1">
                <a:solidFill>
                  <a:schemeClr val="tx1"/>
                </a:solidFill>
              </a:rPr>
              <a:t>банктерді</a:t>
            </a:r>
            <a:r>
              <a:rPr lang="ru-RU" sz="1600" dirty="0">
                <a:solidFill>
                  <a:schemeClr val="tx1"/>
                </a:solidFill>
              </a:rPr>
              <a:t> </a:t>
            </a:r>
            <a:r>
              <a:rPr lang="ru-RU" sz="1600" dirty="0" err="1">
                <a:solidFill>
                  <a:schemeClr val="tx1"/>
                </a:solidFill>
              </a:rPr>
              <a:t>біледі</a:t>
            </a:r>
            <a:r>
              <a:rPr lang="ru-RU" sz="1600" dirty="0">
                <a:solidFill>
                  <a:schemeClr val="tx1"/>
                </a:solidFill>
              </a:rPr>
              <a:t>. </a:t>
            </a:r>
            <a:r>
              <a:rPr lang="ru-RU" sz="1600" dirty="0" err="1">
                <a:solidFill>
                  <a:schemeClr val="tx1"/>
                </a:solidFill>
              </a:rPr>
              <a:t>Оқушылар</a:t>
            </a:r>
            <a:r>
              <a:rPr lang="ru-RU" sz="1600" dirty="0">
                <a:solidFill>
                  <a:schemeClr val="tx1"/>
                </a:solidFill>
              </a:rPr>
              <a:t>/</a:t>
            </a:r>
            <a:r>
              <a:rPr lang="ru-RU" sz="1600" dirty="0" err="1">
                <a:solidFill>
                  <a:schemeClr val="tx1"/>
                </a:solidFill>
              </a:rPr>
              <a:t>студенттер</a:t>
            </a:r>
            <a:r>
              <a:rPr lang="ru-RU" sz="1600" dirty="0">
                <a:solidFill>
                  <a:schemeClr val="tx1"/>
                </a:solidFill>
              </a:rPr>
              <a:t> </a:t>
            </a:r>
            <a:r>
              <a:rPr lang="ru-RU" sz="1600" dirty="0" err="1">
                <a:solidFill>
                  <a:schemeClr val="tx1"/>
                </a:solidFill>
              </a:rPr>
              <a:t>арасында</a:t>
            </a:r>
            <a:r>
              <a:rPr lang="ru-RU" sz="1600" dirty="0">
                <a:solidFill>
                  <a:schemeClr val="tx1"/>
                </a:solidFill>
              </a:rPr>
              <a:t> </a:t>
            </a:r>
            <a:r>
              <a:rPr lang="ru-RU" sz="1600" dirty="0" err="1">
                <a:solidFill>
                  <a:schemeClr val="tx1"/>
                </a:solidFill>
              </a:rPr>
              <a:t>банктердің</a:t>
            </a:r>
            <a:r>
              <a:rPr lang="ru-RU" sz="1600" dirty="0">
                <a:solidFill>
                  <a:schemeClr val="tx1"/>
                </a:solidFill>
              </a:rPr>
              <a:t> </a:t>
            </a:r>
            <a:r>
              <a:rPr lang="ru-RU" sz="1600" dirty="0" err="1">
                <a:solidFill>
                  <a:schemeClr val="tx1"/>
                </a:solidFill>
              </a:rPr>
              <a:t>бірде-бірінің</a:t>
            </a:r>
            <a:r>
              <a:rPr lang="ru-RU" sz="1600" dirty="0">
                <a:solidFill>
                  <a:schemeClr val="tx1"/>
                </a:solidFill>
              </a:rPr>
              <a:t> </a:t>
            </a:r>
            <a:r>
              <a:rPr lang="ru-RU" sz="1600" dirty="0" err="1">
                <a:solidFill>
                  <a:schemeClr val="tx1"/>
                </a:solidFill>
              </a:rPr>
              <a:t>клиенттері</a:t>
            </a:r>
            <a:r>
              <a:rPr lang="ru-RU" sz="1600" dirty="0">
                <a:solidFill>
                  <a:schemeClr val="tx1"/>
                </a:solidFill>
              </a:rPr>
              <a:t> </a:t>
            </a:r>
            <a:r>
              <a:rPr lang="ru-RU" sz="1600" dirty="0" err="1">
                <a:solidFill>
                  <a:schemeClr val="tx1"/>
                </a:solidFill>
              </a:rPr>
              <a:t>болып</a:t>
            </a:r>
            <a:r>
              <a:rPr lang="ru-RU" sz="1600" dirty="0">
                <a:solidFill>
                  <a:schemeClr val="tx1"/>
                </a:solidFill>
              </a:rPr>
              <a:t> </a:t>
            </a:r>
            <a:r>
              <a:rPr lang="ru-RU" sz="1600" dirty="0" err="1">
                <a:solidFill>
                  <a:schemeClr val="tx1"/>
                </a:solidFill>
              </a:rPr>
              <a:t>табылмайтын</a:t>
            </a:r>
            <a:r>
              <a:rPr lang="ru-RU" sz="1600" dirty="0">
                <a:solidFill>
                  <a:schemeClr val="tx1"/>
                </a:solidFill>
              </a:rPr>
              <a:t> </a:t>
            </a:r>
            <a:r>
              <a:rPr lang="ru-RU" sz="1600" dirty="0" err="1">
                <a:solidFill>
                  <a:schemeClr val="tx1"/>
                </a:solidFill>
              </a:rPr>
              <a:t>адамдардың</a:t>
            </a:r>
            <a:r>
              <a:rPr lang="ru-RU" sz="1600" dirty="0">
                <a:solidFill>
                  <a:schemeClr val="tx1"/>
                </a:solidFill>
              </a:rPr>
              <a:t> </a:t>
            </a:r>
            <a:r>
              <a:rPr lang="ru-RU" sz="1600" dirty="0" err="1">
                <a:solidFill>
                  <a:schemeClr val="tx1"/>
                </a:solidFill>
              </a:rPr>
              <a:t>үлесі</a:t>
            </a:r>
            <a:r>
              <a:rPr lang="ru-RU" sz="1600" dirty="0">
                <a:solidFill>
                  <a:schemeClr val="tx1"/>
                </a:solidFill>
              </a:rPr>
              <a:t> </a:t>
            </a:r>
            <a:r>
              <a:rPr lang="ru-RU" sz="1600" dirty="0" err="1">
                <a:solidFill>
                  <a:schemeClr val="tx1"/>
                </a:solidFill>
              </a:rPr>
              <a:t>көп</a:t>
            </a:r>
            <a:r>
              <a:rPr lang="ru-RU" sz="1600" dirty="0">
                <a:solidFill>
                  <a:schemeClr val="tx1"/>
                </a:solidFill>
              </a:rPr>
              <a:t>.</a:t>
            </a:r>
          </a:p>
        </p:txBody>
      </p:sp>
    </p:spTree>
    <p:extLst>
      <p:ext uri="{BB962C8B-B14F-4D97-AF65-F5344CB8AC3E}">
        <p14:creationId xmlns:p14="http://schemas.microsoft.com/office/powerpoint/2010/main" val="408480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E34C1E1B-FBEC-954D-95F8-50587610DDFD}"/>
              </a:ext>
            </a:extLst>
          </p:cNvPr>
          <p:cNvSpPr>
            <a:spLocks noGrp="1"/>
          </p:cNvSpPr>
          <p:nvPr>
            <p:ph type="sldNum" sz="quarter" idx="12"/>
          </p:nvPr>
        </p:nvSpPr>
        <p:spPr/>
        <p:txBody>
          <a:bodyPr/>
          <a:lstStyle/>
          <a:p>
            <a:fld id="{36AE403C-4EB7-40BC-9395-955F62C492F5}" type="slidenum">
              <a:rPr lang="ru-RU" smtClean="0"/>
              <a:pPr/>
              <a:t>51</a:t>
            </a:fld>
            <a:endParaRPr lang="ru-RU" dirty="0"/>
          </a:p>
        </p:txBody>
      </p:sp>
      <p:sp>
        <p:nvSpPr>
          <p:cNvPr id="5" name="Заголовок 4">
            <a:extLst>
              <a:ext uri="{FF2B5EF4-FFF2-40B4-BE49-F238E27FC236}">
                <a16:creationId xmlns:a16="http://schemas.microsoft.com/office/drawing/2014/main" id="{447EEEC8-52AE-1E46-8A05-43E3AB706248}"/>
              </a:ext>
            </a:extLst>
          </p:cNvPr>
          <p:cNvSpPr txBox="1">
            <a:spLocks/>
          </p:cNvSpPr>
          <p:nvPr/>
        </p:nvSpPr>
        <p:spPr>
          <a:xfrm>
            <a:off x="542880" y="222246"/>
            <a:ext cx="9908632" cy="5588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2.4. </a:t>
            </a:r>
            <a:r>
              <a:rPr lang="ru-RU" sz="2800" b="1" dirty="0" err="1">
                <a:latin typeface="+mn-lt"/>
              </a:rPr>
              <a:t>Қаржы</a:t>
            </a:r>
            <a:r>
              <a:rPr lang="ru-RU" sz="2800" b="1" dirty="0">
                <a:latin typeface="+mn-lt"/>
              </a:rPr>
              <a:t> </a:t>
            </a:r>
            <a:r>
              <a:rPr lang="ru-RU" sz="2800" b="1" dirty="0" err="1">
                <a:latin typeface="+mn-lt"/>
              </a:rPr>
              <a:t>жүйесі</a:t>
            </a:r>
            <a:r>
              <a:rPr lang="ru-RU" sz="2800" b="1" dirty="0">
                <a:latin typeface="+mn-lt"/>
              </a:rPr>
              <a:t> </a:t>
            </a:r>
            <a:r>
              <a:rPr lang="ru-RU" sz="2800" b="1" dirty="0" err="1">
                <a:latin typeface="+mn-lt"/>
              </a:rPr>
              <a:t>туралы</a:t>
            </a:r>
            <a:r>
              <a:rPr lang="ru-RU" sz="2800" b="1" dirty="0">
                <a:latin typeface="+mn-lt"/>
              </a:rPr>
              <a:t> </a:t>
            </a:r>
            <a:r>
              <a:rPr lang="ru-RU" sz="2800" b="1" dirty="0" err="1">
                <a:latin typeface="+mn-lt"/>
              </a:rPr>
              <a:t>хабардар</a:t>
            </a:r>
            <a:r>
              <a:rPr lang="ru-RU" sz="2800" b="1" dirty="0">
                <a:latin typeface="+mn-lt"/>
              </a:rPr>
              <a:t> болу</a:t>
            </a:r>
            <a:endParaRPr lang="ru-RU" sz="3200" b="1" dirty="0"/>
          </a:p>
        </p:txBody>
      </p:sp>
      <p:sp>
        <p:nvSpPr>
          <p:cNvPr id="6" name="Равнобедренный треугольник 24">
            <a:extLst>
              <a:ext uri="{FF2B5EF4-FFF2-40B4-BE49-F238E27FC236}">
                <a16:creationId xmlns:a16="http://schemas.microsoft.com/office/drawing/2014/main" id="{0126F33B-581F-1C4B-8A89-1B335AC2AF96}"/>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7" name="Таблица 6">
            <a:extLst>
              <a:ext uri="{FF2B5EF4-FFF2-40B4-BE49-F238E27FC236}">
                <a16:creationId xmlns:a16="http://schemas.microsoft.com/office/drawing/2014/main" id="{E881520B-F325-A242-960F-3AC1BFC4122B}"/>
              </a:ext>
            </a:extLst>
          </p:cNvPr>
          <p:cNvGraphicFramePr>
            <a:graphicFrameLocks noGrp="1"/>
          </p:cNvGraphicFramePr>
          <p:nvPr>
            <p:extLst>
              <p:ext uri="{D42A27DB-BD31-4B8C-83A1-F6EECF244321}">
                <p14:modId xmlns:p14="http://schemas.microsoft.com/office/powerpoint/2010/main" val="1746232698"/>
              </p:ext>
            </p:extLst>
          </p:nvPr>
        </p:nvGraphicFramePr>
        <p:xfrm>
          <a:off x="162225" y="795853"/>
          <a:ext cx="2695620" cy="556049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560497">
                <a:tc>
                  <a:txBody>
                    <a:bodyPr/>
                    <a:lstStyle/>
                    <a:p>
                      <a:pPr algn="ctr"/>
                      <a:r>
                        <a:rPr lang="ru-RU" sz="4400" b="1" dirty="0" err="1">
                          <a:effectLst/>
                        </a:rPr>
                        <a:t>Негізгі</a:t>
                      </a:r>
                      <a:r>
                        <a:rPr lang="ru-RU" sz="1600" b="1" dirty="0">
                          <a:effectLst/>
                        </a:rPr>
                        <a:t> </a:t>
                      </a:r>
                      <a:r>
                        <a:rPr lang="ru-RU" sz="4400" b="1" dirty="0" err="1">
                          <a:effectLst/>
                        </a:rPr>
                        <a:t>фактілер</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8" name="Прямоугольник 7">
            <a:extLst>
              <a:ext uri="{FF2B5EF4-FFF2-40B4-BE49-F238E27FC236}">
                <a16:creationId xmlns:a16="http://schemas.microsoft.com/office/drawing/2014/main" id="{EAA759FB-09C0-A649-B2FA-F644D0CCF867}"/>
              </a:ext>
            </a:extLst>
          </p:cNvPr>
          <p:cNvSpPr/>
          <p:nvPr/>
        </p:nvSpPr>
        <p:spPr>
          <a:xfrm>
            <a:off x="2999656" y="918963"/>
            <a:ext cx="8910000" cy="5714385"/>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err="1">
                <a:solidFill>
                  <a:schemeClr val="tx1"/>
                </a:solidFill>
              </a:rPr>
              <a:t>Респонденттердің</a:t>
            </a:r>
            <a:r>
              <a:rPr lang="ru-RU" sz="1600" dirty="0">
                <a:solidFill>
                  <a:schemeClr val="tx1"/>
                </a:solidFill>
              </a:rPr>
              <a:t> 37% - ы </a:t>
            </a:r>
            <a:r>
              <a:rPr lang="ru-RU" sz="1600" dirty="0" err="1">
                <a:solidFill>
                  <a:schemeClr val="tx1"/>
                </a:solidFill>
              </a:rPr>
              <a:t>егер</a:t>
            </a:r>
            <a:r>
              <a:rPr lang="ru-RU" sz="1600" dirty="0">
                <a:solidFill>
                  <a:schemeClr val="tx1"/>
                </a:solidFill>
              </a:rPr>
              <a:t> банк </a:t>
            </a:r>
            <a:r>
              <a:rPr lang="ru-RU" sz="1600" dirty="0" err="1">
                <a:solidFill>
                  <a:schemeClr val="tx1"/>
                </a:solidFill>
              </a:rPr>
              <a:t>клиентінде</a:t>
            </a:r>
            <a:r>
              <a:rPr lang="ru-RU" sz="1600" dirty="0">
                <a:solidFill>
                  <a:schemeClr val="tx1"/>
                </a:solidFill>
              </a:rPr>
              <a:t> </a:t>
            </a:r>
            <a:r>
              <a:rPr lang="ru-RU" sz="1600" dirty="0" err="1">
                <a:solidFill>
                  <a:schemeClr val="tx1"/>
                </a:solidFill>
              </a:rPr>
              <a:t>немесе</a:t>
            </a:r>
            <a:r>
              <a:rPr lang="ru-RU" sz="1600" dirty="0">
                <a:solidFill>
                  <a:schemeClr val="tx1"/>
                </a:solidFill>
              </a:rPr>
              <a:t> </a:t>
            </a:r>
            <a:r>
              <a:rPr lang="ru-RU" sz="1600" dirty="0" err="1">
                <a:solidFill>
                  <a:schemeClr val="tx1"/>
                </a:solidFill>
              </a:rPr>
              <a:t>сақтандыру</a:t>
            </a:r>
            <a:r>
              <a:rPr lang="ru-RU" sz="1600" dirty="0">
                <a:solidFill>
                  <a:schemeClr val="tx1"/>
                </a:solidFill>
              </a:rPr>
              <a:t> </a:t>
            </a:r>
            <a:r>
              <a:rPr lang="ru-RU" sz="1600" dirty="0" err="1">
                <a:solidFill>
                  <a:schemeClr val="tx1"/>
                </a:solidFill>
              </a:rPr>
              <a:t>компаниясында</a:t>
            </a:r>
            <a:r>
              <a:rPr lang="ru-RU" sz="1600" dirty="0">
                <a:solidFill>
                  <a:schemeClr val="tx1"/>
                </a:solidFill>
              </a:rPr>
              <a:t> </a:t>
            </a:r>
            <a:r>
              <a:rPr lang="ru-RU" sz="1600" dirty="0" err="1">
                <a:solidFill>
                  <a:schemeClr val="tx1"/>
                </a:solidFill>
              </a:rPr>
              <a:t>мәселелер</a:t>
            </a:r>
            <a:r>
              <a:rPr lang="ru-RU" sz="1600" dirty="0">
                <a:solidFill>
                  <a:schemeClr val="tx1"/>
                </a:solidFill>
              </a:rPr>
              <a:t> </a:t>
            </a:r>
            <a:r>
              <a:rPr lang="ru-RU" sz="1600" dirty="0" err="1">
                <a:solidFill>
                  <a:schemeClr val="tx1"/>
                </a:solidFill>
              </a:rPr>
              <a:t>туындаса</a:t>
            </a:r>
            <a:r>
              <a:rPr lang="ru-RU" sz="1600" dirty="0">
                <a:solidFill>
                  <a:schemeClr val="tx1"/>
                </a:solidFill>
              </a:rPr>
              <a:t>, </a:t>
            </a:r>
            <a:r>
              <a:rPr lang="ru-RU" sz="1600" dirty="0" err="1">
                <a:solidFill>
                  <a:schemeClr val="tx1"/>
                </a:solidFill>
              </a:rPr>
              <a:t>онда</a:t>
            </a:r>
            <a:r>
              <a:rPr lang="ru-RU" sz="1600" dirty="0">
                <a:solidFill>
                  <a:schemeClr val="tx1"/>
                </a:solidFill>
              </a:rPr>
              <a:t> </a:t>
            </a:r>
            <a:r>
              <a:rPr lang="ru-RU" sz="1600" dirty="0" err="1">
                <a:solidFill>
                  <a:schemeClr val="tx1"/>
                </a:solidFill>
              </a:rPr>
              <a:t>мемлекет</a:t>
            </a:r>
            <a:r>
              <a:rPr lang="ru-RU" sz="1600" dirty="0">
                <a:solidFill>
                  <a:schemeClr val="tx1"/>
                </a:solidFill>
              </a:rPr>
              <a:t> </a:t>
            </a:r>
            <a:r>
              <a:rPr lang="ru-RU" sz="1600" dirty="0" err="1">
                <a:solidFill>
                  <a:schemeClr val="tx1"/>
                </a:solidFill>
              </a:rPr>
              <a:t>қана</a:t>
            </a:r>
            <a:r>
              <a:rPr lang="ru-RU" sz="1600" dirty="0">
                <a:solidFill>
                  <a:schemeClr val="tx1"/>
                </a:solidFill>
              </a:rPr>
              <a:t> </a:t>
            </a:r>
            <a:r>
              <a:rPr lang="ru-RU" sz="1600" dirty="0" err="1">
                <a:solidFill>
                  <a:schemeClr val="tx1"/>
                </a:solidFill>
              </a:rPr>
              <a:t>бұл</a:t>
            </a:r>
            <a:r>
              <a:rPr lang="ru-RU" sz="1600" dirty="0">
                <a:solidFill>
                  <a:schemeClr val="tx1"/>
                </a:solidFill>
              </a:rPr>
              <a:t> </a:t>
            </a:r>
            <a:r>
              <a:rPr lang="ru-RU" sz="1600" dirty="0" err="1">
                <a:solidFill>
                  <a:schemeClr val="tx1"/>
                </a:solidFill>
              </a:rPr>
              <a:t>мәселелерді</a:t>
            </a:r>
            <a:r>
              <a:rPr lang="ru-RU" sz="1600" dirty="0">
                <a:solidFill>
                  <a:schemeClr val="tx1"/>
                </a:solidFill>
              </a:rPr>
              <a:t> </a:t>
            </a:r>
            <a:r>
              <a:rPr lang="ru-RU" sz="1600" dirty="0" err="1">
                <a:solidFill>
                  <a:schemeClr val="tx1"/>
                </a:solidFill>
              </a:rPr>
              <a:t>шеше</a:t>
            </a:r>
            <a:r>
              <a:rPr lang="ru-RU" sz="1600" dirty="0">
                <a:solidFill>
                  <a:schemeClr val="tx1"/>
                </a:solidFill>
              </a:rPr>
              <a:t> </a:t>
            </a:r>
            <a:r>
              <a:rPr lang="ru-RU" sz="1600" dirty="0" err="1">
                <a:solidFill>
                  <a:schemeClr val="tx1"/>
                </a:solidFill>
              </a:rPr>
              <a:t>алады</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міндетті</a:t>
            </a:r>
            <a:r>
              <a:rPr lang="ru-RU" sz="1600" dirty="0">
                <a:solidFill>
                  <a:schemeClr val="tx1"/>
                </a:solidFill>
              </a:rPr>
              <a:t> </a:t>
            </a:r>
            <a:r>
              <a:rPr lang="ru-RU" sz="1600" dirty="0" err="1">
                <a:solidFill>
                  <a:schemeClr val="tx1"/>
                </a:solidFill>
              </a:rPr>
              <a:t>деп</a:t>
            </a:r>
            <a:r>
              <a:rPr lang="ru-RU" sz="1600" dirty="0">
                <a:solidFill>
                  <a:schemeClr val="tx1"/>
                </a:solidFill>
              </a:rPr>
              <a:t> </a:t>
            </a:r>
            <a:r>
              <a:rPr lang="ru-RU" sz="1600" dirty="0" err="1">
                <a:solidFill>
                  <a:schemeClr val="tx1"/>
                </a:solidFill>
              </a:rPr>
              <a:t>есептейді</a:t>
            </a:r>
            <a:r>
              <a:rPr lang="ru-RU" sz="1600" dirty="0">
                <a:solidFill>
                  <a:schemeClr val="tx1"/>
                </a:solidFill>
              </a:rPr>
              <a:t>.</a:t>
            </a:r>
          </a:p>
          <a:p>
            <a:pPr algn="just">
              <a:spcBef>
                <a:spcPts val="400"/>
              </a:spcBef>
            </a:pPr>
            <a:r>
              <a:rPr lang="ru-RU" sz="1600" dirty="0">
                <a:solidFill>
                  <a:schemeClr val="tx1"/>
                </a:solidFill>
              </a:rPr>
              <a:t>18,8% </a:t>
            </a:r>
            <a:r>
              <a:rPr lang="ru-RU" sz="1600" dirty="0" err="1">
                <a:solidFill>
                  <a:schemeClr val="tx1"/>
                </a:solidFill>
              </a:rPr>
              <a:t>егер</a:t>
            </a:r>
            <a:r>
              <a:rPr lang="ru-RU" sz="1600" dirty="0">
                <a:solidFill>
                  <a:schemeClr val="tx1"/>
                </a:solidFill>
              </a:rPr>
              <a:t> банк </a:t>
            </a:r>
            <a:r>
              <a:rPr lang="ru-RU" sz="1600" dirty="0" err="1">
                <a:solidFill>
                  <a:schemeClr val="tx1"/>
                </a:solidFill>
              </a:rPr>
              <a:t>банкротқа</a:t>
            </a:r>
            <a:r>
              <a:rPr lang="ru-RU" sz="1600" dirty="0">
                <a:solidFill>
                  <a:schemeClr val="tx1"/>
                </a:solidFill>
              </a:rPr>
              <a:t> </a:t>
            </a:r>
            <a:r>
              <a:rPr lang="ru-RU" sz="1600" dirty="0" err="1">
                <a:solidFill>
                  <a:schemeClr val="tx1"/>
                </a:solidFill>
              </a:rPr>
              <a:t>ұшыраса</a:t>
            </a:r>
            <a:r>
              <a:rPr lang="ru-RU" sz="1600" dirty="0">
                <a:solidFill>
                  <a:schemeClr val="tx1"/>
                </a:solidFill>
              </a:rPr>
              <a:t>, </a:t>
            </a:r>
            <a:r>
              <a:rPr lang="ru-RU" sz="1600" dirty="0" err="1">
                <a:solidFill>
                  <a:schemeClr val="tx1"/>
                </a:solidFill>
              </a:rPr>
              <a:t>бұл</a:t>
            </a:r>
            <a:r>
              <a:rPr lang="ru-RU" sz="1600" dirty="0">
                <a:solidFill>
                  <a:schemeClr val="tx1"/>
                </a:solidFill>
              </a:rPr>
              <a:t> тек </a:t>
            </a:r>
            <a:r>
              <a:rPr lang="ru-RU" sz="1600" dirty="0" err="1">
                <a:solidFill>
                  <a:schemeClr val="tx1"/>
                </a:solidFill>
              </a:rPr>
              <a:t>салымшылардың</a:t>
            </a:r>
            <a:r>
              <a:rPr lang="ru-RU" sz="1600" dirty="0">
                <a:solidFill>
                  <a:schemeClr val="tx1"/>
                </a:solidFill>
              </a:rPr>
              <a:t> </a:t>
            </a:r>
            <a:r>
              <a:rPr lang="ru-RU" sz="1600" dirty="0" err="1">
                <a:solidFill>
                  <a:schemeClr val="tx1"/>
                </a:solidFill>
              </a:rPr>
              <a:t>проблемасы</a:t>
            </a:r>
            <a:r>
              <a:rPr lang="ru-RU" sz="1600" dirty="0">
                <a:solidFill>
                  <a:schemeClr val="tx1"/>
                </a:solidFill>
              </a:rPr>
              <a:t> </a:t>
            </a:r>
            <a:r>
              <a:rPr lang="ru-RU" sz="1600" dirty="0" err="1">
                <a:solidFill>
                  <a:schemeClr val="tx1"/>
                </a:solidFill>
              </a:rPr>
              <a:t>болады</a:t>
            </a:r>
            <a:r>
              <a:rPr lang="ru-RU" sz="1600" dirty="0">
                <a:solidFill>
                  <a:schemeClr val="tx1"/>
                </a:solidFill>
              </a:rPr>
              <a:t> </a:t>
            </a:r>
            <a:r>
              <a:rPr lang="ru-RU" sz="1600" dirty="0" err="1">
                <a:solidFill>
                  <a:schemeClr val="tx1"/>
                </a:solidFill>
              </a:rPr>
              <a:t>деп</a:t>
            </a:r>
            <a:r>
              <a:rPr lang="ru-RU" sz="1600" dirty="0">
                <a:solidFill>
                  <a:schemeClr val="tx1"/>
                </a:solidFill>
              </a:rPr>
              <a:t> </a:t>
            </a:r>
            <a:r>
              <a:rPr lang="ru-RU" sz="1600" dirty="0" err="1">
                <a:solidFill>
                  <a:schemeClr val="tx1"/>
                </a:solidFill>
              </a:rPr>
              <a:t>санайды</a:t>
            </a:r>
            <a:r>
              <a:rPr lang="ru-RU" sz="1600" dirty="0">
                <a:solidFill>
                  <a:schemeClr val="tx1"/>
                </a:solidFill>
              </a:rPr>
              <a:t>.</a:t>
            </a:r>
          </a:p>
          <a:p>
            <a:pPr algn="just">
              <a:spcBef>
                <a:spcPts val="400"/>
              </a:spcBef>
            </a:pPr>
            <a:r>
              <a:rPr lang="ru-RU" sz="1600" dirty="0" err="1">
                <a:solidFill>
                  <a:schemeClr val="tx1"/>
                </a:solidFill>
              </a:rPr>
              <a:t>Сауалнама</a:t>
            </a:r>
            <a:r>
              <a:rPr lang="ru-RU" sz="1600" dirty="0">
                <a:solidFill>
                  <a:schemeClr val="tx1"/>
                </a:solidFill>
              </a:rPr>
              <a:t> </a:t>
            </a:r>
            <a:r>
              <a:rPr lang="ru-RU" sz="1600" dirty="0" err="1">
                <a:solidFill>
                  <a:schemeClr val="tx1"/>
                </a:solidFill>
              </a:rPr>
              <a:t>нәтижелері</a:t>
            </a:r>
            <a:r>
              <a:rPr lang="ru-RU" sz="1600" dirty="0">
                <a:solidFill>
                  <a:schemeClr val="tx1"/>
                </a:solidFill>
              </a:rPr>
              <a:t> 35,6% - ы ҚР </a:t>
            </a:r>
            <a:r>
              <a:rPr lang="ru-RU" sz="1600" dirty="0" err="1">
                <a:solidFill>
                  <a:schemeClr val="tx1"/>
                </a:solidFill>
              </a:rPr>
              <a:t>Қаржы</a:t>
            </a:r>
            <a:r>
              <a:rPr lang="ru-RU" sz="1600" dirty="0">
                <a:solidFill>
                  <a:schemeClr val="tx1"/>
                </a:solidFill>
              </a:rPr>
              <a:t> </a:t>
            </a:r>
            <a:r>
              <a:rPr lang="ru-RU" sz="1600" dirty="0" err="1">
                <a:solidFill>
                  <a:schemeClr val="tx1"/>
                </a:solidFill>
              </a:rPr>
              <a:t>нарығын</a:t>
            </a:r>
            <a:r>
              <a:rPr lang="ru-RU" sz="1600" dirty="0">
                <a:solidFill>
                  <a:schemeClr val="tx1"/>
                </a:solidFill>
              </a:rPr>
              <a:t> </a:t>
            </a:r>
            <a:r>
              <a:rPr lang="ru-RU" sz="1600" dirty="0" err="1">
                <a:solidFill>
                  <a:schemeClr val="tx1"/>
                </a:solidFill>
              </a:rPr>
              <a:t>реттеу</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дамыту</a:t>
            </a:r>
            <a:r>
              <a:rPr lang="ru-RU" sz="1600" dirty="0">
                <a:solidFill>
                  <a:schemeClr val="tx1"/>
                </a:solidFill>
              </a:rPr>
              <a:t> </a:t>
            </a:r>
            <a:r>
              <a:rPr lang="ru-RU" sz="1600" dirty="0" err="1">
                <a:solidFill>
                  <a:schemeClr val="tx1"/>
                </a:solidFill>
              </a:rPr>
              <a:t>агенттігінің</a:t>
            </a:r>
            <a:r>
              <a:rPr lang="ru-RU" sz="1600" dirty="0">
                <a:solidFill>
                  <a:schemeClr val="tx1"/>
                </a:solidFill>
              </a:rPr>
              <a:t> </a:t>
            </a:r>
            <a:r>
              <a:rPr lang="ru-RU" sz="1600" dirty="0" err="1">
                <a:solidFill>
                  <a:schemeClr val="tx1"/>
                </a:solidFill>
              </a:rPr>
              <a:t>Қаржы</a:t>
            </a:r>
            <a:r>
              <a:rPr lang="ru-RU" sz="1600" dirty="0">
                <a:solidFill>
                  <a:schemeClr val="tx1"/>
                </a:solidFill>
              </a:rPr>
              <a:t> </a:t>
            </a:r>
            <a:r>
              <a:rPr lang="ru-RU" sz="1600" dirty="0" err="1">
                <a:solidFill>
                  <a:schemeClr val="tx1"/>
                </a:solidFill>
              </a:rPr>
              <a:t>қызметтерін</a:t>
            </a:r>
            <a:r>
              <a:rPr lang="ru-RU" sz="1600" dirty="0">
                <a:solidFill>
                  <a:schemeClr val="tx1"/>
                </a:solidFill>
              </a:rPr>
              <a:t> </a:t>
            </a:r>
            <a:r>
              <a:rPr lang="ru-RU" sz="1600" dirty="0" err="1">
                <a:solidFill>
                  <a:schemeClr val="tx1"/>
                </a:solidFill>
              </a:rPr>
              <a:t>тұтынушылардың</a:t>
            </a:r>
            <a:r>
              <a:rPr lang="ru-RU" sz="1600" dirty="0">
                <a:solidFill>
                  <a:schemeClr val="tx1"/>
                </a:solidFill>
              </a:rPr>
              <a:t> </a:t>
            </a:r>
            <a:r>
              <a:rPr lang="ru-RU" sz="1600" dirty="0" err="1">
                <a:solidFill>
                  <a:schemeClr val="tx1"/>
                </a:solidFill>
              </a:rPr>
              <a:t>құқықтарын</a:t>
            </a:r>
            <a:r>
              <a:rPr lang="ru-RU" sz="1600" dirty="0">
                <a:solidFill>
                  <a:schemeClr val="tx1"/>
                </a:solidFill>
              </a:rPr>
              <a:t> </a:t>
            </a:r>
            <a:r>
              <a:rPr lang="ru-RU" sz="1600" dirty="0" err="1">
                <a:solidFill>
                  <a:schemeClr val="tx1"/>
                </a:solidFill>
              </a:rPr>
              <a:t>қорғау</a:t>
            </a:r>
            <a:r>
              <a:rPr lang="ru-RU" sz="1600" dirty="0">
                <a:solidFill>
                  <a:schemeClr val="tx1"/>
                </a:solidFill>
              </a:rPr>
              <a:t> </a:t>
            </a:r>
            <a:r>
              <a:rPr lang="ru-RU" sz="1600" dirty="0" err="1">
                <a:solidFill>
                  <a:schemeClr val="tx1"/>
                </a:solidFill>
              </a:rPr>
              <a:t>Департаментінің</a:t>
            </a:r>
            <a:r>
              <a:rPr lang="ru-RU" sz="1600" dirty="0">
                <a:solidFill>
                  <a:schemeClr val="tx1"/>
                </a:solidFill>
              </a:rPr>
              <a:t> </a:t>
            </a:r>
            <a:r>
              <a:rPr lang="ru-RU" sz="1600" dirty="0" err="1">
                <a:solidFill>
                  <a:schemeClr val="tx1"/>
                </a:solidFill>
              </a:rPr>
              <a:t>жұмысы</a:t>
            </a:r>
            <a:r>
              <a:rPr lang="ru-RU" sz="1600" dirty="0">
                <a:solidFill>
                  <a:schemeClr val="tx1"/>
                </a:solidFill>
              </a:rPr>
              <a:t> </a:t>
            </a:r>
            <a:r>
              <a:rPr lang="ru-RU" sz="1600" dirty="0" err="1">
                <a:solidFill>
                  <a:schemeClr val="tx1"/>
                </a:solidFill>
              </a:rPr>
              <a:t>туралы</a:t>
            </a:r>
            <a:r>
              <a:rPr lang="ru-RU" sz="1600" dirty="0">
                <a:solidFill>
                  <a:schemeClr val="tx1"/>
                </a:solidFill>
              </a:rPr>
              <a:t> </a:t>
            </a:r>
            <a:r>
              <a:rPr lang="ru-RU" sz="1600" dirty="0" err="1">
                <a:solidFill>
                  <a:schemeClr val="tx1"/>
                </a:solidFill>
              </a:rPr>
              <a:t>білетіндігін</a:t>
            </a:r>
            <a:r>
              <a:rPr lang="ru-RU" sz="1600" dirty="0">
                <a:solidFill>
                  <a:schemeClr val="tx1"/>
                </a:solidFill>
              </a:rPr>
              <a:t> </a:t>
            </a:r>
            <a:r>
              <a:rPr lang="ru-RU" sz="1600" dirty="0" err="1">
                <a:solidFill>
                  <a:schemeClr val="tx1"/>
                </a:solidFill>
              </a:rPr>
              <a:t>көрсетті</a:t>
            </a:r>
            <a:r>
              <a:rPr lang="ru-RU" sz="1600" dirty="0">
                <a:solidFill>
                  <a:schemeClr val="tx1"/>
                </a:solidFill>
              </a:rPr>
              <a:t>, 28,3% - ы </a:t>
            </a:r>
            <a:r>
              <a:rPr lang="ru-RU" sz="1600" dirty="0" err="1">
                <a:solidFill>
                  <a:schemeClr val="tx1"/>
                </a:solidFill>
              </a:rPr>
              <a:t>адам</a:t>
            </a:r>
            <a:r>
              <a:rPr lang="ru-RU" sz="1600" dirty="0">
                <a:solidFill>
                  <a:schemeClr val="tx1"/>
                </a:solidFill>
              </a:rPr>
              <a:t> </a:t>
            </a:r>
            <a:r>
              <a:rPr lang="ru-RU" sz="1600" dirty="0" err="1">
                <a:solidFill>
                  <a:schemeClr val="tx1"/>
                </a:solidFill>
              </a:rPr>
              <a:t>құқықтарын</a:t>
            </a:r>
            <a:r>
              <a:rPr lang="ru-RU" sz="1600" dirty="0">
                <a:solidFill>
                  <a:schemeClr val="tx1"/>
                </a:solidFill>
              </a:rPr>
              <a:t> </a:t>
            </a:r>
            <a:r>
              <a:rPr lang="ru-RU" sz="1600" dirty="0" err="1">
                <a:solidFill>
                  <a:schemeClr val="tx1"/>
                </a:solidFill>
              </a:rPr>
              <a:t>қорғау</a:t>
            </a:r>
            <a:r>
              <a:rPr lang="ru-RU" sz="1600" dirty="0">
                <a:solidFill>
                  <a:schemeClr val="tx1"/>
                </a:solidFill>
              </a:rPr>
              <a:t> </a:t>
            </a:r>
            <a:r>
              <a:rPr lang="ru-RU" sz="1600" dirty="0" err="1">
                <a:solidFill>
                  <a:schemeClr val="tx1"/>
                </a:solidFill>
              </a:rPr>
              <a:t>саласындағы</a:t>
            </a:r>
            <a:r>
              <a:rPr lang="ru-RU" sz="1600" dirty="0">
                <a:solidFill>
                  <a:schemeClr val="tx1"/>
                </a:solidFill>
              </a:rPr>
              <a:t> </a:t>
            </a:r>
            <a:r>
              <a:rPr lang="ru-RU" sz="1600" dirty="0" err="1">
                <a:solidFill>
                  <a:schemeClr val="tx1"/>
                </a:solidFill>
              </a:rPr>
              <a:t>адвокатқа</a:t>
            </a:r>
            <a:r>
              <a:rPr lang="ru-RU" sz="1600" dirty="0">
                <a:solidFill>
                  <a:schemeClr val="tx1"/>
                </a:solidFill>
              </a:rPr>
              <a:t>, </a:t>
            </a:r>
            <a:r>
              <a:rPr lang="ru-RU" sz="1600" dirty="0" err="1">
                <a:solidFill>
                  <a:schemeClr val="tx1"/>
                </a:solidFill>
              </a:rPr>
              <a:t>заңгерге</a:t>
            </a:r>
            <a:r>
              <a:rPr lang="ru-RU" sz="1600" dirty="0">
                <a:solidFill>
                  <a:schemeClr val="tx1"/>
                </a:solidFill>
              </a:rPr>
              <a:t> </a:t>
            </a:r>
            <a:r>
              <a:rPr lang="ru-RU" sz="1600" dirty="0" err="1">
                <a:solidFill>
                  <a:schemeClr val="tx1"/>
                </a:solidFill>
              </a:rPr>
              <a:t>жүгіну</a:t>
            </a:r>
            <a:r>
              <a:rPr lang="ru-RU" sz="1600" dirty="0">
                <a:solidFill>
                  <a:schemeClr val="tx1"/>
                </a:solidFill>
              </a:rPr>
              <a:t> </a:t>
            </a:r>
            <a:r>
              <a:rPr lang="ru-RU" sz="1600" dirty="0" err="1">
                <a:solidFill>
                  <a:schemeClr val="tx1"/>
                </a:solidFill>
              </a:rPr>
              <a:t>қажет</a:t>
            </a:r>
            <a:r>
              <a:rPr lang="ru-RU" sz="1600" dirty="0">
                <a:solidFill>
                  <a:schemeClr val="tx1"/>
                </a:solidFill>
              </a:rPr>
              <a:t> </a:t>
            </a:r>
            <a:r>
              <a:rPr lang="ru-RU" sz="1600" dirty="0" err="1">
                <a:solidFill>
                  <a:schemeClr val="tx1"/>
                </a:solidFill>
              </a:rPr>
              <a:t>деп</a:t>
            </a:r>
            <a:r>
              <a:rPr lang="ru-RU" sz="1600" dirty="0">
                <a:solidFill>
                  <a:schemeClr val="tx1"/>
                </a:solidFill>
              </a:rPr>
              <a:t> </a:t>
            </a:r>
            <a:r>
              <a:rPr lang="ru-RU" sz="1600" dirty="0" err="1">
                <a:solidFill>
                  <a:schemeClr val="tx1"/>
                </a:solidFill>
              </a:rPr>
              <a:t>санайды</a:t>
            </a:r>
            <a:r>
              <a:rPr lang="ru-RU" sz="1600" dirty="0">
                <a:solidFill>
                  <a:schemeClr val="tx1"/>
                </a:solidFill>
              </a:rPr>
              <a:t>, 20,1% - ы </a:t>
            </a:r>
            <a:r>
              <a:rPr lang="ru-RU" sz="1600" dirty="0" err="1">
                <a:solidFill>
                  <a:schemeClr val="tx1"/>
                </a:solidFill>
              </a:rPr>
              <a:t>оларға</a:t>
            </a:r>
            <a:r>
              <a:rPr lang="ru-RU" sz="1600" dirty="0">
                <a:solidFill>
                  <a:schemeClr val="tx1"/>
                </a:solidFill>
              </a:rPr>
              <a:t> </a:t>
            </a:r>
            <a:r>
              <a:rPr lang="ru-RU" sz="1600" dirty="0" err="1">
                <a:solidFill>
                  <a:schemeClr val="tx1"/>
                </a:solidFill>
              </a:rPr>
              <a:t>тұтынушылардың</a:t>
            </a:r>
            <a:r>
              <a:rPr lang="ru-RU" sz="1600" dirty="0">
                <a:solidFill>
                  <a:schemeClr val="tx1"/>
                </a:solidFill>
              </a:rPr>
              <a:t> </a:t>
            </a:r>
            <a:r>
              <a:rPr lang="ru-RU" sz="1600" dirty="0" err="1">
                <a:solidFill>
                  <a:schemeClr val="tx1"/>
                </a:solidFill>
              </a:rPr>
              <a:t>құқықтарын</a:t>
            </a:r>
            <a:r>
              <a:rPr lang="ru-RU" sz="1600" dirty="0">
                <a:solidFill>
                  <a:schemeClr val="tx1"/>
                </a:solidFill>
              </a:rPr>
              <a:t> </a:t>
            </a:r>
            <a:r>
              <a:rPr lang="ru-RU" sz="1600" dirty="0" err="1">
                <a:solidFill>
                  <a:schemeClr val="tx1"/>
                </a:solidFill>
              </a:rPr>
              <a:t>қорғау</a:t>
            </a:r>
            <a:r>
              <a:rPr lang="ru-RU" sz="1600" dirty="0">
                <a:solidFill>
                  <a:schemeClr val="tx1"/>
                </a:solidFill>
              </a:rPr>
              <a:t> </a:t>
            </a:r>
            <a:r>
              <a:rPr lang="ru-RU" sz="1600" dirty="0" err="1">
                <a:solidFill>
                  <a:schemeClr val="tx1"/>
                </a:solidFill>
              </a:rPr>
              <a:t>жөніндегі</a:t>
            </a:r>
            <a:r>
              <a:rPr lang="ru-RU" sz="1600" dirty="0">
                <a:solidFill>
                  <a:schemeClr val="tx1"/>
                </a:solidFill>
              </a:rPr>
              <a:t> ҮЕҰ-да </a:t>
            </a:r>
            <a:r>
              <a:rPr lang="ru-RU" sz="1600" dirty="0" err="1">
                <a:solidFill>
                  <a:schemeClr val="tx1"/>
                </a:solidFill>
              </a:rPr>
              <a:t>көмектеседі</a:t>
            </a:r>
            <a:r>
              <a:rPr lang="ru-RU" sz="1600" dirty="0">
                <a:solidFill>
                  <a:schemeClr val="tx1"/>
                </a:solidFill>
              </a:rPr>
              <a:t> </a:t>
            </a:r>
            <a:r>
              <a:rPr lang="ru-RU" sz="1600" dirty="0" err="1">
                <a:solidFill>
                  <a:schemeClr val="tx1"/>
                </a:solidFill>
              </a:rPr>
              <a:t>деп</a:t>
            </a:r>
            <a:r>
              <a:rPr lang="ru-RU" sz="1600" dirty="0">
                <a:solidFill>
                  <a:schemeClr val="tx1"/>
                </a:solidFill>
              </a:rPr>
              <a:t> </a:t>
            </a:r>
            <a:r>
              <a:rPr lang="ru-RU" sz="1600" dirty="0" err="1">
                <a:solidFill>
                  <a:schemeClr val="tx1"/>
                </a:solidFill>
              </a:rPr>
              <a:t>санайды</a:t>
            </a:r>
            <a:r>
              <a:rPr lang="ru-RU" sz="1600" dirty="0">
                <a:solidFill>
                  <a:schemeClr val="tx1"/>
                </a:solidFill>
              </a:rPr>
              <a:t>, 14,4% - ы </a:t>
            </a:r>
            <a:r>
              <a:rPr lang="ru-RU" sz="1600" dirty="0" err="1">
                <a:solidFill>
                  <a:schemeClr val="tx1"/>
                </a:solidFill>
              </a:rPr>
              <a:t>тұрғылықты</a:t>
            </a:r>
            <a:r>
              <a:rPr lang="ru-RU" sz="1600" dirty="0">
                <a:solidFill>
                  <a:schemeClr val="tx1"/>
                </a:solidFill>
              </a:rPr>
              <a:t> </a:t>
            </a:r>
            <a:r>
              <a:rPr lang="ru-RU" sz="1600" dirty="0" err="1">
                <a:solidFill>
                  <a:schemeClr val="tx1"/>
                </a:solidFill>
              </a:rPr>
              <a:t>жері</a:t>
            </a:r>
            <a:r>
              <a:rPr lang="ru-RU" sz="1600" dirty="0">
                <a:solidFill>
                  <a:schemeClr val="tx1"/>
                </a:solidFill>
              </a:rPr>
              <a:t> </a:t>
            </a:r>
            <a:r>
              <a:rPr lang="ru-RU" sz="1600" dirty="0" err="1">
                <a:solidFill>
                  <a:schemeClr val="tx1"/>
                </a:solidFill>
              </a:rPr>
              <a:t>бойынша</a:t>
            </a:r>
            <a:r>
              <a:rPr lang="ru-RU" sz="1600" dirty="0">
                <a:solidFill>
                  <a:schemeClr val="tx1"/>
                </a:solidFill>
              </a:rPr>
              <a:t> </a:t>
            </a:r>
            <a:r>
              <a:rPr lang="ru-RU" sz="1600" dirty="0" err="1">
                <a:solidFill>
                  <a:schemeClr val="tx1"/>
                </a:solidFill>
              </a:rPr>
              <a:t>аудандық</a:t>
            </a:r>
            <a:r>
              <a:rPr lang="ru-RU" sz="1600" dirty="0">
                <a:solidFill>
                  <a:schemeClr val="tx1"/>
                </a:solidFill>
              </a:rPr>
              <a:t> </a:t>
            </a:r>
            <a:r>
              <a:rPr lang="ru-RU" sz="1600" dirty="0" err="1">
                <a:solidFill>
                  <a:schemeClr val="tx1"/>
                </a:solidFill>
              </a:rPr>
              <a:t>немесе</a:t>
            </a:r>
            <a:r>
              <a:rPr lang="ru-RU" sz="1600" dirty="0">
                <a:solidFill>
                  <a:schemeClr val="tx1"/>
                </a:solidFill>
              </a:rPr>
              <a:t> </a:t>
            </a:r>
            <a:r>
              <a:rPr lang="ru-RU" sz="1600" dirty="0" err="1">
                <a:solidFill>
                  <a:schemeClr val="tx1"/>
                </a:solidFill>
              </a:rPr>
              <a:t>қалалық</a:t>
            </a:r>
            <a:r>
              <a:rPr lang="ru-RU" sz="1600" dirty="0">
                <a:solidFill>
                  <a:schemeClr val="tx1"/>
                </a:solidFill>
              </a:rPr>
              <a:t> </a:t>
            </a:r>
            <a:r>
              <a:rPr lang="ru-RU" sz="1600" dirty="0" err="1">
                <a:solidFill>
                  <a:schemeClr val="tx1"/>
                </a:solidFill>
              </a:rPr>
              <a:t>сотқа</a:t>
            </a:r>
            <a:r>
              <a:rPr lang="ru-RU" sz="1600" dirty="0">
                <a:solidFill>
                  <a:schemeClr val="tx1"/>
                </a:solidFill>
              </a:rPr>
              <a:t> </a:t>
            </a:r>
            <a:r>
              <a:rPr lang="ru-RU" sz="1600" dirty="0" err="1">
                <a:solidFill>
                  <a:schemeClr val="tx1"/>
                </a:solidFill>
              </a:rPr>
              <a:t>жүгінетін</a:t>
            </a:r>
            <a:r>
              <a:rPr lang="ru-RU" sz="1600" dirty="0">
                <a:solidFill>
                  <a:schemeClr val="tx1"/>
                </a:solidFill>
              </a:rPr>
              <a:t> </a:t>
            </a:r>
            <a:r>
              <a:rPr lang="ru-RU" sz="1600" dirty="0" err="1">
                <a:solidFill>
                  <a:schemeClr val="tx1"/>
                </a:solidFill>
              </a:rPr>
              <a:t>еді</a:t>
            </a:r>
            <a:r>
              <a:rPr lang="ru-RU" sz="1600" dirty="0">
                <a:solidFill>
                  <a:schemeClr val="tx1"/>
                </a:solidFill>
              </a:rPr>
              <a:t> </a:t>
            </a:r>
            <a:r>
              <a:rPr lang="ru-RU" sz="1600" dirty="0" err="1">
                <a:solidFill>
                  <a:schemeClr val="tx1"/>
                </a:solidFill>
              </a:rPr>
              <a:t>және</a:t>
            </a:r>
            <a:r>
              <a:rPr lang="ru-RU" sz="1600" dirty="0">
                <a:solidFill>
                  <a:schemeClr val="tx1"/>
                </a:solidFill>
              </a:rPr>
              <a:t> 1,7% - ы </a:t>
            </a:r>
            <a:r>
              <a:rPr lang="ru-RU" sz="1600" dirty="0" err="1">
                <a:solidFill>
                  <a:schemeClr val="tx1"/>
                </a:solidFill>
              </a:rPr>
              <a:t>олардың</a:t>
            </a:r>
            <a:r>
              <a:rPr lang="ru-RU" sz="1600" dirty="0">
                <a:solidFill>
                  <a:schemeClr val="tx1"/>
                </a:solidFill>
              </a:rPr>
              <a:t> </a:t>
            </a:r>
            <a:r>
              <a:rPr lang="ru-RU" sz="1600" dirty="0" err="1">
                <a:solidFill>
                  <a:schemeClr val="tx1"/>
                </a:solidFill>
              </a:rPr>
              <a:t>тұтынушы</a:t>
            </a:r>
            <a:r>
              <a:rPr lang="ru-RU" sz="1600" dirty="0">
                <a:solidFill>
                  <a:schemeClr val="tx1"/>
                </a:solidFill>
              </a:rPr>
              <a:t> </a:t>
            </a:r>
            <a:r>
              <a:rPr lang="ru-RU" sz="1600" dirty="0" err="1">
                <a:solidFill>
                  <a:schemeClr val="tx1"/>
                </a:solidFill>
              </a:rPr>
              <a:t>Респонденттердің</a:t>
            </a:r>
            <a:r>
              <a:rPr lang="ru-RU" sz="1600" dirty="0">
                <a:solidFill>
                  <a:schemeClr val="tx1"/>
                </a:solidFill>
              </a:rPr>
              <a:t> тек 22% - ы </a:t>
            </a:r>
            <a:r>
              <a:rPr lang="ru-RU" sz="1600" dirty="0" err="1">
                <a:solidFill>
                  <a:schemeClr val="tx1"/>
                </a:solidFill>
              </a:rPr>
              <a:t>Қазақстанның</a:t>
            </a:r>
            <a:r>
              <a:rPr lang="ru-RU" sz="1600" dirty="0">
                <a:solidFill>
                  <a:schemeClr val="tx1"/>
                </a:solidFill>
              </a:rPr>
              <a:t> </a:t>
            </a:r>
            <a:r>
              <a:rPr lang="ru-RU" sz="1600" dirty="0" err="1">
                <a:solidFill>
                  <a:schemeClr val="tx1"/>
                </a:solidFill>
              </a:rPr>
              <a:t>қаржы</a:t>
            </a:r>
            <a:r>
              <a:rPr lang="ru-RU" sz="1600" dirty="0">
                <a:solidFill>
                  <a:schemeClr val="tx1"/>
                </a:solidFill>
              </a:rPr>
              <a:t> </a:t>
            </a:r>
            <a:r>
              <a:rPr lang="ru-RU" sz="1600" dirty="0" err="1">
                <a:solidFill>
                  <a:schemeClr val="tx1"/>
                </a:solidFill>
              </a:rPr>
              <a:t>ұйымдарына</a:t>
            </a:r>
            <a:r>
              <a:rPr lang="ru-RU" sz="1600" dirty="0">
                <a:solidFill>
                  <a:schemeClr val="tx1"/>
                </a:solidFill>
              </a:rPr>
              <a:t> </a:t>
            </a:r>
            <a:r>
              <a:rPr lang="ru-RU" sz="1600" dirty="0" err="1">
                <a:solidFill>
                  <a:schemeClr val="tx1"/>
                </a:solidFill>
              </a:rPr>
              <a:t>сенуге</a:t>
            </a:r>
            <a:r>
              <a:rPr lang="ru-RU" sz="1600" dirty="0">
                <a:solidFill>
                  <a:schemeClr val="tx1"/>
                </a:solidFill>
              </a:rPr>
              <a:t> </a:t>
            </a:r>
            <a:r>
              <a:rPr lang="ru-RU" sz="1600" dirty="0" err="1">
                <a:solidFill>
                  <a:schemeClr val="tx1"/>
                </a:solidFill>
              </a:rPr>
              <a:t>болады</a:t>
            </a:r>
            <a:r>
              <a:rPr lang="ru-RU" sz="1600" dirty="0">
                <a:solidFill>
                  <a:schemeClr val="tx1"/>
                </a:solidFill>
              </a:rPr>
              <a:t> </a:t>
            </a:r>
            <a:r>
              <a:rPr lang="ru-RU" sz="1600" dirty="0" err="1">
                <a:solidFill>
                  <a:schemeClr val="tx1"/>
                </a:solidFill>
              </a:rPr>
              <a:t>деп</a:t>
            </a:r>
            <a:r>
              <a:rPr lang="ru-RU" sz="1600" dirty="0">
                <a:solidFill>
                  <a:schemeClr val="tx1"/>
                </a:solidFill>
              </a:rPr>
              <a:t> </a:t>
            </a:r>
            <a:r>
              <a:rPr lang="ru-RU" sz="1600" dirty="0" err="1">
                <a:solidFill>
                  <a:schemeClr val="tx1"/>
                </a:solidFill>
              </a:rPr>
              <a:t>есептейді</a:t>
            </a:r>
            <a:r>
              <a:rPr lang="ru-RU" sz="1600" dirty="0">
                <a:solidFill>
                  <a:schemeClr val="tx1"/>
                </a:solidFill>
              </a:rPr>
              <a:t>. </a:t>
            </a:r>
            <a:r>
              <a:rPr lang="ru-RU" sz="1600" dirty="0" err="1">
                <a:solidFill>
                  <a:schemeClr val="tx1"/>
                </a:solidFill>
              </a:rPr>
              <a:t>Сондай-ақ</a:t>
            </a:r>
            <a:r>
              <a:rPr lang="ru-RU" sz="1600" dirty="0">
                <a:solidFill>
                  <a:schemeClr val="tx1"/>
                </a:solidFill>
              </a:rPr>
              <a:t>, 22% - ы </a:t>
            </a:r>
            <a:r>
              <a:rPr lang="ru-RU" sz="1600" dirty="0" err="1">
                <a:solidFill>
                  <a:schemeClr val="tx1"/>
                </a:solidFill>
              </a:rPr>
              <a:t>нарықта</a:t>
            </a:r>
            <a:r>
              <a:rPr lang="ru-RU" sz="1600" dirty="0">
                <a:solidFill>
                  <a:schemeClr val="tx1"/>
                </a:solidFill>
              </a:rPr>
              <a:t> </a:t>
            </a:r>
            <a:r>
              <a:rPr lang="ru-RU" sz="1600" dirty="0" err="1">
                <a:solidFill>
                  <a:schemeClr val="tx1"/>
                </a:solidFill>
              </a:rPr>
              <a:t>қандай</a:t>
            </a:r>
            <a:r>
              <a:rPr lang="ru-RU" sz="1600" dirty="0">
                <a:solidFill>
                  <a:schemeClr val="tx1"/>
                </a:solidFill>
              </a:rPr>
              <a:t> </a:t>
            </a:r>
            <a:r>
              <a:rPr lang="ru-RU" sz="1600" dirty="0" err="1">
                <a:solidFill>
                  <a:schemeClr val="tx1"/>
                </a:solidFill>
              </a:rPr>
              <a:t>банктер</a:t>
            </a:r>
            <a:r>
              <a:rPr lang="ru-RU" sz="1600" dirty="0">
                <a:solidFill>
                  <a:schemeClr val="tx1"/>
                </a:solidFill>
              </a:rPr>
              <a:t> мен </a:t>
            </a:r>
            <a:r>
              <a:rPr lang="ru-RU" sz="1600" dirty="0" err="1">
                <a:solidFill>
                  <a:schemeClr val="tx1"/>
                </a:solidFill>
              </a:rPr>
              <a:t>сақтандыру</a:t>
            </a:r>
            <a:r>
              <a:rPr lang="ru-RU" sz="1600" dirty="0">
                <a:solidFill>
                  <a:schemeClr val="tx1"/>
                </a:solidFill>
              </a:rPr>
              <a:t> </a:t>
            </a:r>
            <a:r>
              <a:rPr lang="ru-RU" sz="1600" dirty="0" err="1">
                <a:solidFill>
                  <a:schemeClr val="tx1"/>
                </a:solidFill>
              </a:rPr>
              <a:t>компаниялары</a:t>
            </a:r>
            <a:r>
              <a:rPr lang="ru-RU" sz="1600" dirty="0">
                <a:solidFill>
                  <a:schemeClr val="tx1"/>
                </a:solidFill>
              </a:rPr>
              <a:t> </a:t>
            </a:r>
            <a:r>
              <a:rPr lang="ru-RU" sz="1600" dirty="0" err="1">
                <a:solidFill>
                  <a:schemeClr val="tx1"/>
                </a:solidFill>
              </a:rPr>
              <a:t>жұмыс</a:t>
            </a:r>
            <a:r>
              <a:rPr lang="ru-RU" sz="1600" dirty="0">
                <a:solidFill>
                  <a:schemeClr val="tx1"/>
                </a:solidFill>
              </a:rPr>
              <a:t> </a:t>
            </a:r>
            <a:r>
              <a:rPr lang="ru-RU" sz="1600" dirty="0" err="1">
                <a:solidFill>
                  <a:schemeClr val="tx1"/>
                </a:solidFill>
              </a:rPr>
              <a:t>істейтінін</a:t>
            </a:r>
            <a:r>
              <a:rPr lang="ru-RU" sz="1600" dirty="0">
                <a:solidFill>
                  <a:schemeClr val="tx1"/>
                </a:solidFill>
              </a:rPr>
              <a:t> </a:t>
            </a:r>
            <a:r>
              <a:rPr lang="ru-RU" sz="1600" dirty="0" err="1">
                <a:solidFill>
                  <a:schemeClr val="tx1"/>
                </a:solidFill>
              </a:rPr>
              <a:t>жақсы</a:t>
            </a:r>
            <a:r>
              <a:rPr lang="ru-RU" sz="1600" dirty="0">
                <a:solidFill>
                  <a:schemeClr val="tx1"/>
                </a:solidFill>
              </a:rPr>
              <a:t> </a:t>
            </a:r>
            <a:r>
              <a:rPr lang="ru-RU" sz="1600" dirty="0" err="1">
                <a:solidFill>
                  <a:schemeClr val="tx1"/>
                </a:solidFill>
              </a:rPr>
              <a:t>біледі</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банктік</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сақтандыру</a:t>
            </a:r>
            <a:r>
              <a:rPr lang="ru-RU" sz="1600" dirty="0">
                <a:solidFill>
                  <a:schemeClr val="tx1"/>
                </a:solidFill>
              </a:rPr>
              <a:t> </a:t>
            </a:r>
            <a:r>
              <a:rPr lang="ru-RU" sz="1600" dirty="0" err="1">
                <a:solidFill>
                  <a:schemeClr val="tx1"/>
                </a:solidFill>
              </a:rPr>
              <a:t>қызметтерін</a:t>
            </a:r>
            <a:r>
              <a:rPr lang="ru-RU" sz="1600" dirty="0">
                <a:solidFill>
                  <a:schemeClr val="tx1"/>
                </a:solidFill>
              </a:rPr>
              <a:t> </a:t>
            </a:r>
            <a:r>
              <a:rPr lang="ru-RU" sz="1600" dirty="0" err="1">
                <a:solidFill>
                  <a:schemeClr val="tx1"/>
                </a:solidFill>
              </a:rPr>
              <a:t>жақсы</a:t>
            </a:r>
            <a:r>
              <a:rPr lang="ru-RU" sz="1600" dirty="0">
                <a:solidFill>
                  <a:schemeClr val="tx1"/>
                </a:solidFill>
              </a:rPr>
              <a:t> </a:t>
            </a:r>
            <a:r>
              <a:rPr lang="ru-RU" sz="1600" dirty="0" err="1">
                <a:solidFill>
                  <a:schemeClr val="tx1"/>
                </a:solidFill>
              </a:rPr>
              <a:t>біледі</a:t>
            </a:r>
            <a:r>
              <a:rPr lang="ru-RU" sz="1600" dirty="0">
                <a:solidFill>
                  <a:schemeClr val="tx1"/>
                </a:solidFill>
              </a:rPr>
              <a:t> </a:t>
            </a:r>
            <a:r>
              <a:rPr lang="ru-RU" sz="1600" dirty="0" err="1">
                <a:solidFill>
                  <a:schemeClr val="tx1"/>
                </a:solidFill>
              </a:rPr>
              <a:t>деп</a:t>
            </a:r>
            <a:r>
              <a:rPr lang="ru-RU" sz="1600" dirty="0">
                <a:solidFill>
                  <a:schemeClr val="tx1"/>
                </a:solidFill>
              </a:rPr>
              <a:t> </a:t>
            </a:r>
            <a:r>
              <a:rPr lang="ru-RU" sz="1600" dirty="0" err="1">
                <a:solidFill>
                  <a:schemeClr val="tx1"/>
                </a:solidFill>
              </a:rPr>
              <a:t>санайды</a:t>
            </a:r>
            <a:r>
              <a:rPr lang="ru-RU" sz="1600" dirty="0">
                <a:solidFill>
                  <a:schemeClr val="tx1"/>
                </a:solidFill>
              </a:rPr>
              <a:t>.</a:t>
            </a:r>
          </a:p>
          <a:p>
            <a:pPr algn="just">
              <a:spcBef>
                <a:spcPts val="400"/>
              </a:spcBef>
            </a:pPr>
            <a:r>
              <a:rPr lang="ru-RU" sz="1600" dirty="0" err="1">
                <a:solidFill>
                  <a:schemeClr val="tx1"/>
                </a:solidFill>
              </a:rPr>
              <a:t>Сауалнамаға</a:t>
            </a:r>
            <a:r>
              <a:rPr lang="ru-RU" sz="1600" dirty="0">
                <a:solidFill>
                  <a:schemeClr val="tx1"/>
                </a:solidFill>
              </a:rPr>
              <a:t> </a:t>
            </a:r>
            <a:r>
              <a:rPr lang="ru-RU" sz="1600" dirty="0" err="1">
                <a:solidFill>
                  <a:schemeClr val="tx1"/>
                </a:solidFill>
              </a:rPr>
              <a:t>қатысқан</a:t>
            </a:r>
            <a:r>
              <a:rPr lang="ru-RU" sz="1600" dirty="0">
                <a:solidFill>
                  <a:schemeClr val="tx1"/>
                </a:solidFill>
              </a:rPr>
              <a:t> </a:t>
            </a:r>
            <a:r>
              <a:rPr lang="ru-RU" sz="1600" dirty="0" err="1">
                <a:solidFill>
                  <a:schemeClr val="tx1"/>
                </a:solidFill>
              </a:rPr>
              <a:t>қазақстандықтардың</a:t>
            </a:r>
            <a:r>
              <a:rPr lang="ru-RU" sz="1600" dirty="0">
                <a:solidFill>
                  <a:schemeClr val="tx1"/>
                </a:solidFill>
              </a:rPr>
              <a:t> </a:t>
            </a:r>
            <a:r>
              <a:rPr lang="ru-RU" sz="1600" dirty="0" err="1">
                <a:solidFill>
                  <a:schemeClr val="tx1"/>
                </a:solidFill>
              </a:rPr>
              <a:t>шамамен</a:t>
            </a:r>
            <a:r>
              <a:rPr lang="ru-RU" sz="1600" dirty="0">
                <a:solidFill>
                  <a:schemeClr val="tx1"/>
                </a:solidFill>
              </a:rPr>
              <a:t> 60% - ы </a:t>
            </a:r>
            <a:r>
              <a:rPr lang="ru-RU" sz="1600" dirty="0" err="1">
                <a:solidFill>
                  <a:schemeClr val="tx1"/>
                </a:solidFill>
              </a:rPr>
              <a:t>қандай</a:t>
            </a:r>
            <a:r>
              <a:rPr lang="ru-RU" sz="1600" dirty="0">
                <a:solidFill>
                  <a:schemeClr val="tx1"/>
                </a:solidFill>
              </a:rPr>
              <a:t> </a:t>
            </a:r>
            <a:r>
              <a:rPr lang="ru-RU" sz="1600" dirty="0" err="1">
                <a:solidFill>
                  <a:schemeClr val="tx1"/>
                </a:solidFill>
              </a:rPr>
              <a:t>банктер</a:t>
            </a:r>
            <a:r>
              <a:rPr lang="ru-RU" sz="1600" dirty="0">
                <a:solidFill>
                  <a:schemeClr val="tx1"/>
                </a:solidFill>
              </a:rPr>
              <a:t> </a:t>
            </a:r>
            <a:r>
              <a:rPr lang="ru-RU" sz="1600" dirty="0" err="1">
                <a:solidFill>
                  <a:schemeClr val="tx1"/>
                </a:solidFill>
              </a:rPr>
              <a:t>халыққа</a:t>
            </a:r>
            <a:r>
              <a:rPr lang="ru-RU" sz="1600" dirty="0">
                <a:solidFill>
                  <a:schemeClr val="tx1"/>
                </a:solidFill>
              </a:rPr>
              <a:t> </a:t>
            </a:r>
            <a:r>
              <a:rPr lang="ru-RU" sz="1600" dirty="0" err="1">
                <a:solidFill>
                  <a:schemeClr val="tx1"/>
                </a:solidFill>
              </a:rPr>
              <a:t>тұтынушылық</a:t>
            </a:r>
            <a:r>
              <a:rPr lang="ru-RU" sz="1600" dirty="0">
                <a:solidFill>
                  <a:schemeClr val="tx1"/>
                </a:solidFill>
              </a:rPr>
              <a:t> </a:t>
            </a:r>
            <a:r>
              <a:rPr lang="ru-RU" sz="1600" dirty="0" err="1">
                <a:solidFill>
                  <a:schemeClr val="tx1"/>
                </a:solidFill>
              </a:rPr>
              <a:t>кредиттер</a:t>
            </a:r>
            <a:r>
              <a:rPr lang="ru-RU" sz="1600" dirty="0">
                <a:solidFill>
                  <a:schemeClr val="tx1"/>
                </a:solidFill>
              </a:rPr>
              <a:t>, </a:t>
            </a:r>
            <a:r>
              <a:rPr lang="ru-RU" sz="1600" dirty="0" err="1">
                <a:solidFill>
                  <a:schemeClr val="tx1"/>
                </a:solidFill>
              </a:rPr>
              <a:t>төлем</a:t>
            </a:r>
            <a:r>
              <a:rPr lang="ru-RU" sz="1600" dirty="0">
                <a:solidFill>
                  <a:schemeClr val="tx1"/>
                </a:solidFill>
              </a:rPr>
              <a:t> </a:t>
            </a:r>
            <a:r>
              <a:rPr lang="ru-RU" sz="1600" dirty="0" err="1">
                <a:solidFill>
                  <a:schemeClr val="tx1"/>
                </a:solidFill>
              </a:rPr>
              <a:t>карталарын</a:t>
            </a:r>
            <a:r>
              <a:rPr lang="ru-RU" sz="1600" dirty="0">
                <a:solidFill>
                  <a:schemeClr val="tx1"/>
                </a:solidFill>
              </a:rPr>
              <a:t> </a:t>
            </a:r>
            <a:r>
              <a:rPr lang="ru-RU" sz="1600" dirty="0" err="1">
                <a:solidFill>
                  <a:schemeClr val="tx1"/>
                </a:solidFill>
              </a:rPr>
              <a:t>бере</a:t>
            </a:r>
            <a:r>
              <a:rPr lang="ru-RU" sz="1600" dirty="0">
                <a:solidFill>
                  <a:schemeClr val="tx1"/>
                </a:solidFill>
              </a:rPr>
              <a:t> </a:t>
            </a:r>
            <a:r>
              <a:rPr lang="ru-RU" sz="1600" dirty="0" err="1">
                <a:solidFill>
                  <a:schemeClr val="tx1"/>
                </a:solidFill>
              </a:rPr>
              <a:t>алатынын</a:t>
            </a:r>
            <a:r>
              <a:rPr lang="ru-RU" sz="1600" dirty="0">
                <a:solidFill>
                  <a:schemeClr val="tx1"/>
                </a:solidFill>
              </a:rPr>
              <a:t>, </a:t>
            </a:r>
            <a:r>
              <a:rPr lang="ru-RU" sz="1600" dirty="0" err="1">
                <a:solidFill>
                  <a:schemeClr val="tx1"/>
                </a:solidFill>
              </a:rPr>
              <a:t>депозиттер</a:t>
            </a:r>
            <a:r>
              <a:rPr lang="ru-RU" sz="1600" dirty="0">
                <a:solidFill>
                  <a:schemeClr val="tx1"/>
                </a:solidFill>
              </a:rPr>
              <a:t> </a:t>
            </a:r>
            <a:r>
              <a:rPr lang="ru-RU" sz="1600" dirty="0" err="1">
                <a:solidFill>
                  <a:schemeClr val="tx1"/>
                </a:solidFill>
              </a:rPr>
              <a:t>аша</a:t>
            </a:r>
            <a:r>
              <a:rPr lang="ru-RU" sz="1600" dirty="0">
                <a:solidFill>
                  <a:schemeClr val="tx1"/>
                </a:solidFill>
              </a:rPr>
              <a:t> </a:t>
            </a:r>
            <a:r>
              <a:rPr lang="ru-RU" sz="1600" dirty="0" err="1">
                <a:solidFill>
                  <a:schemeClr val="tx1"/>
                </a:solidFill>
              </a:rPr>
              <a:t>алатынын</a:t>
            </a:r>
            <a:r>
              <a:rPr lang="ru-RU" sz="1600" dirty="0">
                <a:solidFill>
                  <a:schemeClr val="tx1"/>
                </a:solidFill>
              </a:rPr>
              <a:t>, ал </a:t>
            </a:r>
            <a:r>
              <a:rPr lang="ru-RU" sz="1600" dirty="0" err="1">
                <a:solidFill>
                  <a:schemeClr val="tx1"/>
                </a:solidFill>
              </a:rPr>
              <a:t>қайсысы</a:t>
            </a:r>
            <a:r>
              <a:rPr lang="ru-RU" sz="1600" dirty="0">
                <a:solidFill>
                  <a:schemeClr val="tx1"/>
                </a:solidFill>
              </a:rPr>
              <a:t> </a:t>
            </a:r>
            <a:r>
              <a:rPr lang="ru-RU" sz="1600" dirty="0" err="1">
                <a:solidFill>
                  <a:schemeClr val="tx1"/>
                </a:solidFill>
              </a:rPr>
              <a:t>елдің</a:t>
            </a:r>
            <a:r>
              <a:rPr lang="ru-RU" sz="1600" dirty="0">
                <a:solidFill>
                  <a:schemeClr val="tx1"/>
                </a:solidFill>
              </a:rPr>
              <a:t> </a:t>
            </a:r>
            <a:r>
              <a:rPr lang="ru-RU" sz="1600" dirty="0" err="1">
                <a:solidFill>
                  <a:schemeClr val="tx1"/>
                </a:solidFill>
              </a:rPr>
              <a:t>қаржы</a:t>
            </a:r>
            <a:r>
              <a:rPr lang="ru-RU" sz="1600" dirty="0">
                <a:solidFill>
                  <a:schemeClr val="tx1"/>
                </a:solidFill>
              </a:rPr>
              <a:t> </a:t>
            </a:r>
            <a:r>
              <a:rPr lang="ru-RU" sz="1600" dirty="0" err="1">
                <a:solidFill>
                  <a:schemeClr val="tx1"/>
                </a:solidFill>
              </a:rPr>
              <a:t>жүйесін</a:t>
            </a:r>
            <a:r>
              <a:rPr lang="ru-RU" sz="1600" dirty="0">
                <a:solidFill>
                  <a:schemeClr val="tx1"/>
                </a:solidFill>
              </a:rPr>
              <a:t> </a:t>
            </a:r>
            <a:r>
              <a:rPr lang="ru-RU" sz="1600" dirty="0" err="1">
                <a:solidFill>
                  <a:schemeClr val="tx1"/>
                </a:solidFill>
              </a:rPr>
              <a:t>қадағалайтынын</a:t>
            </a:r>
            <a:r>
              <a:rPr lang="ru-RU" sz="1600" dirty="0">
                <a:solidFill>
                  <a:schemeClr val="tx1"/>
                </a:solidFill>
              </a:rPr>
              <a:t>, </a:t>
            </a:r>
            <a:r>
              <a:rPr lang="ru-RU" sz="1600" dirty="0" err="1">
                <a:solidFill>
                  <a:schemeClr val="tx1"/>
                </a:solidFill>
              </a:rPr>
              <a:t>ақша</a:t>
            </a:r>
            <a:r>
              <a:rPr lang="ru-RU" sz="1600" dirty="0">
                <a:solidFill>
                  <a:schemeClr val="tx1"/>
                </a:solidFill>
              </a:rPr>
              <a:t> </a:t>
            </a:r>
            <a:r>
              <a:rPr lang="ru-RU" sz="1600" dirty="0" err="1">
                <a:solidFill>
                  <a:schemeClr val="tx1"/>
                </a:solidFill>
              </a:rPr>
              <a:t>эмиссиясына</a:t>
            </a:r>
            <a:r>
              <a:rPr lang="ru-RU" sz="1600" dirty="0">
                <a:solidFill>
                  <a:schemeClr val="tx1"/>
                </a:solidFill>
              </a:rPr>
              <a:t> </a:t>
            </a:r>
            <a:r>
              <a:rPr lang="ru-RU" sz="1600" dirty="0" err="1">
                <a:solidFill>
                  <a:schemeClr val="tx1"/>
                </a:solidFill>
              </a:rPr>
              <a:t>жауап</a:t>
            </a:r>
            <a:r>
              <a:rPr lang="ru-RU" sz="1600" dirty="0">
                <a:solidFill>
                  <a:schemeClr val="tx1"/>
                </a:solidFill>
              </a:rPr>
              <a:t> </a:t>
            </a:r>
            <a:r>
              <a:rPr lang="ru-RU" sz="1600" dirty="0" err="1">
                <a:solidFill>
                  <a:schemeClr val="tx1"/>
                </a:solidFill>
              </a:rPr>
              <a:t>беретінін</a:t>
            </a:r>
            <a:r>
              <a:rPr lang="ru-RU" sz="1600" dirty="0">
                <a:solidFill>
                  <a:schemeClr val="tx1"/>
                </a:solidFill>
              </a:rPr>
              <a:t>, банк банкрот </a:t>
            </a:r>
            <a:r>
              <a:rPr lang="ru-RU" sz="1600" dirty="0" err="1">
                <a:solidFill>
                  <a:schemeClr val="tx1"/>
                </a:solidFill>
              </a:rPr>
              <a:t>болған</a:t>
            </a:r>
            <a:r>
              <a:rPr lang="ru-RU" sz="1600" dirty="0">
                <a:solidFill>
                  <a:schemeClr val="tx1"/>
                </a:solidFill>
              </a:rPr>
              <a:t> </a:t>
            </a:r>
            <a:r>
              <a:rPr lang="ru-RU" sz="1600" dirty="0" err="1">
                <a:solidFill>
                  <a:schemeClr val="tx1"/>
                </a:solidFill>
              </a:rPr>
              <a:t>жағдайда</a:t>
            </a:r>
            <a:r>
              <a:rPr lang="ru-RU" sz="1600" dirty="0">
                <a:solidFill>
                  <a:schemeClr val="tx1"/>
                </a:solidFill>
              </a:rPr>
              <a:t> </a:t>
            </a:r>
            <a:r>
              <a:rPr lang="ru-RU" sz="1600" dirty="0" err="1">
                <a:solidFill>
                  <a:schemeClr val="tx1"/>
                </a:solidFill>
              </a:rPr>
              <a:t>халыққа</a:t>
            </a:r>
            <a:r>
              <a:rPr lang="ru-RU" sz="1600" dirty="0">
                <a:solidFill>
                  <a:schemeClr val="tx1"/>
                </a:solidFill>
              </a:rPr>
              <a:t> </a:t>
            </a:r>
            <a:r>
              <a:rPr lang="ru-RU" sz="1600" dirty="0" err="1">
                <a:solidFill>
                  <a:schemeClr val="tx1"/>
                </a:solidFill>
              </a:rPr>
              <a:t>салымдарын</a:t>
            </a:r>
            <a:r>
              <a:rPr lang="ru-RU" sz="1600" dirty="0">
                <a:solidFill>
                  <a:schemeClr val="tx1"/>
                </a:solidFill>
              </a:rPr>
              <a:t> </a:t>
            </a:r>
            <a:r>
              <a:rPr lang="ru-RU" sz="1600" dirty="0" err="1">
                <a:solidFill>
                  <a:schemeClr val="tx1"/>
                </a:solidFill>
              </a:rPr>
              <a:t>қайтаратынын</a:t>
            </a:r>
            <a:r>
              <a:rPr lang="ru-RU" sz="1600" dirty="0">
                <a:solidFill>
                  <a:schemeClr val="tx1"/>
                </a:solidFill>
              </a:rPr>
              <a:t> </a:t>
            </a:r>
            <a:r>
              <a:rPr lang="ru-RU" sz="1600" dirty="0" err="1">
                <a:solidFill>
                  <a:schemeClr val="tx1"/>
                </a:solidFill>
              </a:rPr>
              <a:t>жақсы</a:t>
            </a:r>
            <a:r>
              <a:rPr lang="ru-RU" sz="1600" dirty="0">
                <a:solidFill>
                  <a:schemeClr val="tx1"/>
                </a:solidFill>
              </a:rPr>
              <a:t> </a:t>
            </a:r>
            <a:r>
              <a:rPr lang="ru-RU" sz="1600" dirty="0" err="1">
                <a:solidFill>
                  <a:schemeClr val="tx1"/>
                </a:solidFill>
              </a:rPr>
              <a:t>түсінеді</a:t>
            </a:r>
            <a:r>
              <a:rPr lang="ru-RU" sz="1600" dirty="0">
                <a:solidFill>
                  <a:schemeClr val="tx1"/>
                </a:solidFill>
              </a:rPr>
              <a:t>. </a:t>
            </a:r>
            <a:r>
              <a:rPr lang="ru-RU" sz="1600" dirty="0" err="1">
                <a:solidFill>
                  <a:schemeClr val="tx1"/>
                </a:solidFill>
              </a:rPr>
              <a:t>Дегенмен</a:t>
            </a:r>
            <a:r>
              <a:rPr lang="ru-RU" sz="1600" dirty="0">
                <a:solidFill>
                  <a:schemeClr val="tx1"/>
                </a:solidFill>
              </a:rPr>
              <a:t>, </a:t>
            </a:r>
            <a:r>
              <a:rPr lang="ru-RU" sz="1600" dirty="0" err="1">
                <a:solidFill>
                  <a:schemeClr val="tx1"/>
                </a:solidFill>
              </a:rPr>
              <a:t>сұралғандардың</a:t>
            </a:r>
            <a:r>
              <a:rPr lang="ru-RU" sz="1600" dirty="0">
                <a:solidFill>
                  <a:schemeClr val="tx1"/>
                </a:solidFill>
              </a:rPr>
              <a:t> </a:t>
            </a:r>
            <a:r>
              <a:rPr lang="ru-RU" sz="1600" dirty="0" err="1">
                <a:solidFill>
                  <a:schemeClr val="tx1"/>
                </a:solidFill>
              </a:rPr>
              <a:t>шамамен</a:t>
            </a:r>
            <a:r>
              <a:rPr lang="ru-RU" sz="1600" dirty="0">
                <a:solidFill>
                  <a:schemeClr val="tx1"/>
                </a:solidFill>
              </a:rPr>
              <a:t> 40% - ы </a:t>
            </a:r>
            <a:r>
              <a:rPr lang="ru-RU" sz="1600" dirty="0" err="1">
                <a:solidFill>
                  <a:schemeClr val="tx1"/>
                </a:solidFill>
              </a:rPr>
              <a:t>екінші</a:t>
            </a:r>
            <a:r>
              <a:rPr lang="ru-RU" sz="1600" dirty="0">
                <a:solidFill>
                  <a:schemeClr val="tx1"/>
                </a:solidFill>
              </a:rPr>
              <a:t> </a:t>
            </a:r>
            <a:r>
              <a:rPr lang="ru-RU" sz="1600" dirty="0" err="1">
                <a:solidFill>
                  <a:schemeClr val="tx1"/>
                </a:solidFill>
              </a:rPr>
              <a:t>деңгейдегі</a:t>
            </a:r>
            <a:r>
              <a:rPr lang="ru-RU" sz="1600" dirty="0">
                <a:solidFill>
                  <a:schemeClr val="tx1"/>
                </a:solidFill>
              </a:rPr>
              <a:t> </a:t>
            </a:r>
            <a:r>
              <a:rPr lang="ru-RU" sz="1600" dirty="0" err="1">
                <a:solidFill>
                  <a:schemeClr val="tx1"/>
                </a:solidFill>
              </a:rPr>
              <a:t>коммерциялық</a:t>
            </a:r>
            <a:r>
              <a:rPr lang="ru-RU" sz="1600" dirty="0">
                <a:solidFill>
                  <a:schemeClr val="tx1"/>
                </a:solidFill>
              </a:rPr>
              <a:t> </a:t>
            </a:r>
            <a:r>
              <a:rPr lang="ru-RU" sz="1600" dirty="0" err="1">
                <a:solidFill>
                  <a:schemeClr val="tx1"/>
                </a:solidFill>
              </a:rPr>
              <a:t>банктер</a:t>
            </a:r>
            <a:r>
              <a:rPr lang="ru-RU" sz="1600" dirty="0">
                <a:solidFill>
                  <a:schemeClr val="tx1"/>
                </a:solidFill>
              </a:rPr>
              <a:t> мен </a:t>
            </a:r>
            <a:r>
              <a:rPr lang="ru-RU" sz="1600" dirty="0" err="1">
                <a:solidFill>
                  <a:schemeClr val="tx1"/>
                </a:solidFill>
              </a:rPr>
              <a:t>Қазақстан</a:t>
            </a:r>
            <a:r>
              <a:rPr lang="ru-RU" sz="1600" dirty="0">
                <a:solidFill>
                  <a:schemeClr val="tx1"/>
                </a:solidFill>
              </a:rPr>
              <a:t> </a:t>
            </a:r>
            <a:r>
              <a:rPr lang="ru-RU" sz="1600" dirty="0" err="1">
                <a:solidFill>
                  <a:schemeClr val="tx1"/>
                </a:solidFill>
              </a:rPr>
              <a:t>Ұлттық</a:t>
            </a:r>
            <a:r>
              <a:rPr lang="ru-RU" sz="1600" dirty="0">
                <a:solidFill>
                  <a:schemeClr val="tx1"/>
                </a:solidFill>
              </a:rPr>
              <a:t> </a:t>
            </a:r>
            <a:r>
              <a:rPr lang="ru-RU" sz="1600" dirty="0" err="1">
                <a:solidFill>
                  <a:schemeClr val="tx1"/>
                </a:solidFill>
              </a:rPr>
              <a:t>Банкінің</a:t>
            </a:r>
            <a:r>
              <a:rPr lang="ru-RU" sz="1600" dirty="0">
                <a:solidFill>
                  <a:schemeClr val="tx1"/>
                </a:solidFill>
              </a:rPr>
              <a:t> </a:t>
            </a:r>
            <a:r>
              <a:rPr lang="ru-RU" sz="1600" dirty="0" err="1">
                <a:solidFill>
                  <a:schemeClr val="tx1"/>
                </a:solidFill>
              </a:rPr>
              <a:t>функционалындағы</a:t>
            </a:r>
            <a:r>
              <a:rPr lang="ru-RU" sz="1600" dirty="0">
                <a:solidFill>
                  <a:schemeClr val="tx1"/>
                </a:solidFill>
              </a:rPr>
              <a:t> </a:t>
            </a:r>
            <a:r>
              <a:rPr lang="ru-RU" sz="1600" dirty="0" err="1">
                <a:solidFill>
                  <a:schemeClr val="tx1"/>
                </a:solidFill>
              </a:rPr>
              <a:t>айырмашылықтарды</a:t>
            </a:r>
            <a:r>
              <a:rPr lang="ru-RU" sz="1600" dirty="0">
                <a:solidFill>
                  <a:schemeClr val="tx1"/>
                </a:solidFill>
              </a:rPr>
              <a:t> </a:t>
            </a:r>
            <a:r>
              <a:rPr lang="ru-RU" sz="1600" dirty="0" err="1">
                <a:solidFill>
                  <a:schemeClr val="tx1"/>
                </a:solidFill>
              </a:rPr>
              <a:t>нашар</a:t>
            </a:r>
            <a:r>
              <a:rPr lang="ru-RU" sz="1600" dirty="0">
                <a:solidFill>
                  <a:schemeClr val="tx1"/>
                </a:solidFill>
              </a:rPr>
              <a:t> </a:t>
            </a:r>
            <a:r>
              <a:rPr lang="ru-RU" sz="1600" dirty="0" err="1">
                <a:solidFill>
                  <a:schemeClr val="tx1"/>
                </a:solidFill>
              </a:rPr>
              <a:t>түсінеді</a:t>
            </a:r>
            <a:r>
              <a:rPr lang="ru-RU" sz="1600" dirty="0">
                <a:solidFill>
                  <a:schemeClr val="tx1"/>
                </a:solidFill>
              </a:rPr>
              <a:t>.</a:t>
            </a:r>
          </a:p>
          <a:p>
            <a:pPr algn="just">
              <a:spcBef>
                <a:spcPts val="400"/>
              </a:spcBef>
            </a:pPr>
            <a:r>
              <a:rPr lang="ru-RU" sz="1600" dirty="0" err="1">
                <a:solidFill>
                  <a:schemeClr val="tx1"/>
                </a:solidFill>
              </a:rPr>
              <a:t>Сауалнаманың</a:t>
            </a:r>
            <a:r>
              <a:rPr lang="ru-RU" sz="1600" dirty="0">
                <a:solidFill>
                  <a:schemeClr val="tx1"/>
                </a:solidFill>
              </a:rPr>
              <a:t> </a:t>
            </a:r>
            <a:r>
              <a:rPr lang="ru-RU" sz="1600" dirty="0" err="1">
                <a:solidFill>
                  <a:schemeClr val="tx1"/>
                </a:solidFill>
              </a:rPr>
              <a:t>барлық</a:t>
            </a:r>
            <a:r>
              <a:rPr lang="ru-RU" sz="1600" dirty="0">
                <a:solidFill>
                  <a:schemeClr val="tx1"/>
                </a:solidFill>
              </a:rPr>
              <a:t> </a:t>
            </a:r>
            <a:r>
              <a:rPr lang="ru-RU" sz="1600" dirty="0" err="1">
                <a:solidFill>
                  <a:schemeClr val="tx1"/>
                </a:solidFill>
              </a:rPr>
              <a:t>сегіз</a:t>
            </a:r>
            <a:r>
              <a:rPr lang="ru-RU" sz="1600" dirty="0">
                <a:solidFill>
                  <a:schemeClr val="tx1"/>
                </a:solidFill>
              </a:rPr>
              <a:t> </a:t>
            </a:r>
            <a:r>
              <a:rPr lang="ru-RU" sz="1600" dirty="0" err="1">
                <a:solidFill>
                  <a:schemeClr val="tx1"/>
                </a:solidFill>
              </a:rPr>
              <a:t>мәлімдемесіне</a:t>
            </a:r>
            <a:r>
              <a:rPr lang="ru-RU" sz="1600" dirty="0">
                <a:solidFill>
                  <a:schemeClr val="tx1"/>
                </a:solidFill>
              </a:rPr>
              <a:t> </a:t>
            </a:r>
            <a:r>
              <a:rPr lang="ru-RU" sz="1600" dirty="0" err="1">
                <a:solidFill>
                  <a:schemeClr val="tx1"/>
                </a:solidFill>
              </a:rPr>
              <a:t>қатысушылардың</a:t>
            </a:r>
            <a:r>
              <a:rPr lang="ru-RU" sz="1600" dirty="0">
                <a:solidFill>
                  <a:schemeClr val="tx1"/>
                </a:solidFill>
              </a:rPr>
              <a:t> </a:t>
            </a:r>
            <a:r>
              <a:rPr lang="ru-RU" sz="1600" dirty="0" err="1">
                <a:solidFill>
                  <a:schemeClr val="tx1"/>
                </a:solidFill>
              </a:rPr>
              <a:t>көпшілігі</a:t>
            </a:r>
            <a:r>
              <a:rPr lang="ru-RU" sz="1600" dirty="0">
                <a:solidFill>
                  <a:schemeClr val="tx1"/>
                </a:solidFill>
              </a:rPr>
              <a:t>, </a:t>
            </a:r>
            <a:r>
              <a:rPr lang="ru-RU" sz="1600" dirty="0" err="1">
                <a:solidFill>
                  <a:schemeClr val="tx1"/>
                </a:solidFill>
              </a:rPr>
              <a:t>әдетте</a:t>
            </a:r>
            <a:r>
              <a:rPr lang="ru-RU" sz="1600" dirty="0">
                <a:solidFill>
                  <a:schemeClr val="tx1"/>
                </a:solidFill>
              </a:rPr>
              <a:t>, "3"бағасын </a:t>
            </a:r>
            <a:r>
              <a:rPr lang="ru-RU" sz="1600" dirty="0" err="1">
                <a:solidFill>
                  <a:schemeClr val="tx1"/>
                </a:solidFill>
              </a:rPr>
              <a:t>берді</a:t>
            </a:r>
            <a:r>
              <a:rPr lang="ru-RU" sz="1600" dirty="0">
                <a:solidFill>
                  <a:schemeClr val="tx1"/>
                </a:solidFill>
              </a:rPr>
              <a:t>. </a:t>
            </a:r>
            <a:r>
              <a:rPr lang="ru-RU" sz="1600" dirty="0" err="1">
                <a:solidFill>
                  <a:schemeClr val="tx1"/>
                </a:solidFill>
              </a:rPr>
              <a:t>Бұл</a:t>
            </a:r>
            <a:r>
              <a:rPr lang="ru-RU" sz="1600" dirty="0">
                <a:solidFill>
                  <a:schemeClr val="tx1"/>
                </a:solidFill>
              </a:rPr>
              <a:t> </a:t>
            </a:r>
            <a:r>
              <a:rPr lang="ru-RU" sz="1600" dirty="0" err="1">
                <a:solidFill>
                  <a:schemeClr val="tx1"/>
                </a:solidFill>
              </a:rPr>
              <a:t>Қазақстанның</a:t>
            </a:r>
            <a:r>
              <a:rPr lang="ru-RU" sz="1600" dirty="0">
                <a:solidFill>
                  <a:schemeClr val="tx1"/>
                </a:solidFill>
              </a:rPr>
              <a:t> </a:t>
            </a:r>
            <a:r>
              <a:rPr lang="ru-RU" sz="1600" dirty="0" err="1">
                <a:solidFill>
                  <a:schemeClr val="tx1"/>
                </a:solidFill>
              </a:rPr>
              <a:t>қаржы</a:t>
            </a:r>
            <a:r>
              <a:rPr lang="ru-RU" sz="1600" dirty="0">
                <a:solidFill>
                  <a:schemeClr val="tx1"/>
                </a:solidFill>
              </a:rPr>
              <a:t> </a:t>
            </a:r>
            <a:r>
              <a:rPr lang="ru-RU" sz="1600" dirty="0" err="1">
                <a:solidFill>
                  <a:schemeClr val="tx1"/>
                </a:solidFill>
              </a:rPr>
              <a:t>жүйесі</a:t>
            </a:r>
            <a:r>
              <a:rPr lang="ru-RU" sz="1600" dirty="0">
                <a:solidFill>
                  <a:schemeClr val="tx1"/>
                </a:solidFill>
              </a:rPr>
              <a:t> мен </a:t>
            </a:r>
            <a:r>
              <a:rPr lang="ru-RU" sz="1600" dirty="0" err="1">
                <a:solidFill>
                  <a:schemeClr val="tx1"/>
                </a:solidFill>
              </a:rPr>
              <a:t>қаржы</a:t>
            </a:r>
            <a:r>
              <a:rPr lang="ru-RU" sz="1600" dirty="0">
                <a:solidFill>
                  <a:schemeClr val="tx1"/>
                </a:solidFill>
              </a:rPr>
              <a:t> </a:t>
            </a:r>
            <a:r>
              <a:rPr lang="ru-RU" sz="1600" dirty="0" err="1">
                <a:solidFill>
                  <a:schemeClr val="tx1"/>
                </a:solidFill>
              </a:rPr>
              <a:t>жүйесінің</a:t>
            </a:r>
            <a:r>
              <a:rPr lang="ru-RU" sz="1600" dirty="0">
                <a:solidFill>
                  <a:schemeClr val="tx1"/>
                </a:solidFill>
              </a:rPr>
              <a:t> </a:t>
            </a:r>
            <a:r>
              <a:rPr lang="ru-RU" sz="1600" dirty="0" err="1">
                <a:solidFill>
                  <a:schemeClr val="tx1"/>
                </a:solidFill>
              </a:rPr>
              <a:t>жұмысына</a:t>
            </a:r>
            <a:r>
              <a:rPr lang="ru-RU" sz="1600" dirty="0">
                <a:solidFill>
                  <a:schemeClr val="tx1"/>
                </a:solidFill>
              </a:rPr>
              <a:t> </a:t>
            </a:r>
            <a:r>
              <a:rPr lang="ru-RU" sz="1600" dirty="0" err="1">
                <a:solidFill>
                  <a:schemeClr val="tx1"/>
                </a:solidFill>
              </a:rPr>
              <a:t>қатысты</a:t>
            </a:r>
            <a:r>
              <a:rPr lang="ru-RU" sz="1600" dirty="0">
                <a:solidFill>
                  <a:schemeClr val="tx1"/>
                </a:solidFill>
              </a:rPr>
              <a:t> </a:t>
            </a:r>
            <a:r>
              <a:rPr lang="ru-RU" sz="1600" dirty="0" err="1">
                <a:solidFill>
                  <a:schemeClr val="tx1"/>
                </a:solidFill>
              </a:rPr>
              <a:t>білімге</a:t>
            </a:r>
            <a:r>
              <a:rPr lang="ru-RU" sz="1600" dirty="0">
                <a:solidFill>
                  <a:schemeClr val="tx1"/>
                </a:solidFill>
              </a:rPr>
              <a:t> </a:t>
            </a:r>
            <a:r>
              <a:rPr lang="ru-RU" sz="1600" dirty="0" err="1">
                <a:solidFill>
                  <a:schemeClr val="tx1"/>
                </a:solidFill>
              </a:rPr>
              <a:t>деген</a:t>
            </a:r>
            <a:r>
              <a:rPr lang="ru-RU" sz="1600" dirty="0">
                <a:solidFill>
                  <a:schemeClr val="tx1"/>
                </a:solidFill>
              </a:rPr>
              <a:t> </a:t>
            </a:r>
            <a:r>
              <a:rPr lang="ru-RU" sz="1600" dirty="0" err="1">
                <a:solidFill>
                  <a:schemeClr val="tx1"/>
                </a:solidFill>
              </a:rPr>
              <a:t>сенімсіздікті</a:t>
            </a:r>
            <a:r>
              <a:rPr lang="ru-RU" sz="1600" dirty="0">
                <a:solidFill>
                  <a:schemeClr val="tx1"/>
                </a:solidFill>
              </a:rPr>
              <a:t>, </a:t>
            </a:r>
            <a:r>
              <a:rPr lang="ru-RU" sz="1600" dirty="0" err="1">
                <a:solidFill>
                  <a:schemeClr val="tx1"/>
                </a:solidFill>
              </a:rPr>
              <a:t>оған</a:t>
            </a:r>
            <a:r>
              <a:rPr lang="ru-RU" sz="1600" dirty="0">
                <a:solidFill>
                  <a:schemeClr val="tx1"/>
                </a:solidFill>
              </a:rPr>
              <a:t> </a:t>
            </a:r>
            <a:r>
              <a:rPr lang="ru-RU" sz="1600" dirty="0" err="1">
                <a:solidFill>
                  <a:schemeClr val="tx1"/>
                </a:solidFill>
              </a:rPr>
              <a:t>деген</a:t>
            </a:r>
            <a:r>
              <a:rPr lang="ru-RU" sz="1600" dirty="0">
                <a:solidFill>
                  <a:schemeClr val="tx1"/>
                </a:solidFill>
              </a:rPr>
              <a:t> </a:t>
            </a:r>
            <a:r>
              <a:rPr lang="ru-RU" sz="1600" dirty="0" err="1">
                <a:solidFill>
                  <a:schemeClr val="tx1"/>
                </a:solidFill>
              </a:rPr>
              <a:t>сенім</a:t>
            </a:r>
            <a:r>
              <a:rPr lang="ru-RU" sz="1600" dirty="0">
                <a:solidFill>
                  <a:schemeClr val="tx1"/>
                </a:solidFill>
              </a:rPr>
              <a:t> </a:t>
            </a:r>
            <a:r>
              <a:rPr lang="ru-RU" sz="1600" dirty="0" err="1">
                <a:solidFill>
                  <a:schemeClr val="tx1"/>
                </a:solidFill>
              </a:rPr>
              <a:t>деңгейінің</a:t>
            </a:r>
            <a:r>
              <a:rPr lang="ru-RU" sz="1600" dirty="0">
                <a:solidFill>
                  <a:schemeClr val="tx1"/>
                </a:solidFill>
              </a:rPr>
              <a:t> </a:t>
            </a:r>
            <a:r>
              <a:rPr lang="ru-RU" sz="1600" dirty="0" err="1">
                <a:solidFill>
                  <a:schemeClr val="tx1"/>
                </a:solidFill>
              </a:rPr>
              <a:t>жоғары</a:t>
            </a:r>
            <a:r>
              <a:rPr lang="ru-RU" sz="1600" dirty="0">
                <a:solidFill>
                  <a:schemeClr val="tx1"/>
                </a:solidFill>
              </a:rPr>
              <a:t> </a:t>
            </a:r>
            <a:r>
              <a:rPr lang="ru-RU" sz="1600" dirty="0" err="1">
                <a:solidFill>
                  <a:schemeClr val="tx1"/>
                </a:solidFill>
              </a:rPr>
              <a:t>еместігін</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сауаттылыққа</a:t>
            </a:r>
            <a:r>
              <a:rPr lang="ru-RU" sz="1600" dirty="0">
                <a:solidFill>
                  <a:schemeClr val="tx1"/>
                </a:solidFill>
              </a:rPr>
              <a:t> </a:t>
            </a:r>
            <a:r>
              <a:rPr lang="ru-RU" sz="1600" dirty="0" err="1">
                <a:solidFill>
                  <a:schemeClr val="tx1"/>
                </a:solidFill>
              </a:rPr>
              <a:t>қатысты</a:t>
            </a:r>
            <a:r>
              <a:rPr lang="ru-RU" sz="1600" dirty="0">
                <a:solidFill>
                  <a:schemeClr val="tx1"/>
                </a:solidFill>
              </a:rPr>
              <a:t> </a:t>
            </a:r>
            <a:r>
              <a:rPr lang="ru-RU" sz="1600" dirty="0" err="1">
                <a:solidFill>
                  <a:schemeClr val="tx1"/>
                </a:solidFill>
              </a:rPr>
              <a:t>өзінің</a:t>
            </a:r>
            <a:r>
              <a:rPr lang="ru-RU" sz="1600" dirty="0">
                <a:solidFill>
                  <a:schemeClr val="tx1"/>
                </a:solidFill>
              </a:rPr>
              <a:t> </a:t>
            </a:r>
            <a:r>
              <a:rPr lang="ru-RU" sz="1600" dirty="0" err="1">
                <a:solidFill>
                  <a:schemeClr val="tx1"/>
                </a:solidFill>
              </a:rPr>
              <a:t>хабардар</a:t>
            </a:r>
            <a:r>
              <a:rPr lang="ru-RU" sz="1600" dirty="0">
                <a:solidFill>
                  <a:schemeClr val="tx1"/>
                </a:solidFill>
              </a:rPr>
              <a:t> </a:t>
            </a:r>
            <a:r>
              <a:rPr lang="ru-RU" sz="1600" dirty="0" err="1">
                <a:solidFill>
                  <a:schemeClr val="tx1"/>
                </a:solidFill>
              </a:rPr>
              <a:t>болуына</a:t>
            </a:r>
            <a:r>
              <a:rPr lang="ru-RU" sz="1600" dirty="0">
                <a:solidFill>
                  <a:schemeClr val="tx1"/>
                </a:solidFill>
              </a:rPr>
              <a:t> </a:t>
            </a:r>
            <a:r>
              <a:rPr lang="ru-RU" sz="1600" dirty="0" err="1">
                <a:solidFill>
                  <a:schemeClr val="tx1"/>
                </a:solidFill>
              </a:rPr>
              <a:t>күмән</a:t>
            </a:r>
            <a:r>
              <a:rPr lang="ru-RU" sz="1600" dirty="0">
                <a:solidFill>
                  <a:schemeClr val="tx1"/>
                </a:solidFill>
              </a:rPr>
              <a:t> </a:t>
            </a:r>
            <a:r>
              <a:rPr lang="ru-RU" sz="1600" dirty="0" err="1">
                <a:solidFill>
                  <a:schemeClr val="tx1"/>
                </a:solidFill>
              </a:rPr>
              <a:t>туғызатынын</a:t>
            </a:r>
            <a:r>
              <a:rPr lang="ru-RU" sz="1600" dirty="0">
                <a:solidFill>
                  <a:schemeClr val="tx1"/>
                </a:solidFill>
              </a:rPr>
              <a:t> </a:t>
            </a:r>
            <a:r>
              <a:rPr lang="ru-RU" sz="1600" dirty="0" err="1">
                <a:solidFill>
                  <a:schemeClr val="tx1"/>
                </a:solidFill>
              </a:rPr>
              <a:t>көрсетеді</a:t>
            </a:r>
            <a:r>
              <a:rPr lang="ru-RU" sz="1600" dirty="0">
                <a:solidFill>
                  <a:schemeClr val="tx1"/>
                </a:solidFill>
              </a:rPr>
              <a:t>.</a:t>
            </a:r>
          </a:p>
        </p:txBody>
      </p:sp>
    </p:spTree>
    <p:extLst>
      <p:ext uri="{BB962C8B-B14F-4D97-AF65-F5344CB8AC3E}">
        <p14:creationId xmlns:p14="http://schemas.microsoft.com/office/powerpoint/2010/main" val="24081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39B5A406-976B-FA48-8C11-6B5F35ACE62C}"/>
              </a:ext>
            </a:extLst>
          </p:cNvPr>
          <p:cNvSpPr>
            <a:spLocks noGrp="1"/>
          </p:cNvSpPr>
          <p:nvPr>
            <p:ph type="sldNum" sz="quarter" idx="12"/>
          </p:nvPr>
        </p:nvSpPr>
        <p:spPr>
          <a:xfrm>
            <a:off x="9201000" y="6354000"/>
            <a:ext cx="2743200" cy="365125"/>
          </a:xfrm>
        </p:spPr>
        <p:txBody>
          <a:bodyPr/>
          <a:lstStyle/>
          <a:p>
            <a:fld id="{36AE403C-4EB7-40BC-9395-955F62C492F5}" type="slidenum">
              <a:rPr lang="ru-RU" smtClean="0"/>
              <a:pPr/>
              <a:t>52</a:t>
            </a:fld>
            <a:endParaRPr lang="ru-RU" dirty="0"/>
          </a:p>
        </p:txBody>
      </p:sp>
      <p:sp>
        <p:nvSpPr>
          <p:cNvPr id="5" name="Заголовок 4">
            <a:extLst>
              <a:ext uri="{FF2B5EF4-FFF2-40B4-BE49-F238E27FC236}">
                <a16:creationId xmlns:a16="http://schemas.microsoft.com/office/drawing/2014/main" id="{C7F38EA7-04B9-4547-AE13-6F6EE9C5001E}"/>
              </a:ext>
            </a:extLst>
          </p:cNvPr>
          <p:cNvSpPr txBox="1">
            <a:spLocks/>
          </p:cNvSpPr>
          <p:nvPr/>
        </p:nvSpPr>
        <p:spPr>
          <a:xfrm>
            <a:off x="558757" y="308036"/>
            <a:ext cx="9108120" cy="645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2.5. </a:t>
            </a:r>
            <a:r>
              <a:rPr lang="ru-RU" sz="2800" b="1" dirty="0" err="1">
                <a:latin typeface="+mn-lt"/>
              </a:rPr>
              <a:t>Қаржылық</a:t>
            </a:r>
            <a:r>
              <a:rPr lang="ru-RU" sz="2800" b="1" dirty="0">
                <a:latin typeface="+mn-lt"/>
              </a:rPr>
              <a:t> </a:t>
            </a:r>
            <a:r>
              <a:rPr lang="ru-RU" sz="2800" b="1" dirty="0" err="1">
                <a:latin typeface="+mn-lt"/>
              </a:rPr>
              <a:t>сауаттылық</a:t>
            </a:r>
            <a:r>
              <a:rPr lang="ru-RU" sz="2800" b="1" dirty="0">
                <a:latin typeface="+mn-lt"/>
              </a:rPr>
              <a:t> </a:t>
            </a:r>
            <a:r>
              <a:rPr lang="ru-RU" sz="2800" b="1" dirty="0" err="1">
                <a:latin typeface="+mn-lt"/>
              </a:rPr>
              <a:t>саласындағы</a:t>
            </a:r>
            <a:r>
              <a:rPr lang="ru-RU" sz="2800" b="1" dirty="0">
                <a:latin typeface="+mn-lt"/>
              </a:rPr>
              <a:t> </a:t>
            </a:r>
            <a:r>
              <a:rPr lang="ru-RU" sz="2800" b="1" dirty="0" err="1">
                <a:latin typeface="+mn-lt"/>
              </a:rPr>
              <a:t>қажеттіліктер</a:t>
            </a:r>
            <a:r>
              <a:rPr lang="ru-RU" sz="2800" b="1" dirty="0">
                <a:latin typeface="+mn-lt"/>
              </a:rPr>
              <a:t> </a:t>
            </a:r>
          </a:p>
          <a:p>
            <a:endParaRPr lang="ru-RU" sz="3200" b="1" dirty="0"/>
          </a:p>
        </p:txBody>
      </p:sp>
      <p:sp>
        <p:nvSpPr>
          <p:cNvPr id="6" name="Равнобедренный треугольник 24">
            <a:extLst>
              <a:ext uri="{FF2B5EF4-FFF2-40B4-BE49-F238E27FC236}">
                <a16:creationId xmlns:a16="http://schemas.microsoft.com/office/drawing/2014/main" id="{F9D258CD-23CF-1649-8E81-6A7E77043541}"/>
              </a:ext>
            </a:extLst>
          </p:cNvPr>
          <p:cNvSpPr/>
          <p:nvPr/>
        </p:nvSpPr>
        <p:spPr>
          <a:xfrm rot="5400000">
            <a:off x="193156" y="219295"/>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Прямоугольник 1">
            <a:extLst>
              <a:ext uri="{FF2B5EF4-FFF2-40B4-BE49-F238E27FC236}">
                <a16:creationId xmlns:a16="http://schemas.microsoft.com/office/drawing/2014/main" id="{1513A27D-B570-054A-8DAD-8C7EE47E86EF}"/>
              </a:ext>
            </a:extLst>
          </p:cNvPr>
          <p:cNvSpPr/>
          <p:nvPr/>
        </p:nvSpPr>
        <p:spPr>
          <a:xfrm>
            <a:off x="246000" y="666109"/>
            <a:ext cx="11487189" cy="2062103"/>
          </a:xfrm>
          <a:prstGeom prst="rect">
            <a:avLst/>
          </a:prstGeom>
          <a:solidFill>
            <a:schemeClr val="accent1"/>
          </a:solidFill>
        </p:spPr>
        <p:txBody>
          <a:bodyPr wrap="square">
            <a:spAutoFit/>
          </a:bodyPr>
          <a:lstStyle/>
          <a:p>
            <a:pPr algn="just"/>
            <a:r>
              <a:rPr lang="ru-RU" sz="1600">
                <a:solidFill>
                  <a:schemeClr val="bg1"/>
                </a:solidFill>
              </a:rPr>
              <a:t>Қаржылық білім сауатты шешімдер қабылдауға ықпал етеді, тәуекелдерді азайтады және осылайша қаржылық қауіпсіздікті арттыра алады. Қаржылық сауаттылықтың төмен деңгейі және жеке қаржы саласындағы түсініктің жеткіліксіздігі банкроттыққа ғана емес, сонымен қатар сауатсыз зейнетке шығуды жоспарлауға, қаржылық алаяқтыққа, шамадан тыс қарыздар мен әлеуметтік проблемаларға, соның ішінде депрессияға және басқа да жеке мәселелерге әкелуі мүмкін.</a:t>
            </a:r>
          </a:p>
          <a:p>
            <a:pPr algn="just"/>
            <a:r>
              <a:rPr lang="ru-RU" sz="1600">
                <a:solidFill>
                  <a:schemeClr val="bg1"/>
                </a:solidFill>
              </a:rPr>
              <a:t>Қазіргі заманғы дамыған және тез өзгеретін әлемдегі қаржы мәдениеті Дағдылар мен мінез-құлық ережелері жүйесіндегі тағы бір маңызды элементке айналды. Қаржылық сауаттылық адамға жағдайға, басқа адамдардың еркіне, жүйеге тәуелді болмауға мүмкіндік береді. Білімді адамның өзі өмірдегі ең тартымды жолдарды таңдап, қоғамның одан әрі дамуына материалдық негіз жасайды.</a:t>
            </a:r>
            <a:endParaRPr lang="ru-RU" sz="1600" dirty="0">
              <a:solidFill>
                <a:schemeClr val="bg1"/>
              </a:solidFill>
            </a:endParaRPr>
          </a:p>
        </p:txBody>
      </p:sp>
      <p:graphicFrame>
        <p:nvGraphicFramePr>
          <p:cNvPr id="3" name="Таблица 2">
            <a:extLst>
              <a:ext uri="{FF2B5EF4-FFF2-40B4-BE49-F238E27FC236}">
                <a16:creationId xmlns:a16="http://schemas.microsoft.com/office/drawing/2014/main" id="{B4DBA976-D6C6-3845-9A66-1695C7D03EB8}"/>
              </a:ext>
            </a:extLst>
          </p:cNvPr>
          <p:cNvGraphicFramePr>
            <a:graphicFrameLocks noGrp="1"/>
          </p:cNvGraphicFramePr>
          <p:nvPr>
            <p:extLst>
              <p:ext uri="{D42A27DB-BD31-4B8C-83A1-F6EECF244321}">
                <p14:modId xmlns:p14="http://schemas.microsoft.com/office/powerpoint/2010/main" val="1125723443"/>
              </p:ext>
            </p:extLst>
          </p:nvPr>
        </p:nvGraphicFramePr>
        <p:xfrm>
          <a:off x="191344" y="2927062"/>
          <a:ext cx="7344654" cy="3609500"/>
        </p:xfrm>
        <a:graphic>
          <a:graphicData uri="http://schemas.openxmlformats.org/drawingml/2006/table">
            <a:tbl>
              <a:tblPr>
                <a:tableStyleId>{5C22544A-7EE6-4342-B048-85BDC9FD1C3A}</a:tableStyleId>
              </a:tblPr>
              <a:tblGrid>
                <a:gridCol w="1502315">
                  <a:extLst>
                    <a:ext uri="{9D8B030D-6E8A-4147-A177-3AD203B41FA5}">
                      <a16:colId xmlns:a16="http://schemas.microsoft.com/office/drawing/2014/main" val="4163734933"/>
                    </a:ext>
                  </a:extLst>
                </a:gridCol>
                <a:gridCol w="1034042">
                  <a:extLst>
                    <a:ext uri="{9D8B030D-6E8A-4147-A177-3AD203B41FA5}">
                      <a16:colId xmlns:a16="http://schemas.microsoft.com/office/drawing/2014/main" val="2595495100"/>
                    </a:ext>
                  </a:extLst>
                </a:gridCol>
                <a:gridCol w="703912">
                  <a:extLst>
                    <a:ext uri="{9D8B030D-6E8A-4147-A177-3AD203B41FA5}">
                      <a16:colId xmlns:a16="http://schemas.microsoft.com/office/drawing/2014/main" val="759860729"/>
                    </a:ext>
                  </a:extLst>
                </a:gridCol>
                <a:gridCol w="632097">
                  <a:extLst>
                    <a:ext uri="{9D8B030D-6E8A-4147-A177-3AD203B41FA5}">
                      <a16:colId xmlns:a16="http://schemas.microsoft.com/office/drawing/2014/main" val="1851455134"/>
                    </a:ext>
                  </a:extLst>
                </a:gridCol>
                <a:gridCol w="338926">
                  <a:extLst>
                    <a:ext uri="{9D8B030D-6E8A-4147-A177-3AD203B41FA5}">
                      <a16:colId xmlns:a16="http://schemas.microsoft.com/office/drawing/2014/main" val="2280976022"/>
                    </a:ext>
                  </a:extLst>
                </a:gridCol>
                <a:gridCol w="456773">
                  <a:extLst>
                    <a:ext uri="{9D8B030D-6E8A-4147-A177-3AD203B41FA5}">
                      <a16:colId xmlns:a16="http://schemas.microsoft.com/office/drawing/2014/main" val="769552040"/>
                    </a:ext>
                  </a:extLst>
                </a:gridCol>
                <a:gridCol w="411096">
                  <a:extLst>
                    <a:ext uri="{9D8B030D-6E8A-4147-A177-3AD203B41FA5}">
                      <a16:colId xmlns:a16="http://schemas.microsoft.com/office/drawing/2014/main" val="4075510403"/>
                    </a:ext>
                  </a:extLst>
                </a:gridCol>
                <a:gridCol w="593807">
                  <a:extLst>
                    <a:ext uri="{9D8B030D-6E8A-4147-A177-3AD203B41FA5}">
                      <a16:colId xmlns:a16="http://schemas.microsoft.com/office/drawing/2014/main" val="225710742"/>
                    </a:ext>
                  </a:extLst>
                </a:gridCol>
                <a:gridCol w="456773">
                  <a:extLst>
                    <a:ext uri="{9D8B030D-6E8A-4147-A177-3AD203B41FA5}">
                      <a16:colId xmlns:a16="http://schemas.microsoft.com/office/drawing/2014/main" val="550343181"/>
                    </a:ext>
                  </a:extLst>
                </a:gridCol>
                <a:gridCol w="593807">
                  <a:extLst>
                    <a:ext uri="{9D8B030D-6E8A-4147-A177-3AD203B41FA5}">
                      <a16:colId xmlns:a16="http://schemas.microsoft.com/office/drawing/2014/main" val="3149020175"/>
                    </a:ext>
                  </a:extLst>
                </a:gridCol>
                <a:gridCol w="621106">
                  <a:extLst>
                    <a:ext uri="{9D8B030D-6E8A-4147-A177-3AD203B41FA5}">
                      <a16:colId xmlns:a16="http://schemas.microsoft.com/office/drawing/2014/main" val="971910425"/>
                    </a:ext>
                  </a:extLst>
                </a:gridCol>
              </a:tblGrid>
              <a:tr h="675835">
                <a:tc gridSpan="2">
                  <a:txBody>
                    <a:bodyPr/>
                    <a:lstStyle/>
                    <a:p>
                      <a:pPr algn="ctr"/>
                      <a:endParaRPr lang="ru-RU" sz="1000" b="1" dirty="0">
                        <a:solidFill>
                          <a:srgbClr val="7A4300"/>
                        </a:solidFill>
                      </a:endParaRPr>
                    </a:p>
                  </a:txBody>
                  <a:tcPr anchor="ctr">
                    <a:solidFill>
                      <a:schemeClr val="accent2">
                        <a:lumMod val="60000"/>
                        <a:lumOff val="40000"/>
                      </a:schemeClr>
                    </a:solidFill>
                  </a:tcPr>
                </a:tc>
                <a:tc hMerge="1">
                  <a:txBody>
                    <a:bodyPr/>
                    <a:lstStyle/>
                    <a:p>
                      <a:endParaRPr lang="ru-RU"/>
                    </a:p>
                  </a:txBody>
                  <a:tcPr/>
                </a:tc>
                <a:tc>
                  <a:txBody>
                    <a:bodyPr/>
                    <a:lstStyle/>
                    <a:p>
                      <a:pPr algn="ctr" fontAlgn="b"/>
                      <a:r>
                        <a:rPr lang="ru-RU" sz="1000" b="1" i="0" u="none" strike="noStrike" dirty="0">
                          <a:solidFill>
                            <a:srgbClr val="7A4300"/>
                          </a:solidFill>
                          <a:effectLst/>
                          <a:latin typeface="Arial" panose="020B0604020202020204" pitchFamily="34" charset="0"/>
                        </a:rPr>
                        <a:t>Жеке </a:t>
                      </a:r>
                      <a:r>
                        <a:rPr lang="ru-RU" sz="1000" b="1" i="0" u="none" strike="noStrike" dirty="0" err="1">
                          <a:solidFill>
                            <a:srgbClr val="7A4300"/>
                          </a:solidFill>
                          <a:effectLst/>
                          <a:latin typeface="Arial" panose="020B0604020202020204" pitchFamily="34" charset="0"/>
                        </a:rPr>
                        <a:t>меншік</a:t>
                      </a:r>
                      <a:r>
                        <a:rPr lang="ru-RU" sz="1000" b="1" i="0" u="none" strike="noStrike" dirty="0">
                          <a:solidFill>
                            <a:srgbClr val="7A4300"/>
                          </a:solidFill>
                          <a:effectLst/>
                          <a:latin typeface="Arial" panose="020B0604020202020204" pitchFamily="34" charset="0"/>
                        </a:rPr>
                        <a:t> компания</a:t>
                      </a:r>
                    </a:p>
                  </a:txBody>
                  <a:tcPr marL="7613" marR="7613" marT="7613" marB="0" anchor="ctr">
                    <a:solidFill>
                      <a:schemeClr val="accent2">
                        <a:lumMod val="60000"/>
                        <a:lumOff val="40000"/>
                      </a:schemeClr>
                    </a:solidFill>
                  </a:tcPr>
                </a:tc>
                <a:tc>
                  <a:txBody>
                    <a:bodyPr/>
                    <a:lstStyle/>
                    <a:p>
                      <a:pPr algn="ctr" fontAlgn="b"/>
                      <a:r>
                        <a:rPr lang="ru-RU" sz="1000" b="1" u="none" strike="noStrike" dirty="0" err="1">
                          <a:solidFill>
                            <a:srgbClr val="7A4300"/>
                          </a:solidFill>
                          <a:effectLst/>
                        </a:rPr>
                        <a:t>Мемлекеттік</a:t>
                      </a:r>
                      <a:r>
                        <a:rPr lang="ru-RU" sz="1000" b="1" u="none" strike="noStrike" dirty="0">
                          <a:solidFill>
                            <a:srgbClr val="7A4300"/>
                          </a:solidFill>
                          <a:effectLst/>
                        </a:rPr>
                        <a:t> </a:t>
                      </a:r>
                      <a:r>
                        <a:rPr lang="ru-RU" sz="1000" b="1" u="none" strike="noStrike" dirty="0" err="1">
                          <a:solidFill>
                            <a:srgbClr val="7A4300"/>
                          </a:solidFill>
                          <a:effectLst/>
                        </a:rPr>
                        <a:t>мекеме</a:t>
                      </a:r>
                      <a:endParaRPr lang="ru-RU" sz="1000" b="1" u="none" strike="noStrike" dirty="0">
                        <a:solidFill>
                          <a:srgbClr val="7A4300"/>
                        </a:solidFill>
                        <a:effectLst/>
                      </a:endParaRPr>
                    </a:p>
                  </a:txBody>
                  <a:tcPr marL="7613" marR="7613" marT="7613" marB="0" anchor="ctr">
                    <a:solidFill>
                      <a:schemeClr val="accent2">
                        <a:lumMod val="60000"/>
                        <a:lumOff val="40000"/>
                      </a:schemeClr>
                    </a:solidFill>
                  </a:tcPr>
                </a:tc>
                <a:tc>
                  <a:txBody>
                    <a:bodyPr/>
                    <a:lstStyle/>
                    <a:p>
                      <a:pPr algn="ctr" fontAlgn="b"/>
                      <a:r>
                        <a:rPr lang="ru-RU" sz="1000" b="1" i="0" u="none" strike="noStrike" dirty="0">
                          <a:solidFill>
                            <a:srgbClr val="7A4300"/>
                          </a:solidFill>
                          <a:effectLst/>
                          <a:latin typeface="Arial" panose="020B0604020202020204" pitchFamily="34" charset="0"/>
                        </a:rPr>
                        <a:t>ЖК</a:t>
                      </a:r>
                    </a:p>
                  </a:txBody>
                  <a:tcPr marL="7613" marR="7613" marT="7613" marB="0" anchor="ctr">
                    <a:solidFill>
                      <a:schemeClr val="accent2">
                        <a:lumMod val="60000"/>
                        <a:lumOff val="40000"/>
                      </a:schemeClr>
                    </a:solidFill>
                  </a:tcPr>
                </a:tc>
                <a:tc>
                  <a:txBody>
                    <a:bodyPr/>
                    <a:lstStyle/>
                    <a:p>
                      <a:pPr algn="ctr" fontAlgn="b"/>
                      <a:r>
                        <a:rPr lang="ru-RU" sz="1000" b="1" u="none" strike="noStrike" dirty="0" err="1">
                          <a:solidFill>
                            <a:srgbClr val="7A4300"/>
                          </a:solidFill>
                          <a:effectLst/>
                        </a:rPr>
                        <a:t>Өзін-өзі</a:t>
                      </a:r>
                      <a:r>
                        <a:rPr lang="ru-RU" sz="1000" b="1" u="none" strike="noStrike" dirty="0">
                          <a:solidFill>
                            <a:srgbClr val="7A4300"/>
                          </a:solidFill>
                          <a:effectLst/>
                        </a:rPr>
                        <a:t> </a:t>
                      </a:r>
                      <a:r>
                        <a:rPr lang="ru-RU" sz="1000" b="1" u="none" strike="noStrike" dirty="0" err="1">
                          <a:solidFill>
                            <a:srgbClr val="7A4300"/>
                          </a:solidFill>
                          <a:effectLst/>
                        </a:rPr>
                        <a:t>жұмыспен</a:t>
                      </a:r>
                      <a:r>
                        <a:rPr lang="ru-RU" sz="1000" b="1" u="none" strike="noStrike" dirty="0">
                          <a:solidFill>
                            <a:srgbClr val="7A4300"/>
                          </a:solidFill>
                          <a:effectLst/>
                        </a:rPr>
                        <a:t> </a:t>
                      </a:r>
                      <a:r>
                        <a:rPr lang="ru-RU" sz="1000" b="1" u="none" strike="noStrike" dirty="0" err="1">
                          <a:solidFill>
                            <a:srgbClr val="7A4300"/>
                          </a:solidFill>
                          <a:effectLst/>
                        </a:rPr>
                        <a:t>қамту</a:t>
                      </a:r>
                      <a:endParaRPr lang="ru-RU" sz="1000" b="1" i="0" u="none" strike="noStrike" dirty="0">
                        <a:solidFill>
                          <a:srgbClr val="7A4300"/>
                        </a:solidFill>
                        <a:effectLst/>
                        <a:latin typeface="Arial" panose="020B0604020202020204" pitchFamily="34" charset="0"/>
                      </a:endParaRPr>
                    </a:p>
                  </a:txBody>
                  <a:tcPr marL="7613" marR="7613" marT="7613" marB="0" anchor="ctr">
                    <a:solidFill>
                      <a:schemeClr val="accent2">
                        <a:lumMod val="60000"/>
                        <a:lumOff val="40000"/>
                      </a:schemeClr>
                    </a:solidFill>
                  </a:tcPr>
                </a:tc>
                <a:tc>
                  <a:txBody>
                    <a:bodyPr/>
                    <a:lstStyle/>
                    <a:p>
                      <a:pPr algn="ctr" fontAlgn="b"/>
                      <a:r>
                        <a:rPr lang="ru-RU" sz="1000" b="1" u="none" strike="noStrike" dirty="0">
                          <a:solidFill>
                            <a:srgbClr val="7A4300"/>
                          </a:solidFill>
                          <a:effectLst/>
                        </a:rPr>
                        <a:t>Студент</a:t>
                      </a:r>
                      <a:endParaRPr lang="ru-RU" sz="1000" b="1" i="0" u="none" strike="noStrike" dirty="0">
                        <a:solidFill>
                          <a:srgbClr val="7A4300"/>
                        </a:solidFill>
                        <a:effectLst/>
                        <a:latin typeface="Arial" panose="020B0604020202020204" pitchFamily="34" charset="0"/>
                      </a:endParaRPr>
                    </a:p>
                  </a:txBody>
                  <a:tcPr marL="7613" marR="7613" marT="7613" marB="0" anchor="ctr">
                    <a:solidFill>
                      <a:schemeClr val="accent2">
                        <a:lumMod val="60000"/>
                        <a:lumOff val="40000"/>
                      </a:schemeClr>
                    </a:solidFill>
                  </a:tcPr>
                </a:tc>
                <a:tc>
                  <a:txBody>
                    <a:bodyPr/>
                    <a:lstStyle/>
                    <a:p>
                      <a:pPr algn="ctr" fontAlgn="b"/>
                      <a:r>
                        <a:rPr lang="ru-RU" sz="1000" b="1" i="0" u="none" strike="noStrike" dirty="0" err="1">
                          <a:solidFill>
                            <a:srgbClr val="7A4300"/>
                          </a:solidFill>
                          <a:effectLst/>
                          <a:latin typeface="Arial" panose="020B0604020202020204" pitchFamily="34" charset="0"/>
                        </a:rPr>
                        <a:t>Үй</a:t>
                      </a:r>
                      <a:r>
                        <a:rPr lang="ru-RU" sz="1000" b="1" i="0" u="none" strike="noStrike" dirty="0">
                          <a:solidFill>
                            <a:srgbClr val="7A4300"/>
                          </a:solidFill>
                          <a:effectLst/>
                          <a:latin typeface="Arial" panose="020B0604020202020204" pitchFamily="34" charset="0"/>
                        </a:rPr>
                        <a:t> </a:t>
                      </a:r>
                      <a:r>
                        <a:rPr lang="ru-RU" sz="1000" b="1" i="0" u="none" strike="noStrike" dirty="0" err="1">
                          <a:solidFill>
                            <a:srgbClr val="7A4300"/>
                          </a:solidFill>
                          <a:effectLst/>
                          <a:latin typeface="Arial" panose="020B0604020202020204" pitchFamily="34" charset="0"/>
                        </a:rPr>
                        <a:t>шаруасындағы</a:t>
                      </a:r>
                      <a:r>
                        <a:rPr lang="ru-RU" sz="1000" b="1" i="0" u="none" strike="noStrike" dirty="0">
                          <a:solidFill>
                            <a:srgbClr val="7A4300"/>
                          </a:solidFill>
                          <a:effectLst/>
                          <a:latin typeface="Arial" panose="020B0604020202020204" pitchFamily="34" charset="0"/>
                        </a:rPr>
                        <a:t> </a:t>
                      </a:r>
                      <a:r>
                        <a:rPr lang="ru-RU" sz="1000" b="1" i="0" u="none" strike="noStrike" dirty="0" err="1">
                          <a:solidFill>
                            <a:srgbClr val="7A4300"/>
                          </a:solidFill>
                          <a:effectLst/>
                          <a:latin typeface="Arial" panose="020B0604020202020204" pitchFamily="34" charset="0"/>
                        </a:rPr>
                        <a:t>әйел</a:t>
                      </a:r>
                      <a:endParaRPr lang="ru-RU" sz="1000" b="1" i="0" u="none" strike="noStrike" dirty="0">
                        <a:solidFill>
                          <a:srgbClr val="7A4300"/>
                        </a:solidFill>
                        <a:effectLst/>
                        <a:latin typeface="Arial" panose="020B0604020202020204" pitchFamily="34" charset="0"/>
                      </a:endParaRPr>
                    </a:p>
                  </a:txBody>
                  <a:tcPr marL="7613" marR="7613" marT="7613" marB="0" anchor="ctr">
                    <a:solidFill>
                      <a:schemeClr val="accent2">
                        <a:lumMod val="60000"/>
                        <a:lumOff val="40000"/>
                      </a:schemeClr>
                    </a:solidFill>
                  </a:tcPr>
                </a:tc>
                <a:tc>
                  <a:txBody>
                    <a:bodyPr/>
                    <a:lstStyle/>
                    <a:p>
                      <a:pPr algn="ctr" fontAlgn="b"/>
                      <a:r>
                        <a:rPr lang="ru-RU" sz="1000" b="1" i="0" u="none" strike="noStrike" dirty="0" err="1">
                          <a:solidFill>
                            <a:srgbClr val="7A4300"/>
                          </a:solidFill>
                          <a:effectLst/>
                          <a:latin typeface="Arial" panose="020B0604020202020204" pitchFamily="34" charset="0"/>
                        </a:rPr>
                        <a:t>Зейнеткер</a:t>
                      </a:r>
                      <a:endParaRPr lang="ru-RU" sz="1000" b="1" i="0" u="none" strike="noStrike" dirty="0">
                        <a:solidFill>
                          <a:srgbClr val="7A4300"/>
                        </a:solidFill>
                        <a:effectLst/>
                        <a:latin typeface="Arial" panose="020B0604020202020204" pitchFamily="34" charset="0"/>
                      </a:endParaRPr>
                    </a:p>
                  </a:txBody>
                  <a:tcPr marL="7613" marR="7613" marT="7613" marB="0" anchor="ctr">
                    <a:solidFill>
                      <a:schemeClr val="accent2">
                        <a:lumMod val="60000"/>
                        <a:lumOff val="40000"/>
                      </a:schemeClr>
                    </a:solidFill>
                  </a:tcPr>
                </a:tc>
                <a:tc>
                  <a:txBody>
                    <a:bodyPr/>
                    <a:lstStyle/>
                    <a:p>
                      <a:pPr algn="ctr" fontAlgn="b"/>
                      <a:r>
                        <a:rPr lang="ru-RU" sz="1000" b="1" i="0" u="none" strike="noStrike" dirty="0" err="1">
                          <a:solidFill>
                            <a:srgbClr val="7A4300"/>
                          </a:solidFill>
                          <a:effectLst/>
                          <a:latin typeface="Arial" panose="020B0604020202020204" pitchFamily="34" charset="0"/>
                        </a:rPr>
                        <a:t>Уақытша</a:t>
                      </a:r>
                      <a:r>
                        <a:rPr lang="ru-RU" sz="1000" b="1" i="0" u="none" strike="noStrike" dirty="0">
                          <a:solidFill>
                            <a:srgbClr val="7A4300"/>
                          </a:solidFill>
                          <a:effectLst/>
                          <a:latin typeface="Arial" panose="020B0604020202020204" pitchFamily="34" charset="0"/>
                        </a:rPr>
                        <a:t> </a:t>
                      </a:r>
                      <a:r>
                        <a:rPr lang="ru-RU" sz="1000" b="1" i="0" u="none" strike="noStrike" dirty="0" err="1">
                          <a:solidFill>
                            <a:srgbClr val="7A4300"/>
                          </a:solidFill>
                          <a:effectLst/>
                          <a:latin typeface="Arial" panose="020B0604020202020204" pitchFamily="34" charset="0"/>
                        </a:rPr>
                        <a:t>жұмыс</a:t>
                      </a:r>
                      <a:r>
                        <a:rPr lang="ru-RU" sz="1000" b="1" i="0" u="none" strike="noStrike" dirty="0">
                          <a:solidFill>
                            <a:srgbClr val="7A4300"/>
                          </a:solidFill>
                          <a:effectLst/>
                          <a:latin typeface="Arial" panose="020B0604020202020204" pitchFamily="34" charset="0"/>
                        </a:rPr>
                        <a:t> </a:t>
                      </a:r>
                      <a:r>
                        <a:rPr lang="ru-RU" sz="1000" b="1" i="0" u="none" strike="noStrike" dirty="0" err="1">
                          <a:solidFill>
                            <a:srgbClr val="7A4300"/>
                          </a:solidFill>
                          <a:effectLst/>
                          <a:latin typeface="Arial" panose="020B0604020202020204" pitchFamily="34" charset="0"/>
                        </a:rPr>
                        <a:t>істемеймін</a:t>
                      </a:r>
                      <a:endParaRPr lang="ru-RU" sz="1000" b="1" i="0" u="none" strike="noStrike" dirty="0">
                        <a:solidFill>
                          <a:srgbClr val="7A4300"/>
                        </a:solidFill>
                        <a:effectLst/>
                        <a:latin typeface="Arial" panose="020B0604020202020204" pitchFamily="34" charset="0"/>
                      </a:endParaRPr>
                    </a:p>
                  </a:txBody>
                  <a:tcPr marL="7613" marR="7613" marT="7613" marB="0" anchor="ctr">
                    <a:solidFill>
                      <a:schemeClr val="accent2">
                        <a:lumMod val="60000"/>
                        <a:lumOff val="40000"/>
                      </a:schemeClr>
                    </a:solidFill>
                  </a:tcPr>
                </a:tc>
                <a:tc>
                  <a:txBody>
                    <a:bodyPr/>
                    <a:lstStyle/>
                    <a:p>
                      <a:pPr algn="ctr" fontAlgn="b"/>
                      <a:r>
                        <a:rPr lang="ru-RU" sz="1000" b="1" i="0" u="none" strike="noStrike" dirty="0" err="1">
                          <a:solidFill>
                            <a:srgbClr val="7A4300"/>
                          </a:solidFill>
                          <a:effectLst/>
                          <a:latin typeface="Arial" panose="020B0604020202020204" pitchFamily="34" charset="0"/>
                        </a:rPr>
                        <a:t>Басқа</a:t>
                      </a:r>
                      <a:endParaRPr lang="ru-RU" sz="1000" b="1" i="0" u="none" strike="noStrike" dirty="0">
                        <a:solidFill>
                          <a:srgbClr val="7A4300"/>
                        </a:solidFill>
                        <a:effectLst/>
                        <a:latin typeface="Arial" panose="020B0604020202020204" pitchFamily="34" charset="0"/>
                      </a:endParaRPr>
                    </a:p>
                  </a:txBody>
                  <a:tcPr marL="7613" marR="7613" marT="7613" marB="0" anchor="ctr">
                    <a:solidFill>
                      <a:schemeClr val="accent2">
                        <a:lumMod val="60000"/>
                        <a:lumOff val="40000"/>
                      </a:schemeClr>
                    </a:solidFill>
                  </a:tcPr>
                </a:tc>
                <a:extLst>
                  <a:ext uri="{0D108BD9-81ED-4DB2-BD59-A6C34878D82A}">
                    <a16:rowId xmlns:a16="http://schemas.microsoft.com/office/drawing/2014/main" val="1908196576"/>
                  </a:ext>
                </a:extLst>
              </a:tr>
              <a:tr h="259179">
                <a:tc rowSpan="5">
                  <a:txBody>
                    <a:bodyPr/>
                    <a:lstStyle/>
                    <a:p>
                      <a:pPr algn="l" fontAlgn="t"/>
                      <a:r>
                        <a:rPr lang="ru-RU" sz="1000" b="1" i="0" u="none" strike="noStrike" dirty="0" err="1">
                          <a:solidFill>
                            <a:srgbClr val="7A4300"/>
                          </a:solidFill>
                          <a:effectLst/>
                          <a:latin typeface="Arial" panose="020B0604020202020204" pitchFamily="34" charset="0"/>
                        </a:rPr>
                        <a:t>Сіздің</a:t>
                      </a:r>
                      <a:r>
                        <a:rPr lang="ru-RU" sz="1000" b="1" i="0" u="none" strike="noStrike" dirty="0">
                          <a:solidFill>
                            <a:srgbClr val="7A4300"/>
                          </a:solidFill>
                          <a:effectLst/>
                          <a:latin typeface="Arial" panose="020B0604020202020204" pitchFamily="34" charset="0"/>
                        </a:rPr>
                        <a:t> </a:t>
                      </a:r>
                      <a:r>
                        <a:rPr lang="ru-RU" sz="1000" b="1" i="0" u="none" strike="noStrike" dirty="0" err="1">
                          <a:solidFill>
                            <a:srgbClr val="7A4300"/>
                          </a:solidFill>
                          <a:effectLst/>
                          <a:latin typeface="Arial" panose="020B0604020202020204" pitchFamily="34" charset="0"/>
                        </a:rPr>
                        <a:t>қаржыңызды</a:t>
                      </a:r>
                      <a:r>
                        <a:rPr lang="ru-RU" sz="1000" b="1" i="0" u="none" strike="noStrike" dirty="0">
                          <a:solidFill>
                            <a:srgbClr val="7A4300"/>
                          </a:solidFill>
                          <a:effectLst/>
                          <a:latin typeface="Arial" panose="020B0604020202020204" pitchFamily="34" charset="0"/>
                        </a:rPr>
                        <a:t> </a:t>
                      </a:r>
                      <a:r>
                        <a:rPr lang="ru-RU" sz="1000" b="1" i="0" u="none" strike="noStrike" dirty="0" err="1">
                          <a:solidFill>
                            <a:srgbClr val="7A4300"/>
                          </a:solidFill>
                          <a:effectLst/>
                          <a:latin typeface="Arial" panose="020B0604020202020204" pitchFamily="34" charset="0"/>
                        </a:rPr>
                        <a:t>басқару</a:t>
                      </a:r>
                      <a:r>
                        <a:rPr lang="ru-RU" sz="1000" b="1" i="0" u="none" strike="noStrike" dirty="0">
                          <a:solidFill>
                            <a:srgbClr val="7A4300"/>
                          </a:solidFill>
                          <a:effectLst/>
                          <a:latin typeface="Arial" panose="020B0604020202020204" pitchFamily="34" charset="0"/>
                        </a:rPr>
                        <a:t>, </a:t>
                      </a:r>
                      <a:r>
                        <a:rPr lang="ru-RU" sz="1000" b="1" i="0" u="none" strike="noStrike" dirty="0" err="1">
                          <a:solidFill>
                            <a:srgbClr val="7A4300"/>
                          </a:solidFill>
                          <a:effectLst/>
                          <a:latin typeface="Arial" panose="020B0604020202020204" pitchFamily="34" charset="0"/>
                        </a:rPr>
                        <a:t>қаржы</a:t>
                      </a:r>
                      <a:r>
                        <a:rPr lang="ru-RU" sz="1000" b="1" i="0" u="none" strike="noStrike" dirty="0">
                          <a:solidFill>
                            <a:srgbClr val="7A4300"/>
                          </a:solidFill>
                          <a:effectLst/>
                          <a:latin typeface="Arial" panose="020B0604020202020204" pitchFamily="34" charset="0"/>
                        </a:rPr>
                        <a:t> </a:t>
                      </a:r>
                      <a:r>
                        <a:rPr lang="ru-RU" sz="1000" b="1" i="0" u="none" strike="noStrike" dirty="0" err="1">
                          <a:solidFill>
                            <a:srgbClr val="7A4300"/>
                          </a:solidFill>
                          <a:effectLst/>
                          <a:latin typeface="Arial" panose="020B0604020202020204" pitchFamily="34" charset="0"/>
                        </a:rPr>
                        <a:t>жүйесі</a:t>
                      </a:r>
                      <a:r>
                        <a:rPr lang="ru-RU" sz="1000" b="1" i="0" u="none" strike="noStrike" dirty="0">
                          <a:solidFill>
                            <a:srgbClr val="7A4300"/>
                          </a:solidFill>
                          <a:effectLst/>
                          <a:latin typeface="Arial" panose="020B0604020202020204" pitchFamily="34" charset="0"/>
                        </a:rPr>
                        <a:t>, </a:t>
                      </a:r>
                      <a:r>
                        <a:rPr lang="ru-RU" sz="1000" b="1" i="0" u="none" strike="noStrike" dirty="0" err="1">
                          <a:solidFill>
                            <a:srgbClr val="7A4300"/>
                          </a:solidFill>
                          <a:effectLst/>
                          <a:latin typeface="Arial" panose="020B0604020202020204" pitchFamily="34" charset="0"/>
                        </a:rPr>
                        <a:t>құралдар</a:t>
                      </a:r>
                      <a:r>
                        <a:rPr lang="ru-RU" sz="1000" b="1" i="0" u="none" strike="noStrike" dirty="0">
                          <a:solidFill>
                            <a:srgbClr val="7A4300"/>
                          </a:solidFill>
                          <a:effectLst/>
                          <a:latin typeface="Arial" panose="020B0604020202020204" pitchFamily="34" charset="0"/>
                        </a:rPr>
                        <a:t> мен </a:t>
                      </a:r>
                      <a:r>
                        <a:rPr lang="ru-RU" sz="1000" b="1" i="0" u="none" strike="noStrike" dirty="0" err="1">
                          <a:solidFill>
                            <a:srgbClr val="7A4300"/>
                          </a:solidFill>
                          <a:effectLst/>
                          <a:latin typeface="Arial" panose="020B0604020202020204" pitchFamily="34" charset="0"/>
                        </a:rPr>
                        <a:t>қызметтер</a:t>
                      </a:r>
                      <a:r>
                        <a:rPr lang="ru-RU" sz="1000" b="1" i="0" u="none" strike="noStrike" dirty="0">
                          <a:solidFill>
                            <a:srgbClr val="7A4300"/>
                          </a:solidFill>
                          <a:effectLst/>
                          <a:latin typeface="Arial" panose="020B0604020202020204" pitchFamily="34" charset="0"/>
                        </a:rPr>
                        <a:t> </a:t>
                      </a:r>
                      <a:r>
                        <a:rPr lang="ru-RU" sz="1000" b="1" i="0" u="none" strike="noStrike" dirty="0" err="1">
                          <a:solidFill>
                            <a:srgbClr val="7A4300"/>
                          </a:solidFill>
                          <a:effectLst/>
                          <a:latin typeface="Arial" panose="020B0604020202020204" pitchFamily="34" charset="0"/>
                        </a:rPr>
                        <a:t>туралы</a:t>
                      </a:r>
                      <a:r>
                        <a:rPr lang="ru-RU" sz="1000" b="1" i="0" u="none" strike="noStrike" dirty="0">
                          <a:solidFill>
                            <a:srgbClr val="7A4300"/>
                          </a:solidFill>
                          <a:effectLst/>
                          <a:latin typeface="Arial" panose="020B0604020202020204" pitchFamily="34" charset="0"/>
                        </a:rPr>
                        <a:t> </a:t>
                      </a:r>
                      <a:r>
                        <a:rPr lang="ru-RU" sz="1000" b="1" i="0" u="none" strike="noStrike" dirty="0" err="1">
                          <a:solidFill>
                            <a:srgbClr val="7A4300"/>
                          </a:solidFill>
                          <a:effectLst/>
                          <a:latin typeface="Arial" panose="020B0604020202020204" pitchFamily="34" charset="0"/>
                        </a:rPr>
                        <a:t>ақпарат</a:t>
                      </a:r>
                      <a:r>
                        <a:rPr lang="ru-RU" sz="1000" b="1" i="0" u="none" strike="noStrike" dirty="0">
                          <a:solidFill>
                            <a:srgbClr val="7A4300"/>
                          </a:solidFill>
                          <a:effectLst/>
                          <a:latin typeface="Arial" panose="020B0604020202020204" pitchFamily="34" charset="0"/>
                        </a:rPr>
                        <a:t> пен </a:t>
                      </a:r>
                      <a:r>
                        <a:rPr lang="ru-RU" sz="1000" b="1" i="0" u="none" strike="noStrike" dirty="0" err="1">
                          <a:solidFill>
                            <a:srgbClr val="7A4300"/>
                          </a:solidFill>
                          <a:effectLst/>
                          <a:latin typeface="Arial" panose="020B0604020202020204" pitchFamily="34" charset="0"/>
                        </a:rPr>
                        <a:t>білім</a:t>
                      </a:r>
                      <a:r>
                        <a:rPr lang="ru-RU" sz="1000" b="1" i="0" u="none" strike="noStrike" dirty="0">
                          <a:solidFill>
                            <a:srgbClr val="7A4300"/>
                          </a:solidFill>
                          <a:effectLst/>
                          <a:latin typeface="Arial" panose="020B0604020202020204" pitchFamily="34" charset="0"/>
                        </a:rPr>
                        <a:t> </a:t>
                      </a:r>
                      <a:r>
                        <a:rPr lang="ru-RU" sz="1000" b="1" i="0" u="none" strike="noStrike" dirty="0" err="1">
                          <a:solidFill>
                            <a:srgbClr val="7A4300"/>
                          </a:solidFill>
                          <a:effectLst/>
                          <a:latin typeface="Arial" panose="020B0604020202020204" pitchFamily="34" charset="0"/>
                        </a:rPr>
                        <a:t>жеткілікті</a:t>
                      </a:r>
                      <a:r>
                        <a:rPr lang="ru-RU" sz="1000" b="1" i="0" u="none" strike="noStrike" dirty="0">
                          <a:solidFill>
                            <a:srgbClr val="7A4300"/>
                          </a:solidFill>
                          <a:effectLst/>
                          <a:latin typeface="Arial" panose="020B0604020202020204" pitchFamily="34" charset="0"/>
                        </a:rPr>
                        <a:t> ме?</a:t>
                      </a:r>
                    </a:p>
                  </a:txBody>
                  <a:tcPr marL="7613" marR="7613" marT="7613" marB="0">
                    <a:solidFill>
                      <a:schemeClr val="accent2">
                        <a:lumMod val="60000"/>
                        <a:lumOff val="40000"/>
                      </a:schemeClr>
                    </a:solidFill>
                  </a:tcPr>
                </a:tc>
                <a:tc>
                  <a:txBody>
                    <a:bodyPr/>
                    <a:lstStyle/>
                    <a:p>
                      <a:pPr algn="l" fontAlgn="t"/>
                      <a:r>
                        <a:rPr lang="ru-RU" sz="1000" b="1" i="0" u="none" strike="noStrike" dirty="0" err="1">
                          <a:solidFill>
                            <a:srgbClr val="7A4300"/>
                          </a:solidFill>
                          <a:effectLst/>
                          <a:latin typeface="Arial" panose="020B0604020202020204" pitchFamily="34" charset="0"/>
                        </a:rPr>
                        <a:t>Ақпарат</a:t>
                      </a:r>
                      <a:r>
                        <a:rPr lang="ru-RU" sz="1000" b="1" i="0" u="none" strike="noStrike" dirty="0">
                          <a:solidFill>
                            <a:srgbClr val="7A4300"/>
                          </a:solidFill>
                          <a:effectLst/>
                          <a:latin typeface="Arial" panose="020B0604020202020204" pitchFamily="34" charset="0"/>
                        </a:rPr>
                        <a:t> пен </a:t>
                      </a:r>
                      <a:r>
                        <a:rPr lang="ru-RU" sz="1000" b="1" i="0" u="none" strike="noStrike" dirty="0" err="1">
                          <a:solidFill>
                            <a:srgbClr val="7A4300"/>
                          </a:solidFill>
                          <a:effectLst/>
                          <a:latin typeface="Arial" panose="020B0604020202020204" pitchFamily="34" charset="0"/>
                        </a:rPr>
                        <a:t>білім</a:t>
                      </a:r>
                      <a:r>
                        <a:rPr lang="ru-RU" sz="1000" b="1" i="0" u="none" strike="noStrike" dirty="0">
                          <a:solidFill>
                            <a:srgbClr val="7A4300"/>
                          </a:solidFill>
                          <a:effectLst/>
                          <a:latin typeface="Arial" panose="020B0604020202020204" pitchFamily="34" charset="0"/>
                        </a:rPr>
                        <a:t> </a:t>
                      </a:r>
                      <a:r>
                        <a:rPr lang="ru-RU" sz="1000" b="1" i="0" u="none" strike="noStrike" dirty="0" err="1">
                          <a:solidFill>
                            <a:srgbClr val="7A4300"/>
                          </a:solidFill>
                          <a:effectLst/>
                          <a:latin typeface="Arial" panose="020B0604020202020204" pitchFamily="34" charset="0"/>
                        </a:rPr>
                        <a:t>жеткілікті</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28,1%</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24,5%</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38,6%</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25,3%</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29,3%</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32,4%</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23,1%</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50,0%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28,4%</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extLst>
                  <a:ext uri="{0D108BD9-81ED-4DB2-BD59-A6C34878D82A}">
                    <a16:rowId xmlns:a16="http://schemas.microsoft.com/office/drawing/2014/main" val="46527590"/>
                  </a:ext>
                </a:extLst>
              </a:tr>
              <a:tr h="259179">
                <a:tc vMerge="1">
                  <a:txBody>
                    <a:bodyPr/>
                    <a:lstStyle/>
                    <a:p>
                      <a:endParaRPr lang="ru-RU"/>
                    </a:p>
                  </a:txBody>
                  <a:tcPr/>
                </a:tc>
                <a:tc>
                  <a:txBody>
                    <a:bodyPr/>
                    <a:lstStyle/>
                    <a:p>
                      <a:pPr algn="l" fontAlgn="t"/>
                      <a:r>
                        <a:rPr lang="ru-RU" sz="1000" b="1" i="0" u="none" strike="noStrike" dirty="0" err="1">
                          <a:solidFill>
                            <a:srgbClr val="7A4300"/>
                          </a:solidFill>
                          <a:effectLst/>
                          <a:latin typeface="Arial" panose="020B0604020202020204" pitchFamily="34" charset="0"/>
                        </a:rPr>
                        <a:t>Ақпарат</a:t>
                      </a:r>
                      <a:r>
                        <a:rPr lang="ru-RU" sz="1000" b="1" i="0" u="none" strike="noStrike" dirty="0">
                          <a:solidFill>
                            <a:srgbClr val="7A4300"/>
                          </a:solidFill>
                          <a:effectLst/>
                          <a:latin typeface="Arial" panose="020B0604020202020204" pitchFamily="34" charset="0"/>
                        </a:rPr>
                        <a:t> пен </a:t>
                      </a:r>
                      <a:r>
                        <a:rPr lang="ru-RU" sz="1000" b="1" i="0" u="none" strike="noStrike" dirty="0" err="1">
                          <a:solidFill>
                            <a:srgbClr val="7A4300"/>
                          </a:solidFill>
                          <a:effectLst/>
                          <a:latin typeface="Arial" panose="020B0604020202020204" pitchFamily="34" charset="0"/>
                        </a:rPr>
                        <a:t>білім</a:t>
                      </a:r>
                      <a:r>
                        <a:rPr lang="ru-RU" sz="1000" b="1" i="0" u="none" strike="noStrike" dirty="0">
                          <a:solidFill>
                            <a:srgbClr val="7A4300"/>
                          </a:solidFill>
                          <a:effectLst/>
                          <a:latin typeface="Arial" panose="020B0604020202020204" pitchFamily="34" charset="0"/>
                        </a:rPr>
                        <a:t> </a:t>
                      </a:r>
                      <a:r>
                        <a:rPr lang="ru-RU" sz="1000" b="1" i="0" u="none" strike="noStrike" dirty="0" err="1">
                          <a:solidFill>
                            <a:srgbClr val="7A4300"/>
                          </a:solidFill>
                          <a:effectLst/>
                          <a:latin typeface="Arial" panose="020B0604020202020204" pitchFamily="34" charset="0"/>
                        </a:rPr>
                        <a:t>жеткіліксіз</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26,6%</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35,6%</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26,3%</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32,7%</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56,1%</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37,8%</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51,3%</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30,0%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36,0%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extLst>
                  <a:ext uri="{0D108BD9-81ED-4DB2-BD59-A6C34878D82A}">
                    <a16:rowId xmlns:a16="http://schemas.microsoft.com/office/drawing/2014/main" val="2859353425"/>
                  </a:ext>
                </a:extLst>
              </a:tr>
              <a:tr h="259179">
                <a:tc vMerge="1">
                  <a:txBody>
                    <a:bodyPr/>
                    <a:lstStyle/>
                    <a:p>
                      <a:endParaRPr lang="ru-RU"/>
                    </a:p>
                  </a:txBody>
                  <a:tcPr/>
                </a:tc>
                <a:tc>
                  <a:txBody>
                    <a:bodyPr/>
                    <a:lstStyle/>
                    <a:p>
                      <a:pPr algn="l" fontAlgn="t"/>
                      <a:r>
                        <a:rPr lang="ru-RU" sz="1000" b="1" i="0" u="none" strike="noStrike" dirty="0" err="1">
                          <a:solidFill>
                            <a:srgbClr val="7A4300"/>
                          </a:solidFill>
                          <a:effectLst/>
                          <a:latin typeface="Arial" panose="020B0604020202020204" pitchFamily="34" charset="0"/>
                        </a:rPr>
                        <a:t>Ішінара</a:t>
                      </a:r>
                      <a:r>
                        <a:rPr lang="ru-RU" sz="1000" b="1" i="0" u="none" strike="noStrike" dirty="0">
                          <a:solidFill>
                            <a:srgbClr val="7A4300"/>
                          </a:solidFill>
                          <a:effectLst/>
                          <a:latin typeface="Arial" panose="020B0604020202020204" pitchFamily="34" charset="0"/>
                        </a:rPr>
                        <a:t> </a:t>
                      </a:r>
                      <a:r>
                        <a:rPr lang="ru-RU" sz="1000" b="1" i="0" u="none" strike="noStrike" dirty="0" err="1">
                          <a:solidFill>
                            <a:srgbClr val="7A4300"/>
                          </a:solidFill>
                          <a:effectLst/>
                          <a:latin typeface="Arial" panose="020B0604020202020204" pitchFamily="34" charset="0"/>
                        </a:rPr>
                        <a:t>ақпарат</a:t>
                      </a:r>
                      <a:r>
                        <a:rPr lang="ru-RU" sz="1000" b="1" i="0" u="none" strike="noStrike" dirty="0">
                          <a:solidFill>
                            <a:srgbClr val="7A4300"/>
                          </a:solidFill>
                          <a:effectLst/>
                          <a:latin typeface="Arial" panose="020B0604020202020204" pitchFamily="34" charset="0"/>
                        </a:rPr>
                        <a:t> пен </a:t>
                      </a:r>
                      <a:r>
                        <a:rPr lang="ru-RU" sz="1000" b="1" i="0" u="none" strike="noStrike" dirty="0" err="1">
                          <a:solidFill>
                            <a:srgbClr val="7A4300"/>
                          </a:solidFill>
                          <a:effectLst/>
                          <a:latin typeface="Arial" panose="020B0604020202020204" pitchFamily="34" charset="0"/>
                        </a:rPr>
                        <a:t>білім</a:t>
                      </a:r>
                      <a:r>
                        <a:rPr lang="ru-RU" sz="1000" b="1" i="0" u="none" strike="noStrike" dirty="0">
                          <a:solidFill>
                            <a:srgbClr val="7A4300"/>
                          </a:solidFill>
                          <a:effectLst/>
                          <a:latin typeface="Arial" panose="020B0604020202020204" pitchFamily="34" charset="0"/>
                        </a:rPr>
                        <a:t> </a:t>
                      </a:r>
                      <a:r>
                        <a:rPr lang="ru-RU" sz="1000" b="1" i="0" u="none" strike="noStrike" dirty="0" err="1">
                          <a:solidFill>
                            <a:srgbClr val="7A4300"/>
                          </a:solidFill>
                          <a:effectLst/>
                          <a:latin typeface="Arial" panose="020B0604020202020204" pitchFamily="34" charset="0"/>
                        </a:rPr>
                        <a:t>жеткілікті</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48,4%</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42,9%</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36,8%</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48,7%</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17,1%</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32,4%</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28,2%</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25,0%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38,2%</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extLst>
                  <a:ext uri="{0D108BD9-81ED-4DB2-BD59-A6C34878D82A}">
                    <a16:rowId xmlns:a16="http://schemas.microsoft.com/office/drawing/2014/main" val="872050062"/>
                  </a:ext>
                </a:extLst>
              </a:tr>
              <a:tr h="634556">
                <a:tc vMerge="1">
                  <a:txBody>
                    <a:bodyPr/>
                    <a:lstStyle/>
                    <a:p>
                      <a:endParaRPr lang="ru-RU"/>
                    </a:p>
                  </a:txBody>
                  <a:tcPr/>
                </a:tc>
                <a:tc>
                  <a:txBody>
                    <a:bodyPr/>
                    <a:lstStyle/>
                    <a:p>
                      <a:pPr algn="l" fontAlgn="t"/>
                      <a:r>
                        <a:rPr lang="ru-RU" sz="1000" b="1" i="0" u="none" strike="noStrike" dirty="0" err="1">
                          <a:solidFill>
                            <a:srgbClr val="7A4300"/>
                          </a:solidFill>
                          <a:effectLst/>
                          <a:latin typeface="Arial" panose="020B0604020202020204" pitchFamily="34" charset="0"/>
                        </a:rPr>
                        <a:t>Несие</a:t>
                      </a:r>
                      <a:r>
                        <a:rPr lang="ru-RU" sz="1000" b="1" i="0" u="none" strike="noStrike" dirty="0">
                          <a:solidFill>
                            <a:srgbClr val="7A4300"/>
                          </a:solidFill>
                          <a:effectLst/>
                          <a:latin typeface="Arial" panose="020B0604020202020204" pitchFamily="34" charset="0"/>
                        </a:rPr>
                        <a:t> </a:t>
                      </a:r>
                      <a:r>
                        <a:rPr lang="ru-RU" sz="1000" b="1" i="0" u="none" strike="noStrike" dirty="0" err="1">
                          <a:solidFill>
                            <a:srgbClr val="7A4300"/>
                          </a:solidFill>
                          <a:effectLst/>
                          <a:latin typeface="Arial" panose="020B0604020202020204" pitchFamily="34" charset="0"/>
                        </a:rPr>
                        <a:t>алу</a:t>
                      </a:r>
                      <a:r>
                        <a:rPr lang="ru-RU" sz="1000" b="1" i="0" u="none" strike="noStrike" dirty="0">
                          <a:solidFill>
                            <a:srgbClr val="7A4300"/>
                          </a:solidFill>
                          <a:effectLst/>
                          <a:latin typeface="Arial" panose="020B0604020202020204" pitchFamily="34" charset="0"/>
                        </a:rPr>
                        <a:t> </a:t>
                      </a:r>
                      <a:r>
                        <a:rPr lang="ru-RU" sz="1000" b="1" i="0" u="none" strike="noStrike" dirty="0" err="1">
                          <a:solidFill>
                            <a:srgbClr val="7A4300"/>
                          </a:solidFill>
                          <a:effectLst/>
                          <a:latin typeface="Arial" panose="020B0604020202020204" pitchFamily="34" charset="0"/>
                        </a:rPr>
                        <a:t>кезінде</a:t>
                      </a:r>
                      <a:r>
                        <a:rPr lang="ru-RU" sz="1000" b="1" i="0" u="none" strike="noStrike" dirty="0">
                          <a:solidFill>
                            <a:srgbClr val="7A4300"/>
                          </a:solidFill>
                          <a:effectLst/>
                          <a:latin typeface="Arial" panose="020B0604020202020204" pitchFamily="34" charset="0"/>
                        </a:rPr>
                        <a:t> </a:t>
                      </a:r>
                      <a:r>
                        <a:rPr lang="ru-RU" sz="1000" b="1" i="0" u="none" strike="noStrike" dirty="0" err="1">
                          <a:solidFill>
                            <a:srgbClr val="7A4300"/>
                          </a:solidFill>
                          <a:effectLst/>
                          <a:latin typeface="Arial" panose="020B0604020202020204" pitchFamily="34" charset="0"/>
                        </a:rPr>
                        <a:t>қосымша</a:t>
                      </a:r>
                      <a:r>
                        <a:rPr lang="ru-RU" sz="1000" b="1" i="0" u="none" strike="noStrike" dirty="0">
                          <a:solidFill>
                            <a:srgbClr val="7A4300"/>
                          </a:solidFill>
                          <a:effectLst/>
                          <a:latin typeface="Arial" panose="020B0604020202020204" pitchFamily="34" charset="0"/>
                        </a:rPr>
                        <a:t> </a:t>
                      </a:r>
                      <a:r>
                        <a:rPr lang="ru-RU" sz="1000" b="1" i="0" u="none" strike="noStrike" dirty="0" err="1">
                          <a:solidFill>
                            <a:srgbClr val="7A4300"/>
                          </a:solidFill>
                          <a:effectLst/>
                          <a:latin typeface="Arial" panose="020B0604020202020204" pitchFamily="34" charset="0"/>
                        </a:rPr>
                        <a:t>қаржы</a:t>
                      </a:r>
                      <a:r>
                        <a:rPr lang="ru-RU" sz="1000" b="1" i="0" u="none" strike="noStrike" dirty="0">
                          <a:solidFill>
                            <a:srgbClr val="7A4300"/>
                          </a:solidFill>
                          <a:effectLst/>
                          <a:latin typeface="Arial" panose="020B0604020202020204" pitchFamily="34" charset="0"/>
                        </a:rPr>
                        <a:t> </a:t>
                      </a:r>
                      <a:r>
                        <a:rPr lang="ru-RU" sz="1000" b="1" i="0" u="none" strike="noStrike" dirty="0" err="1">
                          <a:solidFill>
                            <a:srgbClr val="7A4300"/>
                          </a:solidFill>
                          <a:effectLst/>
                          <a:latin typeface="Arial" panose="020B0604020202020204" pitchFamily="34" charset="0"/>
                        </a:rPr>
                        <a:t>өнімдерін</a:t>
                      </a:r>
                      <a:r>
                        <a:rPr lang="ru-RU" sz="1000" b="1" i="0" u="none" strike="noStrike" dirty="0">
                          <a:solidFill>
                            <a:srgbClr val="7A4300"/>
                          </a:solidFill>
                          <a:effectLst/>
                          <a:latin typeface="Arial" panose="020B0604020202020204" pitchFamily="34" charset="0"/>
                        </a:rPr>
                        <a:t> </a:t>
                      </a:r>
                      <a:r>
                        <a:rPr lang="ru-RU" sz="1000" b="1" i="0" u="none" strike="noStrike" dirty="0" err="1">
                          <a:solidFill>
                            <a:srgbClr val="7A4300"/>
                          </a:solidFill>
                          <a:effectLst/>
                          <a:latin typeface="Arial" panose="020B0604020202020204" pitchFamily="34" charset="0"/>
                        </a:rPr>
                        <a:t>немесе</a:t>
                      </a:r>
                      <a:r>
                        <a:rPr lang="ru-RU" sz="1000" b="1" i="0" u="none" strike="noStrike" dirty="0">
                          <a:solidFill>
                            <a:srgbClr val="7A4300"/>
                          </a:solidFill>
                          <a:effectLst/>
                          <a:latin typeface="Arial" panose="020B0604020202020204" pitchFamily="34" charset="0"/>
                        </a:rPr>
                        <a:t> </a:t>
                      </a:r>
                      <a:r>
                        <a:rPr lang="ru-RU" sz="1000" b="1" i="0" u="none" strike="noStrike" dirty="0" err="1">
                          <a:solidFill>
                            <a:srgbClr val="7A4300"/>
                          </a:solidFill>
                          <a:effectLst/>
                          <a:latin typeface="Arial" panose="020B0604020202020204" pitchFamily="34" charset="0"/>
                        </a:rPr>
                        <a:t>қызметтерді</a:t>
                      </a:r>
                      <a:r>
                        <a:rPr lang="ru-RU" sz="1000" b="1" i="0" u="none" strike="noStrike" dirty="0">
                          <a:solidFill>
                            <a:srgbClr val="7A4300"/>
                          </a:solidFill>
                          <a:effectLst/>
                          <a:latin typeface="Arial" panose="020B0604020202020204" pitchFamily="34" charset="0"/>
                        </a:rPr>
                        <a:t> </a:t>
                      </a:r>
                      <a:r>
                        <a:rPr lang="ru-RU" sz="1000" b="1" i="0" u="none" strike="noStrike" dirty="0" err="1">
                          <a:solidFill>
                            <a:srgbClr val="7A4300"/>
                          </a:solidFill>
                          <a:effectLst/>
                          <a:latin typeface="Arial" panose="020B0604020202020204" pitchFamily="34" charset="0"/>
                        </a:rPr>
                        <a:t>таңу</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extLst>
                  <a:ext uri="{0D108BD9-81ED-4DB2-BD59-A6C34878D82A}">
                    <a16:rowId xmlns:a16="http://schemas.microsoft.com/office/drawing/2014/main" val="3348492248"/>
                  </a:ext>
                </a:extLst>
              </a:tr>
              <a:tr h="259179">
                <a:tc vMerge="1">
                  <a:txBody>
                    <a:bodyPr/>
                    <a:lstStyle/>
                    <a:p>
                      <a:endParaRPr lang="ru-RU"/>
                    </a:p>
                  </a:txBody>
                  <a:tcPr/>
                </a:tc>
                <a:tc>
                  <a:txBody>
                    <a:bodyPr/>
                    <a:lstStyle/>
                    <a:p>
                      <a:pPr algn="l" fontAlgn="t"/>
                      <a:r>
                        <a:rPr lang="ru-RU" sz="1000" b="1" i="0" u="none" strike="noStrike" dirty="0" err="1">
                          <a:solidFill>
                            <a:srgbClr val="7A4300"/>
                          </a:solidFill>
                          <a:effectLst/>
                          <a:latin typeface="Arial" panose="020B0604020202020204" pitchFamily="34" charset="0"/>
                        </a:rPr>
                        <a:t>Тұтынушының</a:t>
                      </a:r>
                      <a:r>
                        <a:rPr lang="ru-RU" sz="1000" b="1" i="0" u="none" strike="noStrike" dirty="0">
                          <a:solidFill>
                            <a:srgbClr val="7A4300"/>
                          </a:solidFill>
                          <a:effectLst/>
                          <a:latin typeface="Arial" panose="020B0604020202020204" pitchFamily="34" charset="0"/>
                        </a:rPr>
                        <a:t> </a:t>
                      </a:r>
                      <a:r>
                        <a:rPr lang="ru-RU" sz="1000" b="1" i="0" u="none" strike="noStrike" dirty="0" err="1">
                          <a:solidFill>
                            <a:srgbClr val="7A4300"/>
                          </a:solidFill>
                          <a:effectLst/>
                          <a:latin typeface="Arial" panose="020B0604020202020204" pitchFamily="34" charset="0"/>
                        </a:rPr>
                        <a:t>құқығы</a:t>
                      </a:r>
                      <a:r>
                        <a:rPr lang="ru-RU" sz="1000" b="1" i="0" u="none" strike="noStrike" dirty="0">
                          <a:solidFill>
                            <a:srgbClr val="7A4300"/>
                          </a:solidFill>
                          <a:effectLst/>
                          <a:latin typeface="Arial" panose="020B0604020202020204" pitchFamily="34" charset="0"/>
                        </a:rPr>
                        <a:t> </a:t>
                      </a:r>
                      <a:r>
                        <a:rPr lang="ru-RU" sz="1000" b="1" i="0" u="none" strike="noStrike" dirty="0" err="1">
                          <a:solidFill>
                            <a:srgbClr val="7A4300"/>
                          </a:solidFill>
                          <a:effectLst/>
                          <a:latin typeface="Arial" panose="020B0604020202020204" pitchFamily="34" charset="0"/>
                        </a:rPr>
                        <a:t>бұзылмаған</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tc>
                  <a:txBody>
                    <a:bodyPr/>
                    <a:lstStyle/>
                    <a:p>
                      <a:pPr algn="r" fontAlgn="t"/>
                      <a:r>
                        <a:rPr lang="ru-RU" sz="1000" b="1" u="none" strike="noStrike" dirty="0">
                          <a:solidFill>
                            <a:srgbClr val="7A4300"/>
                          </a:solidFill>
                          <a:effectLst/>
                        </a:rPr>
                        <a:t>0,0%</a:t>
                      </a:r>
                      <a:endParaRPr lang="ru-RU" sz="1000" b="1" i="0" u="none" strike="noStrike" dirty="0">
                        <a:solidFill>
                          <a:srgbClr val="7A4300"/>
                        </a:solidFill>
                        <a:effectLst/>
                        <a:latin typeface="Arial" panose="020B0604020202020204" pitchFamily="34" charset="0"/>
                      </a:endParaRPr>
                    </a:p>
                  </a:txBody>
                  <a:tcPr marL="7613" marR="7613" marT="7613" marB="0">
                    <a:solidFill>
                      <a:schemeClr val="accent2">
                        <a:lumMod val="60000"/>
                        <a:lumOff val="40000"/>
                      </a:schemeClr>
                    </a:solidFill>
                  </a:tcPr>
                </a:tc>
                <a:extLst>
                  <a:ext uri="{0D108BD9-81ED-4DB2-BD59-A6C34878D82A}">
                    <a16:rowId xmlns:a16="http://schemas.microsoft.com/office/drawing/2014/main" val="186486330"/>
                  </a:ext>
                </a:extLst>
              </a:tr>
            </a:tbl>
          </a:graphicData>
        </a:graphic>
      </p:graphicFrame>
      <p:pic>
        <p:nvPicPr>
          <p:cNvPr id="13" name="Рисунок 12">
            <a:extLst>
              <a:ext uri="{FF2B5EF4-FFF2-40B4-BE49-F238E27FC236}">
                <a16:creationId xmlns:a16="http://schemas.microsoft.com/office/drawing/2014/main" id="{738F0973-FAA7-B448-AAC2-9DCD18DD3B45}"/>
              </a:ext>
            </a:extLst>
          </p:cNvPr>
          <p:cNvPicPr>
            <a:picLocks noChangeAspect="1"/>
          </p:cNvPicPr>
          <p:nvPr/>
        </p:nvPicPr>
        <p:blipFill rotWithShape="1">
          <a:blip r:embed="rId2">
            <a:extLst>
              <a:ext uri="{28A0092B-C50C-407E-A947-70E740481C1C}">
                <a14:useLocalDpi xmlns:a14="http://schemas.microsoft.com/office/drawing/2010/main" val="0"/>
              </a:ext>
            </a:extLst>
          </a:blip>
          <a:srcRect l="5709" t="27034" r="31545" b="15879"/>
          <a:stretch/>
        </p:blipFill>
        <p:spPr>
          <a:xfrm>
            <a:off x="7638189" y="2927062"/>
            <a:ext cx="4095000" cy="3606607"/>
          </a:xfrm>
          <a:prstGeom prst="rect">
            <a:avLst/>
          </a:prstGeom>
        </p:spPr>
      </p:pic>
    </p:spTree>
    <p:extLst>
      <p:ext uri="{BB962C8B-B14F-4D97-AF65-F5344CB8AC3E}">
        <p14:creationId xmlns:p14="http://schemas.microsoft.com/office/powerpoint/2010/main" val="3864077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39B5A406-976B-FA48-8C11-6B5F35ACE62C}"/>
              </a:ext>
            </a:extLst>
          </p:cNvPr>
          <p:cNvSpPr>
            <a:spLocks noGrp="1"/>
          </p:cNvSpPr>
          <p:nvPr>
            <p:ph type="sldNum" sz="quarter" idx="12"/>
          </p:nvPr>
        </p:nvSpPr>
        <p:spPr>
          <a:xfrm>
            <a:off x="9201000" y="6354000"/>
            <a:ext cx="2743200" cy="365125"/>
          </a:xfrm>
        </p:spPr>
        <p:txBody>
          <a:bodyPr/>
          <a:lstStyle/>
          <a:p>
            <a:fld id="{36AE403C-4EB7-40BC-9395-955F62C492F5}" type="slidenum">
              <a:rPr lang="ru-RU" smtClean="0"/>
              <a:pPr/>
              <a:t>53</a:t>
            </a:fld>
            <a:endParaRPr lang="ru-RU" dirty="0"/>
          </a:p>
        </p:txBody>
      </p:sp>
      <p:sp>
        <p:nvSpPr>
          <p:cNvPr id="5" name="Заголовок 4">
            <a:extLst>
              <a:ext uri="{FF2B5EF4-FFF2-40B4-BE49-F238E27FC236}">
                <a16:creationId xmlns:a16="http://schemas.microsoft.com/office/drawing/2014/main" id="{C7F38EA7-04B9-4547-AE13-6F6EE9C5001E}"/>
              </a:ext>
            </a:extLst>
          </p:cNvPr>
          <p:cNvSpPr txBox="1">
            <a:spLocks/>
          </p:cNvSpPr>
          <p:nvPr/>
        </p:nvSpPr>
        <p:spPr>
          <a:xfrm>
            <a:off x="542880" y="121904"/>
            <a:ext cx="9108120" cy="645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2.5. </a:t>
            </a:r>
            <a:r>
              <a:rPr lang="ru-RU" sz="2800" b="1" dirty="0" err="1">
                <a:latin typeface="+mn-lt"/>
              </a:rPr>
              <a:t>Қаржылық</a:t>
            </a:r>
            <a:r>
              <a:rPr lang="ru-RU" sz="2800" b="1" dirty="0">
                <a:latin typeface="+mn-lt"/>
              </a:rPr>
              <a:t> </a:t>
            </a:r>
            <a:r>
              <a:rPr lang="ru-RU" sz="2800" b="1" dirty="0" err="1">
                <a:latin typeface="+mn-lt"/>
              </a:rPr>
              <a:t>сауаттылық</a:t>
            </a:r>
            <a:r>
              <a:rPr lang="ru-RU" sz="2800" b="1" dirty="0">
                <a:latin typeface="+mn-lt"/>
              </a:rPr>
              <a:t> </a:t>
            </a:r>
            <a:r>
              <a:rPr lang="ru-RU" sz="2800" b="1" dirty="0" err="1">
                <a:latin typeface="+mn-lt"/>
              </a:rPr>
              <a:t>саласындағы</a:t>
            </a:r>
            <a:r>
              <a:rPr lang="ru-RU" sz="2800" b="1" dirty="0">
                <a:latin typeface="+mn-lt"/>
              </a:rPr>
              <a:t> </a:t>
            </a:r>
            <a:r>
              <a:rPr lang="ru-RU" sz="2800" b="1" dirty="0" err="1">
                <a:latin typeface="+mn-lt"/>
              </a:rPr>
              <a:t>қажеттіліктер</a:t>
            </a:r>
            <a:endParaRPr lang="ru-RU" sz="3200" b="1" dirty="0"/>
          </a:p>
        </p:txBody>
      </p:sp>
      <p:sp>
        <p:nvSpPr>
          <p:cNvPr id="6" name="Равнобедренный треугольник 24">
            <a:extLst>
              <a:ext uri="{FF2B5EF4-FFF2-40B4-BE49-F238E27FC236}">
                <a16:creationId xmlns:a16="http://schemas.microsoft.com/office/drawing/2014/main" id="{F9D258CD-23CF-1649-8E81-6A7E77043541}"/>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8" name="Диаграмма 7">
            <a:extLst>
              <a:ext uri="{FF2B5EF4-FFF2-40B4-BE49-F238E27FC236}">
                <a16:creationId xmlns:a16="http://schemas.microsoft.com/office/drawing/2014/main" id="{BEAFF46C-2BC6-B745-A53E-E15965E2CC6E}"/>
              </a:ext>
            </a:extLst>
          </p:cNvPr>
          <p:cNvGraphicFramePr/>
          <p:nvPr>
            <p:extLst>
              <p:ext uri="{D42A27DB-BD31-4B8C-83A1-F6EECF244321}">
                <p14:modId xmlns:p14="http://schemas.microsoft.com/office/powerpoint/2010/main" val="1944612783"/>
              </p:ext>
            </p:extLst>
          </p:nvPr>
        </p:nvGraphicFramePr>
        <p:xfrm>
          <a:off x="3495041" y="679795"/>
          <a:ext cx="8842684" cy="4275000"/>
        </p:xfrm>
        <a:graphic>
          <a:graphicData uri="http://schemas.openxmlformats.org/drawingml/2006/chart">
            <c:chart xmlns:c="http://schemas.openxmlformats.org/drawingml/2006/chart" xmlns:r="http://schemas.openxmlformats.org/officeDocument/2006/relationships" r:id="rId2"/>
          </a:graphicData>
        </a:graphic>
      </p:graphicFrame>
      <p:pic>
        <p:nvPicPr>
          <p:cNvPr id="10" name="Рисунок 9">
            <a:extLst>
              <a:ext uri="{FF2B5EF4-FFF2-40B4-BE49-F238E27FC236}">
                <a16:creationId xmlns:a16="http://schemas.microsoft.com/office/drawing/2014/main" id="{66F4A6F9-BF3D-0D41-ACC8-50F5BA94CC84}"/>
              </a:ext>
            </a:extLst>
          </p:cNvPr>
          <p:cNvPicPr>
            <a:picLocks noChangeAspect="1"/>
          </p:cNvPicPr>
          <p:nvPr/>
        </p:nvPicPr>
        <p:blipFill>
          <a:blip r:embed="rId3"/>
          <a:stretch>
            <a:fillRect/>
          </a:stretch>
        </p:blipFill>
        <p:spPr>
          <a:xfrm>
            <a:off x="284337" y="833584"/>
            <a:ext cx="3177500" cy="1837970"/>
          </a:xfrm>
          <a:prstGeom prst="rect">
            <a:avLst/>
          </a:prstGeom>
        </p:spPr>
      </p:pic>
      <p:pic>
        <p:nvPicPr>
          <p:cNvPr id="11" name="Рисунок 10">
            <a:extLst>
              <a:ext uri="{FF2B5EF4-FFF2-40B4-BE49-F238E27FC236}">
                <a16:creationId xmlns:a16="http://schemas.microsoft.com/office/drawing/2014/main" id="{FB13FA46-7835-D346-8B05-DAA6E8AC70C8}"/>
              </a:ext>
            </a:extLst>
          </p:cNvPr>
          <p:cNvPicPr>
            <a:picLocks noChangeAspect="1"/>
          </p:cNvPicPr>
          <p:nvPr/>
        </p:nvPicPr>
        <p:blipFill>
          <a:blip r:embed="rId4"/>
          <a:stretch>
            <a:fillRect/>
          </a:stretch>
        </p:blipFill>
        <p:spPr>
          <a:xfrm>
            <a:off x="318129" y="4550163"/>
            <a:ext cx="3161035" cy="1755000"/>
          </a:xfrm>
          <a:prstGeom prst="rect">
            <a:avLst/>
          </a:prstGeom>
        </p:spPr>
      </p:pic>
      <p:sp>
        <p:nvSpPr>
          <p:cNvPr id="13" name="Прямоугольник 12">
            <a:extLst>
              <a:ext uri="{FF2B5EF4-FFF2-40B4-BE49-F238E27FC236}">
                <a16:creationId xmlns:a16="http://schemas.microsoft.com/office/drawing/2014/main" id="{93E376A8-A628-F642-A935-64FF03DA77DB}"/>
              </a:ext>
            </a:extLst>
          </p:cNvPr>
          <p:cNvSpPr/>
          <p:nvPr/>
        </p:nvSpPr>
        <p:spPr>
          <a:xfrm>
            <a:off x="3754200" y="4599674"/>
            <a:ext cx="8190000" cy="1754326"/>
          </a:xfrm>
          <a:prstGeom prst="rect">
            <a:avLst/>
          </a:prstGeom>
          <a:solidFill>
            <a:schemeClr val="accent2">
              <a:lumMod val="60000"/>
              <a:lumOff val="40000"/>
            </a:schemeClr>
          </a:solidFill>
          <a:ln>
            <a:solidFill>
              <a:schemeClr val="accent1"/>
            </a:solidFill>
          </a:ln>
        </p:spPr>
        <p:txBody>
          <a:bodyPr wrap="square">
            <a:spAutoFit/>
          </a:bodyPr>
          <a:lstStyle/>
          <a:p>
            <a:pPr algn="just"/>
            <a:r>
              <a:rPr lang="ru-RU">
                <a:solidFill>
                  <a:srgbClr val="7A4300"/>
                </a:solidFill>
              </a:rPr>
              <a:t>Тек 28,6% - ы қаржы саласында ақпарат пен білім жеткілікті екенін көрсетті. Респонденттердің көпшілігі Солтүстік Қазақстан облысынан-85 %, Түркістан облысынан – 66% және Ақмола облысынан – 56% осы салада ақпарат пен білім жеткілікті деп жауап берді. Маңғыстау облысының – 52 %, Қызылорда облысының – 51% және Шымкент қаласының – 50% тұрғындарына қаржы саласында ақпарат пен білім жетіспейді.</a:t>
            </a:r>
            <a:endParaRPr lang="ru-RU" dirty="0">
              <a:solidFill>
                <a:srgbClr val="7A4300"/>
              </a:solidFill>
            </a:endParaRPr>
          </a:p>
        </p:txBody>
      </p:sp>
    </p:spTree>
    <p:extLst>
      <p:ext uri="{BB962C8B-B14F-4D97-AF65-F5344CB8AC3E}">
        <p14:creationId xmlns:p14="http://schemas.microsoft.com/office/powerpoint/2010/main" val="169914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39B5A406-976B-FA48-8C11-6B5F35ACE62C}"/>
              </a:ext>
            </a:extLst>
          </p:cNvPr>
          <p:cNvSpPr>
            <a:spLocks noGrp="1"/>
          </p:cNvSpPr>
          <p:nvPr>
            <p:ph type="sldNum" sz="quarter" idx="12"/>
          </p:nvPr>
        </p:nvSpPr>
        <p:spPr>
          <a:xfrm>
            <a:off x="9201000" y="6354000"/>
            <a:ext cx="2743200" cy="365125"/>
          </a:xfrm>
        </p:spPr>
        <p:txBody>
          <a:bodyPr/>
          <a:lstStyle/>
          <a:p>
            <a:fld id="{36AE403C-4EB7-40BC-9395-955F62C492F5}" type="slidenum">
              <a:rPr lang="ru-RU" smtClean="0"/>
              <a:pPr/>
              <a:t>54</a:t>
            </a:fld>
            <a:endParaRPr lang="ru-RU" dirty="0"/>
          </a:p>
        </p:txBody>
      </p:sp>
      <p:sp>
        <p:nvSpPr>
          <p:cNvPr id="5" name="Заголовок 4">
            <a:extLst>
              <a:ext uri="{FF2B5EF4-FFF2-40B4-BE49-F238E27FC236}">
                <a16:creationId xmlns:a16="http://schemas.microsoft.com/office/drawing/2014/main" id="{C7F38EA7-04B9-4547-AE13-6F6EE9C5001E}"/>
              </a:ext>
            </a:extLst>
          </p:cNvPr>
          <p:cNvSpPr txBox="1">
            <a:spLocks/>
          </p:cNvSpPr>
          <p:nvPr/>
        </p:nvSpPr>
        <p:spPr>
          <a:xfrm>
            <a:off x="558757" y="308036"/>
            <a:ext cx="9108120" cy="645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2.5. </a:t>
            </a:r>
            <a:r>
              <a:rPr lang="ru-RU" sz="2800" b="1" dirty="0" err="1">
                <a:latin typeface="+mn-lt"/>
              </a:rPr>
              <a:t>Қаржылық</a:t>
            </a:r>
            <a:r>
              <a:rPr lang="ru-RU" sz="2800" b="1" dirty="0">
                <a:latin typeface="+mn-lt"/>
              </a:rPr>
              <a:t> </a:t>
            </a:r>
            <a:r>
              <a:rPr lang="ru-RU" sz="2800" b="1" dirty="0" err="1">
                <a:latin typeface="+mn-lt"/>
              </a:rPr>
              <a:t>сауаттылық</a:t>
            </a:r>
            <a:r>
              <a:rPr lang="ru-RU" sz="2800" b="1" dirty="0">
                <a:latin typeface="+mn-lt"/>
              </a:rPr>
              <a:t> </a:t>
            </a:r>
            <a:r>
              <a:rPr lang="ru-RU" sz="2800" b="1" dirty="0" err="1">
                <a:latin typeface="+mn-lt"/>
              </a:rPr>
              <a:t>саласындағы</a:t>
            </a:r>
            <a:r>
              <a:rPr lang="ru-RU" sz="2800" b="1" dirty="0">
                <a:latin typeface="+mn-lt"/>
              </a:rPr>
              <a:t> </a:t>
            </a:r>
            <a:r>
              <a:rPr lang="ru-RU" sz="2800" b="1" dirty="0" err="1">
                <a:latin typeface="+mn-lt"/>
              </a:rPr>
              <a:t>қажеттіліктер</a:t>
            </a:r>
            <a:endParaRPr lang="ru-RU" sz="3200" b="1" dirty="0"/>
          </a:p>
        </p:txBody>
      </p:sp>
      <p:sp>
        <p:nvSpPr>
          <p:cNvPr id="6" name="Равнобедренный треугольник 24">
            <a:extLst>
              <a:ext uri="{FF2B5EF4-FFF2-40B4-BE49-F238E27FC236}">
                <a16:creationId xmlns:a16="http://schemas.microsoft.com/office/drawing/2014/main" id="{F9D258CD-23CF-1649-8E81-6A7E77043541}"/>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Прямоугольник 15">
            <a:extLst>
              <a:ext uri="{FF2B5EF4-FFF2-40B4-BE49-F238E27FC236}">
                <a16:creationId xmlns:a16="http://schemas.microsoft.com/office/drawing/2014/main" id="{C6EF555E-3C14-0246-8CCA-3FEFA82FBA1B}"/>
              </a:ext>
            </a:extLst>
          </p:cNvPr>
          <p:cNvSpPr/>
          <p:nvPr/>
        </p:nvSpPr>
        <p:spPr>
          <a:xfrm>
            <a:off x="340380" y="983908"/>
            <a:ext cx="2491563" cy="646331"/>
          </a:xfrm>
          <a:prstGeom prst="rect">
            <a:avLst/>
          </a:prstGeom>
        </p:spPr>
        <p:txBody>
          <a:bodyPr wrap="square">
            <a:spAutoFit/>
          </a:bodyPr>
          <a:lstStyle/>
          <a:p>
            <a:r>
              <a:rPr lang="ru-RU" b="1" dirty="0" err="1">
                <a:solidFill>
                  <a:schemeClr val="accent1"/>
                </a:solidFill>
              </a:rPr>
              <a:t>Сізге</a:t>
            </a:r>
            <a:r>
              <a:rPr lang="ru-RU" b="1" dirty="0">
                <a:solidFill>
                  <a:schemeClr val="accent1"/>
                </a:solidFill>
              </a:rPr>
              <a:t> </a:t>
            </a:r>
            <a:r>
              <a:rPr lang="ru-RU" b="1" dirty="0" err="1">
                <a:solidFill>
                  <a:schemeClr val="accent1"/>
                </a:solidFill>
              </a:rPr>
              <a:t>қандай</a:t>
            </a:r>
            <a:r>
              <a:rPr lang="ru-RU" b="1" dirty="0">
                <a:solidFill>
                  <a:schemeClr val="accent1"/>
                </a:solidFill>
              </a:rPr>
              <a:t> </a:t>
            </a:r>
            <a:r>
              <a:rPr lang="ru-RU" b="1" dirty="0" err="1">
                <a:solidFill>
                  <a:schemeClr val="accent1"/>
                </a:solidFill>
              </a:rPr>
              <a:t>ақпарат</a:t>
            </a:r>
            <a:r>
              <a:rPr lang="ru-RU" b="1" dirty="0">
                <a:solidFill>
                  <a:schemeClr val="accent1"/>
                </a:solidFill>
              </a:rPr>
              <a:t> </a:t>
            </a:r>
            <a:r>
              <a:rPr lang="ru-RU" b="1" dirty="0" err="1">
                <a:solidFill>
                  <a:schemeClr val="accent1"/>
                </a:solidFill>
              </a:rPr>
              <a:t>жетіспейді</a:t>
            </a:r>
            <a:r>
              <a:rPr lang="ru-RU" b="1" dirty="0">
                <a:solidFill>
                  <a:schemeClr val="accent1"/>
                </a:solidFill>
              </a:rPr>
              <a:t>?</a:t>
            </a:r>
          </a:p>
        </p:txBody>
      </p:sp>
      <p:graphicFrame>
        <p:nvGraphicFramePr>
          <p:cNvPr id="18" name="Диаграмма 17">
            <a:extLst>
              <a:ext uri="{FF2B5EF4-FFF2-40B4-BE49-F238E27FC236}">
                <a16:creationId xmlns:a16="http://schemas.microsoft.com/office/drawing/2014/main" id="{86326C0B-0C7C-CF45-84D6-80068013001C}"/>
              </a:ext>
            </a:extLst>
          </p:cNvPr>
          <p:cNvGraphicFramePr/>
          <p:nvPr>
            <p:extLst>
              <p:ext uri="{D42A27DB-BD31-4B8C-83A1-F6EECF244321}">
                <p14:modId xmlns:p14="http://schemas.microsoft.com/office/powerpoint/2010/main" val="3587812075"/>
              </p:ext>
            </p:extLst>
          </p:nvPr>
        </p:nvGraphicFramePr>
        <p:xfrm>
          <a:off x="4333345" y="444886"/>
          <a:ext cx="6847655" cy="4715715"/>
        </p:xfrm>
        <a:graphic>
          <a:graphicData uri="http://schemas.openxmlformats.org/drawingml/2006/chart">
            <c:chart xmlns:c="http://schemas.openxmlformats.org/drawingml/2006/chart" xmlns:r="http://schemas.openxmlformats.org/officeDocument/2006/relationships" r:id="rId2"/>
          </a:graphicData>
        </a:graphic>
      </p:graphicFrame>
      <p:sp>
        <p:nvSpPr>
          <p:cNvPr id="29" name="Прямоугольник 28">
            <a:extLst>
              <a:ext uri="{FF2B5EF4-FFF2-40B4-BE49-F238E27FC236}">
                <a16:creationId xmlns:a16="http://schemas.microsoft.com/office/drawing/2014/main" id="{37C4EE05-8BC5-C545-9FB3-D97F5660999B}"/>
              </a:ext>
            </a:extLst>
          </p:cNvPr>
          <p:cNvSpPr/>
          <p:nvPr/>
        </p:nvSpPr>
        <p:spPr>
          <a:xfrm>
            <a:off x="2522071" y="2237037"/>
            <a:ext cx="1794081" cy="253916"/>
          </a:xfrm>
          <a:prstGeom prst="rect">
            <a:avLst/>
          </a:prstGeom>
        </p:spPr>
        <p:txBody>
          <a:bodyPr wrap="none">
            <a:spAutoFit/>
          </a:bodyPr>
          <a:lstStyle/>
          <a:p>
            <a:pPr fontAlgn="t"/>
            <a:r>
              <a:rPr lang="ru-RU" sz="1050" dirty="0" err="1">
                <a:solidFill>
                  <a:srgbClr val="000000"/>
                </a:solidFill>
                <a:latin typeface="Arial" panose="020B0604020202020204" pitchFamily="34" charset="0"/>
              </a:rPr>
              <a:t>Жауап</a:t>
            </a:r>
            <a:r>
              <a:rPr lang="ru-RU" sz="1050" dirty="0">
                <a:solidFill>
                  <a:srgbClr val="000000"/>
                </a:solidFill>
                <a:latin typeface="Arial" panose="020B0604020202020204" pitchFamily="34" charset="0"/>
              </a:rPr>
              <a:t> </a:t>
            </a:r>
            <a:r>
              <a:rPr lang="ru-RU" sz="1050" dirty="0" err="1">
                <a:solidFill>
                  <a:srgbClr val="000000"/>
                </a:solidFill>
                <a:latin typeface="Arial" panose="020B0604020202020204" pitchFamily="34" charset="0"/>
              </a:rPr>
              <a:t>беруге</a:t>
            </a:r>
            <a:r>
              <a:rPr lang="ru-RU" sz="1050" dirty="0">
                <a:solidFill>
                  <a:srgbClr val="000000"/>
                </a:solidFill>
                <a:latin typeface="Arial" panose="020B0604020202020204" pitchFamily="34" charset="0"/>
              </a:rPr>
              <a:t> </a:t>
            </a:r>
            <a:r>
              <a:rPr lang="ru-RU" sz="1050" dirty="0" err="1">
                <a:solidFill>
                  <a:srgbClr val="000000"/>
                </a:solidFill>
                <a:latin typeface="Arial" panose="020B0604020202020204" pitchFamily="34" charset="0"/>
              </a:rPr>
              <a:t>қиналамын</a:t>
            </a:r>
            <a:endParaRPr lang="ru-RU" sz="1050" dirty="0">
              <a:solidFill>
                <a:srgbClr val="000000"/>
              </a:solidFill>
              <a:latin typeface="Arial" panose="020B0604020202020204" pitchFamily="34" charset="0"/>
            </a:endParaRPr>
          </a:p>
        </p:txBody>
      </p:sp>
      <p:sp>
        <p:nvSpPr>
          <p:cNvPr id="30" name="Прямоугольник 29">
            <a:extLst>
              <a:ext uri="{FF2B5EF4-FFF2-40B4-BE49-F238E27FC236}">
                <a16:creationId xmlns:a16="http://schemas.microsoft.com/office/drawing/2014/main" id="{9FE7B3BC-03FC-FB44-B0C7-678EB9456CA2}"/>
              </a:ext>
            </a:extLst>
          </p:cNvPr>
          <p:cNvSpPr/>
          <p:nvPr/>
        </p:nvSpPr>
        <p:spPr>
          <a:xfrm>
            <a:off x="1059663" y="2627803"/>
            <a:ext cx="3544560" cy="253916"/>
          </a:xfrm>
          <a:prstGeom prst="rect">
            <a:avLst/>
          </a:prstGeom>
        </p:spPr>
        <p:txBody>
          <a:bodyPr wrap="none">
            <a:spAutoFit/>
          </a:bodyPr>
          <a:lstStyle/>
          <a:p>
            <a:pPr fontAlgn="t"/>
            <a:r>
              <a:rPr lang="ru-RU" sz="1050">
                <a:solidFill>
                  <a:srgbClr val="000000"/>
                </a:solidFill>
                <a:latin typeface="Arial" panose="020B0604020202020204" pitchFamily="34" charset="0"/>
              </a:rPr>
              <a:t>Отбасылық бюджетті жоспарлау және жүргізу туралы</a:t>
            </a:r>
            <a:endParaRPr lang="ru-RU" sz="1050" dirty="0">
              <a:solidFill>
                <a:srgbClr val="000000"/>
              </a:solidFill>
              <a:latin typeface="Arial" panose="020B0604020202020204" pitchFamily="34" charset="0"/>
            </a:endParaRPr>
          </a:p>
        </p:txBody>
      </p:sp>
      <p:sp>
        <p:nvSpPr>
          <p:cNvPr id="31" name="Прямоугольник 30">
            <a:extLst>
              <a:ext uri="{FF2B5EF4-FFF2-40B4-BE49-F238E27FC236}">
                <a16:creationId xmlns:a16="http://schemas.microsoft.com/office/drawing/2014/main" id="{260251C3-83A2-FC43-9EE9-1D670332B623}"/>
              </a:ext>
            </a:extLst>
          </p:cNvPr>
          <p:cNvSpPr/>
          <p:nvPr/>
        </p:nvSpPr>
        <p:spPr>
          <a:xfrm>
            <a:off x="75419" y="2992938"/>
            <a:ext cx="4528804" cy="253916"/>
          </a:xfrm>
          <a:prstGeom prst="rect">
            <a:avLst/>
          </a:prstGeom>
        </p:spPr>
        <p:txBody>
          <a:bodyPr wrap="none">
            <a:spAutoFit/>
          </a:bodyPr>
          <a:lstStyle/>
          <a:p>
            <a:pPr fontAlgn="t"/>
            <a:r>
              <a:rPr lang="ru-RU" sz="1050">
                <a:solidFill>
                  <a:srgbClr val="000000"/>
                </a:solidFill>
                <a:latin typeface="Arial" panose="020B0604020202020204" pitchFamily="34" charset="0"/>
              </a:rPr>
              <a:t>Сақтандыру өнімдері және сақтандыру қызметтерінің нарығы туралы</a:t>
            </a:r>
            <a:endParaRPr lang="ru-RU" sz="1050" dirty="0">
              <a:solidFill>
                <a:srgbClr val="000000"/>
              </a:solidFill>
              <a:latin typeface="Arial" panose="020B0604020202020204" pitchFamily="34" charset="0"/>
            </a:endParaRPr>
          </a:p>
        </p:txBody>
      </p:sp>
      <p:sp>
        <p:nvSpPr>
          <p:cNvPr id="32" name="Прямоугольник 31">
            <a:extLst>
              <a:ext uri="{FF2B5EF4-FFF2-40B4-BE49-F238E27FC236}">
                <a16:creationId xmlns:a16="http://schemas.microsoft.com/office/drawing/2014/main" id="{0534A3B6-7D9E-BA4C-8968-880D52FCF053}"/>
              </a:ext>
            </a:extLst>
          </p:cNvPr>
          <p:cNvSpPr/>
          <p:nvPr/>
        </p:nvSpPr>
        <p:spPr>
          <a:xfrm>
            <a:off x="2234664" y="3345698"/>
            <a:ext cx="2369559" cy="253916"/>
          </a:xfrm>
          <a:prstGeom prst="rect">
            <a:avLst/>
          </a:prstGeom>
        </p:spPr>
        <p:txBody>
          <a:bodyPr wrap="none">
            <a:spAutoFit/>
          </a:bodyPr>
          <a:lstStyle/>
          <a:p>
            <a:pPr fontAlgn="t"/>
            <a:r>
              <a:rPr lang="ru-RU" sz="1050">
                <a:solidFill>
                  <a:srgbClr val="000000"/>
                </a:solidFill>
                <a:latin typeface="Arial" panose="020B0604020202020204" pitchFamily="34" charset="0"/>
              </a:rPr>
              <a:t>Қор нарығының құралдары туралы</a:t>
            </a:r>
            <a:endParaRPr lang="ru-RU" sz="1050" dirty="0">
              <a:solidFill>
                <a:srgbClr val="000000"/>
              </a:solidFill>
              <a:latin typeface="Arial" panose="020B0604020202020204" pitchFamily="34" charset="0"/>
            </a:endParaRPr>
          </a:p>
        </p:txBody>
      </p:sp>
      <p:sp>
        <p:nvSpPr>
          <p:cNvPr id="33" name="Прямоугольник 32">
            <a:extLst>
              <a:ext uri="{FF2B5EF4-FFF2-40B4-BE49-F238E27FC236}">
                <a16:creationId xmlns:a16="http://schemas.microsoft.com/office/drawing/2014/main" id="{A9F1DF02-E21C-E04E-AB90-5BFEAE30D9FF}"/>
              </a:ext>
            </a:extLst>
          </p:cNvPr>
          <p:cNvSpPr/>
          <p:nvPr/>
        </p:nvSpPr>
        <p:spPr>
          <a:xfrm>
            <a:off x="0" y="3723005"/>
            <a:ext cx="4693914" cy="253916"/>
          </a:xfrm>
          <a:prstGeom prst="rect">
            <a:avLst/>
          </a:prstGeom>
        </p:spPr>
        <p:txBody>
          <a:bodyPr wrap="none">
            <a:spAutoFit/>
          </a:bodyPr>
          <a:lstStyle/>
          <a:p>
            <a:pPr fontAlgn="t"/>
            <a:r>
              <a:rPr lang="ru-RU" sz="1050">
                <a:solidFill>
                  <a:srgbClr val="000000"/>
                </a:solidFill>
                <a:latin typeface="Arial" panose="020B0604020202020204" pitchFamily="34" charset="0"/>
              </a:rPr>
              <a:t>Қаржылық сауаттылықты арттыру бойынша іс-шаралар туралы ақпарат</a:t>
            </a:r>
            <a:endParaRPr lang="ru-RU" sz="1050" dirty="0">
              <a:solidFill>
                <a:srgbClr val="000000"/>
              </a:solidFill>
              <a:latin typeface="Arial" panose="020B0604020202020204" pitchFamily="34" charset="0"/>
            </a:endParaRPr>
          </a:p>
        </p:txBody>
      </p:sp>
      <p:sp>
        <p:nvSpPr>
          <p:cNvPr id="34" name="Прямоугольник 33">
            <a:extLst>
              <a:ext uri="{FF2B5EF4-FFF2-40B4-BE49-F238E27FC236}">
                <a16:creationId xmlns:a16="http://schemas.microsoft.com/office/drawing/2014/main" id="{5FE587EB-D641-744C-A5F6-D22A083926CF}"/>
              </a:ext>
            </a:extLst>
          </p:cNvPr>
          <p:cNvSpPr/>
          <p:nvPr/>
        </p:nvSpPr>
        <p:spPr>
          <a:xfrm>
            <a:off x="0" y="4075765"/>
            <a:ext cx="4693914" cy="415498"/>
          </a:xfrm>
          <a:prstGeom prst="rect">
            <a:avLst/>
          </a:prstGeom>
        </p:spPr>
        <p:txBody>
          <a:bodyPr wrap="square">
            <a:spAutoFit/>
          </a:bodyPr>
          <a:lstStyle/>
          <a:p>
            <a:pPr fontAlgn="t"/>
            <a:r>
              <a:rPr lang="ru-RU" sz="1050">
                <a:solidFill>
                  <a:srgbClr val="000000"/>
                </a:solidFill>
                <a:latin typeface="Arial" panose="020B0604020202020204" pitchFamily="34" charset="0"/>
              </a:rPr>
              <a:t>Банк қызметтері мен өнімдерінің әртүрлі түрлерінің ерекшеліктері туралы</a:t>
            </a:r>
            <a:endParaRPr lang="ru-RU" sz="1050" dirty="0">
              <a:solidFill>
                <a:srgbClr val="000000"/>
              </a:solidFill>
              <a:latin typeface="Arial" panose="020B0604020202020204" pitchFamily="34" charset="0"/>
            </a:endParaRPr>
          </a:p>
        </p:txBody>
      </p:sp>
      <p:sp>
        <p:nvSpPr>
          <p:cNvPr id="35" name="Прямоугольник 34">
            <a:extLst>
              <a:ext uri="{FF2B5EF4-FFF2-40B4-BE49-F238E27FC236}">
                <a16:creationId xmlns:a16="http://schemas.microsoft.com/office/drawing/2014/main" id="{19E1077C-A8A1-FE48-833C-E30C78D5BB6E}"/>
              </a:ext>
            </a:extLst>
          </p:cNvPr>
          <p:cNvSpPr/>
          <p:nvPr/>
        </p:nvSpPr>
        <p:spPr>
          <a:xfrm>
            <a:off x="-10023" y="4541887"/>
            <a:ext cx="4737872" cy="415498"/>
          </a:xfrm>
          <a:prstGeom prst="rect">
            <a:avLst/>
          </a:prstGeom>
        </p:spPr>
        <p:txBody>
          <a:bodyPr wrap="square">
            <a:spAutoFit/>
          </a:bodyPr>
          <a:lstStyle/>
          <a:p>
            <a:pPr fontAlgn="t"/>
            <a:r>
              <a:rPr lang="ru-RU" sz="1050">
                <a:solidFill>
                  <a:srgbClr val="000000"/>
                </a:solidFill>
                <a:latin typeface="Arial" panose="020B0604020202020204" pitchFamily="34" charset="0"/>
              </a:rPr>
              <a:t>Қаржылық қызметтерді тұтынушылардың құқықтарын қорғау туралы ақпарат</a:t>
            </a:r>
            <a:endParaRPr lang="ru-RU" sz="1050" dirty="0">
              <a:solidFill>
                <a:srgbClr val="000000"/>
              </a:solidFill>
              <a:latin typeface="Arial" panose="020B0604020202020204" pitchFamily="34" charset="0"/>
            </a:endParaRPr>
          </a:p>
        </p:txBody>
      </p:sp>
      <p:sp>
        <p:nvSpPr>
          <p:cNvPr id="36" name="Прямоугольник 35">
            <a:extLst>
              <a:ext uri="{FF2B5EF4-FFF2-40B4-BE49-F238E27FC236}">
                <a16:creationId xmlns:a16="http://schemas.microsoft.com/office/drawing/2014/main" id="{73521150-CC9C-4645-999F-28EC3A5B2EE7}"/>
              </a:ext>
            </a:extLst>
          </p:cNvPr>
          <p:cNvSpPr/>
          <p:nvPr/>
        </p:nvSpPr>
        <p:spPr>
          <a:xfrm>
            <a:off x="137880" y="4961107"/>
            <a:ext cx="11806320" cy="1323439"/>
          </a:xfrm>
          <a:prstGeom prst="rect">
            <a:avLst/>
          </a:prstGeom>
          <a:solidFill>
            <a:schemeClr val="accent2">
              <a:lumMod val="60000"/>
              <a:lumOff val="40000"/>
            </a:schemeClr>
          </a:solidFill>
        </p:spPr>
        <p:txBody>
          <a:bodyPr wrap="square">
            <a:spAutoFit/>
          </a:bodyPr>
          <a:lstStyle/>
          <a:p>
            <a:pPr algn="just"/>
            <a:r>
              <a:rPr lang="ru-RU" sz="1600"/>
              <a:t>Респонденттерге нақты қандай ақпарат жетіспейтіндігі туралы сұраққа деректер алынды, көп бөлігі үшін – 32% – сақтандыру өнімдері және сақтандыру қызметтері нарығы туралы ақпарат жеткіліксіз, 22,5% – банк қызметтері мен өнімдерінің әртүрлі түрлерінің ерекшеліктері туралы ақпарат, 21,8% – отбасылық бюджетті жоспарлау және жүргізу туралы, 21,4% – қаржылық сауаттылықты арттыру жөніндегі іс – шаралар туралы ақпарат, 19,8% – қор нарығының құралдары туралы ақпарат, 15,9% - қаржы қызметтерін тұтынушылардың құқықтарын қорғау туралы ақпарат және 12,9% -</a:t>
            </a:r>
            <a:endParaRPr lang="ru-RU" sz="1600" dirty="0"/>
          </a:p>
        </p:txBody>
      </p:sp>
    </p:spTree>
    <p:extLst>
      <p:ext uri="{BB962C8B-B14F-4D97-AF65-F5344CB8AC3E}">
        <p14:creationId xmlns:p14="http://schemas.microsoft.com/office/powerpoint/2010/main" val="231273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39B5A406-976B-FA48-8C11-6B5F35ACE62C}"/>
              </a:ext>
            </a:extLst>
          </p:cNvPr>
          <p:cNvSpPr>
            <a:spLocks noGrp="1"/>
          </p:cNvSpPr>
          <p:nvPr>
            <p:ph type="sldNum" sz="quarter" idx="12"/>
          </p:nvPr>
        </p:nvSpPr>
        <p:spPr>
          <a:xfrm>
            <a:off x="9201000" y="6354000"/>
            <a:ext cx="2743200" cy="365125"/>
          </a:xfrm>
        </p:spPr>
        <p:txBody>
          <a:bodyPr/>
          <a:lstStyle/>
          <a:p>
            <a:fld id="{36AE403C-4EB7-40BC-9395-955F62C492F5}" type="slidenum">
              <a:rPr lang="ru-RU" smtClean="0"/>
              <a:pPr/>
              <a:t>55</a:t>
            </a:fld>
            <a:endParaRPr lang="ru-RU" dirty="0"/>
          </a:p>
        </p:txBody>
      </p:sp>
      <p:sp>
        <p:nvSpPr>
          <p:cNvPr id="5" name="Заголовок 4">
            <a:extLst>
              <a:ext uri="{FF2B5EF4-FFF2-40B4-BE49-F238E27FC236}">
                <a16:creationId xmlns:a16="http://schemas.microsoft.com/office/drawing/2014/main" id="{C7F38EA7-04B9-4547-AE13-6F6EE9C5001E}"/>
              </a:ext>
            </a:extLst>
          </p:cNvPr>
          <p:cNvSpPr txBox="1">
            <a:spLocks/>
          </p:cNvSpPr>
          <p:nvPr/>
        </p:nvSpPr>
        <p:spPr>
          <a:xfrm>
            <a:off x="558757" y="308036"/>
            <a:ext cx="9108120" cy="645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2.5. </a:t>
            </a:r>
            <a:r>
              <a:rPr lang="ru-RU" sz="2800" b="1" dirty="0" err="1">
                <a:latin typeface="+mn-lt"/>
              </a:rPr>
              <a:t>Қаржылық</a:t>
            </a:r>
            <a:r>
              <a:rPr lang="ru-RU" sz="2800" b="1" dirty="0">
                <a:latin typeface="+mn-lt"/>
              </a:rPr>
              <a:t> </a:t>
            </a:r>
            <a:r>
              <a:rPr lang="ru-RU" sz="2800" b="1" dirty="0" err="1">
                <a:latin typeface="+mn-lt"/>
              </a:rPr>
              <a:t>сауаттылық</a:t>
            </a:r>
            <a:r>
              <a:rPr lang="ru-RU" sz="2800" b="1" dirty="0">
                <a:latin typeface="+mn-lt"/>
              </a:rPr>
              <a:t> </a:t>
            </a:r>
            <a:r>
              <a:rPr lang="ru-RU" sz="2800" b="1" dirty="0" err="1">
                <a:latin typeface="+mn-lt"/>
              </a:rPr>
              <a:t>саласындағы</a:t>
            </a:r>
            <a:r>
              <a:rPr lang="ru-RU" sz="2800" b="1" dirty="0">
                <a:latin typeface="+mn-lt"/>
              </a:rPr>
              <a:t> </a:t>
            </a:r>
            <a:r>
              <a:rPr lang="ru-RU" sz="2800" b="1" dirty="0" err="1">
                <a:latin typeface="+mn-lt"/>
              </a:rPr>
              <a:t>қажеттіліктер</a:t>
            </a:r>
            <a:endParaRPr lang="ru-RU" sz="3200" b="1" dirty="0"/>
          </a:p>
        </p:txBody>
      </p:sp>
      <p:sp>
        <p:nvSpPr>
          <p:cNvPr id="6" name="Равнобедренный треугольник 24">
            <a:extLst>
              <a:ext uri="{FF2B5EF4-FFF2-40B4-BE49-F238E27FC236}">
                <a16:creationId xmlns:a16="http://schemas.microsoft.com/office/drawing/2014/main" id="{F9D258CD-23CF-1649-8E81-6A7E77043541}"/>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13" name="Group 69">
            <a:extLst>
              <a:ext uri="{FF2B5EF4-FFF2-40B4-BE49-F238E27FC236}">
                <a16:creationId xmlns:a16="http://schemas.microsoft.com/office/drawing/2014/main" id="{8E246663-515F-5641-975C-27131F8F9FC7}"/>
              </a:ext>
            </a:extLst>
          </p:cNvPr>
          <p:cNvGraphicFramePr>
            <a:graphicFrameLocks/>
          </p:cNvGraphicFramePr>
          <p:nvPr/>
        </p:nvGraphicFramePr>
        <p:xfrm>
          <a:off x="-2127883" y="3699000"/>
          <a:ext cx="3714044" cy="3200202"/>
        </p:xfrm>
        <a:graphic>
          <a:graphicData uri="http://schemas.openxmlformats.org/drawingml/2006/table">
            <a:tbl>
              <a:tblPr>
                <a:tableStyleId>{68D230F3-CF80-4859-8CE7-A43EE81993B5}</a:tableStyleId>
              </a:tblPr>
              <a:tblGrid>
                <a:gridCol w="3714044">
                  <a:extLst>
                    <a:ext uri="{9D8B030D-6E8A-4147-A177-3AD203B41FA5}">
                      <a16:colId xmlns:a16="http://schemas.microsoft.com/office/drawing/2014/main" val="20000"/>
                    </a:ext>
                  </a:extLst>
                </a:gridCol>
              </a:tblGrid>
              <a:tr h="736736">
                <a:tc>
                  <a:txBody>
                    <a:bodyPr/>
                    <a:lstStyle/>
                    <a:p>
                      <a:pPr algn="l" fontAlgn="t"/>
                      <a:endParaRPr lang="ru-RU" sz="1400" b="1" i="0" u="none" strike="noStrike" dirty="0">
                        <a:solidFill>
                          <a:schemeClr val="accent1"/>
                        </a:solidFill>
                        <a:effectLst/>
                        <a:latin typeface="+mn-lt"/>
                      </a:endParaRPr>
                    </a:p>
                  </a:txBody>
                  <a:tcPr marL="9525" marR="9525" marT="9525" marB="0">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07356">
                <a:tc>
                  <a:txBody>
                    <a:bodyPr/>
                    <a:lstStyle/>
                    <a:p>
                      <a:pPr algn="l" fontAlgn="t"/>
                      <a:endParaRPr lang="ru-RU" sz="1400" b="1" i="0" u="none" strike="noStrike" dirty="0">
                        <a:solidFill>
                          <a:schemeClr val="accent1"/>
                        </a:solidFill>
                        <a:effectLst/>
                        <a:latin typeface="+mn-lt"/>
                      </a:endParaRPr>
                    </a:p>
                  </a:txBody>
                  <a:tcPr marL="9525" marR="9525" marT="9525" marB="0">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20350">
                <a:tc>
                  <a:txBody>
                    <a:bodyPr/>
                    <a:lstStyle/>
                    <a:p>
                      <a:pPr algn="l" fontAlgn="t"/>
                      <a:endParaRPr lang="ru-RU" sz="1400" b="1" i="0" u="none" strike="noStrike" dirty="0">
                        <a:solidFill>
                          <a:schemeClr val="accent1"/>
                        </a:solidFill>
                        <a:effectLst/>
                        <a:latin typeface="+mn-lt"/>
                      </a:endParaRPr>
                    </a:p>
                  </a:txBody>
                  <a:tcPr marL="9525" marR="9525" marT="9525" marB="0">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90021">
                <a:tc>
                  <a:txBody>
                    <a:bodyPr/>
                    <a:lstStyle/>
                    <a:p>
                      <a:pPr algn="l" fontAlgn="t"/>
                      <a:endParaRPr lang="ru-RU" sz="1400" b="1" i="0" u="none" strike="noStrike" dirty="0">
                        <a:solidFill>
                          <a:schemeClr val="accent1"/>
                        </a:solidFill>
                        <a:effectLst/>
                        <a:latin typeface="+mn-lt"/>
                      </a:endParaRPr>
                    </a:p>
                  </a:txBody>
                  <a:tcPr marL="9525" marR="9525" marT="9525" marB="0">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45739">
                <a:tc>
                  <a:txBody>
                    <a:bodyPr/>
                    <a:lstStyle/>
                    <a:p>
                      <a:pPr algn="l" fontAlgn="t"/>
                      <a:endParaRPr lang="ru-RU" sz="1400" b="1" i="0" u="none" strike="noStrike" dirty="0">
                        <a:solidFill>
                          <a:schemeClr val="accent1"/>
                        </a:solidFill>
                        <a:effectLst/>
                        <a:latin typeface="+mn-lt"/>
                      </a:endParaRPr>
                    </a:p>
                  </a:txBody>
                  <a:tcPr marL="9525" marR="9525" marT="9525" marB="0">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16" name="Прямоугольник 15">
            <a:extLst>
              <a:ext uri="{FF2B5EF4-FFF2-40B4-BE49-F238E27FC236}">
                <a16:creationId xmlns:a16="http://schemas.microsoft.com/office/drawing/2014/main" id="{C6EF555E-3C14-0246-8CCA-3FEFA82FBA1B}"/>
              </a:ext>
            </a:extLst>
          </p:cNvPr>
          <p:cNvSpPr/>
          <p:nvPr/>
        </p:nvSpPr>
        <p:spPr>
          <a:xfrm>
            <a:off x="452219" y="1048696"/>
            <a:ext cx="8089643" cy="369332"/>
          </a:xfrm>
          <a:prstGeom prst="rect">
            <a:avLst/>
          </a:prstGeom>
        </p:spPr>
        <p:txBody>
          <a:bodyPr wrap="square">
            <a:spAutoFit/>
          </a:bodyPr>
          <a:lstStyle/>
          <a:p>
            <a:r>
              <a:rPr lang="ru-RU" b="1">
                <a:solidFill>
                  <a:schemeClr val="accent1"/>
                </a:solidFill>
              </a:rPr>
              <a:t>Сізге қандай ақпарат жетіспейді(жұмыспен қамту тұрғысынан)?</a:t>
            </a:r>
            <a:endParaRPr lang="ru-RU" b="1" dirty="0">
              <a:solidFill>
                <a:schemeClr val="accent1"/>
              </a:solidFill>
            </a:endParaRPr>
          </a:p>
        </p:txBody>
      </p:sp>
      <p:graphicFrame>
        <p:nvGraphicFramePr>
          <p:cNvPr id="15" name="Group 69">
            <a:extLst>
              <a:ext uri="{FF2B5EF4-FFF2-40B4-BE49-F238E27FC236}">
                <a16:creationId xmlns:a16="http://schemas.microsoft.com/office/drawing/2014/main" id="{31760DD6-64D0-DB40-B431-3F120198B99F}"/>
              </a:ext>
            </a:extLst>
          </p:cNvPr>
          <p:cNvGraphicFramePr>
            <a:graphicFrameLocks/>
          </p:cNvGraphicFramePr>
          <p:nvPr>
            <p:extLst>
              <p:ext uri="{D42A27DB-BD31-4B8C-83A1-F6EECF244321}">
                <p14:modId xmlns:p14="http://schemas.microsoft.com/office/powerpoint/2010/main" val="2879577547"/>
              </p:ext>
            </p:extLst>
          </p:nvPr>
        </p:nvGraphicFramePr>
        <p:xfrm>
          <a:off x="246000" y="2090303"/>
          <a:ext cx="2818424" cy="4418503"/>
        </p:xfrm>
        <a:graphic>
          <a:graphicData uri="http://schemas.openxmlformats.org/drawingml/2006/table">
            <a:tbl>
              <a:tblPr>
                <a:tableStyleId>{68D230F3-CF80-4859-8CE7-A43EE81993B5}</a:tableStyleId>
              </a:tblPr>
              <a:tblGrid>
                <a:gridCol w="2818424">
                  <a:extLst>
                    <a:ext uri="{9D8B030D-6E8A-4147-A177-3AD203B41FA5}">
                      <a16:colId xmlns:a16="http://schemas.microsoft.com/office/drawing/2014/main" val="20000"/>
                    </a:ext>
                  </a:extLst>
                </a:gridCol>
              </a:tblGrid>
              <a:tr h="570245">
                <a:tc>
                  <a:txBody>
                    <a:bodyPr/>
                    <a:lstStyle/>
                    <a:p>
                      <a:pPr algn="r" fontAlgn="t"/>
                      <a:r>
                        <a:rPr lang="ru-RU" sz="1300" b="1" i="0" u="none" strike="noStrike" dirty="0" err="1">
                          <a:solidFill>
                            <a:srgbClr val="000000"/>
                          </a:solidFill>
                          <a:effectLst/>
                          <a:latin typeface="+mn-lt"/>
                        </a:rPr>
                        <a:t>Қаржылық</a:t>
                      </a:r>
                      <a:r>
                        <a:rPr lang="ru-RU" sz="1300" b="1" i="0" u="none" strike="noStrike" dirty="0">
                          <a:solidFill>
                            <a:srgbClr val="000000"/>
                          </a:solidFill>
                          <a:effectLst/>
                          <a:latin typeface="+mn-lt"/>
                        </a:rPr>
                        <a:t> </a:t>
                      </a:r>
                      <a:r>
                        <a:rPr lang="ru-RU" sz="1300" b="1" i="0" u="none" strike="noStrike" dirty="0" err="1">
                          <a:solidFill>
                            <a:srgbClr val="000000"/>
                          </a:solidFill>
                          <a:effectLst/>
                          <a:latin typeface="+mn-lt"/>
                        </a:rPr>
                        <a:t>қызметтерді</a:t>
                      </a:r>
                      <a:r>
                        <a:rPr lang="ru-RU" sz="1300" b="1" i="0" u="none" strike="noStrike" dirty="0">
                          <a:solidFill>
                            <a:srgbClr val="000000"/>
                          </a:solidFill>
                          <a:effectLst/>
                          <a:latin typeface="+mn-lt"/>
                        </a:rPr>
                        <a:t> </a:t>
                      </a:r>
                      <a:r>
                        <a:rPr lang="ru-RU" sz="1300" b="1" i="0" u="none" strike="noStrike" dirty="0" err="1">
                          <a:solidFill>
                            <a:srgbClr val="000000"/>
                          </a:solidFill>
                          <a:effectLst/>
                          <a:latin typeface="+mn-lt"/>
                        </a:rPr>
                        <a:t>тұтынушылардың</a:t>
                      </a:r>
                      <a:r>
                        <a:rPr lang="ru-RU" sz="1300" b="1" i="0" u="none" strike="noStrike" dirty="0">
                          <a:solidFill>
                            <a:srgbClr val="000000"/>
                          </a:solidFill>
                          <a:effectLst/>
                          <a:latin typeface="+mn-lt"/>
                        </a:rPr>
                        <a:t> </a:t>
                      </a:r>
                      <a:r>
                        <a:rPr lang="ru-RU" sz="1300" b="1" i="0" u="none" strike="noStrike" dirty="0" err="1">
                          <a:solidFill>
                            <a:srgbClr val="000000"/>
                          </a:solidFill>
                          <a:effectLst/>
                          <a:latin typeface="+mn-lt"/>
                        </a:rPr>
                        <a:t>құқықтарын</a:t>
                      </a:r>
                      <a:r>
                        <a:rPr lang="ru-RU" sz="1300" b="1" i="0" u="none" strike="noStrike" dirty="0">
                          <a:solidFill>
                            <a:srgbClr val="000000"/>
                          </a:solidFill>
                          <a:effectLst/>
                          <a:latin typeface="+mn-lt"/>
                        </a:rPr>
                        <a:t> </a:t>
                      </a:r>
                      <a:r>
                        <a:rPr lang="ru-RU" sz="1300" b="1" i="0" u="none" strike="noStrike" dirty="0" err="1">
                          <a:solidFill>
                            <a:srgbClr val="000000"/>
                          </a:solidFill>
                          <a:effectLst/>
                          <a:latin typeface="+mn-lt"/>
                        </a:rPr>
                        <a:t>қорғау</a:t>
                      </a:r>
                      <a:r>
                        <a:rPr lang="ru-RU" sz="1300" b="1" i="0" u="none" strike="noStrike" dirty="0">
                          <a:solidFill>
                            <a:srgbClr val="000000"/>
                          </a:solidFill>
                          <a:effectLst/>
                          <a:latin typeface="+mn-lt"/>
                        </a:rPr>
                        <a:t> </a:t>
                      </a:r>
                      <a:r>
                        <a:rPr lang="ru-RU" sz="1300" b="1" i="0" u="none" strike="noStrike" dirty="0" err="1">
                          <a:solidFill>
                            <a:srgbClr val="000000"/>
                          </a:solidFill>
                          <a:effectLst/>
                          <a:latin typeface="+mn-lt"/>
                        </a:rPr>
                        <a:t>туралы</a:t>
                      </a:r>
                      <a:r>
                        <a:rPr lang="ru-RU" sz="1300" b="1" i="0" u="none" strike="noStrike" dirty="0">
                          <a:solidFill>
                            <a:srgbClr val="000000"/>
                          </a:solidFill>
                          <a:effectLst/>
                          <a:latin typeface="+mn-lt"/>
                        </a:rPr>
                        <a:t> </a:t>
                      </a:r>
                      <a:r>
                        <a:rPr lang="ru-RU" sz="1300" b="1" i="0" u="none" strike="noStrike" dirty="0" err="1">
                          <a:solidFill>
                            <a:srgbClr val="000000"/>
                          </a:solidFill>
                          <a:effectLst/>
                          <a:latin typeface="+mn-lt"/>
                        </a:rPr>
                        <a:t>ақпарат</a:t>
                      </a:r>
                      <a:endParaRPr lang="ru-RU" sz="1300" b="1" i="0" u="none" strike="noStrike" dirty="0">
                        <a:solidFill>
                          <a:srgbClr val="000000"/>
                        </a:solidFill>
                        <a:effectLst/>
                        <a:latin typeface="+mn-lt"/>
                      </a:endParaRPr>
                    </a:p>
                  </a:txBody>
                  <a:tcPr marL="12700" marR="12700" marT="12700" marB="0" anchor="ctr">
                    <a:lnL>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9184121"/>
                  </a:ext>
                </a:extLst>
              </a:tr>
              <a:tr h="611241">
                <a:tc>
                  <a:txBody>
                    <a:bodyPr/>
                    <a:lstStyle/>
                    <a:p>
                      <a:pPr algn="r" fontAlgn="t"/>
                      <a:r>
                        <a:rPr lang="ru-RU" sz="1300" b="1" i="0" u="none" strike="noStrike" dirty="0">
                          <a:solidFill>
                            <a:srgbClr val="000000"/>
                          </a:solidFill>
                          <a:effectLst/>
                          <a:latin typeface="+mn-lt"/>
                        </a:rPr>
                        <a:t>Банк </a:t>
                      </a:r>
                      <a:r>
                        <a:rPr lang="ru-RU" sz="1300" b="1" i="0" u="none" strike="noStrike" dirty="0" err="1">
                          <a:solidFill>
                            <a:srgbClr val="000000"/>
                          </a:solidFill>
                          <a:effectLst/>
                          <a:latin typeface="+mn-lt"/>
                        </a:rPr>
                        <a:t>қызметтері</a:t>
                      </a:r>
                      <a:r>
                        <a:rPr lang="ru-RU" sz="1300" b="1" i="0" u="none" strike="noStrike" dirty="0">
                          <a:solidFill>
                            <a:srgbClr val="000000"/>
                          </a:solidFill>
                          <a:effectLst/>
                          <a:latin typeface="+mn-lt"/>
                        </a:rPr>
                        <a:t> мен </a:t>
                      </a:r>
                      <a:r>
                        <a:rPr lang="ru-RU" sz="1300" b="1" i="0" u="none" strike="noStrike" dirty="0" err="1">
                          <a:solidFill>
                            <a:srgbClr val="000000"/>
                          </a:solidFill>
                          <a:effectLst/>
                          <a:latin typeface="+mn-lt"/>
                        </a:rPr>
                        <a:t>өнімдерінің</a:t>
                      </a:r>
                      <a:r>
                        <a:rPr lang="ru-RU" sz="1300" b="1" i="0" u="none" strike="noStrike" dirty="0">
                          <a:solidFill>
                            <a:srgbClr val="000000"/>
                          </a:solidFill>
                          <a:effectLst/>
                          <a:latin typeface="+mn-lt"/>
                        </a:rPr>
                        <a:t> </a:t>
                      </a:r>
                      <a:r>
                        <a:rPr lang="ru-RU" sz="1300" b="1" i="0" u="none" strike="noStrike" dirty="0" err="1">
                          <a:solidFill>
                            <a:srgbClr val="000000"/>
                          </a:solidFill>
                          <a:effectLst/>
                          <a:latin typeface="+mn-lt"/>
                        </a:rPr>
                        <a:t>әртүрлі</a:t>
                      </a:r>
                      <a:r>
                        <a:rPr lang="ru-RU" sz="1300" b="1" i="0" u="none" strike="noStrike" dirty="0">
                          <a:solidFill>
                            <a:srgbClr val="000000"/>
                          </a:solidFill>
                          <a:effectLst/>
                          <a:latin typeface="+mn-lt"/>
                        </a:rPr>
                        <a:t> </a:t>
                      </a:r>
                      <a:r>
                        <a:rPr lang="ru-RU" sz="1300" b="1" i="0" u="none" strike="noStrike" dirty="0" err="1">
                          <a:solidFill>
                            <a:srgbClr val="000000"/>
                          </a:solidFill>
                          <a:effectLst/>
                          <a:latin typeface="+mn-lt"/>
                        </a:rPr>
                        <a:t>түрлерінің</a:t>
                      </a:r>
                      <a:r>
                        <a:rPr lang="ru-RU" sz="1300" b="1" i="0" u="none" strike="noStrike" dirty="0">
                          <a:solidFill>
                            <a:srgbClr val="000000"/>
                          </a:solidFill>
                          <a:effectLst/>
                          <a:latin typeface="+mn-lt"/>
                        </a:rPr>
                        <a:t> </a:t>
                      </a:r>
                      <a:r>
                        <a:rPr lang="ru-RU" sz="1300" b="1" i="0" u="none" strike="noStrike" dirty="0" err="1">
                          <a:solidFill>
                            <a:srgbClr val="000000"/>
                          </a:solidFill>
                          <a:effectLst/>
                          <a:latin typeface="+mn-lt"/>
                        </a:rPr>
                        <a:t>ерекшеліктері</a:t>
                      </a:r>
                      <a:r>
                        <a:rPr lang="ru-RU" sz="1300" b="1" i="0" u="none" strike="noStrike" dirty="0">
                          <a:solidFill>
                            <a:srgbClr val="000000"/>
                          </a:solidFill>
                          <a:effectLst/>
                          <a:latin typeface="+mn-lt"/>
                        </a:rPr>
                        <a:t> </a:t>
                      </a:r>
                      <a:r>
                        <a:rPr lang="ru-RU" sz="1300" b="1" i="0" u="none" strike="noStrike" dirty="0" err="1">
                          <a:solidFill>
                            <a:srgbClr val="000000"/>
                          </a:solidFill>
                          <a:effectLst/>
                          <a:latin typeface="+mn-lt"/>
                        </a:rPr>
                        <a:t>туралы</a:t>
                      </a:r>
                      <a:endParaRPr lang="ru-RU" sz="1300" b="1" i="0" u="none" strike="noStrike" dirty="0">
                        <a:solidFill>
                          <a:srgbClr val="000000"/>
                        </a:solidFill>
                        <a:effectLst/>
                        <a:latin typeface="+mn-lt"/>
                      </a:endParaRPr>
                    </a:p>
                  </a:txBody>
                  <a:tcPr marL="12700" marR="12700" marT="12700"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36736">
                <a:tc>
                  <a:txBody>
                    <a:bodyPr/>
                    <a:lstStyle/>
                    <a:p>
                      <a:pPr algn="r" fontAlgn="t"/>
                      <a:r>
                        <a:rPr lang="ru-RU" sz="1300" b="1" i="0" u="none" strike="noStrike" dirty="0" err="1">
                          <a:solidFill>
                            <a:srgbClr val="000000"/>
                          </a:solidFill>
                          <a:effectLst/>
                          <a:latin typeface="+mn-lt"/>
                        </a:rPr>
                        <a:t>Қаржылық</a:t>
                      </a:r>
                      <a:r>
                        <a:rPr lang="ru-RU" sz="1300" b="1" i="0" u="none" strike="noStrike" dirty="0">
                          <a:solidFill>
                            <a:srgbClr val="000000"/>
                          </a:solidFill>
                          <a:effectLst/>
                          <a:latin typeface="+mn-lt"/>
                        </a:rPr>
                        <a:t> </a:t>
                      </a:r>
                      <a:r>
                        <a:rPr lang="ru-RU" sz="1300" b="1" i="0" u="none" strike="noStrike" dirty="0" err="1">
                          <a:solidFill>
                            <a:srgbClr val="000000"/>
                          </a:solidFill>
                          <a:effectLst/>
                          <a:latin typeface="+mn-lt"/>
                        </a:rPr>
                        <a:t>сауаттылықты</a:t>
                      </a:r>
                      <a:r>
                        <a:rPr lang="ru-RU" sz="1300" b="1" i="0" u="none" strike="noStrike" dirty="0">
                          <a:solidFill>
                            <a:srgbClr val="000000"/>
                          </a:solidFill>
                          <a:effectLst/>
                          <a:latin typeface="+mn-lt"/>
                        </a:rPr>
                        <a:t> </a:t>
                      </a:r>
                      <a:r>
                        <a:rPr lang="ru-RU" sz="1300" b="1" i="0" u="none" strike="noStrike" dirty="0" err="1">
                          <a:solidFill>
                            <a:srgbClr val="000000"/>
                          </a:solidFill>
                          <a:effectLst/>
                          <a:latin typeface="+mn-lt"/>
                        </a:rPr>
                        <a:t>арттыру</a:t>
                      </a:r>
                      <a:r>
                        <a:rPr lang="ru-RU" sz="1300" b="1" i="0" u="none" strike="noStrike" dirty="0">
                          <a:solidFill>
                            <a:srgbClr val="000000"/>
                          </a:solidFill>
                          <a:effectLst/>
                          <a:latin typeface="+mn-lt"/>
                        </a:rPr>
                        <a:t> </a:t>
                      </a:r>
                      <a:r>
                        <a:rPr lang="ru-RU" sz="1300" b="1" i="0" u="none" strike="noStrike" dirty="0" err="1">
                          <a:solidFill>
                            <a:srgbClr val="000000"/>
                          </a:solidFill>
                          <a:effectLst/>
                          <a:latin typeface="+mn-lt"/>
                        </a:rPr>
                        <a:t>бойынша</a:t>
                      </a:r>
                      <a:r>
                        <a:rPr lang="ru-RU" sz="1300" b="1" i="0" u="none" strike="noStrike" dirty="0">
                          <a:solidFill>
                            <a:srgbClr val="000000"/>
                          </a:solidFill>
                          <a:effectLst/>
                          <a:latin typeface="+mn-lt"/>
                        </a:rPr>
                        <a:t> </a:t>
                      </a:r>
                      <a:r>
                        <a:rPr lang="ru-RU" sz="1300" b="1" i="0" u="none" strike="noStrike" dirty="0" err="1">
                          <a:solidFill>
                            <a:srgbClr val="000000"/>
                          </a:solidFill>
                          <a:effectLst/>
                          <a:latin typeface="+mn-lt"/>
                        </a:rPr>
                        <a:t>іс-шаралар</a:t>
                      </a:r>
                      <a:r>
                        <a:rPr lang="ru-RU" sz="1300" b="1" i="0" u="none" strike="noStrike" dirty="0">
                          <a:solidFill>
                            <a:srgbClr val="000000"/>
                          </a:solidFill>
                          <a:effectLst/>
                          <a:latin typeface="+mn-lt"/>
                        </a:rPr>
                        <a:t> </a:t>
                      </a:r>
                      <a:r>
                        <a:rPr lang="ru-RU" sz="1300" b="1" i="0" u="none" strike="noStrike" dirty="0" err="1">
                          <a:solidFill>
                            <a:srgbClr val="000000"/>
                          </a:solidFill>
                          <a:effectLst/>
                          <a:latin typeface="+mn-lt"/>
                        </a:rPr>
                        <a:t>туралы</a:t>
                      </a:r>
                      <a:r>
                        <a:rPr lang="ru-RU" sz="1300" b="1" i="0" u="none" strike="noStrike" dirty="0">
                          <a:solidFill>
                            <a:srgbClr val="000000"/>
                          </a:solidFill>
                          <a:effectLst/>
                          <a:latin typeface="+mn-lt"/>
                        </a:rPr>
                        <a:t> </a:t>
                      </a:r>
                      <a:r>
                        <a:rPr lang="ru-RU" sz="1300" b="1" i="0" u="none" strike="noStrike" dirty="0" err="1">
                          <a:solidFill>
                            <a:srgbClr val="000000"/>
                          </a:solidFill>
                          <a:effectLst/>
                          <a:latin typeface="+mn-lt"/>
                        </a:rPr>
                        <a:t>анонстар</a:t>
                      </a:r>
                      <a:r>
                        <a:rPr lang="ru-RU" sz="1300" b="1" i="0" u="none" strike="noStrike" dirty="0">
                          <a:solidFill>
                            <a:srgbClr val="000000"/>
                          </a:solidFill>
                          <a:effectLst/>
                          <a:latin typeface="+mn-lt"/>
                        </a:rPr>
                        <a:t> / </a:t>
                      </a:r>
                      <a:r>
                        <a:rPr lang="ru-RU" sz="1300" b="1" i="0" u="none" strike="noStrike" dirty="0" err="1">
                          <a:solidFill>
                            <a:srgbClr val="000000"/>
                          </a:solidFill>
                          <a:effectLst/>
                          <a:latin typeface="+mn-lt"/>
                        </a:rPr>
                        <a:t>ақпарат</a:t>
                      </a:r>
                      <a:endParaRPr lang="ru-RU" sz="1300" b="1" i="0" u="none" strike="noStrike" dirty="0">
                        <a:solidFill>
                          <a:srgbClr val="000000"/>
                        </a:solidFill>
                        <a:effectLst/>
                        <a:latin typeface="+mn-lt"/>
                      </a:endParaRPr>
                    </a:p>
                  </a:txBody>
                  <a:tcPr marL="12700" marR="12700" marT="12700"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07356">
                <a:tc>
                  <a:txBody>
                    <a:bodyPr/>
                    <a:lstStyle/>
                    <a:p>
                      <a:pPr algn="r" fontAlgn="t"/>
                      <a:r>
                        <a:rPr lang="ru-RU" sz="1300" b="1" i="0" u="none" strike="noStrike" dirty="0" err="1">
                          <a:solidFill>
                            <a:srgbClr val="000000"/>
                          </a:solidFill>
                          <a:effectLst/>
                          <a:latin typeface="+mn-lt"/>
                        </a:rPr>
                        <a:t>Қор</a:t>
                      </a:r>
                      <a:r>
                        <a:rPr lang="ru-RU" sz="1300" b="1" i="0" u="none" strike="noStrike" dirty="0">
                          <a:solidFill>
                            <a:srgbClr val="000000"/>
                          </a:solidFill>
                          <a:effectLst/>
                          <a:latin typeface="+mn-lt"/>
                        </a:rPr>
                        <a:t> </a:t>
                      </a:r>
                      <a:r>
                        <a:rPr lang="ru-RU" sz="1300" b="1" i="0" u="none" strike="noStrike" dirty="0" err="1">
                          <a:solidFill>
                            <a:srgbClr val="000000"/>
                          </a:solidFill>
                          <a:effectLst/>
                          <a:latin typeface="+mn-lt"/>
                        </a:rPr>
                        <a:t>нарығының</a:t>
                      </a:r>
                      <a:r>
                        <a:rPr lang="ru-RU" sz="1300" b="1" i="0" u="none" strike="noStrike" dirty="0">
                          <a:solidFill>
                            <a:srgbClr val="000000"/>
                          </a:solidFill>
                          <a:effectLst/>
                          <a:latin typeface="+mn-lt"/>
                        </a:rPr>
                        <a:t> </a:t>
                      </a:r>
                      <a:r>
                        <a:rPr lang="ru-RU" sz="1300" b="1" i="0" u="none" strike="noStrike" dirty="0" err="1">
                          <a:solidFill>
                            <a:srgbClr val="000000"/>
                          </a:solidFill>
                          <a:effectLst/>
                          <a:latin typeface="+mn-lt"/>
                        </a:rPr>
                        <a:t>құралдары</a:t>
                      </a:r>
                      <a:r>
                        <a:rPr lang="ru-RU" sz="1300" b="1" i="0" u="none" strike="noStrike" dirty="0">
                          <a:solidFill>
                            <a:srgbClr val="000000"/>
                          </a:solidFill>
                          <a:effectLst/>
                          <a:latin typeface="+mn-lt"/>
                        </a:rPr>
                        <a:t> </a:t>
                      </a:r>
                      <a:r>
                        <a:rPr lang="ru-RU" sz="1300" b="1" i="0" u="none" strike="noStrike" dirty="0" err="1">
                          <a:solidFill>
                            <a:srgbClr val="000000"/>
                          </a:solidFill>
                          <a:effectLst/>
                          <a:latin typeface="+mn-lt"/>
                        </a:rPr>
                        <a:t>туралы</a:t>
                      </a:r>
                      <a:endParaRPr lang="ru-RU" sz="1300" b="1" i="0" u="none" strike="noStrike" dirty="0">
                        <a:solidFill>
                          <a:srgbClr val="000000"/>
                        </a:solidFill>
                        <a:effectLst/>
                        <a:latin typeface="+mn-lt"/>
                      </a:endParaRPr>
                    </a:p>
                  </a:txBody>
                  <a:tcPr marL="12700" marR="12700" marT="12700"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20350">
                <a:tc>
                  <a:txBody>
                    <a:bodyPr/>
                    <a:lstStyle/>
                    <a:p>
                      <a:pPr algn="r" fontAlgn="t"/>
                      <a:r>
                        <a:rPr lang="ru-RU" sz="1300" b="1" i="0" u="none" strike="noStrike" dirty="0" err="1">
                          <a:solidFill>
                            <a:srgbClr val="000000"/>
                          </a:solidFill>
                          <a:effectLst/>
                          <a:latin typeface="+mn-lt"/>
                        </a:rPr>
                        <a:t>Сақтандыру</a:t>
                      </a:r>
                      <a:r>
                        <a:rPr lang="ru-RU" sz="1300" b="1" i="0" u="none" strike="noStrike" dirty="0">
                          <a:solidFill>
                            <a:srgbClr val="000000"/>
                          </a:solidFill>
                          <a:effectLst/>
                          <a:latin typeface="+mn-lt"/>
                        </a:rPr>
                        <a:t> </a:t>
                      </a:r>
                      <a:r>
                        <a:rPr lang="ru-RU" sz="1300" b="1" i="0" u="none" strike="noStrike" dirty="0" err="1">
                          <a:solidFill>
                            <a:srgbClr val="000000"/>
                          </a:solidFill>
                          <a:effectLst/>
                          <a:latin typeface="+mn-lt"/>
                        </a:rPr>
                        <a:t>мәселелері</a:t>
                      </a:r>
                      <a:endParaRPr lang="ru-RU" sz="1300" b="1" i="0" u="none" strike="noStrike" dirty="0">
                        <a:solidFill>
                          <a:srgbClr val="000000"/>
                        </a:solidFill>
                        <a:effectLst/>
                        <a:latin typeface="+mn-lt"/>
                      </a:endParaRPr>
                    </a:p>
                  </a:txBody>
                  <a:tcPr marL="12700" marR="12700" marT="12700"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90021">
                <a:tc>
                  <a:txBody>
                    <a:bodyPr/>
                    <a:lstStyle/>
                    <a:p>
                      <a:pPr algn="r" fontAlgn="t"/>
                      <a:r>
                        <a:rPr lang="ru-RU" sz="1300" b="1" i="0" u="none" strike="noStrike" dirty="0" err="1">
                          <a:solidFill>
                            <a:srgbClr val="000000"/>
                          </a:solidFill>
                          <a:effectLst/>
                          <a:latin typeface="+mn-lt"/>
                        </a:rPr>
                        <a:t>Отбасылық</a:t>
                      </a:r>
                      <a:r>
                        <a:rPr lang="ru-RU" sz="1300" b="1" i="0" u="none" strike="noStrike" dirty="0">
                          <a:solidFill>
                            <a:srgbClr val="000000"/>
                          </a:solidFill>
                          <a:effectLst/>
                          <a:latin typeface="+mn-lt"/>
                        </a:rPr>
                        <a:t> </a:t>
                      </a:r>
                      <a:r>
                        <a:rPr lang="ru-RU" sz="1300" b="1" i="0" u="none" strike="noStrike" dirty="0" err="1">
                          <a:solidFill>
                            <a:srgbClr val="000000"/>
                          </a:solidFill>
                          <a:effectLst/>
                          <a:latin typeface="+mn-lt"/>
                        </a:rPr>
                        <a:t>бюджетті</a:t>
                      </a:r>
                      <a:r>
                        <a:rPr lang="ru-RU" sz="1300" b="1" i="0" u="none" strike="noStrike" dirty="0">
                          <a:solidFill>
                            <a:srgbClr val="000000"/>
                          </a:solidFill>
                          <a:effectLst/>
                          <a:latin typeface="+mn-lt"/>
                        </a:rPr>
                        <a:t> </a:t>
                      </a:r>
                      <a:r>
                        <a:rPr lang="ru-RU" sz="1300" b="1" i="0" u="none" strike="noStrike" dirty="0" err="1">
                          <a:solidFill>
                            <a:srgbClr val="000000"/>
                          </a:solidFill>
                          <a:effectLst/>
                          <a:latin typeface="+mn-lt"/>
                        </a:rPr>
                        <a:t>жоспарлау</a:t>
                      </a:r>
                      <a:r>
                        <a:rPr lang="ru-RU" sz="1300" b="1" i="0" u="none" strike="noStrike" dirty="0">
                          <a:solidFill>
                            <a:srgbClr val="000000"/>
                          </a:solidFill>
                          <a:effectLst/>
                          <a:latin typeface="+mn-lt"/>
                        </a:rPr>
                        <a:t> </a:t>
                      </a:r>
                      <a:r>
                        <a:rPr lang="ru-RU" sz="1300" b="1" i="0" u="none" strike="noStrike" dirty="0" err="1">
                          <a:solidFill>
                            <a:srgbClr val="000000"/>
                          </a:solidFill>
                          <a:effectLst/>
                          <a:latin typeface="+mn-lt"/>
                        </a:rPr>
                        <a:t>және</a:t>
                      </a:r>
                      <a:r>
                        <a:rPr lang="ru-RU" sz="1300" b="1" i="0" u="none" strike="noStrike" dirty="0">
                          <a:solidFill>
                            <a:srgbClr val="000000"/>
                          </a:solidFill>
                          <a:effectLst/>
                          <a:latin typeface="+mn-lt"/>
                        </a:rPr>
                        <a:t> </a:t>
                      </a:r>
                      <a:r>
                        <a:rPr lang="ru-RU" sz="1300" b="1" i="0" u="none" strike="noStrike" dirty="0" err="1">
                          <a:solidFill>
                            <a:srgbClr val="000000"/>
                          </a:solidFill>
                          <a:effectLst/>
                          <a:latin typeface="+mn-lt"/>
                        </a:rPr>
                        <a:t>жүргізу</a:t>
                      </a:r>
                      <a:r>
                        <a:rPr lang="ru-RU" sz="1300" b="1" i="0" u="none" strike="noStrike" dirty="0">
                          <a:solidFill>
                            <a:srgbClr val="000000"/>
                          </a:solidFill>
                          <a:effectLst/>
                          <a:latin typeface="+mn-lt"/>
                        </a:rPr>
                        <a:t> </a:t>
                      </a:r>
                      <a:r>
                        <a:rPr lang="ru-RU" sz="1300" b="1" i="0" u="none" strike="noStrike" dirty="0" err="1">
                          <a:solidFill>
                            <a:srgbClr val="000000"/>
                          </a:solidFill>
                          <a:effectLst/>
                          <a:latin typeface="+mn-lt"/>
                        </a:rPr>
                        <a:t>туралы</a:t>
                      </a:r>
                      <a:endParaRPr lang="ru-RU" sz="1300" b="1" i="0" u="none" strike="noStrike" dirty="0">
                        <a:solidFill>
                          <a:srgbClr val="000000"/>
                        </a:solidFill>
                        <a:effectLst/>
                        <a:latin typeface="+mn-lt"/>
                      </a:endParaRPr>
                    </a:p>
                  </a:txBody>
                  <a:tcPr marL="12700" marR="12700" marT="12700"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45739">
                <a:tc>
                  <a:txBody>
                    <a:bodyPr/>
                    <a:lstStyle/>
                    <a:p>
                      <a:pPr algn="r" fontAlgn="t"/>
                      <a:r>
                        <a:rPr lang="ru-RU" sz="1300" b="1" i="0" u="none" strike="noStrike" dirty="0" err="1">
                          <a:solidFill>
                            <a:srgbClr val="000000"/>
                          </a:solidFill>
                          <a:effectLst/>
                          <a:latin typeface="+mn-lt"/>
                        </a:rPr>
                        <a:t>Жауап</a:t>
                      </a:r>
                      <a:r>
                        <a:rPr lang="ru-RU" sz="1300" b="1" i="0" u="none" strike="noStrike" dirty="0">
                          <a:solidFill>
                            <a:srgbClr val="000000"/>
                          </a:solidFill>
                          <a:effectLst/>
                          <a:latin typeface="+mn-lt"/>
                        </a:rPr>
                        <a:t> </a:t>
                      </a:r>
                      <a:r>
                        <a:rPr lang="ru-RU" sz="1300" b="1" i="0" u="none" strike="noStrike" dirty="0" err="1">
                          <a:solidFill>
                            <a:srgbClr val="000000"/>
                          </a:solidFill>
                          <a:effectLst/>
                          <a:latin typeface="+mn-lt"/>
                        </a:rPr>
                        <a:t>беруге</a:t>
                      </a:r>
                      <a:r>
                        <a:rPr lang="ru-RU" sz="1300" b="1" i="0" u="none" strike="noStrike" dirty="0">
                          <a:solidFill>
                            <a:srgbClr val="000000"/>
                          </a:solidFill>
                          <a:effectLst/>
                          <a:latin typeface="+mn-lt"/>
                        </a:rPr>
                        <a:t> </a:t>
                      </a:r>
                      <a:r>
                        <a:rPr lang="ru-RU" sz="1300" b="1" i="0" u="none" strike="noStrike" dirty="0" err="1">
                          <a:solidFill>
                            <a:srgbClr val="000000"/>
                          </a:solidFill>
                          <a:effectLst/>
                          <a:latin typeface="+mn-lt"/>
                        </a:rPr>
                        <a:t>қиналамын</a:t>
                      </a:r>
                      <a:endParaRPr lang="ru-RU" sz="1300" b="1" i="0" u="none" strike="noStrike" dirty="0">
                        <a:solidFill>
                          <a:srgbClr val="000000"/>
                        </a:solidFill>
                        <a:effectLst/>
                        <a:latin typeface="+mn-lt"/>
                      </a:endParaRPr>
                    </a:p>
                  </a:txBody>
                  <a:tcPr marL="12700" marR="12700" marT="12700"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graphicFrame>
        <p:nvGraphicFramePr>
          <p:cNvPr id="17" name="Object 60">
            <a:extLst>
              <a:ext uri="{FF2B5EF4-FFF2-40B4-BE49-F238E27FC236}">
                <a16:creationId xmlns:a16="http://schemas.microsoft.com/office/drawing/2014/main" id="{E71CF070-931E-DA43-82E9-177FE59F1D60}"/>
              </a:ext>
            </a:extLst>
          </p:cNvPr>
          <p:cNvGraphicFramePr>
            <a:graphicFrameLocks/>
          </p:cNvGraphicFramePr>
          <p:nvPr>
            <p:extLst>
              <p:ext uri="{D42A27DB-BD31-4B8C-83A1-F6EECF244321}">
                <p14:modId xmlns:p14="http://schemas.microsoft.com/office/powerpoint/2010/main" val="718288317"/>
              </p:ext>
            </p:extLst>
          </p:nvPr>
        </p:nvGraphicFramePr>
        <p:xfrm>
          <a:off x="2981864" y="2022802"/>
          <a:ext cx="4931204" cy="45166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Object 60">
            <a:extLst>
              <a:ext uri="{FF2B5EF4-FFF2-40B4-BE49-F238E27FC236}">
                <a16:creationId xmlns:a16="http://schemas.microsoft.com/office/drawing/2014/main" id="{E1AF6543-9CD7-8A40-9F87-CB52AD207FE1}"/>
              </a:ext>
            </a:extLst>
          </p:cNvPr>
          <p:cNvGraphicFramePr>
            <a:graphicFrameLocks/>
          </p:cNvGraphicFramePr>
          <p:nvPr>
            <p:extLst>
              <p:ext uri="{D42A27DB-BD31-4B8C-83A1-F6EECF244321}">
                <p14:modId xmlns:p14="http://schemas.microsoft.com/office/powerpoint/2010/main" val="3212486542"/>
              </p:ext>
            </p:extLst>
          </p:nvPr>
        </p:nvGraphicFramePr>
        <p:xfrm>
          <a:off x="4308095" y="2062968"/>
          <a:ext cx="4931204" cy="45166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Object 60">
            <a:extLst>
              <a:ext uri="{FF2B5EF4-FFF2-40B4-BE49-F238E27FC236}">
                <a16:creationId xmlns:a16="http://schemas.microsoft.com/office/drawing/2014/main" id="{5BD9C9B8-83D1-7F40-AB39-3CA07B5DE87D}"/>
              </a:ext>
            </a:extLst>
          </p:cNvPr>
          <p:cNvGraphicFramePr>
            <a:graphicFrameLocks/>
          </p:cNvGraphicFramePr>
          <p:nvPr>
            <p:extLst>
              <p:ext uri="{D42A27DB-BD31-4B8C-83A1-F6EECF244321}">
                <p14:modId xmlns:p14="http://schemas.microsoft.com/office/powerpoint/2010/main" val="1554308240"/>
              </p:ext>
            </p:extLst>
          </p:nvPr>
        </p:nvGraphicFramePr>
        <p:xfrm>
          <a:off x="5620084" y="2076635"/>
          <a:ext cx="4931204" cy="451668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Object 60">
            <a:extLst>
              <a:ext uri="{FF2B5EF4-FFF2-40B4-BE49-F238E27FC236}">
                <a16:creationId xmlns:a16="http://schemas.microsoft.com/office/drawing/2014/main" id="{A33B9576-4619-A142-84B2-89D67F42DE80}"/>
              </a:ext>
            </a:extLst>
          </p:cNvPr>
          <p:cNvGraphicFramePr>
            <a:graphicFrameLocks/>
          </p:cNvGraphicFramePr>
          <p:nvPr>
            <p:extLst>
              <p:ext uri="{D42A27DB-BD31-4B8C-83A1-F6EECF244321}">
                <p14:modId xmlns:p14="http://schemas.microsoft.com/office/powerpoint/2010/main" val="330752816"/>
              </p:ext>
            </p:extLst>
          </p:nvPr>
        </p:nvGraphicFramePr>
        <p:xfrm>
          <a:off x="6932073" y="2076634"/>
          <a:ext cx="4931204" cy="451668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9" name="Object 60">
            <a:extLst>
              <a:ext uri="{FF2B5EF4-FFF2-40B4-BE49-F238E27FC236}">
                <a16:creationId xmlns:a16="http://schemas.microsoft.com/office/drawing/2014/main" id="{2964731E-B80D-4D46-8842-E07EE864F283}"/>
              </a:ext>
            </a:extLst>
          </p:cNvPr>
          <p:cNvGraphicFramePr>
            <a:graphicFrameLocks/>
          </p:cNvGraphicFramePr>
          <p:nvPr>
            <p:extLst>
              <p:ext uri="{D42A27DB-BD31-4B8C-83A1-F6EECF244321}">
                <p14:modId xmlns:p14="http://schemas.microsoft.com/office/powerpoint/2010/main" val="2915819426"/>
              </p:ext>
            </p:extLst>
          </p:nvPr>
        </p:nvGraphicFramePr>
        <p:xfrm>
          <a:off x="8346282" y="2214554"/>
          <a:ext cx="3845718" cy="439243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0" name="Object 60">
            <a:extLst>
              <a:ext uri="{FF2B5EF4-FFF2-40B4-BE49-F238E27FC236}">
                <a16:creationId xmlns:a16="http://schemas.microsoft.com/office/drawing/2014/main" id="{86579395-E6E4-554F-B26B-2027568729C1}"/>
              </a:ext>
            </a:extLst>
          </p:cNvPr>
          <p:cNvGraphicFramePr>
            <a:graphicFrameLocks/>
          </p:cNvGraphicFramePr>
          <p:nvPr>
            <p:extLst>
              <p:ext uri="{D42A27DB-BD31-4B8C-83A1-F6EECF244321}">
                <p14:modId xmlns:p14="http://schemas.microsoft.com/office/powerpoint/2010/main" val="70028091"/>
              </p:ext>
            </p:extLst>
          </p:nvPr>
        </p:nvGraphicFramePr>
        <p:xfrm>
          <a:off x="9995907" y="2285992"/>
          <a:ext cx="2196094" cy="4321000"/>
        </p:xfrm>
        <a:graphic>
          <a:graphicData uri="http://schemas.openxmlformats.org/drawingml/2006/chart">
            <c:chart xmlns:c="http://schemas.openxmlformats.org/drawingml/2006/chart" xmlns:r="http://schemas.openxmlformats.org/officeDocument/2006/relationships" r:id="rId7"/>
          </a:graphicData>
        </a:graphic>
      </p:graphicFrame>
      <p:sp>
        <p:nvSpPr>
          <p:cNvPr id="31" name="TextBox 30">
            <a:extLst>
              <a:ext uri="{FF2B5EF4-FFF2-40B4-BE49-F238E27FC236}">
                <a16:creationId xmlns:a16="http://schemas.microsoft.com/office/drawing/2014/main" id="{99E75FF9-7D38-8C4C-B034-707F5F013CA3}"/>
              </a:ext>
            </a:extLst>
          </p:cNvPr>
          <p:cNvSpPr txBox="1"/>
          <p:nvPr/>
        </p:nvSpPr>
        <p:spPr>
          <a:xfrm>
            <a:off x="3279582" y="1580726"/>
            <a:ext cx="1075936" cy="246221"/>
          </a:xfrm>
          <a:prstGeom prst="rect">
            <a:avLst/>
          </a:prstGeom>
          <a:noFill/>
        </p:spPr>
        <p:txBody>
          <a:bodyPr wrap="none" rtlCol="0">
            <a:spAutoFit/>
          </a:bodyPr>
          <a:lstStyle/>
          <a:p>
            <a:r>
              <a:rPr lang="ru-RU" sz="1000" b="1" dirty="0"/>
              <a:t>Жеке компания</a:t>
            </a:r>
          </a:p>
        </p:txBody>
      </p:sp>
      <p:sp>
        <p:nvSpPr>
          <p:cNvPr id="32" name="TextBox 31">
            <a:extLst>
              <a:ext uri="{FF2B5EF4-FFF2-40B4-BE49-F238E27FC236}">
                <a16:creationId xmlns:a16="http://schemas.microsoft.com/office/drawing/2014/main" id="{22BBA9A8-8A0E-184C-9F1C-1BF147C883DC}"/>
              </a:ext>
            </a:extLst>
          </p:cNvPr>
          <p:cNvSpPr txBox="1"/>
          <p:nvPr/>
        </p:nvSpPr>
        <p:spPr>
          <a:xfrm>
            <a:off x="4497041" y="1591935"/>
            <a:ext cx="1375698" cy="246221"/>
          </a:xfrm>
          <a:prstGeom prst="rect">
            <a:avLst/>
          </a:prstGeom>
          <a:noFill/>
        </p:spPr>
        <p:txBody>
          <a:bodyPr wrap="none" rtlCol="0">
            <a:spAutoFit/>
          </a:bodyPr>
          <a:lstStyle/>
          <a:p>
            <a:r>
              <a:rPr lang="ru-RU" sz="1000" b="1" dirty="0" err="1"/>
              <a:t>Мемлекеттік</a:t>
            </a:r>
            <a:r>
              <a:rPr lang="ru-RU" sz="1000" b="1" dirty="0"/>
              <a:t> </a:t>
            </a:r>
            <a:r>
              <a:rPr lang="ru-RU" sz="1000" b="1" dirty="0" err="1"/>
              <a:t>мекеме</a:t>
            </a:r>
            <a:endParaRPr lang="ru-RU" sz="1000" b="1" dirty="0"/>
          </a:p>
        </p:txBody>
      </p:sp>
      <p:sp>
        <p:nvSpPr>
          <p:cNvPr id="33" name="TextBox 32">
            <a:extLst>
              <a:ext uri="{FF2B5EF4-FFF2-40B4-BE49-F238E27FC236}">
                <a16:creationId xmlns:a16="http://schemas.microsoft.com/office/drawing/2014/main" id="{C237A8E6-8E96-1044-AC19-323A503DFB82}"/>
              </a:ext>
            </a:extLst>
          </p:cNvPr>
          <p:cNvSpPr txBox="1"/>
          <p:nvPr/>
        </p:nvSpPr>
        <p:spPr>
          <a:xfrm>
            <a:off x="6096000" y="1748551"/>
            <a:ext cx="364202" cy="246221"/>
          </a:xfrm>
          <a:prstGeom prst="rect">
            <a:avLst/>
          </a:prstGeom>
          <a:noFill/>
        </p:spPr>
        <p:txBody>
          <a:bodyPr wrap="none" rtlCol="0">
            <a:spAutoFit/>
          </a:bodyPr>
          <a:lstStyle/>
          <a:p>
            <a:r>
              <a:rPr lang="ru-RU" sz="1000" b="1" dirty="0"/>
              <a:t>ЖК</a:t>
            </a:r>
          </a:p>
        </p:txBody>
      </p:sp>
      <p:sp>
        <p:nvSpPr>
          <p:cNvPr id="34" name="TextBox 33">
            <a:extLst>
              <a:ext uri="{FF2B5EF4-FFF2-40B4-BE49-F238E27FC236}">
                <a16:creationId xmlns:a16="http://schemas.microsoft.com/office/drawing/2014/main" id="{32ACB7C1-A0A8-044C-AB15-690CEDA250DE}"/>
              </a:ext>
            </a:extLst>
          </p:cNvPr>
          <p:cNvSpPr txBox="1"/>
          <p:nvPr/>
        </p:nvSpPr>
        <p:spPr>
          <a:xfrm>
            <a:off x="6912465" y="1675158"/>
            <a:ext cx="1598515" cy="246221"/>
          </a:xfrm>
          <a:prstGeom prst="rect">
            <a:avLst/>
          </a:prstGeom>
          <a:noFill/>
        </p:spPr>
        <p:txBody>
          <a:bodyPr wrap="none" rtlCol="0">
            <a:spAutoFit/>
          </a:bodyPr>
          <a:lstStyle/>
          <a:p>
            <a:r>
              <a:rPr lang="ru-RU" sz="1000" b="1" dirty="0" err="1"/>
              <a:t>Өзін-өзі</a:t>
            </a:r>
            <a:r>
              <a:rPr lang="ru-RU" sz="1000" b="1" dirty="0"/>
              <a:t> </a:t>
            </a:r>
            <a:r>
              <a:rPr lang="ru-RU" sz="1000" b="1" dirty="0" err="1"/>
              <a:t>жұмыспен</a:t>
            </a:r>
            <a:r>
              <a:rPr lang="ru-RU" sz="1000" b="1" dirty="0"/>
              <a:t> </a:t>
            </a:r>
            <a:r>
              <a:rPr lang="ru-RU" sz="1000" b="1" dirty="0" err="1"/>
              <a:t>қамту</a:t>
            </a:r>
            <a:endParaRPr lang="ru-RU" sz="1000" b="1" dirty="0"/>
          </a:p>
        </p:txBody>
      </p:sp>
      <p:sp>
        <p:nvSpPr>
          <p:cNvPr id="35" name="TextBox 34">
            <a:extLst>
              <a:ext uri="{FF2B5EF4-FFF2-40B4-BE49-F238E27FC236}">
                <a16:creationId xmlns:a16="http://schemas.microsoft.com/office/drawing/2014/main" id="{96A54892-7D7A-604C-927E-B6816A76AE52}"/>
              </a:ext>
            </a:extLst>
          </p:cNvPr>
          <p:cNvSpPr txBox="1"/>
          <p:nvPr/>
        </p:nvSpPr>
        <p:spPr>
          <a:xfrm>
            <a:off x="8576635" y="1685304"/>
            <a:ext cx="805029" cy="246221"/>
          </a:xfrm>
          <a:prstGeom prst="rect">
            <a:avLst/>
          </a:prstGeom>
          <a:noFill/>
        </p:spPr>
        <p:txBody>
          <a:bodyPr wrap="none" rtlCol="0">
            <a:spAutoFit/>
          </a:bodyPr>
          <a:lstStyle/>
          <a:p>
            <a:r>
              <a:rPr lang="ru-RU" sz="1000" b="1" dirty="0" err="1"/>
              <a:t>Студенттер</a:t>
            </a:r>
            <a:endParaRPr lang="ru-RU" sz="1000" b="1" dirty="0"/>
          </a:p>
        </p:txBody>
      </p:sp>
      <p:sp>
        <p:nvSpPr>
          <p:cNvPr id="36" name="TextBox 35">
            <a:extLst>
              <a:ext uri="{FF2B5EF4-FFF2-40B4-BE49-F238E27FC236}">
                <a16:creationId xmlns:a16="http://schemas.microsoft.com/office/drawing/2014/main" id="{3851D77D-4835-1345-851A-7808BD8A658C}"/>
              </a:ext>
            </a:extLst>
          </p:cNvPr>
          <p:cNvSpPr txBox="1"/>
          <p:nvPr/>
        </p:nvSpPr>
        <p:spPr>
          <a:xfrm>
            <a:off x="9657202" y="1798268"/>
            <a:ext cx="1702710" cy="246221"/>
          </a:xfrm>
          <a:prstGeom prst="rect">
            <a:avLst/>
          </a:prstGeom>
          <a:noFill/>
        </p:spPr>
        <p:txBody>
          <a:bodyPr wrap="none" rtlCol="0">
            <a:spAutoFit/>
          </a:bodyPr>
          <a:lstStyle/>
          <a:p>
            <a:r>
              <a:rPr lang="ru-RU" sz="1000" b="1" dirty="0" err="1"/>
              <a:t>Үй</a:t>
            </a:r>
            <a:r>
              <a:rPr lang="ru-RU" sz="1000" b="1" dirty="0"/>
              <a:t> </a:t>
            </a:r>
            <a:r>
              <a:rPr lang="ru-RU" sz="1000" b="1" dirty="0" err="1"/>
              <a:t>шаруасындағы</a:t>
            </a:r>
            <a:r>
              <a:rPr lang="ru-RU" sz="1000" b="1" dirty="0"/>
              <a:t> </a:t>
            </a:r>
            <a:r>
              <a:rPr lang="ru-RU" sz="1000" b="1" dirty="0" err="1"/>
              <a:t>әйелдер</a:t>
            </a:r>
            <a:endParaRPr lang="ru-RU" sz="1000" b="1" dirty="0"/>
          </a:p>
        </p:txBody>
      </p:sp>
    </p:spTree>
    <p:extLst>
      <p:ext uri="{BB962C8B-B14F-4D97-AF65-F5344CB8AC3E}">
        <p14:creationId xmlns:p14="http://schemas.microsoft.com/office/powerpoint/2010/main" val="187909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A3821AC6-FD1E-054E-9ED0-734155283A62}"/>
              </a:ext>
            </a:extLst>
          </p:cNvPr>
          <p:cNvSpPr>
            <a:spLocks noGrp="1"/>
          </p:cNvSpPr>
          <p:nvPr>
            <p:ph type="sldNum" sz="quarter" idx="12"/>
          </p:nvPr>
        </p:nvSpPr>
        <p:spPr/>
        <p:txBody>
          <a:bodyPr/>
          <a:lstStyle/>
          <a:p>
            <a:fld id="{36AE403C-4EB7-40BC-9395-955F62C492F5}" type="slidenum">
              <a:rPr lang="ru-RU" smtClean="0"/>
              <a:pPr/>
              <a:t>56</a:t>
            </a:fld>
            <a:endParaRPr lang="ru-RU" dirty="0"/>
          </a:p>
        </p:txBody>
      </p:sp>
      <p:sp>
        <p:nvSpPr>
          <p:cNvPr id="8" name="Прямоугольник 7">
            <a:extLst>
              <a:ext uri="{FF2B5EF4-FFF2-40B4-BE49-F238E27FC236}">
                <a16:creationId xmlns:a16="http://schemas.microsoft.com/office/drawing/2014/main" id="{80F2F743-D1C9-CA43-A018-85C4B4129104}"/>
              </a:ext>
            </a:extLst>
          </p:cNvPr>
          <p:cNvSpPr/>
          <p:nvPr/>
        </p:nvSpPr>
        <p:spPr>
          <a:xfrm>
            <a:off x="862499" y="556407"/>
            <a:ext cx="7562244" cy="369332"/>
          </a:xfrm>
          <a:prstGeom prst="rect">
            <a:avLst/>
          </a:prstGeom>
        </p:spPr>
        <p:txBody>
          <a:bodyPr wrap="square">
            <a:spAutoFit/>
          </a:bodyPr>
          <a:lstStyle/>
          <a:p>
            <a:r>
              <a:rPr lang="ru-RU" b="1" dirty="0" err="1">
                <a:solidFill>
                  <a:schemeClr val="accent1"/>
                </a:solidFill>
              </a:rPr>
              <a:t>Қаржы</a:t>
            </a:r>
            <a:r>
              <a:rPr lang="ru-RU" b="1" dirty="0">
                <a:solidFill>
                  <a:schemeClr val="accent1"/>
                </a:solidFill>
              </a:rPr>
              <a:t> </a:t>
            </a:r>
            <a:r>
              <a:rPr lang="ru-RU" b="1" dirty="0" err="1">
                <a:solidFill>
                  <a:schemeClr val="accent1"/>
                </a:solidFill>
              </a:rPr>
              <a:t>ұйымдарының</a:t>
            </a:r>
            <a:r>
              <a:rPr lang="ru-RU" b="1" dirty="0">
                <a:solidFill>
                  <a:schemeClr val="accent1"/>
                </a:solidFill>
              </a:rPr>
              <a:t> </a:t>
            </a:r>
            <a:r>
              <a:rPr lang="ru-RU" b="1" dirty="0" err="1">
                <a:solidFill>
                  <a:schemeClr val="accent1"/>
                </a:solidFill>
              </a:rPr>
              <a:t>мобильді</a:t>
            </a:r>
            <a:r>
              <a:rPr lang="ru-RU" b="1" dirty="0">
                <a:solidFill>
                  <a:schemeClr val="accent1"/>
                </a:solidFill>
              </a:rPr>
              <a:t> </a:t>
            </a:r>
            <a:r>
              <a:rPr lang="ru-RU" b="1" dirty="0" err="1">
                <a:solidFill>
                  <a:schemeClr val="accent1"/>
                </a:solidFill>
              </a:rPr>
              <a:t>қосымшаларын</a:t>
            </a:r>
            <a:r>
              <a:rPr lang="ru-RU" b="1" dirty="0">
                <a:solidFill>
                  <a:schemeClr val="accent1"/>
                </a:solidFill>
              </a:rPr>
              <a:t> </a:t>
            </a:r>
            <a:r>
              <a:rPr lang="ru-RU" b="1" dirty="0" err="1">
                <a:solidFill>
                  <a:schemeClr val="accent1"/>
                </a:solidFill>
              </a:rPr>
              <a:t>пайдалану</a:t>
            </a:r>
            <a:r>
              <a:rPr lang="ru-RU" b="1" dirty="0">
                <a:solidFill>
                  <a:schemeClr val="accent1"/>
                </a:solidFill>
              </a:rPr>
              <a:t>, % </a:t>
            </a:r>
            <a:r>
              <a:rPr lang="ru-RU" b="1" dirty="0" err="1">
                <a:solidFill>
                  <a:schemeClr val="accent1"/>
                </a:solidFill>
              </a:rPr>
              <a:t>бойынша</a:t>
            </a:r>
            <a:endParaRPr lang="ru-RU" b="1" dirty="0">
              <a:solidFill>
                <a:schemeClr val="accent1"/>
              </a:solidFill>
            </a:endParaRPr>
          </a:p>
        </p:txBody>
      </p:sp>
      <p:graphicFrame>
        <p:nvGraphicFramePr>
          <p:cNvPr id="2" name="Таблица 1">
            <a:extLst>
              <a:ext uri="{FF2B5EF4-FFF2-40B4-BE49-F238E27FC236}">
                <a16:creationId xmlns:a16="http://schemas.microsoft.com/office/drawing/2014/main" id="{3307F7EA-4904-114B-A473-597162717053}"/>
              </a:ext>
            </a:extLst>
          </p:cNvPr>
          <p:cNvGraphicFramePr>
            <a:graphicFrameLocks noGrp="1"/>
          </p:cNvGraphicFramePr>
          <p:nvPr>
            <p:extLst>
              <p:ext uri="{D42A27DB-BD31-4B8C-83A1-F6EECF244321}">
                <p14:modId xmlns:p14="http://schemas.microsoft.com/office/powerpoint/2010/main" val="3104144254"/>
              </p:ext>
            </p:extLst>
          </p:nvPr>
        </p:nvGraphicFramePr>
        <p:xfrm>
          <a:off x="215745" y="1508359"/>
          <a:ext cx="9142053" cy="3303941"/>
        </p:xfrm>
        <a:graphic>
          <a:graphicData uri="http://schemas.openxmlformats.org/drawingml/2006/table">
            <a:tbl>
              <a:tblPr>
                <a:tableStyleId>{5C22544A-7EE6-4342-B048-85BDC9FD1C3A}</a:tableStyleId>
              </a:tblPr>
              <a:tblGrid>
                <a:gridCol w="1755000">
                  <a:extLst>
                    <a:ext uri="{9D8B030D-6E8A-4147-A177-3AD203B41FA5}">
                      <a16:colId xmlns:a16="http://schemas.microsoft.com/office/drawing/2014/main" val="4025266041"/>
                    </a:ext>
                  </a:extLst>
                </a:gridCol>
                <a:gridCol w="972188">
                  <a:extLst>
                    <a:ext uri="{9D8B030D-6E8A-4147-A177-3AD203B41FA5}">
                      <a16:colId xmlns:a16="http://schemas.microsoft.com/office/drawing/2014/main" val="2122038755"/>
                    </a:ext>
                  </a:extLst>
                </a:gridCol>
                <a:gridCol w="813678">
                  <a:extLst>
                    <a:ext uri="{9D8B030D-6E8A-4147-A177-3AD203B41FA5}">
                      <a16:colId xmlns:a16="http://schemas.microsoft.com/office/drawing/2014/main" val="2931648352"/>
                    </a:ext>
                  </a:extLst>
                </a:gridCol>
                <a:gridCol w="509134">
                  <a:extLst>
                    <a:ext uri="{9D8B030D-6E8A-4147-A177-3AD203B41FA5}">
                      <a16:colId xmlns:a16="http://schemas.microsoft.com/office/drawing/2014/main" val="3273732784"/>
                    </a:ext>
                  </a:extLst>
                </a:gridCol>
                <a:gridCol w="1035000">
                  <a:extLst>
                    <a:ext uri="{9D8B030D-6E8A-4147-A177-3AD203B41FA5}">
                      <a16:colId xmlns:a16="http://schemas.microsoft.com/office/drawing/2014/main" val="671194367"/>
                    </a:ext>
                  </a:extLst>
                </a:gridCol>
                <a:gridCol w="720000">
                  <a:extLst>
                    <a:ext uri="{9D8B030D-6E8A-4147-A177-3AD203B41FA5}">
                      <a16:colId xmlns:a16="http://schemas.microsoft.com/office/drawing/2014/main" val="440119701"/>
                    </a:ext>
                  </a:extLst>
                </a:gridCol>
                <a:gridCol w="960716">
                  <a:extLst>
                    <a:ext uri="{9D8B030D-6E8A-4147-A177-3AD203B41FA5}">
                      <a16:colId xmlns:a16="http://schemas.microsoft.com/office/drawing/2014/main" val="1294879652"/>
                    </a:ext>
                  </a:extLst>
                </a:gridCol>
                <a:gridCol w="816166">
                  <a:extLst>
                    <a:ext uri="{9D8B030D-6E8A-4147-A177-3AD203B41FA5}">
                      <a16:colId xmlns:a16="http://schemas.microsoft.com/office/drawing/2014/main" val="238431042"/>
                    </a:ext>
                  </a:extLst>
                </a:gridCol>
                <a:gridCol w="813678">
                  <a:extLst>
                    <a:ext uri="{9D8B030D-6E8A-4147-A177-3AD203B41FA5}">
                      <a16:colId xmlns:a16="http://schemas.microsoft.com/office/drawing/2014/main" val="4258326602"/>
                    </a:ext>
                  </a:extLst>
                </a:gridCol>
                <a:gridCol w="746493">
                  <a:extLst>
                    <a:ext uri="{9D8B030D-6E8A-4147-A177-3AD203B41FA5}">
                      <a16:colId xmlns:a16="http://schemas.microsoft.com/office/drawing/2014/main" val="3362758896"/>
                    </a:ext>
                  </a:extLst>
                </a:gridCol>
              </a:tblGrid>
              <a:tr h="284205">
                <a:tc>
                  <a:txBody>
                    <a:bodyPr/>
                    <a:lstStyle/>
                    <a:p>
                      <a:endParaRPr lang="ru-RU" sz="1100" b="1" dirty="0">
                        <a:solidFill>
                          <a:schemeClr val="bg1"/>
                        </a:solidFill>
                      </a:endParaRPr>
                    </a:p>
                  </a:txBody>
                  <a:tcPr>
                    <a:solidFill>
                      <a:srgbClr val="78A779"/>
                    </a:solidFill>
                  </a:tcPr>
                </a:tc>
                <a:tc>
                  <a:txBody>
                    <a:bodyPr/>
                    <a:lstStyle/>
                    <a:p>
                      <a:pPr algn="ctr" fontAlgn="b"/>
                      <a:r>
                        <a:rPr lang="ru-RU" sz="1100" b="1" i="0" u="none" strike="noStrike" dirty="0">
                          <a:solidFill>
                            <a:schemeClr val="bg1"/>
                          </a:solidFill>
                          <a:effectLst/>
                          <a:latin typeface="Arial" panose="020B0604020202020204" pitchFamily="34" charset="0"/>
                        </a:rPr>
                        <a:t>Жеке </a:t>
                      </a:r>
                      <a:r>
                        <a:rPr lang="ru-RU" sz="1100" b="1" i="0" u="none" strike="noStrike" dirty="0" err="1">
                          <a:solidFill>
                            <a:schemeClr val="bg1"/>
                          </a:solidFill>
                          <a:effectLst/>
                          <a:latin typeface="Arial" panose="020B0604020202020204" pitchFamily="34" charset="0"/>
                        </a:rPr>
                        <a:t>меншік</a:t>
                      </a:r>
                      <a:r>
                        <a:rPr lang="ru-RU" sz="1100" b="1" i="0" u="none" strike="noStrike" dirty="0">
                          <a:solidFill>
                            <a:schemeClr val="bg1"/>
                          </a:solidFill>
                          <a:effectLst/>
                          <a:latin typeface="Arial" panose="020B0604020202020204" pitchFamily="34" charset="0"/>
                        </a:rPr>
                        <a:t> компания</a:t>
                      </a:r>
                    </a:p>
                  </a:txBody>
                  <a:tcPr marL="7613" marR="7613" marT="7613" marB="0">
                    <a:solidFill>
                      <a:srgbClr val="78A779"/>
                    </a:solidFill>
                  </a:tcPr>
                </a:tc>
                <a:tc>
                  <a:txBody>
                    <a:bodyPr/>
                    <a:lstStyle/>
                    <a:p>
                      <a:pPr algn="ctr" fontAlgn="b"/>
                      <a:r>
                        <a:rPr lang="ru-RU" sz="1100" b="1" i="0" u="none" strike="noStrike" dirty="0" err="1">
                          <a:solidFill>
                            <a:schemeClr val="bg1"/>
                          </a:solidFill>
                          <a:effectLst/>
                          <a:latin typeface="Arial" panose="020B0604020202020204" pitchFamily="34" charset="0"/>
                        </a:rPr>
                        <a:t>Мемлекеттік</a:t>
                      </a:r>
                      <a:r>
                        <a:rPr lang="ru-RU" sz="1100" b="1" i="0" u="none" strike="noStrike" dirty="0">
                          <a:solidFill>
                            <a:schemeClr val="bg1"/>
                          </a:solidFill>
                          <a:effectLst/>
                          <a:latin typeface="Arial" panose="020B0604020202020204" pitchFamily="34" charset="0"/>
                        </a:rPr>
                        <a:t> </a:t>
                      </a:r>
                      <a:r>
                        <a:rPr lang="ru-RU" sz="1100" b="1" i="0" u="none" strike="noStrike" dirty="0" err="1">
                          <a:solidFill>
                            <a:schemeClr val="bg1"/>
                          </a:solidFill>
                          <a:effectLst/>
                          <a:latin typeface="Arial" panose="020B0604020202020204" pitchFamily="34" charset="0"/>
                        </a:rPr>
                        <a:t>мекеме</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ctr" fontAlgn="b"/>
                      <a:r>
                        <a:rPr lang="ru-RU" sz="1100" b="1" i="0" u="none" strike="noStrike" dirty="0">
                          <a:solidFill>
                            <a:schemeClr val="bg1"/>
                          </a:solidFill>
                          <a:effectLst/>
                          <a:latin typeface="Arial" panose="020B0604020202020204" pitchFamily="34" charset="0"/>
                        </a:rPr>
                        <a:t>ЖК</a:t>
                      </a:r>
                    </a:p>
                  </a:txBody>
                  <a:tcPr marL="7613" marR="7613" marT="7613" marB="0">
                    <a:solidFill>
                      <a:srgbClr val="78A779"/>
                    </a:solidFill>
                  </a:tcPr>
                </a:tc>
                <a:tc>
                  <a:txBody>
                    <a:bodyPr/>
                    <a:lstStyle/>
                    <a:p>
                      <a:pPr algn="ctr" fontAlgn="b"/>
                      <a:r>
                        <a:rPr lang="ru-RU" sz="1100" b="1" i="0" u="none" strike="noStrike" dirty="0" err="1">
                          <a:solidFill>
                            <a:schemeClr val="bg1"/>
                          </a:solidFill>
                          <a:effectLst/>
                          <a:latin typeface="Arial" panose="020B0604020202020204" pitchFamily="34" charset="0"/>
                        </a:rPr>
                        <a:t>Өзін</a:t>
                      </a:r>
                      <a:r>
                        <a:rPr lang="ru-RU" sz="1100" b="1" i="0" u="none" strike="noStrike" dirty="0">
                          <a:solidFill>
                            <a:schemeClr val="bg1"/>
                          </a:solidFill>
                          <a:effectLst/>
                          <a:latin typeface="Arial" panose="020B0604020202020204" pitchFamily="34" charset="0"/>
                        </a:rPr>
                        <a:t> </a:t>
                      </a:r>
                      <a:r>
                        <a:rPr lang="ru-RU" sz="1100" b="1" i="0" u="none" strike="noStrike" dirty="0" err="1">
                          <a:solidFill>
                            <a:schemeClr val="bg1"/>
                          </a:solidFill>
                          <a:effectLst/>
                          <a:latin typeface="Arial" panose="020B0604020202020204" pitchFamily="34" charset="0"/>
                        </a:rPr>
                        <a:t>өзі</a:t>
                      </a:r>
                      <a:r>
                        <a:rPr lang="ru-RU" sz="1100" b="1" i="0" u="none" strike="noStrike" dirty="0">
                          <a:solidFill>
                            <a:schemeClr val="bg1"/>
                          </a:solidFill>
                          <a:effectLst/>
                          <a:latin typeface="Arial" panose="020B0604020202020204" pitchFamily="34" charset="0"/>
                        </a:rPr>
                        <a:t> </a:t>
                      </a:r>
                      <a:r>
                        <a:rPr lang="ru-RU" sz="1100" b="1" i="0" u="none" strike="noStrike" dirty="0" err="1">
                          <a:solidFill>
                            <a:schemeClr val="bg1"/>
                          </a:solidFill>
                          <a:effectLst/>
                          <a:latin typeface="Arial" panose="020B0604020202020204" pitchFamily="34" charset="0"/>
                        </a:rPr>
                        <a:t>жұмыспен</a:t>
                      </a:r>
                      <a:r>
                        <a:rPr lang="ru-RU" sz="1100" b="1" i="0" u="none" strike="noStrike" dirty="0">
                          <a:solidFill>
                            <a:schemeClr val="bg1"/>
                          </a:solidFill>
                          <a:effectLst/>
                          <a:latin typeface="Arial" panose="020B0604020202020204" pitchFamily="34" charset="0"/>
                        </a:rPr>
                        <a:t> </a:t>
                      </a:r>
                      <a:r>
                        <a:rPr lang="ru-RU" sz="1100" b="1" i="0" u="none" strike="noStrike" dirty="0" err="1">
                          <a:solidFill>
                            <a:schemeClr val="bg1"/>
                          </a:solidFill>
                          <a:effectLst/>
                          <a:latin typeface="Arial" panose="020B0604020202020204" pitchFamily="34" charset="0"/>
                        </a:rPr>
                        <a:t>қамту</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ctr" fontAlgn="b"/>
                      <a:r>
                        <a:rPr lang="ru-RU" sz="1100" b="1" u="none" strike="noStrike" dirty="0">
                          <a:solidFill>
                            <a:schemeClr val="bg1"/>
                          </a:solidFill>
                          <a:effectLst/>
                        </a:rPr>
                        <a:t>Студент</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ctr" fontAlgn="b"/>
                      <a:r>
                        <a:rPr lang="ru-RU" sz="1100" b="1" i="0" u="none" strike="noStrike" dirty="0" err="1">
                          <a:solidFill>
                            <a:schemeClr val="bg1"/>
                          </a:solidFill>
                          <a:effectLst/>
                          <a:latin typeface="Arial" panose="020B0604020202020204" pitchFamily="34" charset="0"/>
                        </a:rPr>
                        <a:t>Үй</a:t>
                      </a:r>
                      <a:r>
                        <a:rPr lang="ru-RU" sz="1100" b="1" i="0" u="none" strike="noStrike" dirty="0">
                          <a:solidFill>
                            <a:schemeClr val="bg1"/>
                          </a:solidFill>
                          <a:effectLst/>
                          <a:latin typeface="Arial" panose="020B0604020202020204" pitchFamily="34" charset="0"/>
                        </a:rPr>
                        <a:t> </a:t>
                      </a:r>
                      <a:r>
                        <a:rPr lang="ru-RU" sz="1100" b="1" i="0" u="none" strike="noStrike" dirty="0" err="1">
                          <a:solidFill>
                            <a:schemeClr val="bg1"/>
                          </a:solidFill>
                          <a:effectLst/>
                          <a:latin typeface="Arial" panose="020B0604020202020204" pitchFamily="34" charset="0"/>
                        </a:rPr>
                        <a:t>шаруасындағы</a:t>
                      </a:r>
                      <a:r>
                        <a:rPr lang="ru-RU" sz="1100" b="1" i="0" u="none" strike="noStrike" dirty="0">
                          <a:solidFill>
                            <a:schemeClr val="bg1"/>
                          </a:solidFill>
                          <a:effectLst/>
                          <a:latin typeface="Arial" panose="020B0604020202020204" pitchFamily="34" charset="0"/>
                        </a:rPr>
                        <a:t> </a:t>
                      </a:r>
                      <a:r>
                        <a:rPr lang="ru-RU" sz="1100" b="1" i="0" u="none" strike="noStrike" dirty="0" err="1">
                          <a:solidFill>
                            <a:schemeClr val="bg1"/>
                          </a:solidFill>
                          <a:effectLst/>
                          <a:latin typeface="Arial" panose="020B0604020202020204" pitchFamily="34" charset="0"/>
                        </a:rPr>
                        <a:t>әйел</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ctr" fontAlgn="b"/>
                      <a:r>
                        <a:rPr lang="ru-RU" sz="1100" b="1" i="0" u="none" strike="noStrike" dirty="0" err="1">
                          <a:solidFill>
                            <a:schemeClr val="bg1"/>
                          </a:solidFill>
                          <a:effectLst/>
                          <a:latin typeface="Arial" panose="020B0604020202020204" pitchFamily="34" charset="0"/>
                        </a:rPr>
                        <a:t>Зейнеткер</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ctr" fontAlgn="b"/>
                      <a:r>
                        <a:rPr lang="ru-RU" sz="1100" b="1" i="0" u="none" strike="noStrike" dirty="0" err="1">
                          <a:solidFill>
                            <a:schemeClr val="bg1"/>
                          </a:solidFill>
                          <a:effectLst/>
                          <a:latin typeface="Arial" panose="020B0604020202020204" pitchFamily="34" charset="0"/>
                        </a:rPr>
                        <a:t>Уақытша</a:t>
                      </a:r>
                      <a:r>
                        <a:rPr lang="ru-RU" sz="1100" b="1" i="0" u="none" strike="noStrike" dirty="0">
                          <a:solidFill>
                            <a:schemeClr val="bg1"/>
                          </a:solidFill>
                          <a:effectLst/>
                          <a:latin typeface="Arial" panose="020B0604020202020204" pitchFamily="34" charset="0"/>
                        </a:rPr>
                        <a:t> </a:t>
                      </a:r>
                      <a:r>
                        <a:rPr lang="ru-RU" sz="1100" b="1" i="0" u="none" strike="noStrike" dirty="0" err="1">
                          <a:solidFill>
                            <a:schemeClr val="bg1"/>
                          </a:solidFill>
                          <a:effectLst/>
                          <a:latin typeface="Arial" panose="020B0604020202020204" pitchFamily="34" charset="0"/>
                        </a:rPr>
                        <a:t>жұмыс</a:t>
                      </a:r>
                      <a:r>
                        <a:rPr lang="ru-RU" sz="1100" b="1" i="0" u="none" strike="noStrike" dirty="0">
                          <a:solidFill>
                            <a:schemeClr val="bg1"/>
                          </a:solidFill>
                          <a:effectLst/>
                          <a:latin typeface="Arial" panose="020B0604020202020204" pitchFamily="34" charset="0"/>
                        </a:rPr>
                        <a:t> </a:t>
                      </a:r>
                      <a:r>
                        <a:rPr lang="ru-RU" sz="1100" b="1" i="0" u="none" strike="noStrike" dirty="0" err="1">
                          <a:solidFill>
                            <a:schemeClr val="bg1"/>
                          </a:solidFill>
                          <a:effectLst/>
                          <a:latin typeface="Arial" panose="020B0604020202020204" pitchFamily="34" charset="0"/>
                        </a:rPr>
                        <a:t>істемеймін</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ctr" fontAlgn="b"/>
                      <a:r>
                        <a:rPr lang="ru-RU" sz="1100" b="1" i="0" u="none" strike="noStrike" dirty="0" err="1">
                          <a:solidFill>
                            <a:schemeClr val="bg1"/>
                          </a:solidFill>
                          <a:effectLst/>
                          <a:latin typeface="Arial" panose="020B0604020202020204" pitchFamily="34" charset="0"/>
                        </a:rPr>
                        <a:t>Басқа</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extLst>
                  <a:ext uri="{0D108BD9-81ED-4DB2-BD59-A6C34878D82A}">
                    <a16:rowId xmlns:a16="http://schemas.microsoft.com/office/drawing/2014/main" val="3266506302"/>
                  </a:ext>
                </a:extLst>
              </a:tr>
              <a:tr h="284205">
                <a:tc>
                  <a:txBody>
                    <a:bodyPr/>
                    <a:lstStyle/>
                    <a:p>
                      <a:pPr algn="l" fontAlgn="t"/>
                      <a:r>
                        <a:rPr lang="ru-RU" sz="1100" b="1" i="0" u="none" strike="noStrike" dirty="0" err="1">
                          <a:solidFill>
                            <a:schemeClr val="bg1"/>
                          </a:solidFill>
                          <a:effectLst/>
                          <a:latin typeface="Arial" panose="020B0604020202020204" pitchFamily="34" charset="0"/>
                        </a:rPr>
                        <a:t>Төлемдер</a:t>
                      </a:r>
                      <a:r>
                        <a:rPr lang="ru-RU" sz="1100" b="1" i="0" u="none" strike="noStrike" dirty="0">
                          <a:solidFill>
                            <a:schemeClr val="bg1"/>
                          </a:solidFill>
                          <a:effectLst/>
                          <a:latin typeface="Arial" panose="020B0604020202020204" pitchFamily="34" charset="0"/>
                        </a:rPr>
                        <a:t> мен </a:t>
                      </a:r>
                      <a:r>
                        <a:rPr lang="ru-RU" sz="1100" b="1" i="0" u="none" strike="noStrike" dirty="0" err="1">
                          <a:solidFill>
                            <a:schemeClr val="bg1"/>
                          </a:solidFill>
                          <a:effectLst/>
                          <a:latin typeface="Arial" panose="020B0604020202020204" pitchFamily="34" charset="0"/>
                        </a:rPr>
                        <a:t>аударымдарды</a:t>
                      </a:r>
                      <a:r>
                        <a:rPr lang="ru-RU" sz="1100" b="1" i="0" u="none" strike="noStrike" dirty="0">
                          <a:solidFill>
                            <a:schemeClr val="bg1"/>
                          </a:solidFill>
                          <a:effectLst/>
                          <a:latin typeface="Arial" panose="020B0604020202020204" pitchFamily="34" charset="0"/>
                        </a:rPr>
                        <a:t> </a:t>
                      </a:r>
                      <a:r>
                        <a:rPr lang="ru-RU" sz="1100" b="1" i="0" u="none" strike="noStrike" dirty="0" err="1">
                          <a:solidFill>
                            <a:schemeClr val="bg1"/>
                          </a:solidFill>
                          <a:effectLst/>
                          <a:latin typeface="Arial" panose="020B0604020202020204" pitchFamily="34" charset="0"/>
                        </a:rPr>
                        <a:t>жүргізу</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53,9%</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49,7%</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61,4%</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51,3%</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70,7%</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67,6%</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35,9%</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70,0%</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40,2%</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extLst>
                  <a:ext uri="{0D108BD9-81ED-4DB2-BD59-A6C34878D82A}">
                    <a16:rowId xmlns:a16="http://schemas.microsoft.com/office/drawing/2014/main" val="1556752103"/>
                  </a:ext>
                </a:extLst>
              </a:tr>
              <a:tr h="284205">
                <a:tc>
                  <a:txBody>
                    <a:bodyPr/>
                    <a:lstStyle/>
                    <a:p>
                      <a:pPr algn="l" fontAlgn="t"/>
                      <a:r>
                        <a:rPr lang="ru-RU" sz="1100" b="1" i="0" u="none" strike="noStrike" dirty="0" err="1">
                          <a:solidFill>
                            <a:schemeClr val="bg1"/>
                          </a:solidFill>
                          <a:effectLst/>
                          <a:latin typeface="Arial" panose="020B0604020202020204" pitchFamily="34" charset="0"/>
                        </a:rPr>
                        <a:t>Депозиттер</a:t>
                      </a:r>
                      <a:r>
                        <a:rPr lang="ru-RU" sz="1100" b="1" i="0" u="none" strike="noStrike" dirty="0">
                          <a:solidFill>
                            <a:schemeClr val="bg1"/>
                          </a:solidFill>
                          <a:effectLst/>
                          <a:latin typeface="Arial" panose="020B0604020202020204" pitchFamily="34" charset="0"/>
                        </a:rPr>
                        <a:t> мен </a:t>
                      </a:r>
                      <a:r>
                        <a:rPr lang="ru-RU" sz="1100" b="1" i="0" u="none" strike="noStrike" dirty="0" err="1">
                          <a:solidFill>
                            <a:schemeClr val="bg1"/>
                          </a:solidFill>
                          <a:effectLst/>
                          <a:latin typeface="Arial" panose="020B0604020202020204" pitchFamily="34" charset="0"/>
                        </a:rPr>
                        <a:t>шоттарды</a:t>
                      </a:r>
                      <a:r>
                        <a:rPr lang="ru-RU" sz="1100" b="1" i="0" u="none" strike="noStrike" dirty="0">
                          <a:solidFill>
                            <a:schemeClr val="bg1"/>
                          </a:solidFill>
                          <a:effectLst/>
                          <a:latin typeface="Arial" panose="020B0604020202020204" pitchFamily="34" charset="0"/>
                        </a:rPr>
                        <a:t> </a:t>
                      </a:r>
                      <a:r>
                        <a:rPr lang="ru-RU" sz="1100" b="1" i="0" u="none" strike="noStrike" dirty="0" err="1">
                          <a:solidFill>
                            <a:schemeClr val="bg1"/>
                          </a:solidFill>
                          <a:effectLst/>
                          <a:latin typeface="Arial" panose="020B0604020202020204" pitchFamily="34" charset="0"/>
                        </a:rPr>
                        <a:t>бақылау</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37,5%</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42,9%</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50,0%</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42,0%</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58,5%</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59,5%</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28,2%</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45,0%</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21,6%</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extLst>
                  <a:ext uri="{0D108BD9-81ED-4DB2-BD59-A6C34878D82A}">
                    <a16:rowId xmlns:a16="http://schemas.microsoft.com/office/drawing/2014/main" val="617285210"/>
                  </a:ext>
                </a:extLst>
              </a:tr>
              <a:tr h="284205">
                <a:tc>
                  <a:txBody>
                    <a:bodyPr/>
                    <a:lstStyle/>
                    <a:p>
                      <a:pPr algn="l" fontAlgn="t"/>
                      <a:r>
                        <a:rPr lang="ru-RU" sz="1100" b="1" i="0" u="none" strike="noStrike" dirty="0" err="1">
                          <a:solidFill>
                            <a:schemeClr val="bg1"/>
                          </a:solidFill>
                          <a:effectLst/>
                          <a:latin typeface="Arial" panose="020B0604020202020204" pitchFamily="34" charset="0"/>
                        </a:rPr>
                        <a:t>Теңге</a:t>
                      </a:r>
                      <a:r>
                        <a:rPr lang="ru-RU" sz="1100" b="1" i="0" u="none" strike="noStrike" dirty="0">
                          <a:solidFill>
                            <a:schemeClr val="bg1"/>
                          </a:solidFill>
                          <a:effectLst/>
                          <a:latin typeface="Arial" panose="020B0604020202020204" pitchFamily="34" charset="0"/>
                        </a:rPr>
                        <a:t> </a:t>
                      </a:r>
                      <a:r>
                        <a:rPr lang="ru-RU" sz="1100" b="1" i="0" u="none" strike="noStrike" dirty="0" err="1">
                          <a:solidFill>
                            <a:schemeClr val="bg1"/>
                          </a:solidFill>
                          <a:effectLst/>
                          <a:latin typeface="Arial" panose="020B0604020202020204" pitchFamily="34" charset="0"/>
                        </a:rPr>
                        <a:t>бағамын</a:t>
                      </a:r>
                      <a:r>
                        <a:rPr lang="ru-RU" sz="1100" b="1" i="0" u="none" strike="noStrike" dirty="0">
                          <a:solidFill>
                            <a:schemeClr val="bg1"/>
                          </a:solidFill>
                          <a:effectLst/>
                          <a:latin typeface="Arial" panose="020B0604020202020204" pitchFamily="34" charset="0"/>
                        </a:rPr>
                        <a:t> </a:t>
                      </a:r>
                      <a:r>
                        <a:rPr lang="ru-RU" sz="1100" b="1" i="0" u="none" strike="noStrike" dirty="0" err="1">
                          <a:solidFill>
                            <a:schemeClr val="bg1"/>
                          </a:solidFill>
                          <a:effectLst/>
                          <a:latin typeface="Arial" panose="020B0604020202020204" pitchFamily="34" charset="0"/>
                        </a:rPr>
                        <a:t>бақылау</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21,9%</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22,7%</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39,5%</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25,3%</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29,3%</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21,6%</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23,1%</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35,0%</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14,1%</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extLst>
                  <a:ext uri="{0D108BD9-81ED-4DB2-BD59-A6C34878D82A}">
                    <a16:rowId xmlns:a16="http://schemas.microsoft.com/office/drawing/2014/main" val="1561848207"/>
                  </a:ext>
                </a:extLst>
              </a:tr>
              <a:tr h="152253">
                <a:tc>
                  <a:txBody>
                    <a:bodyPr/>
                    <a:lstStyle/>
                    <a:p>
                      <a:pPr algn="l" fontAlgn="t"/>
                      <a:r>
                        <a:rPr lang="ru-RU" sz="1100" b="1" i="0" u="none" strike="noStrike" dirty="0" err="1">
                          <a:solidFill>
                            <a:schemeClr val="bg1"/>
                          </a:solidFill>
                          <a:effectLst/>
                          <a:latin typeface="Arial" panose="020B0604020202020204" pitchFamily="34" charset="0"/>
                        </a:rPr>
                        <a:t>Қызметтер</a:t>
                      </a:r>
                      <a:r>
                        <a:rPr lang="ru-RU" sz="1100" b="1" i="0" u="none" strike="noStrike" dirty="0">
                          <a:solidFill>
                            <a:schemeClr val="bg1"/>
                          </a:solidFill>
                          <a:effectLst/>
                          <a:latin typeface="Arial" panose="020B0604020202020204" pitchFamily="34" charset="0"/>
                        </a:rPr>
                        <a:t> мен </a:t>
                      </a:r>
                      <a:r>
                        <a:rPr lang="ru-RU" sz="1100" b="1" i="0" u="none" strike="noStrike" dirty="0" err="1">
                          <a:solidFill>
                            <a:schemeClr val="bg1"/>
                          </a:solidFill>
                          <a:effectLst/>
                          <a:latin typeface="Arial" panose="020B0604020202020204" pitchFamily="34" charset="0"/>
                        </a:rPr>
                        <a:t>тауарларды</a:t>
                      </a:r>
                      <a:r>
                        <a:rPr lang="ru-RU" sz="1100" b="1" i="0" u="none" strike="noStrike" dirty="0">
                          <a:solidFill>
                            <a:schemeClr val="bg1"/>
                          </a:solidFill>
                          <a:effectLst/>
                          <a:latin typeface="Arial" panose="020B0604020202020204" pitchFamily="34" charset="0"/>
                        </a:rPr>
                        <a:t> </a:t>
                      </a:r>
                      <a:r>
                        <a:rPr lang="ru-RU" sz="1100" b="1" i="0" u="none" strike="noStrike" dirty="0" err="1">
                          <a:solidFill>
                            <a:schemeClr val="bg1"/>
                          </a:solidFill>
                          <a:effectLst/>
                          <a:latin typeface="Arial" panose="020B0604020202020204" pitchFamily="34" charset="0"/>
                        </a:rPr>
                        <a:t>сатып</a:t>
                      </a:r>
                      <a:r>
                        <a:rPr lang="ru-RU" sz="1100" b="1" i="0" u="none" strike="noStrike" dirty="0">
                          <a:solidFill>
                            <a:schemeClr val="bg1"/>
                          </a:solidFill>
                          <a:effectLst/>
                          <a:latin typeface="Arial" panose="020B0604020202020204" pitchFamily="34" charset="0"/>
                        </a:rPr>
                        <a:t> </a:t>
                      </a:r>
                      <a:r>
                        <a:rPr lang="ru-RU" sz="1100" b="1" i="0" u="none" strike="noStrike" dirty="0" err="1">
                          <a:solidFill>
                            <a:schemeClr val="bg1"/>
                          </a:solidFill>
                          <a:effectLst/>
                          <a:latin typeface="Arial" panose="020B0604020202020204" pitchFamily="34" charset="0"/>
                        </a:rPr>
                        <a:t>алу</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40,6%</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39,9%</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43,0%</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40,7%</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24,4%</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35,1%</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17,9%</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20,0%</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33,3%</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extLst>
                  <a:ext uri="{0D108BD9-81ED-4DB2-BD59-A6C34878D82A}">
                    <a16:rowId xmlns:a16="http://schemas.microsoft.com/office/drawing/2014/main" val="2185011328"/>
                  </a:ext>
                </a:extLst>
              </a:tr>
              <a:tr h="284205">
                <a:tc>
                  <a:txBody>
                    <a:bodyPr/>
                    <a:lstStyle/>
                    <a:p>
                      <a:pPr algn="l" fontAlgn="t"/>
                      <a:r>
                        <a:rPr lang="ru-RU" sz="1100" b="1" i="0" u="none" strike="noStrike" dirty="0" err="1">
                          <a:solidFill>
                            <a:schemeClr val="bg1"/>
                          </a:solidFill>
                          <a:effectLst/>
                          <a:latin typeface="Arial" panose="020B0604020202020204" pitchFamily="34" charset="0"/>
                        </a:rPr>
                        <a:t>Коммуналдық</a:t>
                      </a:r>
                      <a:r>
                        <a:rPr lang="ru-RU" sz="1100" b="1" i="0" u="none" strike="noStrike" dirty="0">
                          <a:solidFill>
                            <a:schemeClr val="bg1"/>
                          </a:solidFill>
                          <a:effectLst/>
                          <a:latin typeface="Arial" panose="020B0604020202020204" pitchFamily="34" charset="0"/>
                        </a:rPr>
                        <a:t> </a:t>
                      </a:r>
                      <a:r>
                        <a:rPr lang="ru-RU" sz="1100" b="1" i="0" u="none" strike="noStrike" dirty="0" err="1">
                          <a:solidFill>
                            <a:schemeClr val="bg1"/>
                          </a:solidFill>
                          <a:effectLst/>
                          <a:latin typeface="Arial" panose="020B0604020202020204" pitchFamily="34" charset="0"/>
                        </a:rPr>
                        <a:t>төлемдерді</a:t>
                      </a:r>
                      <a:r>
                        <a:rPr lang="ru-RU" sz="1100" b="1" i="0" u="none" strike="noStrike" dirty="0">
                          <a:solidFill>
                            <a:schemeClr val="bg1"/>
                          </a:solidFill>
                          <a:effectLst/>
                          <a:latin typeface="Arial" panose="020B0604020202020204" pitchFamily="34" charset="0"/>
                        </a:rPr>
                        <a:t> </a:t>
                      </a:r>
                      <a:r>
                        <a:rPr lang="ru-RU" sz="1100" b="1" i="0" u="none" strike="noStrike" dirty="0" err="1">
                          <a:solidFill>
                            <a:schemeClr val="bg1"/>
                          </a:solidFill>
                          <a:effectLst/>
                          <a:latin typeface="Arial" panose="020B0604020202020204" pitchFamily="34" charset="0"/>
                        </a:rPr>
                        <a:t>төлеу</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46,1%</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35,6%</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29,8%</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37,3%</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22,0%</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48,6%</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41,0%</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20,0%</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40,0%</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extLst>
                  <a:ext uri="{0D108BD9-81ED-4DB2-BD59-A6C34878D82A}">
                    <a16:rowId xmlns:a16="http://schemas.microsoft.com/office/drawing/2014/main" val="1480058261"/>
                  </a:ext>
                </a:extLst>
              </a:tr>
              <a:tr h="578561">
                <a:tc>
                  <a:txBody>
                    <a:bodyPr/>
                    <a:lstStyle/>
                    <a:p>
                      <a:pPr algn="l" fontAlgn="t"/>
                      <a:r>
                        <a:rPr lang="ru-RU" sz="1100" b="1" i="0" u="none" strike="noStrike" dirty="0" err="1">
                          <a:solidFill>
                            <a:schemeClr val="bg1"/>
                          </a:solidFill>
                          <a:effectLst/>
                          <a:latin typeface="Arial" panose="020B0604020202020204" pitchFamily="34" charset="0"/>
                        </a:rPr>
                        <a:t>Қаржы</a:t>
                      </a:r>
                      <a:r>
                        <a:rPr lang="ru-RU" sz="1100" b="1" i="0" u="none" strike="noStrike" dirty="0">
                          <a:solidFill>
                            <a:schemeClr val="bg1"/>
                          </a:solidFill>
                          <a:effectLst/>
                          <a:latin typeface="Arial" panose="020B0604020202020204" pitchFamily="34" charset="0"/>
                        </a:rPr>
                        <a:t> </a:t>
                      </a:r>
                      <a:r>
                        <a:rPr lang="ru-RU" sz="1100" b="1" i="0" u="none" strike="noStrike" dirty="0" err="1">
                          <a:solidFill>
                            <a:schemeClr val="bg1"/>
                          </a:solidFill>
                          <a:effectLst/>
                          <a:latin typeface="Arial" panose="020B0604020202020204" pitchFamily="34" charset="0"/>
                        </a:rPr>
                        <a:t>ұйымдарының</a:t>
                      </a:r>
                      <a:r>
                        <a:rPr lang="ru-RU" sz="1100" b="1" i="0" u="none" strike="noStrike" dirty="0">
                          <a:solidFill>
                            <a:schemeClr val="bg1"/>
                          </a:solidFill>
                          <a:effectLst/>
                          <a:latin typeface="Arial" panose="020B0604020202020204" pitchFamily="34" charset="0"/>
                        </a:rPr>
                        <a:t> </a:t>
                      </a:r>
                      <a:r>
                        <a:rPr lang="ru-RU" sz="1100" b="1" i="0" u="none" strike="noStrike" dirty="0" err="1">
                          <a:solidFill>
                            <a:schemeClr val="bg1"/>
                          </a:solidFill>
                          <a:effectLst/>
                          <a:latin typeface="Arial" panose="020B0604020202020204" pitchFamily="34" charset="0"/>
                        </a:rPr>
                        <a:t>акциялары</a:t>
                      </a:r>
                      <a:r>
                        <a:rPr lang="ru-RU" sz="1100" b="1" i="0" u="none" strike="noStrike" dirty="0">
                          <a:solidFill>
                            <a:schemeClr val="bg1"/>
                          </a:solidFill>
                          <a:effectLst/>
                          <a:latin typeface="Arial" panose="020B0604020202020204" pitchFamily="34" charset="0"/>
                        </a:rPr>
                        <a:t> мен </a:t>
                      </a:r>
                      <a:r>
                        <a:rPr lang="ru-RU" sz="1100" b="1" i="0" u="none" strike="noStrike" dirty="0" err="1">
                          <a:solidFill>
                            <a:schemeClr val="bg1"/>
                          </a:solidFill>
                          <a:effectLst/>
                          <a:latin typeface="Arial" panose="020B0604020202020204" pitchFamily="34" charset="0"/>
                        </a:rPr>
                        <a:t>басқа</a:t>
                      </a:r>
                      <a:r>
                        <a:rPr lang="ru-RU" sz="1100" b="1" i="0" u="none" strike="noStrike" dirty="0">
                          <a:solidFill>
                            <a:schemeClr val="bg1"/>
                          </a:solidFill>
                          <a:effectLst/>
                          <a:latin typeface="Arial" panose="020B0604020202020204" pitchFamily="34" charset="0"/>
                        </a:rPr>
                        <a:t> да </a:t>
                      </a:r>
                      <a:r>
                        <a:rPr lang="ru-RU" sz="1100" b="1" i="0" u="none" strike="noStrike" dirty="0" err="1">
                          <a:solidFill>
                            <a:schemeClr val="bg1"/>
                          </a:solidFill>
                          <a:effectLst/>
                          <a:latin typeface="Arial" panose="020B0604020202020204" pitchFamily="34" charset="0"/>
                        </a:rPr>
                        <a:t>жаңалықтары</a:t>
                      </a:r>
                      <a:r>
                        <a:rPr lang="ru-RU" sz="1100" b="1" i="0" u="none" strike="noStrike" dirty="0">
                          <a:solidFill>
                            <a:schemeClr val="bg1"/>
                          </a:solidFill>
                          <a:effectLst/>
                          <a:latin typeface="Arial" panose="020B0604020202020204" pitchFamily="34" charset="0"/>
                        </a:rPr>
                        <a:t> </a:t>
                      </a:r>
                      <a:r>
                        <a:rPr lang="ru-RU" sz="1100" b="1" i="0" u="none" strike="noStrike" dirty="0" err="1">
                          <a:solidFill>
                            <a:schemeClr val="bg1"/>
                          </a:solidFill>
                          <a:effectLst/>
                          <a:latin typeface="Arial" panose="020B0604020202020204" pitchFamily="34" charset="0"/>
                        </a:rPr>
                        <a:t>туралы</a:t>
                      </a:r>
                      <a:r>
                        <a:rPr lang="ru-RU" sz="1100" b="1" i="0" u="none" strike="noStrike" dirty="0">
                          <a:solidFill>
                            <a:schemeClr val="bg1"/>
                          </a:solidFill>
                          <a:effectLst/>
                          <a:latin typeface="Arial" panose="020B0604020202020204" pitchFamily="34" charset="0"/>
                        </a:rPr>
                        <a:t> </a:t>
                      </a:r>
                      <a:r>
                        <a:rPr lang="ru-RU" sz="1100" b="1" i="0" u="none" strike="noStrike" dirty="0" err="1">
                          <a:solidFill>
                            <a:schemeClr val="bg1"/>
                          </a:solidFill>
                          <a:effectLst/>
                          <a:latin typeface="Arial" panose="020B0604020202020204" pitchFamily="34" charset="0"/>
                        </a:rPr>
                        <a:t>ақпарат</a:t>
                      </a:r>
                      <a:r>
                        <a:rPr lang="ru-RU" sz="1100" b="1" i="0" u="none" strike="noStrike" dirty="0">
                          <a:solidFill>
                            <a:schemeClr val="bg1"/>
                          </a:solidFill>
                          <a:effectLst/>
                          <a:latin typeface="Arial" panose="020B0604020202020204" pitchFamily="34" charset="0"/>
                        </a:rPr>
                        <a:t> </a:t>
                      </a:r>
                      <a:r>
                        <a:rPr lang="ru-RU" sz="1100" b="1" i="0" u="none" strike="noStrike" dirty="0" err="1">
                          <a:solidFill>
                            <a:schemeClr val="bg1"/>
                          </a:solidFill>
                          <a:effectLst/>
                          <a:latin typeface="Arial" panose="020B0604020202020204" pitchFamily="34" charset="0"/>
                        </a:rPr>
                        <a:t>алу</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7,8%</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6,7%</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3,5%</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9,3%</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7,3%</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0,0%</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12,8%</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15,0%</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21,5%</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extLst>
                  <a:ext uri="{0D108BD9-81ED-4DB2-BD59-A6C34878D82A}">
                    <a16:rowId xmlns:a16="http://schemas.microsoft.com/office/drawing/2014/main" val="2798624887"/>
                  </a:ext>
                </a:extLst>
              </a:tr>
              <a:tr h="284205">
                <a:tc>
                  <a:txBody>
                    <a:bodyPr/>
                    <a:lstStyle/>
                    <a:p>
                      <a:pPr algn="l" fontAlgn="t"/>
                      <a:r>
                        <a:rPr lang="ru-RU" sz="1100" b="1" i="0" u="none" strike="noStrike" dirty="0" err="1">
                          <a:solidFill>
                            <a:schemeClr val="bg1"/>
                          </a:solidFill>
                          <a:effectLst/>
                          <a:latin typeface="Arial" panose="020B0604020202020204" pitchFamily="34" charset="0"/>
                        </a:rPr>
                        <a:t>Кері</a:t>
                      </a:r>
                      <a:r>
                        <a:rPr lang="ru-RU" sz="1100" b="1" i="0" u="none" strike="noStrike" dirty="0">
                          <a:solidFill>
                            <a:schemeClr val="bg1"/>
                          </a:solidFill>
                          <a:effectLst/>
                          <a:latin typeface="Arial" panose="020B0604020202020204" pitchFamily="34" charset="0"/>
                        </a:rPr>
                        <a:t> </a:t>
                      </a:r>
                      <a:r>
                        <a:rPr lang="ru-RU" sz="1100" b="1" i="0" u="none" strike="noStrike" dirty="0" err="1">
                          <a:solidFill>
                            <a:schemeClr val="bg1"/>
                          </a:solidFill>
                          <a:effectLst/>
                          <a:latin typeface="Arial" panose="020B0604020202020204" pitchFamily="34" charset="0"/>
                        </a:rPr>
                        <a:t>байланыс</a:t>
                      </a:r>
                      <a:r>
                        <a:rPr lang="ru-RU" sz="1100" b="1" i="0" u="none" strike="noStrike" dirty="0">
                          <a:solidFill>
                            <a:schemeClr val="bg1"/>
                          </a:solidFill>
                          <a:effectLst/>
                          <a:latin typeface="Arial" panose="020B0604020202020204" pitchFamily="34" charset="0"/>
                        </a:rPr>
                        <a:t> </a:t>
                      </a:r>
                      <a:r>
                        <a:rPr lang="ru-RU" sz="1100" b="1" i="0" u="none" strike="noStrike" dirty="0" err="1">
                          <a:solidFill>
                            <a:schemeClr val="bg1"/>
                          </a:solidFill>
                          <a:effectLst/>
                          <a:latin typeface="Arial" panose="020B0604020202020204" pitchFamily="34" charset="0"/>
                        </a:rPr>
                        <a:t>алу</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0,8%</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4,3%</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0,9%</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3,3%</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4,9%</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2,7%</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5,1%</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5,0%</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6,2%</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extLst>
                  <a:ext uri="{0D108BD9-81ED-4DB2-BD59-A6C34878D82A}">
                    <a16:rowId xmlns:a16="http://schemas.microsoft.com/office/drawing/2014/main" val="2938454144"/>
                  </a:ext>
                </a:extLst>
              </a:tr>
              <a:tr h="152253">
                <a:tc>
                  <a:txBody>
                    <a:bodyPr/>
                    <a:lstStyle/>
                    <a:p>
                      <a:pPr algn="l" fontAlgn="t"/>
                      <a:r>
                        <a:rPr lang="ru-RU" sz="1100" b="1" i="0" u="none" strike="noStrike" dirty="0" err="1">
                          <a:solidFill>
                            <a:schemeClr val="bg1"/>
                          </a:solidFill>
                          <a:effectLst/>
                          <a:latin typeface="Arial" panose="020B0604020202020204" pitchFamily="34" charset="0"/>
                        </a:rPr>
                        <a:t>Жүктелмеген</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0,0%</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1,8%</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0,0%</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1,3%</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0,0%</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0,0%</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12,8%</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0,0%</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tc>
                  <a:txBody>
                    <a:bodyPr/>
                    <a:lstStyle/>
                    <a:p>
                      <a:pPr algn="r" fontAlgn="t"/>
                      <a:r>
                        <a:rPr lang="ru-RU" sz="1100" b="1" u="none" strike="noStrike" dirty="0">
                          <a:solidFill>
                            <a:schemeClr val="bg1"/>
                          </a:solidFill>
                          <a:effectLst/>
                        </a:rPr>
                        <a:t>0,3%</a:t>
                      </a:r>
                      <a:endParaRPr lang="ru-RU" sz="1100" b="1" i="0" u="none" strike="noStrike" dirty="0">
                        <a:solidFill>
                          <a:schemeClr val="bg1"/>
                        </a:solidFill>
                        <a:effectLst/>
                        <a:latin typeface="Arial" panose="020B0604020202020204" pitchFamily="34" charset="0"/>
                      </a:endParaRPr>
                    </a:p>
                  </a:txBody>
                  <a:tcPr marL="7613" marR="7613" marT="7613" marB="0">
                    <a:solidFill>
                      <a:srgbClr val="78A779"/>
                    </a:solidFill>
                  </a:tcPr>
                </a:tc>
                <a:extLst>
                  <a:ext uri="{0D108BD9-81ED-4DB2-BD59-A6C34878D82A}">
                    <a16:rowId xmlns:a16="http://schemas.microsoft.com/office/drawing/2014/main" val="1257466585"/>
                  </a:ext>
                </a:extLst>
              </a:tr>
            </a:tbl>
          </a:graphicData>
        </a:graphic>
      </p:graphicFrame>
      <p:sp>
        <p:nvSpPr>
          <p:cNvPr id="9" name="Прямоугольник 8">
            <a:extLst>
              <a:ext uri="{FF2B5EF4-FFF2-40B4-BE49-F238E27FC236}">
                <a16:creationId xmlns:a16="http://schemas.microsoft.com/office/drawing/2014/main" id="{C0BB18F6-8CAD-EC4F-B07C-295ADFCB94B7}"/>
              </a:ext>
            </a:extLst>
          </p:cNvPr>
          <p:cNvSpPr/>
          <p:nvPr/>
        </p:nvSpPr>
        <p:spPr>
          <a:xfrm>
            <a:off x="215745" y="862028"/>
            <a:ext cx="8394943" cy="646331"/>
          </a:xfrm>
          <a:prstGeom prst="rect">
            <a:avLst/>
          </a:prstGeom>
        </p:spPr>
        <p:txBody>
          <a:bodyPr wrap="square">
            <a:spAutoFit/>
          </a:bodyPr>
          <a:lstStyle/>
          <a:p>
            <a:pPr fontAlgn="t"/>
            <a:r>
              <a:rPr lang="ru-RU" b="1" dirty="0" err="1">
                <a:solidFill>
                  <a:srgbClr val="7A4300"/>
                </a:solidFill>
              </a:rPr>
              <a:t>Айтыңызшы</a:t>
            </a:r>
            <a:r>
              <a:rPr lang="ru-RU" b="1" dirty="0">
                <a:solidFill>
                  <a:srgbClr val="7A4300"/>
                </a:solidFill>
              </a:rPr>
              <a:t>, </a:t>
            </a:r>
            <a:r>
              <a:rPr lang="ru-RU" b="1" dirty="0" err="1">
                <a:solidFill>
                  <a:srgbClr val="7A4300"/>
                </a:solidFill>
              </a:rPr>
              <a:t>сізде</a:t>
            </a:r>
            <a:r>
              <a:rPr lang="ru-RU" b="1" dirty="0">
                <a:solidFill>
                  <a:srgbClr val="7A4300"/>
                </a:solidFill>
              </a:rPr>
              <a:t> </a:t>
            </a:r>
            <a:r>
              <a:rPr lang="ru-RU" b="1" dirty="0" err="1">
                <a:solidFill>
                  <a:srgbClr val="7A4300"/>
                </a:solidFill>
              </a:rPr>
              <a:t>қаржы</a:t>
            </a:r>
            <a:r>
              <a:rPr lang="ru-RU" b="1" dirty="0">
                <a:solidFill>
                  <a:srgbClr val="7A4300"/>
                </a:solidFill>
              </a:rPr>
              <a:t> </a:t>
            </a:r>
            <a:r>
              <a:rPr lang="ru-RU" b="1" dirty="0" err="1">
                <a:solidFill>
                  <a:srgbClr val="7A4300"/>
                </a:solidFill>
              </a:rPr>
              <a:t>ұйымдарының</a:t>
            </a:r>
            <a:r>
              <a:rPr lang="ru-RU" b="1" dirty="0">
                <a:solidFill>
                  <a:srgbClr val="7A4300"/>
                </a:solidFill>
              </a:rPr>
              <a:t> </a:t>
            </a:r>
            <a:r>
              <a:rPr lang="ru-RU" b="1" dirty="0" err="1">
                <a:solidFill>
                  <a:srgbClr val="7A4300"/>
                </a:solidFill>
              </a:rPr>
              <a:t>орнатылған</a:t>
            </a:r>
            <a:r>
              <a:rPr lang="ru-RU" b="1" dirty="0">
                <a:solidFill>
                  <a:srgbClr val="7A4300"/>
                </a:solidFill>
              </a:rPr>
              <a:t> </a:t>
            </a:r>
            <a:r>
              <a:rPr lang="ru-RU" b="1" dirty="0" err="1">
                <a:solidFill>
                  <a:srgbClr val="7A4300"/>
                </a:solidFill>
              </a:rPr>
              <a:t>мобильді</a:t>
            </a:r>
            <a:r>
              <a:rPr lang="ru-RU" b="1" dirty="0">
                <a:solidFill>
                  <a:srgbClr val="7A4300"/>
                </a:solidFill>
              </a:rPr>
              <a:t> </a:t>
            </a:r>
            <a:r>
              <a:rPr lang="ru-RU" b="1" dirty="0" err="1">
                <a:solidFill>
                  <a:srgbClr val="7A4300"/>
                </a:solidFill>
              </a:rPr>
              <a:t>қосымшалары</a:t>
            </a:r>
            <a:r>
              <a:rPr lang="ru-RU" b="1" dirty="0">
                <a:solidFill>
                  <a:srgbClr val="7A4300"/>
                </a:solidFill>
              </a:rPr>
              <a:t> бар </a:t>
            </a:r>
            <a:r>
              <a:rPr lang="ru-RU" b="1" dirty="0" err="1">
                <a:solidFill>
                  <a:srgbClr val="7A4300"/>
                </a:solidFill>
              </a:rPr>
              <a:t>ма</a:t>
            </a:r>
            <a:r>
              <a:rPr lang="ru-RU" b="1" dirty="0">
                <a:solidFill>
                  <a:srgbClr val="7A4300"/>
                </a:solidFill>
              </a:rPr>
              <a:t> </a:t>
            </a:r>
            <a:r>
              <a:rPr lang="ru-RU" b="1" dirty="0" err="1">
                <a:solidFill>
                  <a:srgbClr val="7A4300"/>
                </a:solidFill>
              </a:rPr>
              <a:t>және</a:t>
            </a:r>
            <a:r>
              <a:rPr lang="ru-RU" b="1" dirty="0">
                <a:solidFill>
                  <a:srgbClr val="7A4300"/>
                </a:solidFill>
              </a:rPr>
              <a:t> </a:t>
            </a:r>
            <a:r>
              <a:rPr lang="ru-RU" b="1" dirty="0" err="1">
                <a:solidFill>
                  <a:srgbClr val="7A4300"/>
                </a:solidFill>
              </a:rPr>
              <a:t>оларды</a:t>
            </a:r>
            <a:r>
              <a:rPr lang="ru-RU" b="1" dirty="0">
                <a:solidFill>
                  <a:srgbClr val="7A4300"/>
                </a:solidFill>
              </a:rPr>
              <a:t> </a:t>
            </a:r>
            <a:r>
              <a:rPr lang="ru-RU" b="1" dirty="0" err="1">
                <a:solidFill>
                  <a:srgbClr val="7A4300"/>
                </a:solidFill>
              </a:rPr>
              <a:t>қандай</a:t>
            </a:r>
            <a:r>
              <a:rPr lang="ru-RU" b="1" dirty="0">
                <a:solidFill>
                  <a:srgbClr val="7A4300"/>
                </a:solidFill>
              </a:rPr>
              <a:t> </a:t>
            </a:r>
            <a:r>
              <a:rPr lang="ru-RU" b="1" dirty="0" err="1">
                <a:solidFill>
                  <a:srgbClr val="7A4300"/>
                </a:solidFill>
              </a:rPr>
              <a:t>мақсатпен</a:t>
            </a:r>
            <a:r>
              <a:rPr lang="ru-RU" b="1" dirty="0">
                <a:solidFill>
                  <a:srgbClr val="7A4300"/>
                </a:solidFill>
              </a:rPr>
              <a:t> </a:t>
            </a:r>
            <a:r>
              <a:rPr lang="ru-RU" b="1" dirty="0" err="1">
                <a:solidFill>
                  <a:srgbClr val="7A4300"/>
                </a:solidFill>
              </a:rPr>
              <a:t>орнаттыңыз</a:t>
            </a:r>
            <a:r>
              <a:rPr lang="ru-RU" b="1" dirty="0">
                <a:solidFill>
                  <a:srgbClr val="7A4300"/>
                </a:solidFill>
              </a:rPr>
              <a:t>?</a:t>
            </a:r>
            <a:endParaRPr lang="ru-RU" b="1" dirty="0">
              <a:solidFill>
                <a:srgbClr val="7A4300"/>
              </a:solidFill>
              <a:latin typeface="Arial" panose="020B0604020202020204" pitchFamily="34" charset="0"/>
            </a:endParaRPr>
          </a:p>
        </p:txBody>
      </p:sp>
      <p:sp>
        <p:nvSpPr>
          <p:cNvPr id="10" name="Title 1">
            <a:extLst>
              <a:ext uri="{FF2B5EF4-FFF2-40B4-BE49-F238E27FC236}">
                <a16:creationId xmlns:a16="http://schemas.microsoft.com/office/drawing/2014/main" id="{0FFF84FC-ACA1-6A49-AF59-1D4BC1DCAB34}"/>
              </a:ext>
            </a:extLst>
          </p:cNvPr>
          <p:cNvSpPr txBox="1">
            <a:spLocks/>
          </p:cNvSpPr>
          <p:nvPr/>
        </p:nvSpPr>
        <p:spPr>
          <a:xfrm>
            <a:off x="9790232" y="545006"/>
            <a:ext cx="1972406" cy="6168105"/>
          </a:xfrm>
          <a:prstGeom prst="rect">
            <a:avLst/>
          </a:prstGeom>
          <a:solidFill>
            <a:schemeClr val="accent2">
              <a:lumMod val="60000"/>
              <a:lumOff val="40000"/>
            </a:schemeClr>
          </a:solidFill>
          <a:ln w="28575">
            <a:solidFill>
              <a:schemeClr val="accent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just"/>
            <a:r>
              <a:rPr lang="ru-RU" sz="1400" dirty="0" err="1">
                <a:solidFill>
                  <a:schemeClr val="tx1"/>
                </a:solidFill>
                <a:latin typeface="+mn-lt"/>
              </a:rPr>
              <a:t>Мобильді</a:t>
            </a:r>
            <a:r>
              <a:rPr lang="ru-RU" sz="1400" dirty="0">
                <a:solidFill>
                  <a:schemeClr val="tx1"/>
                </a:solidFill>
                <a:latin typeface="+mn-lt"/>
              </a:rPr>
              <a:t> банкинг </a:t>
            </a:r>
          </a:p>
          <a:p>
            <a:pPr algn="just"/>
            <a:r>
              <a:rPr lang="ru-RU" sz="1400" dirty="0" err="1">
                <a:solidFill>
                  <a:schemeClr val="tx1"/>
                </a:solidFill>
                <a:latin typeface="+mn-lt"/>
              </a:rPr>
              <a:t>аударымдар</a:t>
            </a:r>
            <a:r>
              <a:rPr lang="ru-RU" sz="1400" dirty="0">
                <a:solidFill>
                  <a:schemeClr val="tx1"/>
                </a:solidFill>
                <a:latin typeface="+mn-lt"/>
              </a:rPr>
              <a:t> мен </a:t>
            </a:r>
            <a:r>
              <a:rPr lang="ru-RU" sz="1400" dirty="0" err="1">
                <a:solidFill>
                  <a:schemeClr val="tx1"/>
                </a:solidFill>
                <a:latin typeface="+mn-lt"/>
              </a:rPr>
              <a:t>төлемдердің</a:t>
            </a:r>
            <a:r>
              <a:rPr lang="ru-RU" sz="1400" dirty="0">
                <a:solidFill>
                  <a:schemeClr val="tx1"/>
                </a:solidFill>
                <a:latin typeface="+mn-lt"/>
              </a:rPr>
              <a:t> </a:t>
            </a:r>
            <a:r>
              <a:rPr lang="ru-RU" sz="1400" dirty="0" err="1">
                <a:solidFill>
                  <a:schemeClr val="tx1"/>
                </a:solidFill>
                <a:latin typeface="+mn-lt"/>
              </a:rPr>
              <a:t>әртүрлі</a:t>
            </a:r>
            <a:r>
              <a:rPr lang="ru-RU" sz="1400" dirty="0">
                <a:solidFill>
                  <a:schemeClr val="tx1"/>
                </a:solidFill>
                <a:latin typeface="+mn-lt"/>
              </a:rPr>
              <a:t> </a:t>
            </a:r>
            <a:r>
              <a:rPr lang="ru-RU" sz="1400" dirty="0" err="1">
                <a:solidFill>
                  <a:schemeClr val="tx1"/>
                </a:solidFill>
                <a:latin typeface="+mn-lt"/>
              </a:rPr>
              <a:t>түрлерін</a:t>
            </a:r>
            <a:r>
              <a:rPr lang="ru-RU" sz="1400" dirty="0">
                <a:solidFill>
                  <a:schemeClr val="tx1"/>
                </a:solidFill>
                <a:latin typeface="+mn-lt"/>
              </a:rPr>
              <a:t> </a:t>
            </a:r>
            <a:r>
              <a:rPr lang="ru-RU" sz="1400" dirty="0" err="1">
                <a:solidFill>
                  <a:schemeClr val="tx1"/>
                </a:solidFill>
                <a:latin typeface="+mn-lt"/>
              </a:rPr>
              <a:t>жетілдіруді</a:t>
            </a:r>
            <a:r>
              <a:rPr lang="ru-RU" sz="1400" dirty="0">
                <a:solidFill>
                  <a:schemeClr val="tx1"/>
                </a:solidFill>
                <a:latin typeface="+mn-lt"/>
              </a:rPr>
              <a:t> </a:t>
            </a:r>
            <a:r>
              <a:rPr lang="ru-RU" sz="1400" dirty="0" err="1">
                <a:solidFill>
                  <a:schemeClr val="tx1"/>
                </a:solidFill>
                <a:latin typeface="+mn-lt"/>
              </a:rPr>
              <a:t>дамыту</a:t>
            </a:r>
            <a:r>
              <a:rPr lang="ru-RU" sz="1400" dirty="0">
                <a:solidFill>
                  <a:schemeClr val="tx1"/>
                </a:solidFill>
                <a:latin typeface="+mn-lt"/>
              </a:rPr>
              <a:t> </a:t>
            </a:r>
            <a:r>
              <a:rPr lang="ru-RU" sz="1400" dirty="0" err="1">
                <a:solidFill>
                  <a:schemeClr val="tx1"/>
                </a:solidFill>
                <a:latin typeface="+mn-lt"/>
              </a:rPr>
              <a:t>арқылы</a:t>
            </a:r>
            <a:r>
              <a:rPr lang="ru-RU" sz="1400" dirty="0">
                <a:solidFill>
                  <a:schemeClr val="tx1"/>
                </a:solidFill>
                <a:latin typeface="+mn-lt"/>
              </a:rPr>
              <a:t> </a:t>
            </a:r>
            <a:r>
              <a:rPr lang="ru-RU" sz="1400" dirty="0" err="1">
                <a:solidFill>
                  <a:schemeClr val="tx1"/>
                </a:solidFill>
                <a:latin typeface="+mn-lt"/>
              </a:rPr>
              <a:t>дамиды</a:t>
            </a:r>
            <a:r>
              <a:rPr lang="ru-RU" sz="1400" dirty="0">
                <a:solidFill>
                  <a:schemeClr val="tx1"/>
                </a:solidFill>
                <a:latin typeface="+mn-lt"/>
              </a:rPr>
              <a:t>.</a:t>
            </a:r>
          </a:p>
          <a:p>
            <a:pPr algn="just"/>
            <a:endParaRPr lang="ru-RU" sz="1400" dirty="0">
              <a:solidFill>
                <a:schemeClr val="tx1"/>
              </a:solidFill>
              <a:latin typeface="+mn-lt"/>
            </a:endParaRPr>
          </a:p>
          <a:p>
            <a:pPr algn="just"/>
            <a:r>
              <a:rPr lang="ru-RU" sz="1400" dirty="0" err="1">
                <a:solidFill>
                  <a:schemeClr val="tx1"/>
                </a:solidFill>
                <a:latin typeface="+mn-lt"/>
              </a:rPr>
              <a:t>Сандық</a:t>
            </a:r>
            <a:r>
              <a:rPr lang="ru-RU" sz="1400" dirty="0">
                <a:solidFill>
                  <a:schemeClr val="tx1"/>
                </a:solidFill>
                <a:latin typeface="+mn-lt"/>
              </a:rPr>
              <a:t> </a:t>
            </a:r>
            <a:r>
              <a:rPr lang="ru-RU" sz="1400" dirty="0" err="1">
                <a:solidFill>
                  <a:schemeClr val="tx1"/>
                </a:solidFill>
                <a:latin typeface="+mn-lt"/>
              </a:rPr>
              <a:t>кеңсе</a:t>
            </a:r>
            <a:r>
              <a:rPr lang="ru-RU" sz="1400" dirty="0">
                <a:solidFill>
                  <a:schemeClr val="tx1"/>
                </a:solidFill>
                <a:latin typeface="+mn-lt"/>
              </a:rPr>
              <a:t> банк </a:t>
            </a:r>
            <a:r>
              <a:rPr lang="ru-RU" sz="1400" dirty="0" err="1">
                <a:solidFill>
                  <a:schemeClr val="tx1"/>
                </a:solidFill>
                <a:latin typeface="+mn-lt"/>
              </a:rPr>
              <a:t>өнімдерінің</a:t>
            </a:r>
            <a:r>
              <a:rPr lang="ru-RU" sz="1400" dirty="0">
                <a:solidFill>
                  <a:schemeClr val="tx1"/>
                </a:solidFill>
                <a:latin typeface="+mn-lt"/>
              </a:rPr>
              <a:t> сату </a:t>
            </a:r>
            <a:r>
              <a:rPr lang="ru-RU" sz="1400" dirty="0" err="1">
                <a:solidFill>
                  <a:schemeClr val="tx1"/>
                </a:solidFill>
                <a:latin typeface="+mn-lt"/>
              </a:rPr>
              <a:t>көрсеткішінің</a:t>
            </a:r>
            <a:r>
              <a:rPr lang="ru-RU" sz="1400" dirty="0">
                <a:solidFill>
                  <a:schemeClr val="tx1"/>
                </a:solidFill>
                <a:latin typeface="+mn-lt"/>
              </a:rPr>
              <a:t> </a:t>
            </a:r>
            <a:r>
              <a:rPr lang="ru-RU" sz="1400" dirty="0" err="1">
                <a:solidFill>
                  <a:schemeClr val="tx1"/>
                </a:solidFill>
                <a:latin typeface="+mn-lt"/>
              </a:rPr>
              <a:t>өсуі</a:t>
            </a:r>
            <a:r>
              <a:rPr lang="ru-RU" sz="1400" dirty="0">
                <a:solidFill>
                  <a:schemeClr val="tx1"/>
                </a:solidFill>
                <a:latin typeface="+mn-lt"/>
              </a:rPr>
              <a:t> </a:t>
            </a:r>
            <a:r>
              <a:rPr lang="ru-RU" sz="1400" dirty="0" err="1">
                <a:solidFill>
                  <a:schemeClr val="tx1"/>
                </a:solidFill>
                <a:latin typeface="+mn-lt"/>
              </a:rPr>
              <a:t>арқылы</a:t>
            </a:r>
            <a:r>
              <a:rPr lang="ru-RU" sz="1400" dirty="0">
                <a:solidFill>
                  <a:schemeClr val="tx1"/>
                </a:solidFill>
                <a:latin typeface="+mn-lt"/>
              </a:rPr>
              <a:t> </a:t>
            </a:r>
            <a:r>
              <a:rPr lang="ru-RU" sz="1400" dirty="0" err="1">
                <a:solidFill>
                  <a:schemeClr val="tx1"/>
                </a:solidFill>
                <a:latin typeface="+mn-lt"/>
              </a:rPr>
              <a:t>дамиды</a:t>
            </a:r>
            <a:r>
              <a:rPr lang="ru-RU" sz="1400" dirty="0">
                <a:solidFill>
                  <a:schemeClr val="tx1"/>
                </a:solidFill>
                <a:latin typeface="+mn-lt"/>
              </a:rPr>
              <a:t> .</a:t>
            </a:r>
          </a:p>
          <a:p>
            <a:pPr algn="just"/>
            <a:endParaRPr lang="ru-RU" sz="1400" dirty="0">
              <a:solidFill>
                <a:schemeClr val="tx1"/>
              </a:solidFill>
              <a:latin typeface="+mn-lt"/>
            </a:endParaRPr>
          </a:p>
          <a:p>
            <a:pPr algn="just"/>
            <a:r>
              <a:rPr lang="ru-RU" sz="1400" b="1" dirty="0" err="1">
                <a:solidFill>
                  <a:schemeClr val="tx1"/>
                </a:solidFill>
                <a:latin typeface="+mn-lt"/>
              </a:rPr>
              <a:t>Нарықтағы</a:t>
            </a:r>
            <a:r>
              <a:rPr lang="ru-RU" sz="1400" b="1" dirty="0">
                <a:solidFill>
                  <a:schemeClr val="tx1"/>
                </a:solidFill>
                <a:latin typeface="+mn-lt"/>
              </a:rPr>
              <a:t> </a:t>
            </a:r>
            <a:r>
              <a:rPr lang="ru-RU" sz="1400" b="1" dirty="0" err="1">
                <a:solidFill>
                  <a:schemeClr val="tx1"/>
                </a:solidFill>
                <a:latin typeface="+mn-lt"/>
              </a:rPr>
              <a:t>үрдістер</a:t>
            </a:r>
            <a:r>
              <a:rPr lang="ru-RU" sz="1400" b="1" dirty="0">
                <a:solidFill>
                  <a:schemeClr val="tx1"/>
                </a:solidFill>
                <a:latin typeface="+mn-lt"/>
              </a:rPr>
              <a:t>:.</a:t>
            </a:r>
          </a:p>
          <a:p>
            <a:pPr marL="285750" indent="-285750" algn="just">
              <a:buFont typeface="Wingdings" pitchFamily="2" charset="2"/>
              <a:buChar char="ü"/>
            </a:pPr>
            <a:r>
              <a:rPr lang="ru-RU" sz="1400" dirty="0" err="1">
                <a:solidFill>
                  <a:schemeClr val="tx1"/>
                </a:solidFill>
                <a:latin typeface="+mn-lt"/>
              </a:rPr>
              <a:t>Әр</a:t>
            </a:r>
            <a:r>
              <a:rPr lang="ru-RU" sz="1400" dirty="0">
                <a:solidFill>
                  <a:schemeClr val="tx1"/>
                </a:solidFill>
                <a:latin typeface="+mn-lt"/>
              </a:rPr>
              <a:t> </a:t>
            </a:r>
            <a:r>
              <a:rPr lang="ru-RU" sz="1400" dirty="0" err="1">
                <a:solidFill>
                  <a:schemeClr val="tx1"/>
                </a:solidFill>
                <a:latin typeface="+mn-lt"/>
              </a:rPr>
              <a:t>түрлі</a:t>
            </a:r>
            <a:r>
              <a:rPr lang="ru-RU" sz="1400" dirty="0">
                <a:solidFill>
                  <a:schemeClr val="tx1"/>
                </a:solidFill>
                <a:latin typeface="+mn-lt"/>
              </a:rPr>
              <a:t> </a:t>
            </a:r>
            <a:r>
              <a:rPr lang="ru-RU" sz="1400" dirty="0" err="1">
                <a:solidFill>
                  <a:schemeClr val="tx1"/>
                </a:solidFill>
                <a:latin typeface="+mn-lt"/>
              </a:rPr>
              <a:t>аударымдар</a:t>
            </a:r>
            <a:r>
              <a:rPr lang="ru-RU" sz="1400" dirty="0">
                <a:solidFill>
                  <a:schemeClr val="tx1"/>
                </a:solidFill>
                <a:latin typeface="+mn-lt"/>
              </a:rPr>
              <a:t> мен </a:t>
            </a:r>
            <a:r>
              <a:rPr lang="ru-RU" sz="1400" dirty="0" err="1">
                <a:solidFill>
                  <a:schemeClr val="tx1"/>
                </a:solidFill>
                <a:latin typeface="+mn-lt"/>
              </a:rPr>
              <a:t>төлемдердің</a:t>
            </a:r>
            <a:r>
              <a:rPr lang="ru-RU" sz="1400" dirty="0">
                <a:solidFill>
                  <a:schemeClr val="tx1"/>
                </a:solidFill>
                <a:latin typeface="+mn-lt"/>
              </a:rPr>
              <a:t> </a:t>
            </a:r>
            <a:r>
              <a:rPr lang="ru-RU" sz="1400" dirty="0" err="1">
                <a:solidFill>
                  <a:schemeClr val="tx1"/>
                </a:solidFill>
                <a:latin typeface="+mn-lt"/>
              </a:rPr>
              <a:t>пайда</a:t>
            </a:r>
            <a:r>
              <a:rPr lang="ru-RU" sz="1400" dirty="0">
                <a:solidFill>
                  <a:schemeClr val="tx1"/>
                </a:solidFill>
                <a:latin typeface="+mn-lt"/>
              </a:rPr>
              <a:t> </a:t>
            </a:r>
            <a:r>
              <a:rPr lang="ru-RU" sz="1400" dirty="0" err="1">
                <a:solidFill>
                  <a:schemeClr val="tx1"/>
                </a:solidFill>
                <a:latin typeface="+mn-lt"/>
              </a:rPr>
              <a:t>болуына</a:t>
            </a:r>
            <a:r>
              <a:rPr lang="ru-RU" sz="1400" dirty="0">
                <a:solidFill>
                  <a:schemeClr val="tx1"/>
                </a:solidFill>
                <a:latin typeface="+mn-lt"/>
              </a:rPr>
              <a:t> </a:t>
            </a:r>
            <a:r>
              <a:rPr lang="ru-RU" sz="1400" dirty="0" err="1">
                <a:solidFill>
                  <a:schemeClr val="tx1"/>
                </a:solidFill>
                <a:latin typeface="+mn-lt"/>
              </a:rPr>
              <a:t>байланысты</a:t>
            </a:r>
            <a:r>
              <a:rPr lang="ru-RU" sz="1400" dirty="0">
                <a:solidFill>
                  <a:schemeClr val="tx1"/>
                </a:solidFill>
                <a:latin typeface="+mn-lt"/>
              </a:rPr>
              <a:t> </a:t>
            </a:r>
            <a:r>
              <a:rPr lang="ru-RU" sz="1400" dirty="0" err="1">
                <a:solidFill>
                  <a:schemeClr val="tx1"/>
                </a:solidFill>
                <a:latin typeface="+mn-lt"/>
              </a:rPr>
              <a:t>дамиды</a:t>
            </a:r>
            <a:r>
              <a:rPr lang="ru-RU" sz="1400" dirty="0">
                <a:solidFill>
                  <a:schemeClr val="tx1"/>
                </a:solidFill>
                <a:latin typeface="+mn-lt"/>
              </a:rPr>
              <a:t>. </a:t>
            </a:r>
          </a:p>
          <a:p>
            <a:pPr marL="285750" indent="-285750" algn="just">
              <a:buFont typeface="Wingdings" pitchFamily="2" charset="2"/>
              <a:buChar char="ü"/>
            </a:pPr>
            <a:r>
              <a:rPr lang="ru-RU" sz="1400" dirty="0" err="1">
                <a:solidFill>
                  <a:schemeClr val="tx1"/>
                </a:solidFill>
                <a:latin typeface="+mn-lt"/>
              </a:rPr>
              <a:t>Мобильді</a:t>
            </a:r>
            <a:r>
              <a:rPr lang="ru-RU" sz="1400" dirty="0">
                <a:solidFill>
                  <a:schemeClr val="tx1"/>
                </a:solidFill>
                <a:latin typeface="+mn-lt"/>
              </a:rPr>
              <a:t> </a:t>
            </a:r>
            <a:r>
              <a:rPr lang="ru-RU" sz="1400" dirty="0" err="1">
                <a:solidFill>
                  <a:schemeClr val="tx1"/>
                </a:solidFill>
                <a:latin typeface="+mn-lt"/>
              </a:rPr>
              <a:t>банкте</a:t>
            </a:r>
            <a:r>
              <a:rPr lang="ru-RU" sz="1400" dirty="0">
                <a:solidFill>
                  <a:schemeClr val="tx1"/>
                </a:solidFill>
                <a:latin typeface="+mn-lt"/>
              </a:rPr>
              <a:t> </a:t>
            </a:r>
            <a:r>
              <a:rPr lang="ru-RU" sz="1400" dirty="0" err="1">
                <a:solidFill>
                  <a:schemeClr val="tx1"/>
                </a:solidFill>
                <a:latin typeface="+mn-lt"/>
              </a:rPr>
              <a:t>аударымдар</a:t>
            </a:r>
            <a:r>
              <a:rPr lang="ru-RU" sz="1400" dirty="0">
                <a:solidFill>
                  <a:schemeClr val="tx1"/>
                </a:solidFill>
                <a:latin typeface="+mn-lt"/>
              </a:rPr>
              <a:t> </a:t>
            </a:r>
            <a:r>
              <a:rPr lang="ru-RU" sz="1400" dirty="0" err="1">
                <a:solidFill>
                  <a:schemeClr val="tx1"/>
                </a:solidFill>
                <a:latin typeface="+mn-lt"/>
              </a:rPr>
              <a:t>ыңғайлы</a:t>
            </a:r>
            <a:r>
              <a:rPr lang="ru-RU" sz="1400" dirty="0">
                <a:solidFill>
                  <a:schemeClr val="tx1"/>
                </a:solidFill>
                <a:latin typeface="+mn-lt"/>
              </a:rPr>
              <a:t> .</a:t>
            </a:r>
          </a:p>
          <a:p>
            <a:pPr marL="285750" indent="-285750" algn="just">
              <a:lnSpc>
                <a:spcPct val="100000"/>
              </a:lnSpc>
              <a:buFont typeface="Wingdings" pitchFamily="2" charset="2"/>
              <a:buChar char="ü"/>
            </a:pPr>
            <a:r>
              <a:rPr lang="ru-RU" sz="1400" dirty="0" err="1">
                <a:solidFill>
                  <a:schemeClr val="tx1"/>
                </a:solidFill>
                <a:latin typeface="+mn-lt"/>
              </a:rPr>
              <a:t>Барлық</a:t>
            </a:r>
            <a:r>
              <a:rPr lang="ru-RU" sz="1400" dirty="0">
                <a:solidFill>
                  <a:schemeClr val="tx1"/>
                </a:solidFill>
                <a:latin typeface="+mn-lt"/>
              </a:rPr>
              <a:t> </a:t>
            </a:r>
            <a:r>
              <a:rPr lang="ru-RU" sz="1400" dirty="0" err="1">
                <a:solidFill>
                  <a:schemeClr val="tx1"/>
                </a:solidFill>
                <a:latin typeface="+mn-lt"/>
              </a:rPr>
              <a:t>мобильді</a:t>
            </a:r>
            <a:r>
              <a:rPr lang="ru-RU" sz="1400" dirty="0">
                <a:solidFill>
                  <a:schemeClr val="tx1"/>
                </a:solidFill>
                <a:latin typeface="+mn-lt"/>
              </a:rPr>
              <a:t> </a:t>
            </a:r>
            <a:r>
              <a:rPr lang="ru-RU" sz="1400" dirty="0" err="1">
                <a:solidFill>
                  <a:schemeClr val="tx1"/>
                </a:solidFill>
                <a:latin typeface="+mn-lt"/>
              </a:rPr>
              <a:t>банктерде</a:t>
            </a:r>
            <a:r>
              <a:rPr lang="ru-RU" sz="1400" dirty="0">
                <a:solidFill>
                  <a:schemeClr val="tx1"/>
                </a:solidFill>
                <a:latin typeface="+mn-lt"/>
              </a:rPr>
              <a:t> </a:t>
            </a:r>
            <a:r>
              <a:rPr lang="ru-RU" sz="1400" dirty="0" err="1">
                <a:solidFill>
                  <a:schemeClr val="tx1"/>
                </a:solidFill>
                <a:latin typeface="+mn-lt"/>
              </a:rPr>
              <a:t>жеңілдетілген</a:t>
            </a:r>
            <a:r>
              <a:rPr lang="ru-RU" sz="1400" dirty="0">
                <a:solidFill>
                  <a:schemeClr val="tx1"/>
                </a:solidFill>
                <a:latin typeface="+mn-lt"/>
              </a:rPr>
              <a:t> </a:t>
            </a:r>
            <a:r>
              <a:rPr lang="ru-RU" sz="1400" dirty="0" err="1">
                <a:solidFill>
                  <a:schemeClr val="tx1"/>
                </a:solidFill>
                <a:latin typeface="+mn-lt"/>
              </a:rPr>
              <a:t>кіру</a:t>
            </a:r>
            <a:r>
              <a:rPr lang="ru-RU" sz="1400" dirty="0">
                <a:solidFill>
                  <a:schemeClr val="tx1"/>
                </a:solidFill>
                <a:latin typeface="+mn-lt"/>
              </a:rPr>
              <a:t> </a:t>
            </a:r>
            <a:r>
              <a:rPr lang="ru-RU" sz="1400" dirty="0" err="1">
                <a:solidFill>
                  <a:schemeClr val="tx1"/>
                </a:solidFill>
                <a:latin typeface="+mn-lt"/>
              </a:rPr>
              <a:t>мүмкіндігі</a:t>
            </a:r>
            <a:r>
              <a:rPr lang="ru-RU" sz="1400" dirty="0">
                <a:solidFill>
                  <a:schemeClr val="tx1"/>
                </a:solidFill>
                <a:latin typeface="+mn-lt"/>
              </a:rPr>
              <a:t> </a:t>
            </a:r>
            <a:r>
              <a:rPr lang="ru-RU" sz="1400" dirty="0" err="1">
                <a:solidFill>
                  <a:schemeClr val="tx1"/>
                </a:solidFill>
                <a:latin typeface="+mn-lt"/>
              </a:rPr>
              <a:t>пайда</a:t>
            </a:r>
            <a:r>
              <a:rPr lang="ru-RU" sz="1400" dirty="0">
                <a:solidFill>
                  <a:schemeClr val="tx1"/>
                </a:solidFill>
                <a:latin typeface="+mn-lt"/>
              </a:rPr>
              <a:t> </a:t>
            </a:r>
            <a:r>
              <a:rPr lang="ru-RU" sz="1400" dirty="0" err="1">
                <a:solidFill>
                  <a:schemeClr val="tx1"/>
                </a:solidFill>
                <a:latin typeface="+mn-lt"/>
              </a:rPr>
              <a:t>болды</a:t>
            </a:r>
            <a:r>
              <a:rPr lang="ru-RU" sz="1400" dirty="0">
                <a:solidFill>
                  <a:schemeClr val="tx1"/>
                </a:solidFill>
                <a:latin typeface="+mn-lt"/>
              </a:rPr>
              <a:t>. </a:t>
            </a:r>
          </a:p>
        </p:txBody>
      </p:sp>
      <p:sp>
        <p:nvSpPr>
          <p:cNvPr id="13" name="Прямоугольник 12">
            <a:extLst>
              <a:ext uri="{FF2B5EF4-FFF2-40B4-BE49-F238E27FC236}">
                <a16:creationId xmlns:a16="http://schemas.microsoft.com/office/drawing/2014/main" id="{2B215F9E-0B3C-BB44-B016-9C9104D5319A}"/>
              </a:ext>
            </a:extLst>
          </p:cNvPr>
          <p:cNvSpPr/>
          <p:nvPr/>
        </p:nvSpPr>
        <p:spPr>
          <a:xfrm>
            <a:off x="221611" y="4923085"/>
            <a:ext cx="9163622" cy="1615827"/>
          </a:xfrm>
          <a:prstGeom prst="rect">
            <a:avLst/>
          </a:prstGeom>
          <a:solidFill>
            <a:schemeClr val="accent2">
              <a:lumMod val="60000"/>
              <a:lumOff val="40000"/>
            </a:schemeClr>
          </a:solidFill>
          <a:ln>
            <a:solidFill>
              <a:schemeClr val="accent1"/>
            </a:solidFill>
          </a:ln>
        </p:spPr>
        <p:txBody>
          <a:bodyPr wrap="square">
            <a:spAutoFit/>
          </a:bodyPr>
          <a:lstStyle/>
          <a:p>
            <a:r>
              <a:rPr lang="ru-RU" sz="1100" b="1" dirty="0" err="1"/>
              <a:t>Нарықтағы</a:t>
            </a:r>
            <a:r>
              <a:rPr lang="ru-RU" sz="1100" b="1" dirty="0"/>
              <a:t> </a:t>
            </a:r>
            <a:r>
              <a:rPr lang="ru-RU" sz="1100" b="1" dirty="0" err="1"/>
              <a:t>үрдістер</a:t>
            </a:r>
            <a:r>
              <a:rPr lang="ru-RU" sz="1100" b="1" dirty="0"/>
              <a:t>:</a:t>
            </a:r>
          </a:p>
          <a:p>
            <a:pPr marL="342900" indent="-342900" algn="just">
              <a:buAutoNum type="arabicPeriod"/>
            </a:pPr>
            <a:r>
              <a:rPr lang="ru-RU" sz="1100" dirty="0" err="1"/>
              <a:t>Банкке</a:t>
            </a:r>
            <a:r>
              <a:rPr lang="ru-RU" sz="1100" dirty="0"/>
              <a:t> </a:t>
            </a:r>
            <a:r>
              <a:rPr lang="ru-RU" sz="1100" dirty="0" err="1"/>
              <a:t>тікелей</a:t>
            </a:r>
            <a:r>
              <a:rPr lang="ru-RU" sz="1100" dirty="0"/>
              <a:t> </a:t>
            </a:r>
            <a:r>
              <a:rPr lang="ru-RU" sz="1100" dirty="0" err="1"/>
              <a:t>пайда</a:t>
            </a:r>
            <a:r>
              <a:rPr lang="ru-RU" sz="1100" dirty="0"/>
              <a:t> </a:t>
            </a:r>
            <a:r>
              <a:rPr lang="ru-RU" sz="1100" dirty="0" err="1"/>
              <a:t>әкелмейтін</a:t>
            </a:r>
            <a:r>
              <a:rPr lang="ru-RU" sz="1100" dirty="0"/>
              <a:t> </a:t>
            </a:r>
            <a:r>
              <a:rPr lang="ru-RU" sz="1100" dirty="0" err="1"/>
              <a:t>функциялар</a:t>
            </a:r>
            <a:r>
              <a:rPr lang="ru-RU" sz="1100" dirty="0"/>
              <a:t> </a:t>
            </a:r>
            <a:r>
              <a:rPr lang="ru-RU" sz="1100" dirty="0" err="1"/>
              <a:t>дамиды</a:t>
            </a:r>
            <a:r>
              <a:rPr lang="ru-RU" sz="1100" dirty="0"/>
              <a:t>. </a:t>
            </a:r>
            <a:r>
              <a:rPr lang="ru-RU" sz="1100" dirty="0" err="1"/>
              <a:t>Соңғы</a:t>
            </a:r>
            <a:r>
              <a:rPr lang="ru-RU" sz="1100" dirty="0"/>
              <a:t> </a:t>
            </a:r>
            <a:r>
              <a:rPr lang="ru-RU" sz="1100" dirty="0" err="1"/>
              <a:t>бір</a:t>
            </a:r>
            <a:r>
              <a:rPr lang="ru-RU" sz="1100" dirty="0"/>
              <a:t> </a:t>
            </a:r>
            <a:r>
              <a:rPr lang="ru-RU" sz="1100" dirty="0" err="1"/>
              <a:t>жарым</a:t>
            </a:r>
            <a:r>
              <a:rPr lang="ru-RU" sz="1100" dirty="0"/>
              <a:t> </a:t>
            </a:r>
            <a:r>
              <a:rPr lang="ru-RU" sz="1100" dirty="0" err="1"/>
              <a:t>жылдың</a:t>
            </a:r>
            <a:r>
              <a:rPr lang="ru-RU" sz="1100" dirty="0"/>
              <a:t> </a:t>
            </a:r>
            <a:r>
              <a:rPr lang="ru-RU" sz="1100" dirty="0" err="1"/>
              <a:t>ішінде</a:t>
            </a:r>
            <a:r>
              <a:rPr lang="ru-RU" sz="1100" dirty="0"/>
              <a:t> </a:t>
            </a:r>
            <a:r>
              <a:rPr lang="ru-RU" sz="1100" dirty="0" err="1"/>
              <a:t>төрт</a:t>
            </a:r>
            <a:r>
              <a:rPr lang="ru-RU" sz="1100" dirty="0"/>
              <a:t> </a:t>
            </a:r>
            <a:r>
              <a:rPr lang="ru-RU" sz="1100" dirty="0" err="1"/>
              <a:t>банкте</a:t>
            </a:r>
            <a:r>
              <a:rPr lang="ru-RU" sz="1100" dirty="0"/>
              <a:t> </a:t>
            </a:r>
            <a:r>
              <a:rPr lang="ru-RU" sz="1100" dirty="0" err="1"/>
              <a:t>пин-кодты</a:t>
            </a:r>
            <a:r>
              <a:rPr lang="ru-RU" sz="1100" dirty="0"/>
              <a:t> (</a:t>
            </a:r>
            <a:r>
              <a:rPr lang="ru-RU" sz="1100" dirty="0" err="1"/>
              <a:t>Еуразиялық</a:t>
            </a:r>
            <a:r>
              <a:rPr lang="ru-RU" sz="1100" dirty="0"/>
              <a:t> Банк, </a:t>
            </a:r>
            <a:r>
              <a:rPr lang="ru-RU" sz="1100" dirty="0" err="1"/>
              <a:t>Хоум</a:t>
            </a:r>
            <a:r>
              <a:rPr lang="ru-RU" sz="1100" dirty="0"/>
              <a:t> Кредит Банк, </a:t>
            </a:r>
            <a:r>
              <a:rPr lang="en-US" sz="1100" dirty="0" err="1"/>
              <a:t>Altyn</a:t>
            </a:r>
            <a:r>
              <a:rPr lang="en-US" sz="1100" dirty="0"/>
              <a:t> Bank </a:t>
            </a:r>
            <a:r>
              <a:rPr lang="ru-RU" sz="1100" dirty="0" err="1"/>
              <a:t>және</a:t>
            </a:r>
            <a:r>
              <a:rPr lang="ru-RU" sz="1100" dirty="0"/>
              <a:t> </a:t>
            </a:r>
            <a:r>
              <a:rPr lang="en-US" sz="1100" dirty="0" err="1"/>
              <a:t>Kaspi</a:t>
            </a:r>
            <a:r>
              <a:rPr lang="en-US" sz="1100" dirty="0"/>
              <a:t> Bank) </a:t>
            </a:r>
            <a:r>
              <a:rPr lang="ru-RU" sz="1100" dirty="0" err="1"/>
              <a:t>өзгерту</a:t>
            </a:r>
            <a:r>
              <a:rPr lang="ru-RU" sz="1100" dirty="0"/>
              <a:t> </a:t>
            </a:r>
            <a:r>
              <a:rPr lang="ru-RU" sz="1100" dirty="0" err="1"/>
              <a:t>және</a:t>
            </a:r>
            <a:r>
              <a:rPr lang="ru-RU" sz="1100" dirty="0"/>
              <a:t> </a:t>
            </a:r>
            <a:r>
              <a:rPr lang="ru-RU" sz="1100" dirty="0" err="1"/>
              <a:t>үш</a:t>
            </a:r>
            <a:r>
              <a:rPr lang="ru-RU" sz="1100" dirty="0"/>
              <a:t> </a:t>
            </a:r>
            <a:r>
              <a:rPr lang="ru-RU" sz="1100" dirty="0" err="1"/>
              <a:t>банкте</a:t>
            </a:r>
            <a:r>
              <a:rPr lang="ru-RU" sz="1100" dirty="0"/>
              <a:t> </a:t>
            </a:r>
            <a:r>
              <a:rPr lang="en-US" sz="1100" dirty="0"/>
              <a:t>push – </a:t>
            </a:r>
            <a:r>
              <a:rPr lang="ru-RU" sz="1100" dirty="0" err="1"/>
              <a:t>хабарлама</a:t>
            </a:r>
            <a:r>
              <a:rPr lang="ru-RU" sz="1100" dirty="0"/>
              <a:t> </a:t>
            </a:r>
            <a:r>
              <a:rPr lang="ru-RU" sz="1100" dirty="0" err="1"/>
              <a:t>орнату</a:t>
            </a:r>
            <a:r>
              <a:rPr lang="ru-RU" sz="1100" dirty="0"/>
              <a:t> </a:t>
            </a:r>
            <a:r>
              <a:rPr lang="ru-RU" sz="1100" dirty="0" err="1"/>
              <a:t>мүмкіндігі</a:t>
            </a:r>
            <a:r>
              <a:rPr lang="ru-RU" sz="1100" dirty="0"/>
              <a:t> </a:t>
            </a:r>
            <a:r>
              <a:rPr lang="ru-RU" sz="1100" dirty="0" err="1"/>
              <a:t>пайда</a:t>
            </a:r>
            <a:r>
              <a:rPr lang="ru-RU" sz="1100" dirty="0"/>
              <a:t> </a:t>
            </a:r>
            <a:r>
              <a:rPr lang="ru-RU" sz="1100" dirty="0" err="1"/>
              <a:t>болды</a:t>
            </a:r>
            <a:r>
              <a:rPr lang="ru-RU" sz="1100" dirty="0"/>
              <a:t>. </a:t>
            </a:r>
            <a:r>
              <a:rPr lang="ru-RU" sz="1100" dirty="0" err="1"/>
              <a:t>Бұрын</a:t>
            </a:r>
            <a:r>
              <a:rPr lang="ru-RU" sz="1100" dirty="0"/>
              <a:t> </a:t>
            </a:r>
            <a:r>
              <a:rPr lang="ru-RU" sz="1100" dirty="0" err="1"/>
              <a:t>бұл</a:t>
            </a:r>
            <a:r>
              <a:rPr lang="ru-RU" sz="1100" dirty="0"/>
              <a:t> </a:t>
            </a:r>
            <a:r>
              <a:rPr lang="ru-RU" sz="1100" dirty="0" err="1"/>
              <a:t>функциялар</a:t>
            </a:r>
            <a:r>
              <a:rPr lang="ru-RU" sz="1100" dirty="0"/>
              <a:t> </a:t>
            </a:r>
            <a:r>
              <a:rPr lang="ru-RU" sz="1100" dirty="0" err="1"/>
              <a:t>Қазақстанның</a:t>
            </a:r>
            <a:r>
              <a:rPr lang="ru-RU" sz="1100" dirty="0"/>
              <a:t> </a:t>
            </a:r>
            <a:r>
              <a:rPr lang="ru-RU" sz="1100" dirty="0" err="1"/>
              <a:t>бірде-бір</a:t>
            </a:r>
            <a:r>
              <a:rPr lang="ru-RU" sz="1100" dirty="0"/>
              <a:t> </a:t>
            </a:r>
            <a:r>
              <a:rPr lang="ru-RU" sz="1100" dirty="0" err="1"/>
              <a:t>мобильді</a:t>
            </a:r>
            <a:r>
              <a:rPr lang="ru-RU" sz="1100" dirty="0"/>
              <a:t> </a:t>
            </a:r>
            <a:r>
              <a:rPr lang="ru-RU" sz="1100" dirty="0" err="1"/>
              <a:t>банкінде</a:t>
            </a:r>
            <a:r>
              <a:rPr lang="ru-RU" sz="1100" dirty="0"/>
              <a:t> </a:t>
            </a:r>
            <a:r>
              <a:rPr lang="ru-RU" sz="1100" dirty="0" err="1"/>
              <a:t>болмаған</a:t>
            </a:r>
            <a:r>
              <a:rPr lang="ru-RU" sz="1100" dirty="0"/>
              <a:t>. </a:t>
            </a:r>
            <a:r>
              <a:rPr lang="ru-RU" sz="1100" dirty="0" err="1"/>
              <a:t>Бұл</a:t>
            </a:r>
            <a:r>
              <a:rPr lang="ru-RU" sz="1100" dirty="0"/>
              <a:t> </a:t>
            </a:r>
            <a:r>
              <a:rPr lang="ru-RU" sz="1100" dirty="0" err="1"/>
              <a:t>ретте</a:t>
            </a:r>
            <a:r>
              <a:rPr lang="ru-RU" sz="1100" dirty="0"/>
              <a:t> </a:t>
            </a:r>
            <a:r>
              <a:rPr lang="ru-RU" sz="1100" dirty="0" err="1"/>
              <a:t>зерттеу</a:t>
            </a:r>
            <a:r>
              <a:rPr lang="ru-RU" sz="1100" dirty="0"/>
              <a:t> </a:t>
            </a:r>
            <a:r>
              <a:rPr lang="ru-RU" sz="1100" dirty="0" err="1"/>
              <a:t>жүргізу</a:t>
            </a:r>
            <a:r>
              <a:rPr lang="ru-RU" sz="1100" dirty="0"/>
              <a:t> </a:t>
            </a:r>
            <a:r>
              <a:rPr lang="ru-RU" sz="1100" dirty="0" err="1"/>
              <a:t>кезінде</a:t>
            </a:r>
            <a:r>
              <a:rPr lang="ru-RU" sz="1100" dirty="0"/>
              <a:t> </a:t>
            </a:r>
            <a:r>
              <a:rPr lang="ru-RU" sz="1100" dirty="0" err="1"/>
              <a:t>дербес</a:t>
            </a:r>
            <a:r>
              <a:rPr lang="ru-RU" sz="1100" dirty="0"/>
              <a:t> </a:t>
            </a:r>
            <a:r>
              <a:rPr lang="ru-RU" sz="1100" dirty="0" err="1"/>
              <a:t>деректерді</a:t>
            </a:r>
            <a:r>
              <a:rPr lang="ru-RU" sz="1100" dirty="0"/>
              <a:t> </a:t>
            </a:r>
            <a:r>
              <a:rPr lang="ru-RU" sz="1100" dirty="0" err="1"/>
              <a:t>өзгертуге</a:t>
            </a:r>
            <a:r>
              <a:rPr lang="ru-RU" sz="1100" dirty="0"/>
              <a:t> </a:t>
            </a:r>
            <a:r>
              <a:rPr lang="ru-RU" sz="1100" dirty="0" err="1"/>
              <a:t>және</a:t>
            </a:r>
            <a:r>
              <a:rPr lang="ru-RU" sz="1100" dirty="0"/>
              <a:t> </a:t>
            </a:r>
            <a:r>
              <a:rPr lang="ru-RU" sz="1100" dirty="0" err="1"/>
              <a:t>құжаттарды</a:t>
            </a:r>
            <a:r>
              <a:rPr lang="ru-RU" sz="1100" dirty="0"/>
              <a:t> </a:t>
            </a:r>
            <a:r>
              <a:rPr lang="ru-RU" sz="1100" dirty="0" err="1"/>
              <a:t>түсіруге</a:t>
            </a:r>
            <a:r>
              <a:rPr lang="ru-RU" sz="1100" dirty="0"/>
              <a:t> </a:t>
            </a:r>
            <a:r>
              <a:rPr lang="ru-RU" sz="1100" dirty="0" err="1"/>
              <a:t>қатысты</a:t>
            </a:r>
            <a:r>
              <a:rPr lang="ru-RU" sz="1100" dirty="0"/>
              <a:t> </a:t>
            </a:r>
            <a:r>
              <a:rPr lang="ru-RU" sz="1100" dirty="0" err="1"/>
              <a:t>барлық</a:t>
            </a:r>
            <a:r>
              <a:rPr lang="ru-RU" sz="1100" dirty="0"/>
              <a:t> </a:t>
            </a:r>
            <a:r>
              <a:rPr lang="ru-RU" sz="1100" dirty="0" err="1"/>
              <a:t>нәрсе</a:t>
            </a:r>
            <a:r>
              <a:rPr lang="ru-RU" sz="1100" dirty="0"/>
              <a:t> </a:t>
            </a:r>
            <a:r>
              <a:rPr lang="ru-RU" sz="1100" dirty="0" err="1"/>
              <a:t>әлі</a:t>
            </a:r>
            <a:r>
              <a:rPr lang="ru-RU" sz="1100" dirty="0"/>
              <a:t> де </a:t>
            </a:r>
            <a:r>
              <a:rPr lang="ru-RU" sz="1100" dirty="0" err="1"/>
              <a:t>нашар</a:t>
            </a:r>
            <a:r>
              <a:rPr lang="ru-RU" sz="1100" dirty="0"/>
              <a:t> </a:t>
            </a:r>
            <a:r>
              <a:rPr lang="ru-RU" sz="1100" dirty="0" err="1"/>
              <a:t>дамыған</a:t>
            </a:r>
            <a:r>
              <a:rPr lang="ru-RU" sz="1100" dirty="0"/>
              <a:t>.</a:t>
            </a:r>
          </a:p>
          <a:p>
            <a:pPr marL="342900" indent="-342900" algn="just">
              <a:buAutoNum type="arabicPeriod"/>
            </a:pPr>
            <a:r>
              <a:rPr lang="en-US" sz="1100" dirty="0" err="1"/>
              <a:t>Kaspi</a:t>
            </a:r>
            <a:r>
              <a:rPr lang="en-US" sz="1100" dirty="0"/>
              <a:t> Bank </a:t>
            </a:r>
            <a:r>
              <a:rPr lang="ru-RU" sz="1100" dirty="0" err="1"/>
              <a:t>және</a:t>
            </a:r>
            <a:r>
              <a:rPr lang="ru-RU" sz="1100" dirty="0"/>
              <a:t> </a:t>
            </a:r>
            <a:r>
              <a:rPr lang="en-US" sz="1100" dirty="0" err="1"/>
              <a:t>ForteBank</a:t>
            </a:r>
            <a:r>
              <a:rPr lang="en-US" sz="1100" dirty="0"/>
              <a:t> </a:t>
            </a:r>
            <a:r>
              <a:rPr lang="ru-RU" sz="1100" dirty="0" err="1"/>
              <a:t>мобильді</a:t>
            </a:r>
            <a:r>
              <a:rPr lang="ru-RU" sz="1100" dirty="0"/>
              <a:t> </a:t>
            </a:r>
            <a:r>
              <a:rPr lang="ru-RU" sz="1100" dirty="0" err="1"/>
              <a:t>қосымшаларына</a:t>
            </a:r>
            <a:r>
              <a:rPr lang="ru-RU" sz="1100" dirty="0"/>
              <a:t> </a:t>
            </a:r>
            <a:r>
              <a:rPr lang="ru-RU" sz="1100" dirty="0" err="1"/>
              <a:t>тауар</a:t>
            </a:r>
            <a:r>
              <a:rPr lang="ru-RU" sz="1100" dirty="0"/>
              <a:t> </a:t>
            </a:r>
            <a:r>
              <a:rPr lang="ru-RU" sz="1100" dirty="0" err="1"/>
              <a:t>маркетплейстері</a:t>
            </a:r>
            <a:r>
              <a:rPr lang="ru-RU" sz="1100" dirty="0"/>
              <a:t> </a:t>
            </a:r>
            <a:r>
              <a:rPr lang="ru-RU" sz="1100" dirty="0" err="1"/>
              <a:t>біріктірілген</a:t>
            </a:r>
            <a:r>
              <a:rPr lang="ru-RU" sz="1100" dirty="0"/>
              <a:t>, </a:t>
            </a:r>
            <a:r>
              <a:rPr lang="ru-RU" sz="1100" dirty="0" err="1"/>
              <a:t>мұнда</a:t>
            </a:r>
            <a:r>
              <a:rPr lang="ru-RU" sz="1100" dirty="0"/>
              <a:t> клиент </a:t>
            </a:r>
            <a:r>
              <a:rPr lang="ru-RU" sz="1100" dirty="0" err="1"/>
              <a:t>кез</a:t>
            </a:r>
            <a:r>
              <a:rPr lang="ru-RU" sz="1100" dirty="0"/>
              <a:t> </a:t>
            </a:r>
            <a:r>
              <a:rPr lang="ru-RU" sz="1100" dirty="0" err="1"/>
              <a:t>келген</a:t>
            </a:r>
            <a:r>
              <a:rPr lang="ru-RU" sz="1100" dirty="0"/>
              <a:t> </a:t>
            </a:r>
            <a:r>
              <a:rPr lang="ru-RU" sz="1100" dirty="0" err="1"/>
              <a:t>нәрсені</a:t>
            </a:r>
            <a:r>
              <a:rPr lang="ru-RU" sz="1100" dirty="0"/>
              <a:t> </a:t>
            </a:r>
            <a:r>
              <a:rPr lang="ru-RU" sz="1100" dirty="0" err="1"/>
              <a:t>қашықтықтан</a:t>
            </a:r>
            <a:r>
              <a:rPr lang="ru-RU" sz="1100" dirty="0"/>
              <a:t> </a:t>
            </a:r>
            <a:r>
              <a:rPr lang="ru-RU" sz="1100" dirty="0" err="1"/>
              <a:t>сатып</a:t>
            </a:r>
            <a:r>
              <a:rPr lang="ru-RU" sz="1100" dirty="0"/>
              <a:t> ала </a:t>
            </a:r>
            <a:r>
              <a:rPr lang="ru-RU" sz="1100" dirty="0" err="1"/>
              <a:t>алады</a:t>
            </a:r>
            <a:r>
              <a:rPr lang="ru-RU" sz="1100" dirty="0"/>
              <a:t>. </a:t>
            </a:r>
            <a:r>
              <a:rPr lang="en-US" sz="1100" dirty="0" err="1"/>
              <a:t>Kaspi</a:t>
            </a:r>
            <a:r>
              <a:rPr lang="en-US" sz="1100" dirty="0"/>
              <a:t> Bank </a:t>
            </a:r>
            <a:r>
              <a:rPr lang="ru-RU" sz="1100" dirty="0" err="1"/>
              <a:t>өз</a:t>
            </a:r>
            <a:r>
              <a:rPr lang="ru-RU" sz="1100" dirty="0"/>
              <a:t> </a:t>
            </a:r>
            <a:r>
              <a:rPr lang="ru-RU" sz="1100" dirty="0" err="1"/>
              <a:t>өнімдерін</a:t>
            </a:r>
            <a:r>
              <a:rPr lang="ru-RU" sz="1100" dirty="0"/>
              <a:t> </a:t>
            </a:r>
            <a:r>
              <a:rPr lang="ru-RU" sz="1100" dirty="0" err="1"/>
              <a:t>жылжыту</a:t>
            </a:r>
            <a:r>
              <a:rPr lang="ru-RU" sz="1100" dirty="0"/>
              <a:t> </a:t>
            </a:r>
            <a:r>
              <a:rPr lang="ru-RU" sz="1100" dirty="0" err="1"/>
              <a:t>үшін</a:t>
            </a:r>
            <a:r>
              <a:rPr lang="ru-RU" sz="1100" dirty="0"/>
              <a:t> </a:t>
            </a:r>
            <a:r>
              <a:rPr lang="ru-RU" sz="1100" dirty="0" err="1"/>
              <a:t>маркетплейсті</a:t>
            </a:r>
            <a:r>
              <a:rPr lang="ru-RU" sz="1100" dirty="0"/>
              <a:t> </a:t>
            </a:r>
            <a:r>
              <a:rPr lang="ru-RU" sz="1100" dirty="0" err="1"/>
              <a:t>белсенді</a:t>
            </a:r>
            <a:r>
              <a:rPr lang="ru-RU" sz="1100" dirty="0"/>
              <a:t> </a:t>
            </a:r>
            <a:r>
              <a:rPr lang="ru-RU" sz="1100" dirty="0" err="1"/>
              <a:t>пайдаланады</a:t>
            </a:r>
            <a:r>
              <a:rPr lang="ru-RU" sz="1100" dirty="0"/>
              <a:t>: </a:t>
            </a:r>
            <a:r>
              <a:rPr lang="ru-RU" sz="1100" dirty="0" err="1"/>
              <a:t>төлемді</a:t>
            </a:r>
            <a:r>
              <a:rPr lang="ru-RU" sz="1100" dirty="0"/>
              <a:t> тек банк </a:t>
            </a:r>
            <a:r>
              <a:rPr lang="ru-RU" sz="1100" dirty="0" err="1"/>
              <a:t>картасымен</a:t>
            </a:r>
            <a:r>
              <a:rPr lang="ru-RU" sz="1100" dirty="0"/>
              <a:t> </a:t>
            </a:r>
            <a:r>
              <a:rPr lang="ru-RU" sz="1100" dirty="0" err="1"/>
              <a:t>ғана</a:t>
            </a:r>
            <a:r>
              <a:rPr lang="ru-RU" sz="1100" dirty="0"/>
              <a:t> </a:t>
            </a:r>
            <a:r>
              <a:rPr lang="ru-RU" sz="1100" dirty="0" err="1"/>
              <a:t>рұқсат</a:t>
            </a:r>
            <a:r>
              <a:rPr lang="ru-RU" sz="1100" dirty="0"/>
              <a:t> </a:t>
            </a:r>
            <a:r>
              <a:rPr lang="ru-RU" sz="1100" dirty="0" err="1"/>
              <a:t>етеді</a:t>
            </a:r>
            <a:r>
              <a:rPr lang="ru-RU" sz="1100" dirty="0"/>
              <a:t> </a:t>
            </a:r>
            <a:r>
              <a:rPr lang="ru-RU" sz="1100" dirty="0" err="1"/>
              <a:t>және</a:t>
            </a:r>
            <a:r>
              <a:rPr lang="ru-RU" sz="1100" dirty="0"/>
              <a:t> </a:t>
            </a:r>
            <a:r>
              <a:rPr lang="ru-RU" sz="1100" dirty="0" err="1"/>
              <a:t>бөліп</a:t>
            </a:r>
            <a:r>
              <a:rPr lang="ru-RU" sz="1100" dirty="0"/>
              <a:t> </a:t>
            </a:r>
            <a:r>
              <a:rPr lang="ru-RU" sz="1100" dirty="0" err="1"/>
              <a:t>төлеу</a:t>
            </a:r>
            <a:r>
              <a:rPr lang="ru-RU" sz="1100" dirty="0"/>
              <a:t> мен </a:t>
            </a:r>
            <a:r>
              <a:rPr lang="ru-RU" sz="1100" dirty="0" err="1"/>
              <a:t>тұтынушылық</a:t>
            </a:r>
            <a:r>
              <a:rPr lang="ru-RU" sz="1100" dirty="0"/>
              <a:t> </a:t>
            </a:r>
            <a:r>
              <a:rPr lang="ru-RU" sz="1100" dirty="0" err="1"/>
              <a:t>кредиттерді</a:t>
            </a:r>
            <a:r>
              <a:rPr lang="ru-RU" sz="1100" dirty="0"/>
              <a:t> </a:t>
            </a:r>
            <a:r>
              <a:rPr lang="ru-RU" sz="1100" dirty="0" err="1"/>
              <a:t>белсенді</a:t>
            </a:r>
            <a:r>
              <a:rPr lang="ru-RU" sz="1100" dirty="0"/>
              <a:t> </a:t>
            </a:r>
            <a:r>
              <a:rPr lang="ru-RU" sz="1100" dirty="0" err="1"/>
              <a:t>ұсынады</a:t>
            </a:r>
            <a:r>
              <a:rPr lang="ru-RU" sz="1100" dirty="0"/>
              <a:t>. </a:t>
            </a:r>
            <a:r>
              <a:rPr lang="en-US" sz="1100" dirty="0" err="1"/>
              <a:t>ForteBank</a:t>
            </a:r>
            <a:r>
              <a:rPr lang="en-US" sz="1100" dirty="0"/>
              <a:t> </a:t>
            </a:r>
            <a:r>
              <a:rPr lang="ru-RU" sz="1100" dirty="0" err="1"/>
              <a:t>кез</a:t>
            </a:r>
            <a:r>
              <a:rPr lang="ru-RU" sz="1100" dirty="0"/>
              <a:t> </a:t>
            </a:r>
            <a:r>
              <a:rPr lang="ru-RU" sz="1100" dirty="0" err="1"/>
              <a:t>келген</a:t>
            </a:r>
            <a:r>
              <a:rPr lang="ru-RU" sz="1100" dirty="0"/>
              <a:t> </a:t>
            </a:r>
            <a:r>
              <a:rPr lang="ru-RU" sz="1100" dirty="0" err="1"/>
              <a:t>картамен</a:t>
            </a:r>
            <a:r>
              <a:rPr lang="ru-RU" sz="1100" dirty="0"/>
              <a:t> </a:t>
            </a:r>
            <a:r>
              <a:rPr lang="ru-RU" sz="1100" dirty="0" err="1"/>
              <a:t>төлем</a:t>
            </a:r>
            <a:r>
              <a:rPr lang="ru-RU" sz="1100" dirty="0"/>
              <a:t> </a:t>
            </a:r>
            <a:r>
              <a:rPr lang="ru-RU" sz="1100" dirty="0" err="1"/>
              <a:t>жасауға</a:t>
            </a:r>
            <a:r>
              <a:rPr lang="ru-RU" sz="1100" dirty="0"/>
              <a:t> </a:t>
            </a:r>
            <a:r>
              <a:rPr lang="ru-RU" sz="1100" dirty="0" err="1"/>
              <a:t>рұқсат</a:t>
            </a:r>
            <a:r>
              <a:rPr lang="ru-RU" sz="1100" dirty="0"/>
              <a:t> </a:t>
            </a:r>
            <a:r>
              <a:rPr lang="ru-RU" sz="1100" dirty="0" err="1"/>
              <a:t>береді</a:t>
            </a:r>
            <a:r>
              <a:rPr lang="ru-RU" sz="1100" dirty="0"/>
              <a:t> </a:t>
            </a:r>
            <a:r>
              <a:rPr lang="ru-RU" sz="1100" dirty="0" err="1"/>
              <a:t>және</a:t>
            </a:r>
            <a:r>
              <a:rPr lang="ru-RU" sz="1100" dirty="0"/>
              <a:t> </a:t>
            </a:r>
            <a:r>
              <a:rPr lang="ru-RU" sz="1100" dirty="0" err="1"/>
              <a:t>клиенттерге</a:t>
            </a:r>
            <a:r>
              <a:rPr lang="ru-RU" sz="1100" dirty="0"/>
              <a:t> </a:t>
            </a:r>
            <a:r>
              <a:rPr lang="ru-RU" sz="1100" dirty="0" err="1"/>
              <a:t>бір</a:t>
            </a:r>
            <a:r>
              <a:rPr lang="ru-RU" sz="1100" dirty="0"/>
              <a:t> </a:t>
            </a:r>
            <a:r>
              <a:rPr lang="ru-RU" sz="1100" dirty="0" err="1"/>
              <a:t>ғана</a:t>
            </a:r>
            <a:r>
              <a:rPr lang="ru-RU" sz="1100" dirty="0"/>
              <a:t> </a:t>
            </a:r>
            <a:r>
              <a:rPr lang="ru-RU" sz="1100" dirty="0" err="1"/>
              <a:t>өнімді</a:t>
            </a:r>
            <a:r>
              <a:rPr lang="ru-RU" sz="1100" dirty="0"/>
              <a:t> </a:t>
            </a:r>
            <a:r>
              <a:rPr lang="ru-RU" sz="1100" dirty="0" err="1"/>
              <a:t>бөліп</a:t>
            </a:r>
            <a:r>
              <a:rPr lang="ru-RU" sz="1100" dirty="0"/>
              <a:t> </a:t>
            </a:r>
            <a:r>
              <a:rPr lang="ru-RU" sz="1100" dirty="0" err="1"/>
              <a:t>төлеуді</a:t>
            </a:r>
            <a:r>
              <a:rPr lang="ru-RU" sz="1100" dirty="0"/>
              <a:t> </a:t>
            </a:r>
            <a:r>
              <a:rPr lang="ru-RU" sz="1100" dirty="0" err="1"/>
              <a:t>ұсынады</a:t>
            </a:r>
            <a:r>
              <a:rPr lang="ru-RU" sz="1100" dirty="0"/>
              <a:t>.</a:t>
            </a:r>
          </a:p>
        </p:txBody>
      </p:sp>
      <p:sp>
        <p:nvSpPr>
          <p:cNvPr id="11" name="Заголовок 4">
            <a:extLst>
              <a:ext uri="{FF2B5EF4-FFF2-40B4-BE49-F238E27FC236}">
                <a16:creationId xmlns:a16="http://schemas.microsoft.com/office/drawing/2014/main" id="{E532F297-D39A-3640-BAD4-FCF3C2630D46}"/>
              </a:ext>
            </a:extLst>
          </p:cNvPr>
          <p:cNvSpPr txBox="1">
            <a:spLocks/>
          </p:cNvSpPr>
          <p:nvPr/>
        </p:nvSpPr>
        <p:spPr>
          <a:xfrm>
            <a:off x="575869" y="115900"/>
            <a:ext cx="9055852" cy="889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2.5. </a:t>
            </a:r>
            <a:r>
              <a:rPr lang="ru-RU" sz="2800" b="1" dirty="0" err="1">
                <a:latin typeface="+mn-lt"/>
              </a:rPr>
              <a:t>Қаржылық</a:t>
            </a:r>
            <a:r>
              <a:rPr lang="ru-RU" sz="2800" b="1" dirty="0">
                <a:latin typeface="+mn-lt"/>
              </a:rPr>
              <a:t> </a:t>
            </a:r>
            <a:r>
              <a:rPr lang="ru-RU" sz="2800" b="1" dirty="0" err="1">
                <a:latin typeface="+mn-lt"/>
              </a:rPr>
              <a:t>сауаттылық</a:t>
            </a:r>
            <a:r>
              <a:rPr lang="ru-RU" sz="2800" b="1" dirty="0">
                <a:latin typeface="+mn-lt"/>
              </a:rPr>
              <a:t> </a:t>
            </a:r>
            <a:r>
              <a:rPr lang="ru-RU" sz="2800" b="1" dirty="0" err="1">
                <a:latin typeface="+mn-lt"/>
              </a:rPr>
              <a:t>саласындағы</a:t>
            </a:r>
            <a:r>
              <a:rPr lang="ru-RU" sz="2800" b="1" dirty="0">
                <a:latin typeface="+mn-lt"/>
              </a:rPr>
              <a:t> </a:t>
            </a:r>
            <a:r>
              <a:rPr lang="ru-RU" sz="2800" b="1" dirty="0" err="1">
                <a:latin typeface="+mn-lt"/>
              </a:rPr>
              <a:t>қажеттіліктер</a:t>
            </a:r>
            <a:endParaRPr lang="ru-RU" sz="2800" b="1" dirty="0">
              <a:latin typeface="+mn-lt"/>
            </a:endParaRPr>
          </a:p>
          <a:p>
            <a:endParaRPr lang="ru-RU" sz="3200" b="1" dirty="0"/>
          </a:p>
        </p:txBody>
      </p:sp>
      <p:sp>
        <p:nvSpPr>
          <p:cNvPr id="12" name="Равнобедренный треугольник 24">
            <a:extLst>
              <a:ext uri="{FF2B5EF4-FFF2-40B4-BE49-F238E27FC236}">
                <a16:creationId xmlns:a16="http://schemas.microsoft.com/office/drawing/2014/main" id="{E1271F57-74F5-C546-AB06-241EB9B28D80}"/>
              </a:ext>
            </a:extLst>
          </p:cNvPr>
          <p:cNvSpPr/>
          <p:nvPr/>
        </p:nvSpPr>
        <p:spPr>
          <a:xfrm rot="5400000">
            <a:off x="214888" y="160934"/>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0242" name="Picture 2" descr="Мобильный банк">
            <a:extLst>
              <a:ext uri="{FF2B5EF4-FFF2-40B4-BE49-F238E27FC236}">
                <a16:creationId xmlns:a16="http://schemas.microsoft.com/office/drawing/2014/main" id="{DDDABDE6-51F9-4B39-B752-A89068926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2153" y="556758"/>
            <a:ext cx="1242134" cy="794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29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4">
            <a:extLst>
              <a:ext uri="{FF2B5EF4-FFF2-40B4-BE49-F238E27FC236}">
                <a16:creationId xmlns:a16="http://schemas.microsoft.com/office/drawing/2014/main" id="{F5099075-8D41-FF45-89B8-F658C580BA53}"/>
              </a:ext>
            </a:extLst>
          </p:cNvPr>
          <p:cNvSpPr txBox="1">
            <a:spLocks/>
          </p:cNvSpPr>
          <p:nvPr/>
        </p:nvSpPr>
        <p:spPr>
          <a:xfrm>
            <a:off x="558757" y="308036"/>
            <a:ext cx="9108120" cy="645964"/>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3200" b="1" dirty="0">
                <a:latin typeface="+mn-lt"/>
              </a:rPr>
              <a:t>2.5. </a:t>
            </a:r>
            <a:r>
              <a:rPr lang="ru-RU" sz="3200" b="1" dirty="0" err="1">
                <a:latin typeface="+mn-lt"/>
              </a:rPr>
              <a:t>Қаржылық</a:t>
            </a:r>
            <a:r>
              <a:rPr lang="ru-RU" sz="3200" b="1" dirty="0">
                <a:latin typeface="+mn-lt"/>
              </a:rPr>
              <a:t> </a:t>
            </a:r>
            <a:r>
              <a:rPr lang="ru-RU" sz="3200" b="1" dirty="0" err="1">
                <a:latin typeface="+mn-lt"/>
              </a:rPr>
              <a:t>сауаттылық</a:t>
            </a:r>
            <a:r>
              <a:rPr lang="ru-RU" sz="3200" b="1" dirty="0">
                <a:latin typeface="+mn-lt"/>
              </a:rPr>
              <a:t> </a:t>
            </a:r>
            <a:r>
              <a:rPr lang="ru-RU" sz="3200" b="1" dirty="0" err="1">
                <a:latin typeface="+mn-lt"/>
              </a:rPr>
              <a:t>саласындағы</a:t>
            </a:r>
            <a:r>
              <a:rPr lang="ru-RU" sz="3200" b="1" dirty="0">
                <a:latin typeface="+mn-lt"/>
              </a:rPr>
              <a:t> </a:t>
            </a:r>
            <a:r>
              <a:rPr lang="ru-RU" sz="3200" b="1" dirty="0" err="1">
                <a:latin typeface="+mn-lt"/>
              </a:rPr>
              <a:t>қажеттіліктер</a:t>
            </a:r>
            <a:endParaRPr lang="ru-RU" sz="3200" b="1" dirty="0"/>
          </a:p>
        </p:txBody>
      </p:sp>
      <p:sp>
        <p:nvSpPr>
          <p:cNvPr id="10" name="Равнобедренный треугольник 24">
            <a:extLst>
              <a:ext uri="{FF2B5EF4-FFF2-40B4-BE49-F238E27FC236}">
                <a16:creationId xmlns:a16="http://schemas.microsoft.com/office/drawing/2014/main" id="{0534A963-EFCB-5748-94EC-6E38E8265D66}"/>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TextBox 5">
            <a:extLst>
              <a:ext uri="{FF2B5EF4-FFF2-40B4-BE49-F238E27FC236}">
                <a16:creationId xmlns:a16="http://schemas.microsoft.com/office/drawing/2014/main" id="{9DBE1A10-936B-9247-9EEB-01364626559F}"/>
              </a:ext>
            </a:extLst>
          </p:cNvPr>
          <p:cNvSpPr txBox="1"/>
          <p:nvPr/>
        </p:nvSpPr>
        <p:spPr>
          <a:xfrm>
            <a:off x="332980" y="707281"/>
            <a:ext cx="6045438" cy="369332"/>
          </a:xfrm>
          <a:prstGeom prst="rect">
            <a:avLst/>
          </a:prstGeom>
          <a:noFill/>
        </p:spPr>
        <p:txBody>
          <a:bodyPr wrap="none" rtlCol="0">
            <a:spAutoFit/>
          </a:bodyPr>
          <a:lstStyle/>
          <a:p>
            <a:r>
              <a:rPr lang="ru-RU" b="1">
                <a:solidFill>
                  <a:srgbClr val="7A4300"/>
                </a:solidFill>
              </a:rPr>
              <a:t>Қазақстандағы қаржылық сауаттылық бойынша жобалар</a:t>
            </a:r>
            <a:endParaRPr lang="ru-RU" b="1" dirty="0">
              <a:solidFill>
                <a:srgbClr val="7A4300"/>
              </a:solidFill>
            </a:endParaRPr>
          </a:p>
        </p:txBody>
      </p:sp>
      <p:sp>
        <p:nvSpPr>
          <p:cNvPr id="12" name="Прямоугольник 11">
            <a:extLst>
              <a:ext uri="{FF2B5EF4-FFF2-40B4-BE49-F238E27FC236}">
                <a16:creationId xmlns:a16="http://schemas.microsoft.com/office/drawing/2014/main" id="{63F306A9-F135-7044-8A59-100FA89644E5}"/>
              </a:ext>
            </a:extLst>
          </p:cNvPr>
          <p:cNvSpPr/>
          <p:nvPr/>
        </p:nvSpPr>
        <p:spPr>
          <a:xfrm>
            <a:off x="340379" y="1069225"/>
            <a:ext cx="4585621" cy="3693319"/>
          </a:xfrm>
          <a:prstGeom prst="rect">
            <a:avLst/>
          </a:prstGeom>
          <a:solidFill>
            <a:schemeClr val="bg1">
              <a:lumMod val="75000"/>
            </a:schemeClr>
          </a:solidFill>
        </p:spPr>
        <p:txBody>
          <a:bodyPr wrap="square">
            <a:spAutoFit/>
          </a:bodyPr>
          <a:lstStyle/>
          <a:p>
            <a:pPr algn="just"/>
            <a:r>
              <a:rPr lang="ru-RU">
                <a:solidFill>
                  <a:schemeClr val="tx1">
                    <a:lumMod val="75000"/>
                    <a:lumOff val="25000"/>
                  </a:schemeClr>
                </a:solidFill>
              </a:rPr>
              <a:t>Қазақстанда халықтың қаржылық сауаттылығын арттыруға бағытталған жаңа құралдар белсенді түрде пысықталуда. Жеке қаржы ұйымдарының арасында осы орында 8 жылдан астам Хоум Кредит Банкі жұмыс істейді. </a:t>
            </a:r>
          </a:p>
          <a:p>
            <a:pPr algn="just"/>
            <a:r>
              <a:rPr lang="ru-RU">
                <a:solidFill>
                  <a:schemeClr val="tx1">
                    <a:lumMod val="75000"/>
                    <a:lumOff val="25000"/>
                  </a:schemeClr>
                </a:solidFill>
              </a:rPr>
              <a:t>Тегін семинарларды Қазақстандағы </a:t>
            </a:r>
            <a:r>
              <a:rPr lang="en-US">
                <a:solidFill>
                  <a:schemeClr val="tx1">
                    <a:lumMod val="75000"/>
                    <a:lumOff val="25000"/>
                  </a:schemeClr>
                </a:solidFill>
              </a:rPr>
              <a:t>IDF Eurasia </a:t>
            </a:r>
            <a:r>
              <a:rPr lang="ru-RU">
                <a:solidFill>
                  <a:schemeClr val="tx1">
                    <a:lumMod val="75000"/>
                    <a:lumOff val="25000"/>
                  </a:schemeClr>
                </a:solidFill>
              </a:rPr>
              <a:t>тобы (</a:t>
            </a:r>
            <a:r>
              <a:rPr lang="en-US">
                <a:solidFill>
                  <a:schemeClr val="tx1">
                    <a:lumMod val="75000"/>
                    <a:lumOff val="25000"/>
                  </a:schemeClr>
                </a:solidFill>
              </a:rPr>
              <a:t>SOLVA </a:t>
            </a:r>
            <a:r>
              <a:rPr lang="ru-RU">
                <a:solidFill>
                  <a:schemeClr val="tx1">
                    <a:lumMod val="75000"/>
                    <a:lumOff val="25000"/>
                  </a:schemeClr>
                </a:solidFill>
              </a:rPr>
              <a:t>және </a:t>
            </a:r>
            <a:r>
              <a:rPr lang="en-US">
                <a:solidFill>
                  <a:schemeClr val="tx1">
                    <a:lumMod val="75000"/>
                    <a:lumOff val="25000"/>
                  </a:schemeClr>
                </a:solidFill>
              </a:rPr>
              <a:t>MoneyMan </a:t>
            </a:r>
            <a:r>
              <a:rPr lang="ru-RU">
                <a:solidFill>
                  <a:schemeClr val="tx1">
                    <a:lumMod val="75000"/>
                    <a:lumOff val="25000"/>
                  </a:schemeClr>
                </a:solidFill>
              </a:rPr>
              <a:t>МҚҰ бренді), </a:t>
            </a:r>
            <a:r>
              <a:rPr lang="en-US">
                <a:solidFill>
                  <a:schemeClr val="tx1">
                    <a:lumMod val="75000"/>
                    <a:lumOff val="25000"/>
                  </a:schemeClr>
                </a:solidFill>
              </a:rPr>
              <a:t>Freedom Finance Life </a:t>
            </a:r>
            <a:r>
              <a:rPr lang="ru-RU">
                <a:solidFill>
                  <a:schemeClr val="tx1">
                    <a:lumMod val="75000"/>
                    <a:lumOff val="25000"/>
                  </a:schemeClr>
                </a:solidFill>
              </a:rPr>
              <a:t>өткізеді. Сондай-ақ осындай жобаларды </a:t>
            </a:r>
            <a:r>
              <a:rPr lang="en-US">
                <a:solidFill>
                  <a:schemeClr val="tx1">
                    <a:lumMod val="75000"/>
                    <a:lumOff val="25000"/>
                  </a:schemeClr>
                </a:solidFill>
              </a:rPr>
              <a:t>KMF </a:t>
            </a:r>
            <a:r>
              <a:rPr lang="ru-RU">
                <a:solidFill>
                  <a:schemeClr val="tx1">
                    <a:lumMod val="75000"/>
                    <a:lumOff val="25000"/>
                  </a:schemeClr>
                </a:solidFill>
              </a:rPr>
              <a:t>МҚҰ жүзеге асырады. Балаларға арналған қаржылық сауаттылық бойынша мектептер мен курстар жеке құрылады.</a:t>
            </a:r>
            <a:endParaRPr lang="ru-RU" sz="1600" dirty="0"/>
          </a:p>
        </p:txBody>
      </p:sp>
      <p:pic>
        <p:nvPicPr>
          <p:cNvPr id="16" name="Рисунок 15">
            <a:extLst>
              <a:ext uri="{FF2B5EF4-FFF2-40B4-BE49-F238E27FC236}">
                <a16:creationId xmlns:a16="http://schemas.microsoft.com/office/drawing/2014/main" id="{171A86CF-7913-7247-A36F-947255C04C40}"/>
              </a:ext>
            </a:extLst>
          </p:cNvPr>
          <p:cNvPicPr>
            <a:picLocks noChangeAspect="1"/>
          </p:cNvPicPr>
          <p:nvPr/>
        </p:nvPicPr>
        <p:blipFill rotWithShape="1">
          <a:blip r:embed="rId2">
            <a:extLst>
              <a:ext uri="{28A0092B-C50C-407E-A947-70E740481C1C}">
                <a14:useLocalDpi xmlns:a14="http://schemas.microsoft.com/office/drawing/2010/main" val="0"/>
              </a:ext>
            </a:extLst>
          </a:blip>
          <a:srcRect l="4111" t="23542" r="7697" b="9825"/>
          <a:stretch/>
        </p:blipFill>
        <p:spPr>
          <a:xfrm>
            <a:off x="5123717" y="1076612"/>
            <a:ext cx="4205513" cy="2577935"/>
          </a:xfrm>
          <a:prstGeom prst="rect">
            <a:avLst/>
          </a:prstGeom>
        </p:spPr>
      </p:pic>
      <p:sp>
        <p:nvSpPr>
          <p:cNvPr id="18" name="Прямоугольник 17">
            <a:extLst>
              <a:ext uri="{FF2B5EF4-FFF2-40B4-BE49-F238E27FC236}">
                <a16:creationId xmlns:a16="http://schemas.microsoft.com/office/drawing/2014/main" id="{B6C1DFB8-1F1A-4E42-B590-F657EFD0559D}"/>
              </a:ext>
            </a:extLst>
          </p:cNvPr>
          <p:cNvSpPr/>
          <p:nvPr/>
        </p:nvSpPr>
        <p:spPr>
          <a:xfrm>
            <a:off x="6088068" y="3285215"/>
            <a:ext cx="1420004" cy="369332"/>
          </a:xfrm>
          <a:prstGeom prst="rect">
            <a:avLst/>
          </a:prstGeom>
        </p:spPr>
        <p:txBody>
          <a:bodyPr wrap="none">
            <a:spAutoFit/>
          </a:bodyPr>
          <a:lstStyle/>
          <a:p>
            <a:pPr fontAlgn="base"/>
            <a:r>
              <a:rPr lang="en" b="1" dirty="0" err="1">
                <a:solidFill>
                  <a:schemeClr val="bg1"/>
                </a:solidFill>
                <a:latin typeface="Oranienbaum"/>
              </a:rPr>
              <a:t>Finmentor.kz</a:t>
            </a:r>
            <a:endParaRPr lang="en" b="1" i="0" u="none" strike="noStrike" dirty="0">
              <a:solidFill>
                <a:schemeClr val="bg1"/>
              </a:solidFill>
              <a:effectLst/>
              <a:latin typeface="Oranienbaum"/>
            </a:endParaRPr>
          </a:p>
        </p:txBody>
      </p:sp>
      <p:pic>
        <p:nvPicPr>
          <p:cNvPr id="26" name="Рисунок 25">
            <a:extLst>
              <a:ext uri="{FF2B5EF4-FFF2-40B4-BE49-F238E27FC236}">
                <a16:creationId xmlns:a16="http://schemas.microsoft.com/office/drawing/2014/main" id="{A851B67E-BDD6-E64B-BCF9-6AF8E1901729}"/>
              </a:ext>
            </a:extLst>
          </p:cNvPr>
          <p:cNvPicPr>
            <a:picLocks noChangeAspect="1"/>
          </p:cNvPicPr>
          <p:nvPr/>
        </p:nvPicPr>
        <p:blipFill rotWithShape="1">
          <a:blip r:embed="rId3">
            <a:extLst>
              <a:ext uri="{28A0092B-C50C-407E-A947-70E740481C1C}">
                <a14:useLocalDpi xmlns:a14="http://schemas.microsoft.com/office/drawing/2010/main" val="0"/>
              </a:ext>
            </a:extLst>
          </a:blip>
          <a:srcRect l="2838" t="19188" r="85679" b="72310"/>
          <a:stretch/>
        </p:blipFill>
        <p:spPr>
          <a:xfrm>
            <a:off x="9676479" y="1640723"/>
            <a:ext cx="1563251" cy="892479"/>
          </a:xfrm>
          <a:prstGeom prst="rect">
            <a:avLst/>
          </a:prstGeom>
        </p:spPr>
      </p:pic>
      <p:pic>
        <p:nvPicPr>
          <p:cNvPr id="27" name="Рисунок 26">
            <a:extLst>
              <a:ext uri="{FF2B5EF4-FFF2-40B4-BE49-F238E27FC236}">
                <a16:creationId xmlns:a16="http://schemas.microsoft.com/office/drawing/2014/main" id="{88A3BB9C-6CB3-C848-B51E-00F6618AFDF4}"/>
              </a:ext>
            </a:extLst>
          </p:cNvPr>
          <p:cNvPicPr>
            <a:picLocks noChangeAspect="1"/>
          </p:cNvPicPr>
          <p:nvPr/>
        </p:nvPicPr>
        <p:blipFill rotWithShape="1">
          <a:blip r:embed="rId4">
            <a:extLst>
              <a:ext uri="{28A0092B-C50C-407E-A947-70E740481C1C}">
                <a14:useLocalDpi xmlns:a14="http://schemas.microsoft.com/office/drawing/2010/main" val="0"/>
              </a:ext>
            </a:extLst>
          </a:blip>
          <a:srcRect l="2018" t="31628" r="11860" b="29216"/>
          <a:stretch/>
        </p:blipFill>
        <p:spPr>
          <a:xfrm>
            <a:off x="5519936" y="4037064"/>
            <a:ext cx="6040536" cy="1716535"/>
          </a:xfrm>
          <a:prstGeom prst="rect">
            <a:avLst/>
          </a:prstGeom>
        </p:spPr>
      </p:pic>
      <p:pic>
        <p:nvPicPr>
          <p:cNvPr id="29" name="Рисунок 28">
            <a:extLst>
              <a:ext uri="{FF2B5EF4-FFF2-40B4-BE49-F238E27FC236}">
                <a16:creationId xmlns:a16="http://schemas.microsoft.com/office/drawing/2014/main" id="{D9892213-03CA-FF40-AF34-CA3840A386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97" t="20976" r="14731" b="8661"/>
          <a:stretch/>
        </p:blipFill>
        <p:spPr>
          <a:xfrm>
            <a:off x="355399" y="3953254"/>
            <a:ext cx="4768318" cy="2494228"/>
          </a:xfrm>
          <a:prstGeom prst="rect">
            <a:avLst/>
          </a:prstGeom>
        </p:spPr>
      </p:pic>
    </p:spTree>
    <p:extLst>
      <p:ext uri="{BB962C8B-B14F-4D97-AF65-F5344CB8AC3E}">
        <p14:creationId xmlns:p14="http://schemas.microsoft.com/office/powerpoint/2010/main" val="6315503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D46719-E1C9-4DF4-88AA-4A8FADCF0DC1}"/>
              </a:ext>
            </a:extLst>
          </p:cNvPr>
          <p:cNvSpPr txBox="1"/>
          <p:nvPr/>
        </p:nvSpPr>
        <p:spPr>
          <a:xfrm>
            <a:off x="3309417" y="1751338"/>
            <a:ext cx="11136807" cy="4608512"/>
          </a:xfrm>
          <a:prstGeom prst="rect">
            <a:avLst/>
          </a:prstGeom>
          <a:noFill/>
        </p:spPr>
        <p:txBody>
          <a:bodyPr wrap="square" lIns="0" tIns="0" rIns="0" bIns="0" rtlCol="0">
            <a:noAutofit/>
          </a:bodyPr>
          <a:lstStyle/>
          <a:p>
            <a:pPr>
              <a:spcBef>
                <a:spcPts val="400"/>
              </a:spcBef>
            </a:pPr>
            <a:endParaRPr lang="ru-RU" sz="1333" dirty="0">
              <a:latin typeface="Arial" pitchFamily="34" charset="0"/>
              <a:cs typeface="Arial" pitchFamily="34" charset="0"/>
            </a:endParaRPr>
          </a:p>
        </p:txBody>
      </p:sp>
      <p:sp>
        <p:nvSpPr>
          <p:cNvPr id="7" name="Заголовок 4">
            <a:extLst>
              <a:ext uri="{FF2B5EF4-FFF2-40B4-BE49-F238E27FC236}">
                <a16:creationId xmlns:a16="http://schemas.microsoft.com/office/drawing/2014/main" id="{6C208E92-F72F-4A40-A0D7-BC00C948A759}"/>
              </a:ext>
            </a:extLst>
          </p:cNvPr>
          <p:cNvSpPr txBox="1">
            <a:spLocks/>
          </p:cNvSpPr>
          <p:nvPr/>
        </p:nvSpPr>
        <p:spPr>
          <a:xfrm>
            <a:off x="558757" y="404664"/>
            <a:ext cx="9108120" cy="54933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3000" b="1" dirty="0">
                <a:latin typeface="+mn-lt"/>
              </a:rPr>
              <a:t>2.5. </a:t>
            </a:r>
            <a:r>
              <a:rPr lang="ru-RU" sz="3000" b="1" dirty="0" err="1">
                <a:latin typeface="+mn-lt"/>
              </a:rPr>
              <a:t>Қаржылық</a:t>
            </a:r>
            <a:r>
              <a:rPr lang="ru-RU" sz="3000" b="1" dirty="0">
                <a:latin typeface="+mn-lt"/>
              </a:rPr>
              <a:t> </a:t>
            </a:r>
            <a:r>
              <a:rPr lang="ru-RU" sz="3000" b="1" dirty="0" err="1">
                <a:latin typeface="+mn-lt"/>
              </a:rPr>
              <a:t>сауаттылық</a:t>
            </a:r>
            <a:r>
              <a:rPr lang="ru-RU" sz="3000" b="1" dirty="0">
                <a:latin typeface="+mn-lt"/>
              </a:rPr>
              <a:t> </a:t>
            </a:r>
            <a:r>
              <a:rPr lang="ru-RU" sz="3000" b="1" dirty="0" err="1">
                <a:latin typeface="+mn-lt"/>
              </a:rPr>
              <a:t>саласындағы</a:t>
            </a:r>
            <a:r>
              <a:rPr lang="ru-RU" sz="3000" b="1" dirty="0">
                <a:latin typeface="+mn-lt"/>
              </a:rPr>
              <a:t> </a:t>
            </a:r>
            <a:r>
              <a:rPr lang="ru-RU" sz="3000" b="1" dirty="0" err="1">
                <a:latin typeface="+mn-lt"/>
              </a:rPr>
              <a:t>қажеттіліктер</a:t>
            </a:r>
            <a:r>
              <a:rPr lang="ru-RU" sz="3000" b="1" dirty="0">
                <a:latin typeface="+mn-lt"/>
              </a:rPr>
              <a:t> </a:t>
            </a:r>
          </a:p>
          <a:p>
            <a:endParaRPr lang="ru-RU" sz="3200" b="1" dirty="0"/>
          </a:p>
        </p:txBody>
      </p:sp>
      <p:sp>
        <p:nvSpPr>
          <p:cNvPr id="8" name="Равнобедренный треугольник 24">
            <a:extLst>
              <a:ext uri="{FF2B5EF4-FFF2-40B4-BE49-F238E27FC236}">
                <a16:creationId xmlns:a16="http://schemas.microsoft.com/office/drawing/2014/main" id="{B7BD1D15-ABBD-EA4F-A258-DD5D214BE6E6}"/>
              </a:ext>
            </a:extLst>
          </p:cNvPr>
          <p:cNvSpPr/>
          <p:nvPr/>
        </p:nvSpPr>
        <p:spPr>
          <a:xfrm rot="5400000">
            <a:off x="147034" y="208395"/>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9" name="Таблица 8">
            <a:extLst>
              <a:ext uri="{FF2B5EF4-FFF2-40B4-BE49-F238E27FC236}">
                <a16:creationId xmlns:a16="http://schemas.microsoft.com/office/drawing/2014/main" id="{CCD78C9B-B6B3-EC4C-95F7-4C3C4B0E74B2}"/>
              </a:ext>
            </a:extLst>
          </p:cNvPr>
          <p:cNvGraphicFramePr>
            <a:graphicFrameLocks noGrp="1"/>
          </p:cNvGraphicFramePr>
          <p:nvPr>
            <p:extLst>
              <p:ext uri="{D42A27DB-BD31-4B8C-83A1-F6EECF244321}">
                <p14:modId xmlns:p14="http://schemas.microsoft.com/office/powerpoint/2010/main" val="70440614"/>
              </p:ext>
            </p:extLst>
          </p:nvPr>
        </p:nvGraphicFramePr>
        <p:xfrm>
          <a:off x="340380" y="795853"/>
          <a:ext cx="2695620" cy="587314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873147">
                <a:tc>
                  <a:txBody>
                    <a:bodyPr/>
                    <a:lstStyle/>
                    <a:p>
                      <a:pPr algn="ctr"/>
                      <a:r>
                        <a:rPr lang="ru-RU" sz="4400" b="1" dirty="0" err="1">
                          <a:effectLst/>
                        </a:rPr>
                        <a:t>Негізгі</a:t>
                      </a:r>
                      <a:r>
                        <a:rPr lang="ru-RU" sz="1600" b="1" dirty="0">
                          <a:effectLst/>
                        </a:rPr>
                        <a:t> </a:t>
                      </a:r>
                      <a:r>
                        <a:rPr lang="ru-RU" sz="4400" b="1" dirty="0" err="1">
                          <a:effectLst/>
                        </a:rPr>
                        <a:t>фактілер</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10" name="Прямоугольник 9">
            <a:extLst>
              <a:ext uri="{FF2B5EF4-FFF2-40B4-BE49-F238E27FC236}">
                <a16:creationId xmlns:a16="http://schemas.microsoft.com/office/drawing/2014/main" id="{631130EB-BEEE-694F-93F6-98DA5A323AFC}"/>
              </a:ext>
            </a:extLst>
          </p:cNvPr>
          <p:cNvSpPr/>
          <p:nvPr/>
        </p:nvSpPr>
        <p:spPr>
          <a:xfrm>
            <a:off x="3254377" y="708394"/>
            <a:ext cx="8662500" cy="5960606"/>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a:t>2020 </a:t>
            </a:r>
            <a:r>
              <a:rPr lang="ru-RU" sz="1600" dirty="0" err="1"/>
              <a:t>жылғы</a:t>
            </a:r>
            <a:r>
              <a:rPr lang="ru-RU" sz="1600" dirty="0"/>
              <a:t> </a:t>
            </a:r>
            <a:r>
              <a:rPr lang="ru-RU" sz="1600" dirty="0" err="1"/>
              <a:t>әлеуметтік</a:t>
            </a:r>
            <a:r>
              <a:rPr lang="ru-RU" sz="1600" dirty="0"/>
              <a:t> </a:t>
            </a:r>
            <a:r>
              <a:rPr lang="ru-RU" sz="1600" dirty="0" err="1"/>
              <a:t>зерттеу</a:t>
            </a:r>
            <a:r>
              <a:rPr lang="ru-RU" sz="1600" dirty="0"/>
              <a:t> </a:t>
            </a:r>
            <a:r>
              <a:rPr lang="ru-RU" sz="1600" dirty="0" err="1"/>
              <a:t>нәтижелері</a:t>
            </a:r>
            <a:r>
              <a:rPr lang="ru-RU" sz="1600" dirty="0"/>
              <a:t> </a:t>
            </a:r>
            <a:r>
              <a:rPr lang="ru-RU" sz="1600" dirty="0" err="1"/>
              <a:t>сұралғандардың</a:t>
            </a:r>
            <a:r>
              <a:rPr lang="ru-RU" sz="1600" dirty="0"/>
              <a:t> тек 28% - ы </a:t>
            </a:r>
            <a:r>
              <a:rPr lang="ru-RU" sz="1600" dirty="0" err="1"/>
              <a:t>ғана</a:t>
            </a:r>
            <a:r>
              <a:rPr lang="ru-RU" sz="1600" dirty="0"/>
              <a:t> </a:t>
            </a:r>
            <a:r>
              <a:rPr lang="ru-RU" sz="1600" dirty="0" err="1"/>
              <a:t>өз</a:t>
            </a:r>
            <a:r>
              <a:rPr lang="ru-RU" sz="1600" dirty="0"/>
              <a:t> </a:t>
            </a:r>
            <a:r>
              <a:rPr lang="ru-RU" sz="1600" dirty="0" err="1"/>
              <a:t>қаржысын</a:t>
            </a:r>
            <a:r>
              <a:rPr lang="ru-RU" sz="1600" dirty="0"/>
              <a:t> </a:t>
            </a:r>
            <a:r>
              <a:rPr lang="ru-RU" sz="1600" dirty="0" err="1"/>
              <a:t>басқару</a:t>
            </a:r>
            <a:r>
              <a:rPr lang="ru-RU" sz="1600" dirty="0"/>
              <a:t>, </a:t>
            </a:r>
            <a:r>
              <a:rPr lang="ru-RU" sz="1600" dirty="0" err="1"/>
              <a:t>қаржы</a:t>
            </a:r>
            <a:r>
              <a:rPr lang="ru-RU" sz="1600" dirty="0"/>
              <a:t> </a:t>
            </a:r>
            <a:r>
              <a:rPr lang="ru-RU" sz="1600" dirty="0" err="1"/>
              <a:t>жүйесі</a:t>
            </a:r>
            <a:r>
              <a:rPr lang="ru-RU" sz="1600" dirty="0"/>
              <a:t>, </a:t>
            </a:r>
            <a:r>
              <a:rPr lang="ru-RU" sz="1600" dirty="0" err="1"/>
              <a:t>құралдары</a:t>
            </a:r>
            <a:r>
              <a:rPr lang="ru-RU" sz="1600" dirty="0"/>
              <a:t> мен </a:t>
            </a:r>
            <a:r>
              <a:rPr lang="ru-RU" sz="1600" dirty="0" err="1"/>
              <a:t>қызметтері</a:t>
            </a:r>
            <a:r>
              <a:rPr lang="ru-RU" sz="1600" dirty="0"/>
              <a:t> </a:t>
            </a:r>
            <a:r>
              <a:rPr lang="ru-RU" sz="1600" dirty="0" err="1"/>
              <a:t>туралы</a:t>
            </a:r>
            <a:r>
              <a:rPr lang="ru-RU" sz="1600" dirty="0"/>
              <a:t> </a:t>
            </a:r>
            <a:r>
              <a:rPr lang="ru-RU" sz="1600" dirty="0" err="1"/>
              <a:t>ақпарат</a:t>
            </a:r>
            <a:r>
              <a:rPr lang="ru-RU" sz="1600" dirty="0"/>
              <a:t> пен </a:t>
            </a:r>
            <a:r>
              <a:rPr lang="ru-RU" sz="1600" dirty="0" err="1"/>
              <a:t>білімге</a:t>
            </a:r>
            <a:r>
              <a:rPr lang="ru-RU" sz="1600" dirty="0"/>
              <a:t> </a:t>
            </a:r>
            <a:r>
              <a:rPr lang="ru-RU" sz="1600" dirty="0" err="1"/>
              <a:t>ие</a:t>
            </a:r>
            <a:r>
              <a:rPr lang="ru-RU" sz="1600" dirty="0"/>
              <a:t> </a:t>
            </a:r>
            <a:r>
              <a:rPr lang="ru-RU" sz="1600" dirty="0" err="1"/>
              <a:t>екенін</a:t>
            </a:r>
            <a:r>
              <a:rPr lang="ru-RU" sz="1600" dirty="0"/>
              <a:t> </a:t>
            </a:r>
            <a:r>
              <a:rPr lang="ru-RU" sz="1600" dirty="0" err="1"/>
              <a:t>көрсетті</a:t>
            </a:r>
            <a:r>
              <a:rPr lang="ru-RU" sz="1600" dirty="0"/>
              <a:t>. 35,3% - ы </a:t>
            </a:r>
            <a:r>
              <a:rPr lang="ru-RU" sz="1600" dirty="0" err="1"/>
              <a:t>бұл</a:t>
            </a:r>
            <a:r>
              <a:rPr lang="ru-RU" sz="1600" dirty="0"/>
              <a:t> </a:t>
            </a:r>
            <a:r>
              <a:rPr lang="ru-RU" sz="1600" dirty="0" err="1"/>
              <a:t>білімнің</a:t>
            </a:r>
            <a:r>
              <a:rPr lang="ru-RU" sz="1600" dirty="0"/>
              <a:t> </a:t>
            </a:r>
            <a:r>
              <a:rPr lang="ru-RU" sz="1600" dirty="0" err="1"/>
              <a:t>жетіспейтінін</a:t>
            </a:r>
            <a:r>
              <a:rPr lang="ru-RU" sz="1600" dirty="0"/>
              <a:t> </a:t>
            </a:r>
            <a:r>
              <a:rPr lang="ru-RU" sz="1600" dirty="0" err="1"/>
              <a:t>көрсетті</a:t>
            </a:r>
            <a:r>
              <a:rPr lang="ru-RU" sz="1600" dirty="0"/>
              <a:t>.</a:t>
            </a:r>
          </a:p>
          <a:p>
            <a:pPr algn="just">
              <a:spcBef>
                <a:spcPts val="400"/>
              </a:spcBef>
            </a:pPr>
            <a:r>
              <a:rPr lang="ru-RU" sz="1600" dirty="0" err="1"/>
              <a:t>Респонденттерге</a:t>
            </a:r>
            <a:r>
              <a:rPr lang="ru-RU" sz="1600" dirty="0"/>
              <a:t> </a:t>
            </a:r>
            <a:r>
              <a:rPr lang="ru-RU" sz="1600" dirty="0" err="1"/>
              <a:t>нақты</a:t>
            </a:r>
            <a:r>
              <a:rPr lang="ru-RU" sz="1600" dirty="0"/>
              <a:t> </a:t>
            </a:r>
            <a:r>
              <a:rPr lang="ru-RU" sz="1600" dirty="0" err="1"/>
              <a:t>қандай</a:t>
            </a:r>
            <a:r>
              <a:rPr lang="ru-RU" sz="1600" dirty="0"/>
              <a:t> </a:t>
            </a:r>
            <a:r>
              <a:rPr lang="ru-RU" sz="1600" dirty="0" err="1"/>
              <a:t>ақпарат</a:t>
            </a:r>
            <a:r>
              <a:rPr lang="ru-RU" sz="1600" dirty="0"/>
              <a:t> </a:t>
            </a:r>
            <a:r>
              <a:rPr lang="ru-RU" sz="1600" dirty="0" err="1"/>
              <a:t>жетіспейтіндігі</a:t>
            </a:r>
            <a:r>
              <a:rPr lang="ru-RU" sz="1600" dirty="0"/>
              <a:t> </a:t>
            </a:r>
            <a:r>
              <a:rPr lang="ru-RU" sz="1600" dirty="0" err="1"/>
              <a:t>туралы</a:t>
            </a:r>
            <a:r>
              <a:rPr lang="ru-RU" sz="1600" dirty="0"/>
              <a:t> </a:t>
            </a:r>
            <a:r>
              <a:rPr lang="ru-RU" sz="1600" dirty="0" err="1"/>
              <a:t>сұраққа</a:t>
            </a:r>
            <a:r>
              <a:rPr lang="ru-RU" sz="1600" dirty="0"/>
              <a:t>, </a:t>
            </a:r>
            <a:r>
              <a:rPr lang="ru-RU" sz="1600" dirty="0" err="1"/>
              <a:t>көп</a:t>
            </a:r>
            <a:r>
              <a:rPr lang="ru-RU" sz="1600" dirty="0"/>
              <a:t> </a:t>
            </a:r>
            <a:r>
              <a:rPr lang="ru-RU" sz="1600" dirty="0" err="1"/>
              <a:t>бөлігі</a:t>
            </a:r>
            <a:r>
              <a:rPr lang="ru-RU" sz="1600" dirty="0"/>
              <a:t> </a:t>
            </a:r>
            <a:r>
              <a:rPr lang="ru-RU" sz="1600" dirty="0" err="1"/>
              <a:t>үшін</a:t>
            </a:r>
            <a:r>
              <a:rPr lang="ru-RU" sz="1600" dirty="0"/>
              <a:t> – 32 % – </a:t>
            </a:r>
            <a:r>
              <a:rPr lang="ru-RU" sz="1600" dirty="0" err="1"/>
              <a:t>сақтандыру</a:t>
            </a:r>
            <a:r>
              <a:rPr lang="ru-RU" sz="1600" dirty="0"/>
              <a:t> </a:t>
            </a:r>
            <a:r>
              <a:rPr lang="ru-RU" sz="1600" dirty="0" err="1"/>
              <a:t>өнімдері</a:t>
            </a:r>
            <a:r>
              <a:rPr lang="ru-RU" sz="1600" dirty="0"/>
              <a:t> </a:t>
            </a:r>
            <a:r>
              <a:rPr lang="ru-RU" sz="1600" dirty="0" err="1"/>
              <a:t>және</a:t>
            </a:r>
            <a:r>
              <a:rPr lang="ru-RU" sz="1600" dirty="0"/>
              <a:t> </a:t>
            </a:r>
            <a:r>
              <a:rPr lang="ru-RU" sz="1600" dirty="0" err="1"/>
              <a:t>сақтандыру</a:t>
            </a:r>
            <a:r>
              <a:rPr lang="ru-RU" sz="1600" dirty="0"/>
              <a:t> </a:t>
            </a:r>
            <a:r>
              <a:rPr lang="ru-RU" sz="1600" dirty="0" err="1"/>
              <a:t>қызметтері</a:t>
            </a:r>
            <a:r>
              <a:rPr lang="ru-RU" sz="1600" dirty="0"/>
              <a:t> </a:t>
            </a:r>
            <a:r>
              <a:rPr lang="ru-RU" sz="1600" dirty="0" err="1"/>
              <a:t>нарығы</a:t>
            </a:r>
            <a:r>
              <a:rPr lang="ru-RU" sz="1600" dirty="0"/>
              <a:t> </a:t>
            </a:r>
            <a:r>
              <a:rPr lang="ru-RU" sz="1600" dirty="0" err="1"/>
              <a:t>туралы</a:t>
            </a:r>
            <a:r>
              <a:rPr lang="ru-RU" sz="1600" dirty="0"/>
              <a:t> </a:t>
            </a:r>
            <a:r>
              <a:rPr lang="ru-RU" sz="1600" dirty="0" err="1"/>
              <a:t>ақпарат</a:t>
            </a:r>
            <a:r>
              <a:rPr lang="ru-RU" sz="1600" dirty="0"/>
              <a:t>, 22,5 % – банк </a:t>
            </a:r>
            <a:r>
              <a:rPr lang="ru-RU" sz="1600" dirty="0" err="1"/>
              <a:t>қызметтері</a:t>
            </a:r>
            <a:r>
              <a:rPr lang="ru-RU" sz="1600" dirty="0"/>
              <a:t> мен </a:t>
            </a:r>
            <a:r>
              <a:rPr lang="ru-RU" sz="1600" dirty="0" err="1"/>
              <a:t>өнімдерінің</a:t>
            </a:r>
            <a:r>
              <a:rPr lang="ru-RU" sz="1600" dirty="0"/>
              <a:t> </a:t>
            </a:r>
            <a:r>
              <a:rPr lang="ru-RU" sz="1600" dirty="0" err="1"/>
              <a:t>әр</a:t>
            </a:r>
            <a:r>
              <a:rPr lang="ru-RU" sz="1600" dirty="0"/>
              <a:t> </a:t>
            </a:r>
            <a:r>
              <a:rPr lang="ru-RU" sz="1600" dirty="0" err="1"/>
              <a:t>түрлі</a:t>
            </a:r>
            <a:r>
              <a:rPr lang="ru-RU" sz="1600" dirty="0"/>
              <a:t> </a:t>
            </a:r>
            <a:r>
              <a:rPr lang="ru-RU" sz="1600" dirty="0" err="1"/>
              <a:t>түрлерінің</a:t>
            </a:r>
            <a:r>
              <a:rPr lang="ru-RU" sz="1600" dirty="0"/>
              <a:t> </a:t>
            </a:r>
            <a:r>
              <a:rPr lang="ru-RU" sz="1600" dirty="0" err="1"/>
              <a:t>ерекшеліктері</a:t>
            </a:r>
            <a:r>
              <a:rPr lang="ru-RU" sz="1600" dirty="0"/>
              <a:t> </a:t>
            </a:r>
            <a:r>
              <a:rPr lang="ru-RU" sz="1600" dirty="0" err="1"/>
              <a:t>туралы</a:t>
            </a:r>
            <a:r>
              <a:rPr lang="ru-RU" sz="1600" dirty="0"/>
              <a:t> </a:t>
            </a:r>
            <a:r>
              <a:rPr lang="ru-RU" sz="1600" dirty="0" err="1"/>
              <a:t>ақпарат</a:t>
            </a:r>
            <a:r>
              <a:rPr lang="ru-RU" sz="1600" dirty="0"/>
              <a:t>, 21,8 % – </a:t>
            </a:r>
            <a:r>
              <a:rPr lang="ru-RU" sz="1600" dirty="0" err="1"/>
              <a:t>отбасылық</a:t>
            </a:r>
            <a:r>
              <a:rPr lang="ru-RU" sz="1600" dirty="0"/>
              <a:t> </a:t>
            </a:r>
            <a:r>
              <a:rPr lang="ru-RU" sz="1600" dirty="0" err="1"/>
              <a:t>бюджетті</a:t>
            </a:r>
            <a:r>
              <a:rPr lang="ru-RU" sz="1600" dirty="0"/>
              <a:t> </a:t>
            </a:r>
            <a:r>
              <a:rPr lang="ru-RU" sz="1600" dirty="0" err="1"/>
              <a:t>жоспарлау</a:t>
            </a:r>
            <a:r>
              <a:rPr lang="ru-RU" sz="1600" dirty="0"/>
              <a:t> </a:t>
            </a:r>
            <a:r>
              <a:rPr lang="ru-RU" sz="1600" dirty="0" err="1"/>
              <a:t>және</a:t>
            </a:r>
            <a:r>
              <a:rPr lang="ru-RU" sz="1600" dirty="0"/>
              <a:t> </a:t>
            </a:r>
            <a:r>
              <a:rPr lang="ru-RU" sz="1600" dirty="0" err="1"/>
              <a:t>жүргізу</a:t>
            </a:r>
            <a:r>
              <a:rPr lang="ru-RU" sz="1600" dirty="0"/>
              <a:t> </a:t>
            </a:r>
            <a:r>
              <a:rPr lang="ru-RU" sz="1600" dirty="0" err="1"/>
              <a:t>туралы</a:t>
            </a:r>
            <a:r>
              <a:rPr lang="ru-RU" sz="1600" dirty="0"/>
              <a:t>, 21,4 % – </a:t>
            </a:r>
            <a:r>
              <a:rPr lang="ru-RU" sz="1600" dirty="0" err="1"/>
              <a:t>қаржылық</a:t>
            </a:r>
            <a:r>
              <a:rPr lang="ru-RU" sz="1600" dirty="0"/>
              <a:t> </a:t>
            </a:r>
            <a:r>
              <a:rPr lang="ru-RU" sz="1600" dirty="0" err="1"/>
              <a:t>сауаттылықты</a:t>
            </a:r>
            <a:r>
              <a:rPr lang="ru-RU" sz="1600" dirty="0"/>
              <a:t> </a:t>
            </a:r>
            <a:r>
              <a:rPr lang="ru-RU" sz="1600" dirty="0" err="1"/>
              <a:t>арттыру</a:t>
            </a:r>
            <a:r>
              <a:rPr lang="ru-RU" sz="1600" dirty="0"/>
              <a:t> </a:t>
            </a:r>
            <a:r>
              <a:rPr lang="ru-RU" sz="1600" dirty="0" err="1"/>
              <a:t>жөніндегі</a:t>
            </a:r>
            <a:r>
              <a:rPr lang="ru-RU" sz="1600" dirty="0"/>
              <a:t> </a:t>
            </a:r>
            <a:r>
              <a:rPr lang="ru-RU" sz="1600" dirty="0" err="1"/>
              <a:t>іс</a:t>
            </a:r>
            <a:r>
              <a:rPr lang="ru-RU" sz="1600" dirty="0"/>
              <a:t> – </a:t>
            </a:r>
            <a:r>
              <a:rPr lang="ru-RU" sz="1600" dirty="0" err="1"/>
              <a:t>шаралар</a:t>
            </a:r>
            <a:r>
              <a:rPr lang="ru-RU" sz="1600" dirty="0"/>
              <a:t> </a:t>
            </a:r>
            <a:r>
              <a:rPr lang="ru-RU" sz="1600" dirty="0" err="1"/>
              <a:t>туралы</a:t>
            </a:r>
            <a:r>
              <a:rPr lang="ru-RU" sz="1600" dirty="0"/>
              <a:t> </a:t>
            </a:r>
            <a:r>
              <a:rPr lang="ru-RU" sz="1600" dirty="0" err="1"/>
              <a:t>ақпарат</a:t>
            </a:r>
            <a:r>
              <a:rPr lang="ru-RU" sz="1600" dirty="0"/>
              <a:t>, 19,8% - </a:t>
            </a:r>
            <a:r>
              <a:rPr lang="ru-RU" sz="1600" dirty="0" err="1"/>
              <a:t>қор</a:t>
            </a:r>
            <a:r>
              <a:rPr lang="ru-RU" sz="1600" dirty="0"/>
              <a:t> </a:t>
            </a:r>
            <a:r>
              <a:rPr lang="ru-RU" sz="1600" dirty="0" err="1"/>
              <a:t>нарығының</a:t>
            </a:r>
            <a:r>
              <a:rPr lang="ru-RU" sz="1600" dirty="0"/>
              <a:t> </a:t>
            </a:r>
            <a:r>
              <a:rPr lang="ru-RU" sz="1600" dirty="0" err="1"/>
              <a:t>құралдары</a:t>
            </a:r>
            <a:r>
              <a:rPr lang="ru-RU" sz="1600" dirty="0"/>
              <a:t> </a:t>
            </a:r>
            <a:r>
              <a:rPr lang="ru-RU" sz="1600" dirty="0" err="1"/>
              <a:t>туралы</a:t>
            </a:r>
            <a:r>
              <a:rPr lang="ru-RU" sz="1600" dirty="0"/>
              <a:t> </a:t>
            </a:r>
            <a:r>
              <a:rPr lang="ru-RU" sz="1600" dirty="0" err="1"/>
              <a:t>ақпарат</a:t>
            </a:r>
            <a:r>
              <a:rPr lang="ru-RU" sz="1600" dirty="0"/>
              <a:t>, 15,9% - </a:t>
            </a:r>
            <a:r>
              <a:rPr lang="ru-RU" sz="1600" dirty="0" err="1"/>
              <a:t>қаржы</a:t>
            </a:r>
            <a:r>
              <a:rPr lang="ru-RU" sz="1600" dirty="0"/>
              <a:t> </a:t>
            </a:r>
            <a:r>
              <a:rPr lang="ru-RU" sz="1600" dirty="0" err="1"/>
              <a:t>қызметтерін</a:t>
            </a:r>
            <a:r>
              <a:rPr lang="ru-RU" sz="1600" dirty="0"/>
              <a:t> </a:t>
            </a:r>
            <a:r>
              <a:rPr lang="ru-RU" sz="1600" dirty="0" err="1"/>
              <a:t>тұтынушылардың</a:t>
            </a:r>
            <a:r>
              <a:rPr lang="ru-RU" sz="1600" dirty="0"/>
              <a:t> </a:t>
            </a:r>
            <a:r>
              <a:rPr lang="ru-RU" sz="1600" dirty="0" err="1"/>
              <a:t>құқықтарын</a:t>
            </a:r>
            <a:r>
              <a:rPr lang="ru-RU" sz="1600" dirty="0"/>
              <a:t> </a:t>
            </a:r>
            <a:r>
              <a:rPr lang="ru-RU" sz="1600" dirty="0" err="1"/>
              <a:t>қорғау</a:t>
            </a:r>
            <a:r>
              <a:rPr lang="ru-RU" sz="1600" dirty="0"/>
              <a:t> </a:t>
            </a:r>
            <a:r>
              <a:rPr lang="ru-RU" sz="1600" dirty="0" err="1"/>
              <a:t>туралы</a:t>
            </a:r>
            <a:r>
              <a:rPr lang="ru-RU" sz="1600" dirty="0"/>
              <a:t> </a:t>
            </a:r>
            <a:r>
              <a:rPr lang="ru-RU" sz="1600" dirty="0" err="1"/>
              <a:t>ақпарат</a:t>
            </a:r>
            <a:r>
              <a:rPr lang="ru-RU" sz="1600" dirty="0"/>
              <a:t> </a:t>
            </a:r>
            <a:r>
              <a:rPr lang="ru-RU" sz="1600" dirty="0" err="1"/>
              <a:t>жетіспейтіндігі</a:t>
            </a:r>
            <a:r>
              <a:rPr lang="ru-RU" sz="1600" dirty="0"/>
              <a:t> </a:t>
            </a:r>
            <a:r>
              <a:rPr lang="ru-RU" sz="1600" dirty="0" err="1"/>
              <a:t>туралы</a:t>
            </a:r>
            <a:r>
              <a:rPr lang="ru-RU" sz="1600" dirty="0"/>
              <a:t> </a:t>
            </a:r>
            <a:r>
              <a:rPr lang="ru-RU" sz="1600" dirty="0" err="1"/>
              <a:t>деректер</a:t>
            </a:r>
            <a:r>
              <a:rPr lang="ru-RU" sz="1600" dirty="0"/>
              <a:t> </a:t>
            </a:r>
            <a:r>
              <a:rPr lang="ru-RU" sz="1600" dirty="0" err="1"/>
              <a:t>алынды</a:t>
            </a:r>
            <a:r>
              <a:rPr lang="ru-RU" sz="1600" dirty="0"/>
              <a:t>.</a:t>
            </a:r>
          </a:p>
          <a:p>
            <a:pPr algn="just">
              <a:spcBef>
                <a:spcPts val="400"/>
              </a:spcBef>
            </a:pPr>
            <a:r>
              <a:rPr lang="ru-RU" sz="1600" dirty="0" err="1"/>
              <a:t>Сауалнамада</a:t>
            </a:r>
            <a:r>
              <a:rPr lang="ru-RU" sz="1600" dirty="0"/>
              <a:t> </a:t>
            </a:r>
            <a:r>
              <a:rPr lang="ru-RU" sz="1600" dirty="0" err="1"/>
              <a:t>азаматтардың</a:t>
            </a:r>
            <a:r>
              <a:rPr lang="ru-RU" sz="1600" dirty="0"/>
              <a:t> </a:t>
            </a:r>
            <a:r>
              <a:rPr lang="ru-RU" sz="1600" dirty="0" err="1"/>
              <a:t>қандай</a:t>
            </a:r>
            <a:r>
              <a:rPr lang="ru-RU" sz="1600" dirty="0"/>
              <a:t> </a:t>
            </a:r>
            <a:r>
              <a:rPr lang="ru-RU" sz="1600" dirty="0" err="1"/>
              <a:t>ақпарат</a:t>
            </a:r>
            <a:r>
              <a:rPr lang="ru-RU" sz="1600" dirty="0"/>
              <a:t> </a:t>
            </a:r>
            <a:r>
              <a:rPr lang="ru-RU" sz="1600" dirty="0" err="1"/>
              <a:t>көздеріне</a:t>
            </a:r>
            <a:r>
              <a:rPr lang="ru-RU" sz="1600" dirty="0"/>
              <a:t> </a:t>
            </a:r>
            <a:r>
              <a:rPr lang="ru-RU" sz="1600" dirty="0" err="1"/>
              <a:t>сенетіндігі</a:t>
            </a:r>
            <a:r>
              <a:rPr lang="ru-RU" sz="1600" dirty="0"/>
              <a:t>, </a:t>
            </a:r>
            <a:r>
              <a:rPr lang="ru-RU" sz="1600" dirty="0" err="1"/>
              <a:t>олар</a:t>
            </a:r>
            <a:r>
              <a:rPr lang="ru-RU" sz="1600" dirty="0"/>
              <a:t> </a:t>
            </a:r>
            <a:r>
              <a:rPr lang="ru-RU" sz="1600" dirty="0" err="1"/>
              <a:t>қандай</a:t>
            </a:r>
            <a:r>
              <a:rPr lang="ru-RU" sz="1600" dirty="0"/>
              <a:t> </a:t>
            </a:r>
            <a:r>
              <a:rPr lang="ru-RU" sz="1600" dirty="0" err="1"/>
              <a:t>қаржылық</a:t>
            </a:r>
            <a:r>
              <a:rPr lang="ru-RU" sz="1600" dirty="0"/>
              <a:t> </a:t>
            </a:r>
            <a:r>
              <a:rPr lang="ru-RU" sz="1600" dirty="0" err="1"/>
              <a:t>өнімді</a:t>
            </a:r>
            <a:r>
              <a:rPr lang="ru-RU" sz="1600" dirty="0"/>
              <a:t>/</a:t>
            </a:r>
            <a:r>
              <a:rPr lang="ru-RU" sz="1600" dirty="0" err="1"/>
              <a:t>қызметті</a:t>
            </a:r>
            <a:r>
              <a:rPr lang="ru-RU" sz="1600" dirty="0"/>
              <a:t> </a:t>
            </a:r>
            <a:r>
              <a:rPr lang="ru-RU" sz="1600" dirty="0" err="1"/>
              <a:t>немесе</a:t>
            </a:r>
            <a:r>
              <a:rPr lang="ru-RU" sz="1600" dirty="0"/>
              <a:t> </a:t>
            </a:r>
            <a:r>
              <a:rPr lang="ru-RU" sz="1600" dirty="0" err="1"/>
              <a:t>банкті</a:t>
            </a:r>
            <a:r>
              <a:rPr lang="ru-RU" sz="1600" dirty="0"/>
              <a:t> </a:t>
            </a:r>
            <a:r>
              <a:rPr lang="ru-RU" sz="1600" dirty="0" err="1"/>
              <a:t>таңдау</a:t>
            </a:r>
            <a:r>
              <a:rPr lang="ru-RU" sz="1600" dirty="0"/>
              <a:t> </a:t>
            </a:r>
            <a:r>
              <a:rPr lang="ru-RU" sz="1600" dirty="0" err="1"/>
              <a:t>туралы</a:t>
            </a:r>
            <a:r>
              <a:rPr lang="ru-RU" sz="1600" dirty="0"/>
              <a:t> </a:t>
            </a:r>
            <a:r>
              <a:rPr lang="ru-RU" sz="1600" dirty="0" err="1"/>
              <a:t>шешім</a:t>
            </a:r>
            <a:r>
              <a:rPr lang="ru-RU" sz="1600" dirty="0"/>
              <a:t> </a:t>
            </a:r>
            <a:r>
              <a:rPr lang="ru-RU" sz="1600" dirty="0" err="1"/>
              <a:t>қабылдау</a:t>
            </a:r>
            <a:r>
              <a:rPr lang="ru-RU" sz="1600" dirty="0"/>
              <a:t> </a:t>
            </a:r>
            <a:r>
              <a:rPr lang="ru-RU" sz="1600" dirty="0" err="1"/>
              <a:t>қажет</a:t>
            </a:r>
            <a:r>
              <a:rPr lang="ru-RU" sz="1600" dirty="0"/>
              <a:t> </a:t>
            </a:r>
            <a:r>
              <a:rPr lang="ru-RU" sz="1600" dirty="0" err="1"/>
              <a:t>болған</a:t>
            </a:r>
            <a:r>
              <a:rPr lang="ru-RU" sz="1600" dirty="0"/>
              <a:t> </a:t>
            </a:r>
            <a:r>
              <a:rPr lang="ru-RU" sz="1600" dirty="0" err="1"/>
              <a:t>кезде</a:t>
            </a:r>
            <a:r>
              <a:rPr lang="ru-RU" sz="1600" dirty="0"/>
              <a:t> </a:t>
            </a:r>
            <a:r>
              <a:rPr lang="ru-RU" sz="1600" dirty="0" err="1"/>
              <a:t>сұрақ</a:t>
            </a:r>
            <a:r>
              <a:rPr lang="ru-RU" sz="1600" dirty="0"/>
              <a:t> </a:t>
            </a:r>
            <a:r>
              <a:rPr lang="ru-RU" sz="1600" dirty="0" err="1"/>
              <a:t>қойылды</a:t>
            </a:r>
            <a:r>
              <a:rPr lang="ru-RU" sz="1600" dirty="0"/>
              <a:t>. </a:t>
            </a:r>
          </a:p>
          <a:p>
            <a:pPr algn="just">
              <a:spcBef>
                <a:spcPts val="400"/>
              </a:spcBef>
            </a:pPr>
            <a:r>
              <a:rPr lang="ru-RU" sz="1600" dirty="0" err="1"/>
              <a:t>Сауалнама</a:t>
            </a:r>
            <a:r>
              <a:rPr lang="ru-RU" sz="1600" dirty="0"/>
              <a:t> </a:t>
            </a:r>
            <a:r>
              <a:rPr lang="ru-RU" sz="1600" dirty="0" err="1"/>
              <a:t>қорытындысы</a:t>
            </a:r>
            <a:r>
              <a:rPr lang="ru-RU" sz="1600" dirty="0"/>
              <a:t> </a:t>
            </a:r>
            <a:r>
              <a:rPr lang="ru-RU" sz="1600" dirty="0" err="1"/>
              <a:t>бойынша</a:t>
            </a:r>
            <a:r>
              <a:rPr lang="ru-RU" sz="1600" dirty="0"/>
              <a:t> </a:t>
            </a:r>
            <a:r>
              <a:rPr lang="ru-RU" sz="1600" dirty="0" err="1"/>
              <a:t>ең</a:t>
            </a:r>
            <a:r>
              <a:rPr lang="ru-RU" sz="1600" dirty="0"/>
              <a:t> </a:t>
            </a:r>
            <a:r>
              <a:rPr lang="ru-RU" sz="1600" dirty="0" err="1"/>
              <a:t>үлкен</a:t>
            </a:r>
            <a:r>
              <a:rPr lang="ru-RU" sz="1600" dirty="0"/>
              <a:t> </a:t>
            </a:r>
            <a:r>
              <a:rPr lang="ru-RU" sz="1600" dirty="0" err="1"/>
              <a:t>сенімге</a:t>
            </a:r>
            <a:r>
              <a:rPr lang="ru-RU" sz="1600" dirty="0"/>
              <a:t> </a:t>
            </a:r>
            <a:r>
              <a:rPr lang="ru-RU" sz="1600" dirty="0" err="1"/>
              <a:t>ие</a:t>
            </a:r>
            <a:r>
              <a:rPr lang="ru-RU" sz="1600" dirty="0"/>
              <a:t> </a:t>
            </a:r>
            <a:r>
              <a:rPr lang="ru-RU" sz="1600" dirty="0" err="1"/>
              <a:t>деген</a:t>
            </a:r>
            <a:r>
              <a:rPr lang="ru-RU" sz="1600" dirty="0"/>
              <a:t> </a:t>
            </a:r>
            <a:r>
              <a:rPr lang="ru-RU" sz="1600" dirty="0" err="1"/>
              <a:t>деректер</a:t>
            </a:r>
            <a:r>
              <a:rPr lang="ru-RU" sz="1600" dirty="0"/>
              <a:t> </a:t>
            </a:r>
            <a:r>
              <a:rPr lang="ru-RU" sz="1600" dirty="0" err="1"/>
              <a:t>алынды</a:t>
            </a:r>
            <a:r>
              <a:rPr lang="ru-RU" sz="1600" dirty="0"/>
              <a:t>: </a:t>
            </a:r>
            <a:r>
              <a:rPr lang="ru-RU" sz="1600" dirty="0" err="1"/>
              <a:t>банктегі</a:t>
            </a:r>
            <a:r>
              <a:rPr lang="ru-RU" sz="1600" dirty="0"/>
              <a:t> </a:t>
            </a:r>
            <a:r>
              <a:rPr lang="ru-RU" sz="1600" dirty="0" err="1"/>
              <a:t>консультациялар</a:t>
            </a:r>
            <a:r>
              <a:rPr lang="ru-RU" sz="1600" dirty="0"/>
              <a:t> – 39%, </a:t>
            </a:r>
            <a:r>
              <a:rPr lang="ru-RU" sz="1600" dirty="0" err="1"/>
              <a:t>жеке</a:t>
            </a:r>
            <a:r>
              <a:rPr lang="ru-RU" sz="1600" dirty="0"/>
              <a:t> </a:t>
            </a:r>
            <a:r>
              <a:rPr lang="ru-RU" sz="1600" dirty="0" err="1"/>
              <a:t>тәжірибе</a:t>
            </a:r>
            <a:r>
              <a:rPr lang="ru-RU" sz="1600" dirty="0"/>
              <a:t> – 31,6%, </a:t>
            </a:r>
            <a:r>
              <a:rPr lang="ru-RU" sz="1600" dirty="0" err="1"/>
              <a:t>мобильді</a:t>
            </a:r>
            <a:r>
              <a:rPr lang="ru-RU" sz="1600" dirty="0"/>
              <a:t> </a:t>
            </a:r>
            <a:r>
              <a:rPr lang="ru-RU" sz="1600" dirty="0" err="1"/>
              <a:t>ақпараттық</a:t>
            </a:r>
            <a:r>
              <a:rPr lang="ru-RU" sz="1600" dirty="0"/>
              <a:t> </a:t>
            </a:r>
            <a:r>
              <a:rPr lang="ru-RU" sz="1600" dirty="0" err="1"/>
              <a:t>қосымшалар</a:t>
            </a:r>
            <a:r>
              <a:rPr lang="ru-RU" sz="1600" dirty="0"/>
              <a:t> – 18,7%, </a:t>
            </a:r>
            <a:r>
              <a:rPr lang="ru-RU" sz="1600" dirty="0" err="1"/>
              <a:t>досының</a:t>
            </a:r>
            <a:r>
              <a:rPr lang="ru-RU" sz="1600" dirty="0"/>
              <a:t>, </a:t>
            </a:r>
            <a:r>
              <a:rPr lang="ru-RU" sz="1600" dirty="0" err="1"/>
              <a:t>туысының</a:t>
            </a:r>
            <a:r>
              <a:rPr lang="ru-RU" sz="1600" dirty="0"/>
              <a:t>, </a:t>
            </a:r>
            <a:r>
              <a:rPr lang="ru-RU" sz="1600" dirty="0" err="1"/>
              <a:t>әріптестерінің</a:t>
            </a:r>
            <a:r>
              <a:rPr lang="ru-RU" sz="1600" dirty="0"/>
              <a:t> </a:t>
            </a:r>
            <a:r>
              <a:rPr lang="ru-RU" sz="1600" dirty="0" err="1"/>
              <a:t>кеңестері</a:t>
            </a:r>
            <a:r>
              <a:rPr lang="ru-RU" sz="1600" dirty="0"/>
              <a:t> – 15,2%, </a:t>
            </a:r>
            <a:r>
              <a:rPr lang="en-US" sz="1600" dirty="0"/>
              <a:t>call-</a:t>
            </a:r>
            <a:r>
              <a:rPr lang="ru-RU" sz="1600" dirty="0" err="1"/>
              <a:t>орталықтар</a:t>
            </a:r>
            <a:r>
              <a:rPr lang="ru-RU" sz="1600" dirty="0"/>
              <a:t> – 12,9 %. </a:t>
            </a:r>
            <a:r>
              <a:rPr lang="ru-RU" sz="1600" dirty="0" err="1"/>
              <a:t>Көпшілік</a:t>
            </a:r>
            <a:r>
              <a:rPr lang="ru-RU" sz="1600" dirty="0"/>
              <a:t> </a:t>
            </a:r>
            <a:r>
              <a:rPr lang="ru-RU" sz="1600" dirty="0" err="1"/>
              <a:t>дәрістер</a:t>
            </a:r>
            <a:r>
              <a:rPr lang="ru-RU" sz="1600" dirty="0"/>
              <a:t> мен </a:t>
            </a:r>
            <a:r>
              <a:rPr lang="ru-RU" sz="1600" dirty="0" err="1"/>
              <a:t>семинарлар</a:t>
            </a:r>
            <a:r>
              <a:rPr lang="ru-RU" sz="1600" dirty="0"/>
              <a:t> – 0,4%, </a:t>
            </a:r>
            <a:r>
              <a:rPr lang="ru-RU" sz="1600" dirty="0" err="1"/>
              <a:t>интернеттегі</a:t>
            </a:r>
            <a:r>
              <a:rPr lang="ru-RU" sz="1600" dirty="0"/>
              <a:t> </a:t>
            </a:r>
            <a:r>
              <a:rPr lang="ru-RU" sz="1600" dirty="0" err="1"/>
              <a:t>мақалалар</a:t>
            </a:r>
            <a:r>
              <a:rPr lang="ru-RU" sz="1600" dirty="0"/>
              <a:t> – 2,3 %, </a:t>
            </a:r>
            <a:r>
              <a:rPr lang="ru-RU" sz="1600" dirty="0" err="1"/>
              <a:t>теледидар</a:t>
            </a:r>
            <a:r>
              <a:rPr lang="ru-RU" sz="1600" dirty="0"/>
              <a:t> бағдарламалары-3,3 %, интернет </a:t>
            </a:r>
            <a:r>
              <a:rPr lang="ru-RU" sz="1600" dirty="0" err="1"/>
              <a:t>жарнамалары</a:t>
            </a:r>
            <a:r>
              <a:rPr lang="ru-RU" sz="1600" dirty="0"/>
              <a:t> – 3,4% </a:t>
            </a:r>
            <a:r>
              <a:rPr lang="ru-RU" sz="1600" dirty="0" err="1"/>
              <a:t>сенім</a:t>
            </a:r>
            <a:r>
              <a:rPr lang="ru-RU" sz="1600" dirty="0"/>
              <a:t> аз.</a:t>
            </a:r>
          </a:p>
          <a:p>
            <a:pPr algn="just">
              <a:spcBef>
                <a:spcPts val="400"/>
              </a:spcBef>
            </a:pPr>
            <a:r>
              <a:rPr lang="ru-RU" sz="1600" dirty="0" err="1"/>
              <a:t>Азаматтар</a:t>
            </a:r>
            <a:r>
              <a:rPr lang="ru-RU" sz="1600" dirty="0"/>
              <a:t> </a:t>
            </a:r>
            <a:r>
              <a:rPr lang="ru-RU" sz="1600" dirty="0" err="1"/>
              <a:t>әдетте</a:t>
            </a:r>
            <a:r>
              <a:rPr lang="ru-RU" sz="1600" dirty="0"/>
              <a:t> </a:t>
            </a:r>
            <a:r>
              <a:rPr lang="ru-RU" sz="1600" dirty="0" err="1"/>
              <a:t>қаржылық</a:t>
            </a:r>
            <a:r>
              <a:rPr lang="ru-RU" sz="1600" dirty="0"/>
              <a:t> </a:t>
            </a:r>
            <a:r>
              <a:rPr lang="ru-RU" sz="1600" dirty="0" err="1"/>
              <a:t>қызметтер</a:t>
            </a:r>
            <a:r>
              <a:rPr lang="ru-RU" sz="1600" dirty="0"/>
              <a:t> </a:t>
            </a:r>
            <a:r>
              <a:rPr lang="ru-RU" sz="1600" dirty="0" err="1"/>
              <a:t>туралы</a:t>
            </a:r>
            <a:r>
              <a:rPr lang="ru-RU" sz="1600" dirty="0"/>
              <a:t> </a:t>
            </a:r>
            <a:r>
              <a:rPr lang="ru-RU" sz="1600" dirty="0" err="1"/>
              <a:t>ақпаратты</a:t>
            </a:r>
            <a:r>
              <a:rPr lang="ru-RU" sz="1600" dirty="0"/>
              <a:t> </a:t>
            </a:r>
            <a:r>
              <a:rPr lang="ru-RU" sz="1600" dirty="0" err="1"/>
              <a:t>қайда</a:t>
            </a:r>
            <a:r>
              <a:rPr lang="ru-RU" sz="1600" dirty="0"/>
              <a:t> </a:t>
            </a:r>
            <a:r>
              <a:rPr lang="ru-RU" sz="1600" dirty="0" err="1"/>
              <a:t>және</a:t>
            </a:r>
            <a:r>
              <a:rPr lang="ru-RU" sz="1600" dirty="0"/>
              <a:t> </a:t>
            </a:r>
            <a:r>
              <a:rPr lang="ru-RU" sz="1600" dirty="0" err="1"/>
              <a:t>қалай</a:t>
            </a:r>
            <a:r>
              <a:rPr lang="ru-RU" sz="1600" dirty="0"/>
              <a:t> </a:t>
            </a:r>
            <a:r>
              <a:rPr lang="ru-RU" sz="1600" dirty="0" err="1"/>
              <a:t>іздейді</a:t>
            </a:r>
            <a:r>
              <a:rPr lang="ru-RU" sz="1600" dirty="0"/>
              <a:t> </a:t>
            </a:r>
            <a:r>
              <a:rPr lang="ru-RU" sz="1600" dirty="0" err="1"/>
              <a:t>деген</a:t>
            </a:r>
            <a:r>
              <a:rPr lang="ru-RU" sz="1600" dirty="0"/>
              <a:t> </a:t>
            </a:r>
            <a:r>
              <a:rPr lang="ru-RU" sz="1600" dirty="0" err="1"/>
              <a:t>сұраққа</a:t>
            </a:r>
            <a:r>
              <a:rPr lang="ru-RU" sz="1600" dirty="0"/>
              <a:t> </a:t>
            </a:r>
            <a:r>
              <a:rPr lang="ru-RU" sz="1600" dirty="0" err="1"/>
              <a:t>жауаптар</a:t>
            </a:r>
            <a:r>
              <a:rPr lang="ru-RU" sz="1600" dirty="0"/>
              <a:t>, </a:t>
            </a:r>
            <a:r>
              <a:rPr lang="ru-RU" sz="1600" dirty="0" err="1"/>
              <a:t>егер</a:t>
            </a:r>
            <a:r>
              <a:rPr lang="ru-RU" sz="1600" dirty="0"/>
              <a:t> </a:t>
            </a:r>
            <a:r>
              <a:rPr lang="ru-RU" sz="1600" dirty="0" err="1"/>
              <a:t>оларды</a:t>
            </a:r>
            <a:r>
              <a:rPr lang="ru-RU" sz="1600" dirty="0"/>
              <a:t> </a:t>
            </a:r>
            <a:r>
              <a:rPr lang="ru-RU" sz="1600" dirty="0" err="1"/>
              <a:t>пайдаланғысы</a:t>
            </a:r>
            <a:r>
              <a:rPr lang="ru-RU" sz="1600" dirty="0"/>
              <a:t> </a:t>
            </a:r>
            <a:r>
              <a:rPr lang="ru-RU" sz="1600" dirty="0" err="1"/>
              <a:t>келсе</a:t>
            </a:r>
            <a:r>
              <a:rPr lang="ru-RU" sz="1600" dirty="0"/>
              <a:t>, 48,6%-ы </a:t>
            </a:r>
            <a:r>
              <a:rPr lang="ru-RU" sz="1600" dirty="0" err="1"/>
              <a:t>банкте</a:t>
            </a:r>
            <a:r>
              <a:rPr lang="ru-RU" sz="1600" dirty="0"/>
              <a:t> консультация </a:t>
            </a:r>
            <a:r>
              <a:rPr lang="ru-RU" sz="1600" dirty="0" err="1"/>
              <a:t>алатынын</a:t>
            </a:r>
            <a:r>
              <a:rPr lang="ru-RU" sz="1600" dirty="0"/>
              <a:t>, 31,1%-ы </a:t>
            </a:r>
            <a:r>
              <a:rPr lang="ru-RU" sz="1600" dirty="0" err="1"/>
              <a:t>досынан</a:t>
            </a:r>
            <a:r>
              <a:rPr lang="ru-RU" sz="1600" dirty="0"/>
              <a:t>, </a:t>
            </a:r>
            <a:r>
              <a:rPr lang="ru-RU" sz="1600" dirty="0" err="1"/>
              <a:t>туысынан</a:t>
            </a:r>
            <a:r>
              <a:rPr lang="ru-RU" sz="1600" dirty="0"/>
              <a:t>, </a:t>
            </a:r>
            <a:r>
              <a:rPr lang="ru-RU" sz="1600" dirty="0" err="1"/>
              <a:t>әріптестерінен</a:t>
            </a:r>
            <a:r>
              <a:rPr lang="ru-RU" sz="1600" dirty="0"/>
              <a:t> </a:t>
            </a:r>
            <a:r>
              <a:rPr lang="ru-RU" sz="1600" dirty="0" err="1"/>
              <a:t>кеңес</a:t>
            </a:r>
            <a:r>
              <a:rPr lang="ru-RU" sz="1600" dirty="0"/>
              <a:t> </a:t>
            </a:r>
            <a:r>
              <a:rPr lang="ru-RU" sz="1600" dirty="0" err="1"/>
              <a:t>алатынын</a:t>
            </a:r>
            <a:r>
              <a:rPr lang="ru-RU" sz="1600" dirty="0"/>
              <a:t>, 23,1%-ы Интернет-БАҚ-та </a:t>
            </a:r>
            <a:r>
              <a:rPr lang="ru-RU" sz="1600" dirty="0" err="1"/>
              <a:t>ақпарат</a:t>
            </a:r>
            <a:r>
              <a:rPr lang="ru-RU" sz="1600" dirty="0"/>
              <a:t> </a:t>
            </a:r>
            <a:r>
              <a:rPr lang="ru-RU" sz="1600" dirty="0" err="1"/>
              <a:t>іздейтінін</a:t>
            </a:r>
            <a:r>
              <a:rPr lang="ru-RU" sz="1600" dirty="0"/>
              <a:t>, 19,1% - ы </a:t>
            </a:r>
            <a:r>
              <a:rPr lang="ru-RU" sz="1600" dirty="0" err="1"/>
              <a:t>мақалаларды</a:t>
            </a:r>
            <a:r>
              <a:rPr lang="ru-RU" sz="1600" dirty="0"/>
              <a:t>, </a:t>
            </a:r>
            <a:r>
              <a:rPr lang="ru-RU" sz="1600" dirty="0" err="1"/>
              <a:t>интернеттегі</a:t>
            </a:r>
            <a:r>
              <a:rPr lang="ru-RU" sz="1600" dirty="0"/>
              <a:t> </a:t>
            </a:r>
            <a:r>
              <a:rPr lang="ru-RU" sz="1600" dirty="0" err="1"/>
              <a:t>беттерді</a:t>
            </a:r>
            <a:r>
              <a:rPr lang="ru-RU" sz="1600" dirty="0"/>
              <a:t>, интернет-</a:t>
            </a:r>
            <a:r>
              <a:rPr lang="ru-RU" sz="1600" dirty="0" err="1"/>
              <a:t>форумдарды</a:t>
            </a:r>
            <a:r>
              <a:rPr lang="ru-RU" sz="1600" dirty="0"/>
              <a:t>, </a:t>
            </a:r>
            <a:r>
              <a:rPr lang="en-US" sz="1600" dirty="0"/>
              <a:t>call-</a:t>
            </a:r>
            <a:r>
              <a:rPr lang="ru-RU" sz="1600" dirty="0" err="1"/>
              <a:t>орталықтарда</a:t>
            </a:r>
            <a:r>
              <a:rPr lang="ru-RU" sz="1600" dirty="0"/>
              <a:t> 14,2% - </a:t>
            </a:r>
            <a:r>
              <a:rPr lang="ru-RU" sz="1600" dirty="0" err="1"/>
              <a:t>ды</a:t>
            </a:r>
            <a:r>
              <a:rPr lang="ru-RU" sz="1600" dirty="0"/>
              <a:t>, </a:t>
            </a:r>
            <a:r>
              <a:rPr lang="ru-RU" sz="1600" dirty="0" err="1"/>
              <a:t>баспасөзде</a:t>
            </a:r>
            <a:r>
              <a:rPr lang="ru-RU" sz="1600" dirty="0"/>
              <a:t> 13,1% - </a:t>
            </a:r>
            <a:r>
              <a:rPr lang="ru-RU" sz="1600" dirty="0" err="1"/>
              <a:t>ды</a:t>
            </a:r>
            <a:r>
              <a:rPr lang="ru-RU" sz="1600" dirty="0"/>
              <a:t> </a:t>
            </a:r>
            <a:r>
              <a:rPr lang="ru-RU" sz="1600" dirty="0" err="1"/>
              <a:t>оқитынын</a:t>
            </a:r>
            <a:r>
              <a:rPr lang="ru-RU" sz="1600" dirty="0"/>
              <a:t> </a:t>
            </a:r>
            <a:r>
              <a:rPr lang="ru-RU" sz="1600" dirty="0" err="1"/>
              <a:t>көрсетті</a:t>
            </a:r>
            <a:r>
              <a:rPr lang="ru-RU" sz="1600" dirty="0"/>
              <a:t>.</a:t>
            </a:r>
          </a:p>
        </p:txBody>
      </p:sp>
    </p:spTree>
    <p:extLst>
      <p:ext uri="{BB962C8B-B14F-4D97-AF65-F5344CB8AC3E}">
        <p14:creationId xmlns:p14="http://schemas.microsoft.com/office/powerpoint/2010/main" val="23329209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4">
            <a:extLst>
              <a:ext uri="{FF2B5EF4-FFF2-40B4-BE49-F238E27FC236}">
                <a16:creationId xmlns:a16="http://schemas.microsoft.com/office/drawing/2014/main" id="{6C208E92-F72F-4A40-A0D7-BC00C948A759}"/>
              </a:ext>
            </a:extLst>
          </p:cNvPr>
          <p:cNvSpPr txBox="1">
            <a:spLocks/>
          </p:cNvSpPr>
          <p:nvPr/>
        </p:nvSpPr>
        <p:spPr>
          <a:xfrm>
            <a:off x="558757" y="308036"/>
            <a:ext cx="9108120" cy="64596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3000" b="1" dirty="0">
                <a:latin typeface="+mn-lt"/>
              </a:rPr>
              <a:t>2.5. </a:t>
            </a:r>
            <a:r>
              <a:rPr lang="ru-RU" sz="3000" b="1" dirty="0" err="1">
                <a:latin typeface="+mn-lt"/>
              </a:rPr>
              <a:t>Қаржылық</a:t>
            </a:r>
            <a:r>
              <a:rPr lang="ru-RU" sz="3000" b="1" dirty="0">
                <a:latin typeface="+mn-lt"/>
              </a:rPr>
              <a:t> </a:t>
            </a:r>
            <a:r>
              <a:rPr lang="ru-RU" sz="3000" b="1" dirty="0" err="1">
                <a:latin typeface="+mn-lt"/>
              </a:rPr>
              <a:t>сауаттылық</a:t>
            </a:r>
            <a:r>
              <a:rPr lang="ru-RU" sz="3000" b="1" dirty="0">
                <a:latin typeface="+mn-lt"/>
              </a:rPr>
              <a:t> </a:t>
            </a:r>
            <a:r>
              <a:rPr lang="ru-RU" sz="3000" b="1" dirty="0" err="1">
                <a:latin typeface="+mn-lt"/>
              </a:rPr>
              <a:t>саласындағы</a:t>
            </a:r>
            <a:r>
              <a:rPr lang="ru-RU" sz="3000" b="1" dirty="0">
                <a:latin typeface="+mn-lt"/>
              </a:rPr>
              <a:t> </a:t>
            </a:r>
            <a:r>
              <a:rPr lang="ru-RU" sz="3000" b="1" dirty="0" err="1">
                <a:latin typeface="+mn-lt"/>
              </a:rPr>
              <a:t>қажеттіліктер</a:t>
            </a:r>
            <a:endParaRPr lang="ru-RU" sz="3000" b="1" dirty="0">
              <a:latin typeface="+mn-lt"/>
            </a:endParaRPr>
          </a:p>
          <a:p>
            <a:endParaRPr lang="ru-RU" sz="3200" b="1" dirty="0"/>
          </a:p>
        </p:txBody>
      </p:sp>
      <p:sp>
        <p:nvSpPr>
          <p:cNvPr id="8" name="Равнобедренный треугольник 24">
            <a:extLst>
              <a:ext uri="{FF2B5EF4-FFF2-40B4-BE49-F238E27FC236}">
                <a16:creationId xmlns:a16="http://schemas.microsoft.com/office/drawing/2014/main" id="{B7BD1D15-ABBD-EA4F-A258-DD5D214BE6E6}"/>
              </a:ext>
            </a:extLst>
          </p:cNvPr>
          <p:cNvSpPr/>
          <p:nvPr/>
        </p:nvSpPr>
        <p:spPr>
          <a:xfrm rot="5400000">
            <a:off x="147034" y="208395"/>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9" name="Таблица 8">
            <a:extLst>
              <a:ext uri="{FF2B5EF4-FFF2-40B4-BE49-F238E27FC236}">
                <a16:creationId xmlns:a16="http://schemas.microsoft.com/office/drawing/2014/main" id="{CCD78C9B-B6B3-EC4C-95F7-4C3C4B0E74B2}"/>
              </a:ext>
            </a:extLst>
          </p:cNvPr>
          <p:cNvGraphicFramePr>
            <a:graphicFrameLocks noGrp="1"/>
          </p:cNvGraphicFramePr>
          <p:nvPr>
            <p:extLst>
              <p:ext uri="{D42A27DB-BD31-4B8C-83A1-F6EECF244321}">
                <p14:modId xmlns:p14="http://schemas.microsoft.com/office/powerpoint/2010/main" val="3825640990"/>
              </p:ext>
            </p:extLst>
          </p:nvPr>
        </p:nvGraphicFramePr>
        <p:xfrm>
          <a:off x="340380" y="795853"/>
          <a:ext cx="2695620" cy="587314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873147">
                <a:tc>
                  <a:txBody>
                    <a:bodyPr/>
                    <a:lstStyle/>
                    <a:p>
                      <a:pPr algn="ctr"/>
                      <a:r>
                        <a:rPr lang="ru-RU" sz="4400" b="1" dirty="0" err="1">
                          <a:effectLst/>
                        </a:rPr>
                        <a:t>Негізгі</a:t>
                      </a:r>
                      <a:r>
                        <a:rPr lang="ru-RU" sz="1600" b="1" dirty="0">
                          <a:effectLst/>
                        </a:rPr>
                        <a:t> </a:t>
                      </a:r>
                      <a:r>
                        <a:rPr lang="ru-RU" sz="4400" b="1" dirty="0" err="1">
                          <a:effectLst/>
                        </a:rPr>
                        <a:t>фактілер</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10" name="Прямоугольник 9">
            <a:extLst>
              <a:ext uri="{FF2B5EF4-FFF2-40B4-BE49-F238E27FC236}">
                <a16:creationId xmlns:a16="http://schemas.microsoft.com/office/drawing/2014/main" id="{631130EB-BEEE-694F-93F6-98DA5A323AFC}"/>
              </a:ext>
            </a:extLst>
          </p:cNvPr>
          <p:cNvSpPr/>
          <p:nvPr/>
        </p:nvSpPr>
        <p:spPr>
          <a:xfrm>
            <a:off x="3238500" y="795853"/>
            <a:ext cx="8662500" cy="2359620"/>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just">
              <a:spcBef>
                <a:spcPts val="400"/>
              </a:spcBef>
              <a:buFont typeface="Arial" panose="020B0604020202020204" pitchFamily="34" charset="0"/>
              <a:buChar char="•"/>
            </a:pPr>
            <a:r>
              <a:rPr lang="ru-RU" sz="1600" dirty="0" err="1"/>
              <a:t>Халықтың</a:t>
            </a:r>
            <a:r>
              <a:rPr lang="ru-RU" sz="1600" dirty="0"/>
              <a:t> </a:t>
            </a:r>
            <a:r>
              <a:rPr lang="ru-RU" sz="1600" dirty="0" err="1"/>
              <a:t>қаржы</a:t>
            </a:r>
            <a:r>
              <a:rPr lang="ru-RU" sz="1600" dirty="0"/>
              <a:t> </a:t>
            </a:r>
            <a:r>
              <a:rPr lang="ru-RU" sz="1600" dirty="0" err="1"/>
              <a:t>өнімдері</a:t>
            </a:r>
            <a:r>
              <a:rPr lang="ru-RU" sz="1600" dirty="0"/>
              <a:t> мен </a:t>
            </a:r>
            <a:r>
              <a:rPr lang="ru-RU" sz="1600" dirty="0" err="1"/>
              <a:t>қызметтері</a:t>
            </a:r>
            <a:r>
              <a:rPr lang="ru-RU" sz="1600" dirty="0"/>
              <a:t> </a:t>
            </a:r>
            <a:r>
              <a:rPr lang="ru-RU" sz="1600" dirty="0" err="1"/>
              <a:t>туралы</a:t>
            </a:r>
            <a:r>
              <a:rPr lang="ru-RU" sz="1600" dirty="0"/>
              <a:t> </a:t>
            </a:r>
            <a:r>
              <a:rPr lang="ru-RU" sz="1600" dirty="0" err="1"/>
              <a:t>ақпаратқа</a:t>
            </a:r>
            <a:r>
              <a:rPr lang="ru-RU" sz="1600" dirty="0"/>
              <a:t> </a:t>
            </a:r>
            <a:r>
              <a:rPr lang="ru-RU" sz="1600" dirty="0" err="1"/>
              <a:t>деген</a:t>
            </a:r>
            <a:r>
              <a:rPr lang="ru-RU" sz="1600" dirty="0"/>
              <a:t> </a:t>
            </a:r>
            <a:r>
              <a:rPr lang="ru-RU" sz="1600" dirty="0" err="1"/>
              <a:t>сенім</a:t>
            </a:r>
            <a:r>
              <a:rPr lang="ru-RU" sz="1600" dirty="0"/>
              <a:t> </a:t>
            </a:r>
            <a:r>
              <a:rPr lang="ru-RU" sz="1600" dirty="0" err="1"/>
              <a:t>деңгейі</a:t>
            </a:r>
            <a:r>
              <a:rPr lang="ru-RU" sz="1600" dirty="0"/>
              <a:t> аса </a:t>
            </a:r>
            <a:r>
              <a:rPr lang="ru-RU" sz="1600" dirty="0" err="1"/>
              <a:t>жоғары</a:t>
            </a:r>
            <a:r>
              <a:rPr lang="ru-RU" sz="1600" dirty="0"/>
              <a:t> </a:t>
            </a:r>
            <a:r>
              <a:rPr lang="ru-RU" sz="1600" dirty="0" err="1"/>
              <a:t>емес</a:t>
            </a:r>
            <a:r>
              <a:rPr lang="ru-RU" sz="1600" dirty="0"/>
              <a:t>, </a:t>
            </a:r>
            <a:r>
              <a:rPr lang="ru-RU" sz="1600" dirty="0" err="1"/>
              <a:t>сондықтан</a:t>
            </a:r>
            <a:r>
              <a:rPr lang="ru-RU" sz="1600" dirty="0"/>
              <a:t> </a:t>
            </a:r>
            <a:r>
              <a:rPr lang="ru-RU" sz="1600" dirty="0" err="1"/>
              <a:t>қазақстандықтар</a:t>
            </a:r>
            <a:r>
              <a:rPr lang="ru-RU" sz="1600" dirty="0"/>
              <a:t> не </a:t>
            </a:r>
            <a:r>
              <a:rPr lang="ru-RU" sz="1600" dirty="0" err="1"/>
              <a:t>ресми</a:t>
            </a:r>
            <a:r>
              <a:rPr lang="ru-RU" sz="1600" dirty="0"/>
              <a:t> </a:t>
            </a:r>
            <a:r>
              <a:rPr lang="ru-RU" sz="1600" dirty="0" err="1"/>
              <a:t>құрылымдарға</a:t>
            </a:r>
            <a:r>
              <a:rPr lang="ru-RU" sz="1600" dirty="0"/>
              <a:t> (</a:t>
            </a:r>
            <a:r>
              <a:rPr lang="ru-RU" sz="1600" dirty="0" err="1"/>
              <a:t>банктерге</a:t>
            </a:r>
            <a:r>
              <a:rPr lang="ru-RU" sz="1600" dirty="0"/>
              <a:t>), не </a:t>
            </a:r>
            <a:r>
              <a:rPr lang="ru-RU" sz="1600" dirty="0" err="1"/>
              <a:t>олардың</a:t>
            </a:r>
            <a:r>
              <a:rPr lang="ru-RU" sz="1600" dirty="0"/>
              <a:t> </a:t>
            </a:r>
            <a:r>
              <a:rPr lang="ru-RU" sz="1600" dirty="0" err="1"/>
              <a:t>туыстарының</a:t>
            </a:r>
            <a:r>
              <a:rPr lang="ru-RU" sz="1600" dirty="0"/>
              <a:t>, </a:t>
            </a:r>
            <a:r>
              <a:rPr lang="ru-RU" sz="1600" dirty="0" err="1"/>
              <a:t>достарының</a:t>
            </a:r>
            <a:r>
              <a:rPr lang="ru-RU" sz="1600" dirty="0"/>
              <a:t>, </a:t>
            </a:r>
            <a:r>
              <a:rPr lang="ru-RU" sz="1600" dirty="0" err="1"/>
              <a:t>әріптестерінің</a:t>
            </a:r>
            <a:r>
              <a:rPr lang="ru-RU" sz="1600" dirty="0"/>
              <a:t> </a:t>
            </a:r>
            <a:r>
              <a:rPr lang="ru-RU" sz="1600" dirty="0" err="1"/>
              <a:t>тәжірибесіне</a:t>
            </a:r>
            <a:r>
              <a:rPr lang="ru-RU" sz="1600" dirty="0"/>
              <a:t> </a:t>
            </a:r>
            <a:r>
              <a:rPr lang="ru-RU" sz="1600" dirty="0" err="1"/>
              <a:t>сенім</a:t>
            </a:r>
            <a:r>
              <a:rPr lang="ru-RU" sz="1600" dirty="0"/>
              <a:t> </a:t>
            </a:r>
            <a:r>
              <a:rPr lang="ru-RU" sz="1600" dirty="0" err="1"/>
              <a:t>білдіреді</a:t>
            </a:r>
            <a:r>
              <a:rPr lang="ru-RU" sz="1600" dirty="0"/>
              <a:t>.</a:t>
            </a:r>
          </a:p>
          <a:p>
            <a:pPr marL="285750" indent="-285750" algn="just">
              <a:spcBef>
                <a:spcPts val="400"/>
              </a:spcBef>
              <a:buFont typeface="Arial" panose="020B0604020202020204" pitchFamily="34" charset="0"/>
              <a:buChar char="•"/>
            </a:pPr>
            <a:r>
              <a:rPr lang="ru-RU" sz="1600" dirty="0" err="1"/>
              <a:t>Сізде</a:t>
            </a:r>
            <a:r>
              <a:rPr lang="ru-RU" sz="1600" dirty="0"/>
              <a:t> </a:t>
            </a:r>
            <a:r>
              <a:rPr lang="ru-RU" sz="1600" dirty="0" err="1"/>
              <a:t>қаржы</a:t>
            </a:r>
            <a:r>
              <a:rPr lang="ru-RU" sz="1600" dirty="0"/>
              <a:t> </a:t>
            </a:r>
            <a:r>
              <a:rPr lang="ru-RU" sz="1600" dirty="0" err="1"/>
              <a:t>ұйымдарының</a:t>
            </a:r>
            <a:r>
              <a:rPr lang="ru-RU" sz="1600" dirty="0"/>
              <a:t> </a:t>
            </a:r>
            <a:r>
              <a:rPr lang="ru-RU" sz="1600" dirty="0" err="1"/>
              <a:t>орнатылған</a:t>
            </a:r>
            <a:r>
              <a:rPr lang="ru-RU" sz="1600" dirty="0"/>
              <a:t> </a:t>
            </a:r>
            <a:r>
              <a:rPr lang="ru-RU" sz="1600" dirty="0" err="1"/>
              <a:t>мобильді</a:t>
            </a:r>
            <a:r>
              <a:rPr lang="ru-RU" sz="1600" dirty="0"/>
              <a:t> </a:t>
            </a:r>
            <a:r>
              <a:rPr lang="ru-RU" sz="1600" dirty="0" err="1"/>
              <a:t>қосымшалары</a:t>
            </a:r>
            <a:r>
              <a:rPr lang="ru-RU" sz="1600" dirty="0"/>
              <a:t> бар </a:t>
            </a:r>
            <a:r>
              <a:rPr lang="ru-RU" sz="1600" dirty="0" err="1"/>
              <a:t>ма</a:t>
            </a:r>
            <a:r>
              <a:rPr lang="ru-RU" sz="1600" dirty="0"/>
              <a:t> </a:t>
            </a:r>
            <a:r>
              <a:rPr lang="ru-RU" sz="1600" dirty="0" err="1"/>
              <a:t>және</a:t>
            </a:r>
            <a:r>
              <a:rPr lang="ru-RU" sz="1600" dirty="0"/>
              <a:t> </a:t>
            </a:r>
            <a:r>
              <a:rPr lang="ru-RU" sz="1600" dirty="0" err="1"/>
              <a:t>оларды</a:t>
            </a:r>
            <a:r>
              <a:rPr lang="ru-RU" sz="1600" dirty="0"/>
              <a:t> </a:t>
            </a:r>
            <a:r>
              <a:rPr lang="ru-RU" sz="1600" dirty="0" err="1"/>
              <a:t>қандай</a:t>
            </a:r>
            <a:r>
              <a:rPr lang="ru-RU" sz="1600" dirty="0"/>
              <a:t> </a:t>
            </a:r>
            <a:r>
              <a:rPr lang="ru-RU" sz="1600" dirty="0" err="1"/>
              <a:t>мақсатта</a:t>
            </a:r>
            <a:r>
              <a:rPr lang="ru-RU" sz="1600" dirty="0"/>
              <a:t> </a:t>
            </a:r>
            <a:r>
              <a:rPr lang="ru-RU" sz="1600" dirty="0" err="1"/>
              <a:t>орнаттыңыз</a:t>
            </a:r>
            <a:r>
              <a:rPr lang="ru-RU" sz="1600" dirty="0"/>
              <a:t> </a:t>
            </a:r>
            <a:r>
              <a:rPr lang="ru-RU" sz="1600" dirty="0" err="1"/>
              <a:t>деген</a:t>
            </a:r>
            <a:r>
              <a:rPr lang="ru-RU" sz="1600" dirty="0"/>
              <a:t> </a:t>
            </a:r>
            <a:r>
              <a:rPr lang="ru-RU" sz="1600" dirty="0" err="1"/>
              <a:t>сұраққа</a:t>
            </a:r>
            <a:r>
              <a:rPr lang="ru-RU" sz="1600" dirty="0"/>
              <a:t> </a:t>
            </a:r>
            <a:r>
              <a:rPr lang="ru-RU" sz="1600" dirty="0" err="1"/>
              <a:t>біз</a:t>
            </a:r>
            <a:r>
              <a:rPr lang="ru-RU" sz="1600" dirty="0"/>
              <a:t> </a:t>
            </a:r>
            <a:r>
              <a:rPr lang="ru-RU" sz="1600" dirty="0" err="1"/>
              <a:t>сұралғандардың</a:t>
            </a:r>
            <a:r>
              <a:rPr lang="ru-RU" sz="1600" dirty="0"/>
              <a:t> </a:t>
            </a:r>
            <a:r>
              <a:rPr lang="ru-RU" sz="1600" dirty="0" err="1"/>
              <a:t>негізгі</a:t>
            </a:r>
            <a:r>
              <a:rPr lang="ru-RU" sz="1600" dirty="0"/>
              <a:t> </a:t>
            </a:r>
            <a:r>
              <a:rPr lang="ru-RU" sz="1600" dirty="0" err="1"/>
              <a:t>үлесі</a:t>
            </a:r>
            <a:r>
              <a:rPr lang="ru-RU" sz="1600" dirty="0"/>
              <a:t> – 45,3% </a:t>
            </a:r>
            <a:r>
              <a:rPr lang="ru-RU" sz="1600" dirty="0" err="1"/>
              <a:t>төлемдер</a:t>
            </a:r>
            <a:r>
              <a:rPr lang="ru-RU" sz="1600" dirty="0"/>
              <a:t> мен </a:t>
            </a:r>
            <a:r>
              <a:rPr lang="ru-RU" sz="1600" dirty="0" err="1"/>
              <a:t>аударымдар</a:t>
            </a:r>
            <a:r>
              <a:rPr lang="ru-RU" sz="1600" dirty="0"/>
              <a:t> </a:t>
            </a:r>
            <a:r>
              <a:rPr lang="ru-RU" sz="1600" dirty="0" err="1"/>
              <a:t>жүргізу</a:t>
            </a:r>
            <a:r>
              <a:rPr lang="ru-RU" sz="1600" dirty="0"/>
              <a:t> </a:t>
            </a:r>
            <a:r>
              <a:rPr lang="ru-RU" sz="1600" dirty="0" err="1"/>
              <a:t>үшін</a:t>
            </a:r>
            <a:r>
              <a:rPr lang="ru-RU" sz="1600" dirty="0"/>
              <a:t>, 38,9 % – </a:t>
            </a:r>
            <a:r>
              <a:rPr lang="ru-RU" sz="1600" dirty="0" err="1"/>
              <a:t>коммуналдық</a:t>
            </a:r>
            <a:r>
              <a:rPr lang="ru-RU" sz="1600" dirty="0"/>
              <a:t> </a:t>
            </a:r>
            <a:r>
              <a:rPr lang="ru-RU" sz="1600" dirty="0" err="1"/>
              <a:t>төлемдерді</a:t>
            </a:r>
            <a:r>
              <a:rPr lang="ru-RU" sz="1600" dirty="0"/>
              <a:t> </a:t>
            </a:r>
            <a:r>
              <a:rPr lang="ru-RU" sz="1600" dirty="0" err="1"/>
              <a:t>төлеу</a:t>
            </a:r>
            <a:r>
              <a:rPr lang="ru-RU" sz="1600" dirty="0"/>
              <a:t> </a:t>
            </a:r>
            <a:r>
              <a:rPr lang="ru-RU" sz="1600" dirty="0" err="1"/>
              <a:t>үшін</a:t>
            </a:r>
            <a:r>
              <a:rPr lang="ru-RU" sz="1600" dirty="0"/>
              <a:t>, 34,9 % – </a:t>
            </a:r>
            <a:r>
              <a:rPr lang="ru-RU" sz="1600" dirty="0" err="1"/>
              <a:t>тауарлар</a:t>
            </a:r>
            <a:r>
              <a:rPr lang="ru-RU" sz="1600" dirty="0"/>
              <a:t> мен </a:t>
            </a:r>
            <a:r>
              <a:rPr lang="ru-RU" sz="1600" dirty="0" err="1"/>
              <a:t>қызметтерді</a:t>
            </a:r>
            <a:r>
              <a:rPr lang="ru-RU" sz="1600" dirty="0"/>
              <a:t> </a:t>
            </a:r>
            <a:r>
              <a:rPr lang="ru-RU" sz="1600" dirty="0" err="1"/>
              <a:t>сатып</a:t>
            </a:r>
            <a:r>
              <a:rPr lang="ru-RU" sz="1600" dirty="0"/>
              <a:t> </a:t>
            </a:r>
            <a:r>
              <a:rPr lang="ru-RU" sz="1600" dirty="0" err="1"/>
              <a:t>алу</a:t>
            </a:r>
            <a:r>
              <a:rPr lang="ru-RU" sz="1600" dirty="0"/>
              <a:t> </a:t>
            </a:r>
            <a:r>
              <a:rPr lang="ru-RU" sz="1600" dirty="0" err="1"/>
              <a:t>үшін</a:t>
            </a:r>
            <a:r>
              <a:rPr lang="ru-RU" sz="1600" dirty="0"/>
              <a:t>, 29,4 % – </a:t>
            </a:r>
            <a:r>
              <a:rPr lang="ru-RU" sz="1600" dirty="0" err="1"/>
              <a:t>депозиттер</a:t>
            </a:r>
            <a:r>
              <a:rPr lang="ru-RU" sz="1600" dirty="0"/>
              <a:t> мен </a:t>
            </a:r>
            <a:r>
              <a:rPr lang="ru-RU" sz="1600" dirty="0" err="1"/>
              <a:t>шоттарды</a:t>
            </a:r>
            <a:r>
              <a:rPr lang="ru-RU" sz="1600" dirty="0"/>
              <a:t> </a:t>
            </a:r>
            <a:r>
              <a:rPr lang="ru-RU" sz="1600" dirty="0" err="1"/>
              <a:t>қадағалау</a:t>
            </a:r>
            <a:r>
              <a:rPr lang="ru-RU" sz="1600" dirty="0"/>
              <a:t> </a:t>
            </a:r>
            <a:r>
              <a:rPr lang="ru-RU" sz="1600" dirty="0" err="1"/>
              <a:t>үшін</a:t>
            </a:r>
            <a:r>
              <a:rPr lang="ru-RU" sz="1600" dirty="0"/>
              <a:t>, 18,5 % – </a:t>
            </a:r>
            <a:r>
              <a:rPr lang="ru-RU" sz="1600" dirty="0" err="1"/>
              <a:t>теңге</a:t>
            </a:r>
            <a:r>
              <a:rPr lang="ru-RU" sz="1600" dirty="0"/>
              <a:t> </a:t>
            </a:r>
            <a:r>
              <a:rPr lang="ru-RU" sz="1600" dirty="0" err="1"/>
              <a:t>бағамын</a:t>
            </a:r>
            <a:r>
              <a:rPr lang="ru-RU" sz="1600" dirty="0"/>
              <a:t> </a:t>
            </a:r>
            <a:r>
              <a:rPr lang="ru-RU" sz="1600" dirty="0" err="1"/>
              <a:t>қадағалау</a:t>
            </a:r>
            <a:r>
              <a:rPr lang="ru-RU" sz="1600" dirty="0"/>
              <a:t> </a:t>
            </a:r>
            <a:r>
              <a:rPr lang="ru-RU" sz="1600" dirty="0" err="1"/>
              <a:t>үшін</a:t>
            </a:r>
            <a:r>
              <a:rPr lang="ru-RU" sz="1600" dirty="0"/>
              <a:t>, 16,6 % – </a:t>
            </a:r>
            <a:r>
              <a:rPr lang="ru-RU" sz="1600" dirty="0" err="1"/>
              <a:t>қаржы</a:t>
            </a:r>
            <a:r>
              <a:rPr lang="ru-RU" sz="1600" dirty="0"/>
              <a:t> </a:t>
            </a:r>
            <a:r>
              <a:rPr lang="ru-RU" sz="1600" dirty="0" err="1"/>
              <a:t>ұйымдарының</a:t>
            </a:r>
            <a:r>
              <a:rPr lang="ru-RU" sz="1600" dirty="0"/>
              <a:t> </a:t>
            </a:r>
            <a:r>
              <a:rPr lang="ru-RU" sz="1600" dirty="0" err="1"/>
              <a:t>акциялары</a:t>
            </a:r>
            <a:r>
              <a:rPr lang="ru-RU" sz="1600" dirty="0"/>
              <a:t> мен </a:t>
            </a:r>
            <a:r>
              <a:rPr lang="ru-RU" sz="1600" dirty="0" err="1"/>
              <a:t>басқа</a:t>
            </a:r>
            <a:r>
              <a:rPr lang="ru-RU" sz="1600" dirty="0"/>
              <a:t> да </a:t>
            </a:r>
            <a:r>
              <a:rPr lang="ru-RU" sz="1600" dirty="0" err="1"/>
              <a:t>жаңалықтары</a:t>
            </a:r>
            <a:r>
              <a:rPr lang="ru-RU" sz="1600" dirty="0"/>
              <a:t> </a:t>
            </a:r>
            <a:r>
              <a:rPr lang="ru-RU" sz="1600" dirty="0" err="1"/>
              <a:t>туралы</a:t>
            </a:r>
            <a:r>
              <a:rPr lang="ru-RU" sz="1600" dirty="0"/>
              <a:t> </a:t>
            </a:r>
            <a:r>
              <a:rPr lang="ru-RU" sz="1600" dirty="0" err="1"/>
              <a:t>ақпарат</a:t>
            </a:r>
            <a:r>
              <a:rPr lang="ru-RU" sz="1600" dirty="0"/>
              <a:t> </a:t>
            </a:r>
            <a:r>
              <a:rPr lang="ru-RU" sz="1600" dirty="0" err="1"/>
              <a:t>алу</a:t>
            </a:r>
            <a:r>
              <a:rPr lang="ru-RU" sz="1600" dirty="0"/>
              <a:t> </a:t>
            </a:r>
            <a:r>
              <a:rPr lang="ru-RU" sz="1600" dirty="0" err="1"/>
              <a:t>үшін</a:t>
            </a:r>
            <a:r>
              <a:rPr lang="ru-RU" sz="1600" dirty="0"/>
              <a:t> </a:t>
            </a:r>
            <a:r>
              <a:rPr lang="ru-RU" sz="1600" dirty="0" err="1"/>
              <a:t>және</a:t>
            </a:r>
            <a:r>
              <a:rPr lang="ru-RU" sz="1600" dirty="0"/>
              <a:t>. </a:t>
            </a:r>
          </a:p>
        </p:txBody>
      </p:sp>
      <p:pic>
        <p:nvPicPr>
          <p:cNvPr id="11266" name="Picture 2" descr="Финансовая грамотность">
            <a:extLst>
              <a:ext uri="{FF2B5EF4-FFF2-40B4-BE49-F238E27FC236}">
                <a16:creationId xmlns:a16="http://schemas.microsoft.com/office/drawing/2014/main" id="{6A54D005-1F48-4263-A777-5BEFAFCA60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1180" y="3643290"/>
            <a:ext cx="5616624" cy="2848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62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6</a:t>
            </a:fld>
            <a:endParaRPr lang="ru-RU" dirty="0"/>
          </a:p>
        </p:txBody>
      </p:sp>
      <p:grpSp>
        <p:nvGrpSpPr>
          <p:cNvPr id="2" name="Группа 1">
            <a:extLst>
              <a:ext uri="{FF2B5EF4-FFF2-40B4-BE49-F238E27FC236}">
                <a16:creationId xmlns:a16="http://schemas.microsoft.com/office/drawing/2014/main" id="{C3E81AA8-3BA1-754F-9E1A-A598EA460ED0}"/>
              </a:ext>
            </a:extLst>
          </p:cNvPr>
          <p:cNvGrpSpPr/>
          <p:nvPr/>
        </p:nvGrpSpPr>
        <p:grpSpPr>
          <a:xfrm>
            <a:off x="191344" y="136525"/>
            <a:ext cx="11596823" cy="4268913"/>
            <a:chOff x="185265" y="243455"/>
            <a:chExt cx="11596823" cy="4144790"/>
          </a:xfrm>
        </p:grpSpPr>
        <p:sp>
          <p:nvSpPr>
            <p:cNvPr id="10" name="Прямоугольник 9">
              <a:extLst>
                <a:ext uri="{FF2B5EF4-FFF2-40B4-BE49-F238E27FC236}">
                  <a16:creationId xmlns:a16="http://schemas.microsoft.com/office/drawing/2014/main" id="{3188681A-ADE0-7F43-925D-F1D14B0C25C8}"/>
                </a:ext>
              </a:extLst>
            </p:cNvPr>
            <p:cNvSpPr/>
            <p:nvPr/>
          </p:nvSpPr>
          <p:spPr>
            <a:xfrm>
              <a:off x="651000" y="243455"/>
              <a:ext cx="10839521" cy="1384995"/>
            </a:xfrm>
            <a:prstGeom prst="rect">
              <a:avLst/>
            </a:prstGeom>
          </p:spPr>
          <p:txBody>
            <a:bodyPr wrap="square">
              <a:spAutoFit/>
            </a:bodyPr>
            <a:lstStyle/>
            <a:p>
              <a:pPr algn="just"/>
              <a:r>
                <a:rPr lang="ru-RU" sz="2800" b="1" cap="all" dirty="0" err="1">
                  <a:solidFill>
                    <a:srgbClr val="7A4300"/>
                  </a:solidFill>
                  <a:latin typeface="Times New Roman" panose="02020603050405020304" pitchFamily="18" charset="0"/>
                  <a:ea typeface="Verdana" charset="0"/>
                  <a:cs typeface="Times New Roman" panose="02020603050405020304" pitchFamily="18" charset="0"/>
                </a:rPr>
                <a:t>Азаматтардың</a:t>
              </a:r>
              <a:r>
                <a:rPr lang="ru-RU" sz="2800" b="1" cap="all" dirty="0">
                  <a:solidFill>
                    <a:srgbClr val="7A4300"/>
                  </a:solidFill>
                  <a:latin typeface="Times New Roman" panose="02020603050405020304" pitchFamily="18" charset="0"/>
                  <a:ea typeface="Verdana" charset="0"/>
                  <a:cs typeface="Times New Roman" panose="02020603050405020304" pitchFamily="18" charset="0"/>
                </a:rPr>
                <a:t> ҚС-ы </a:t>
              </a:r>
              <a:r>
                <a:rPr lang="ru-RU" sz="2800" b="1" cap="all" dirty="0" err="1">
                  <a:solidFill>
                    <a:srgbClr val="7A4300"/>
                  </a:solidFill>
                  <a:latin typeface="Times New Roman" panose="02020603050405020304" pitchFamily="18" charset="0"/>
                  <a:ea typeface="Verdana" charset="0"/>
                  <a:cs typeface="Times New Roman" panose="02020603050405020304" pitchFamily="18" charset="0"/>
                </a:rPr>
                <a:t>Қазақстанның</a:t>
              </a:r>
              <a:r>
                <a:rPr lang="ru-RU" sz="2800" b="1" cap="all" dirty="0">
                  <a:solidFill>
                    <a:srgbClr val="7A4300"/>
                  </a:solidFill>
                  <a:latin typeface="Times New Roman" panose="02020603050405020304" pitchFamily="18" charset="0"/>
                  <a:ea typeface="Verdana" charset="0"/>
                  <a:cs typeface="Times New Roman" panose="02020603050405020304" pitchFamily="18" charset="0"/>
                </a:rPr>
                <a:t> </a:t>
              </a:r>
              <a:r>
                <a:rPr lang="ru-RU" sz="2800" b="1" cap="all" dirty="0" err="1">
                  <a:solidFill>
                    <a:srgbClr val="7A4300"/>
                  </a:solidFill>
                  <a:latin typeface="Times New Roman" panose="02020603050405020304" pitchFamily="18" charset="0"/>
                  <a:ea typeface="Verdana" charset="0"/>
                  <a:cs typeface="Times New Roman" panose="02020603050405020304" pitchFamily="18" charset="0"/>
                </a:rPr>
                <a:t>әлеуметтік</a:t>
              </a:r>
              <a:r>
                <a:rPr lang="ru-RU" sz="2800" b="1" cap="all" dirty="0">
                  <a:solidFill>
                    <a:srgbClr val="7A4300"/>
                  </a:solidFill>
                  <a:latin typeface="Times New Roman" panose="02020603050405020304" pitchFamily="18" charset="0"/>
                  <a:ea typeface="Verdana" charset="0"/>
                  <a:cs typeface="Times New Roman" panose="02020603050405020304" pitchFamily="18" charset="0"/>
                </a:rPr>
                <a:t> - </a:t>
              </a:r>
              <a:r>
                <a:rPr lang="ru-RU" sz="2800" b="1" cap="all" dirty="0" err="1">
                  <a:solidFill>
                    <a:srgbClr val="7A4300"/>
                  </a:solidFill>
                  <a:latin typeface="Times New Roman" panose="02020603050405020304" pitchFamily="18" charset="0"/>
                  <a:ea typeface="Verdana" charset="0"/>
                  <a:cs typeface="Times New Roman" panose="02020603050405020304" pitchFamily="18" charset="0"/>
                </a:rPr>
                <a:t>экономикалық</a:t>
              </a:r>
              <a:r>
                <a:rPr lang="ru-RU" sz="2800" b="1" cap="all" dirty="0">
                  <a:solidFill>
                    <a:srgbClr val="7A4300"/>
                  </a:solidFill>
                  <a:latin typeface="Times New Roman" panose="02020603050405020304" pitchFamily="18" charset="0"/>
                  <a:ea typeface="Verdana" charset="0"/>
                  <a:cs typeface="Times New Roman" panose="02020603050405020304" pitchFamily="18" charset="0"/>
                </a:rPr>
                <a:t> </a:t>
              </a:r>
              <a:r>
                <a:rPr lang="ru-RU" sz="2800" b="1" cap="all" dirty="0" err="1">
                  <a:solidFill>
                    <a:srgbClr val="7A4300"/>
                  </a:solidFill>
                  <a:latin typeface="Times New Roman" panose="02020603050405020304" pitchFamily="18" charset="0"/>
                  <a:ea typeface="Verdana" charset="0"/>
                  <a:cs typeface="Times New Roman" panose="02020603050405020304" pitchFamily="18" charset="0"/>
                </a:rPr>
                <a:t>дамуы</a:t>
              </a:r>
              <a:r>
                <a:rPr lang="ru-RU" sz="2800" b="1" cap="all" dirty="0">
                  <a:solidFill>
                    <a:srgbClr val="7A4300"/>
                  </a:solidFill>
                  <a:latin typeface="Times New Roman" panose="02020603050405020304" pitchFamily="18" charset="0"/>
                  <a:ea typeface="Verdana" charset="0"/>
                  <a:cs typeface="Times New Roman" panose="02020603050405020304" pitchFamily="18" charset="0"/>
                </a:rPr>
                <a:t> мен </a:t>
              </a:r>
              <a:r>
                <a:rPr lang="ru-RU" sz="2800" b="1" cap="all" dirty="0" err="1">
                  <a:solidFill>
                    <a:srgbClr val="7A4300"/>
                  </a:solidFill>
                  <a:latin typeface="Times New Roman" panose="02020603050405020304" pitchFamily="18" charset="0"/>
                  <a:ea typeface="Verdana" charset="0"/>
                  <a:cs typeface="Times New Roman" panose="02020603050405020304" pitchFamily="18" charset="0"/>
                </a:rPr>
                <a:t>қаржы</a:t>
              </a:r>
              <a:r>
                <a:rPr lang="ru-RU" sz="2800" b="1" cap="all" dirty="0">
                  <a:solidFill>
                    <a:srgbClr val="7A4300"/>
                  </a:solidFill>
                  <a:latin typeface="Times New Roman" panose="02020603050405020304" pitchFamily="18" charset="0"/>
                  <a:ea typeface="Verdana" charset="0"/>
                  <a:cs typeface="Times New Roman" panose="02020603050405020304" pitchFamily="18" charset="0"/>
                </a:rPr>
                <a:t> </a:t>
              </a:r>
              <a:r>
                <a:rPr lang="ru-RU" sz="2800" b="1" cap="all" dirty="0" err="1">
                  <a:solidFill>
                    <a:srgbClr val="7A4300"/>
                  </a:solidFill>
                  <a:latin typeface="Times New Roman" panose="02020603050405020304" pitchFamily="18" charset="0"/>
                  <a:ea typeface="Verdana" charset="0"/>
                  <a:cs typeface="Times New Roman" panose="02020603050405020304" pitchFamily="18" charset="0"/>
                </a:rPr>
                <a:t>жүйесі</a:t>
              </a:r>
              <a:r>
                <a:rPr lang="ru-RU" sz="2800" b="1" cap="all" dirty="0">
                  <a:solidFill>
                    <a:srgbClr val="7A4300"/>
                  </a:solidFill>
                  <a:latin typeface="Times New Roman" panose="02020603050405020304" pitchFamily="18" charset="0"/>
                  <a:ea typeface="Verdana" charset="0"/>
                  <a:cs typeface="Times New Roman" panose="02020603050405020304" pitchFamily="18" charset="0"/>
                </a:rPr>
                <a:t> </a:t>
              </a:r>
              <a:r>
                <a:rPr lang="ru-RU" sz="2800" b="1" cap="all" dirty="0" err="1">
                  <a:solidFill>
                    <a:srgbClr val="7A4300"/>
                  </a:solidFill>
                  <a:latin typeface="Times New Roman" panose="02020603050405020304" pitchFamily="18" charset="0"/>
                  <a:ea typeface="Verdana" charset="0"/>
                  <a:cs typeface="Times New Roman" panose="02020603050405020304" pitchFamily="18" charset="0"/>
                </a:rPr>
                <a:t>үшін</a:t>
              </a:r>
              <a:r>
                <a:rPr lang="ru-RU" sz="2800" b="1" cap="all" dirty="0">
                  <a:solidFill>
                    <a:srgbClr val="7A4300"/>
                  </a:solidFill>
                  <a:latin typeface="Times New Roman" panose="02020603050405020304" pitchFamily="18" charset="0"/>
                  <a:ea typeface="Verdana" charset="0"/>
                  <a:cs typeface="Times New Roman" panose="02020603050405020304" pitchFamily="18" charset="0"/>
                </a:rPr>
                <a:t> </a:t>
              </a:r>
              <a:r>
                <a:rPr lang="ru-RU" sz="2800" b="1" cap="all" dirty="0" err="1">
                  <a:solidFill>
                    <a:srgbClr val="7A4300"/>
                  </a:solidFill>
                  <a:latin typeface="Times New Roman" panose="02020603050405020304" pitchFamily="18" charset="0"/>
                  <a:ea typeface="Verdana" charset="0"/>
                  <a:cs typeface="Times New Roman" panose="02020603050405020304" pitchFamily="18" charset="0"/>
                </a:rPr>
                <a:t>маңызды</a:t>
              </a:r>
              <a:endParaRPr lang="ru-RU" sz="2800" dirty="0">
                <a:solidFill>
                  <a:srgbClr val="7A4300"/>
                </a:solidFill>
                <a:latin typeface="Times New Roman" panose="02020603050405020304" pitchFamily="18" charset="0"/>
                <a:cs typeface="Times New Roman" panose="02020603050405020304" pitchFamily="18" charset="0"/>
              </a:endParaRPr>
            </a:p>
          </p:txBody>
        </p:sp>
        <p:sp>
          <p:nvSpPr>
            <p:cNvPr id="12" name="Прямоугольник 11">
              <a:extLst>
                <a:ext uri="{FF2B5EF4-FFF2-40B4-BE49-F238E27FC236}">
                  <a16:creationId xmlns:a16="http://schemas.microsoft.com/office/drawing/2014/main" id="{E5CC7AE0-CACF-9E4C-9584-7604F0C4DE39}"/>
                </a:ext>
              </a:extLst>
            </p:cNvPr>
            <p:cNvSpPr/>
            <p:nvPr/>
          </p:nvSpPr>
          <p:spPr>
            <a:xfrm>
              <a:off x="409912" y="1552512"/>
              <a:ext cx="11372176" cy="2835733"/>
            </a:xfrm>
            <a:prstGeom prst="rect">
              <a:avLst/>
            </a:prstGeom>
            <a:gradFill>
              <a:gsLst>
                <a:gs pos="70000">
                  <a:srgbClr val="ACCCBD"/>
                </a:gs>
                <a:gs pos="0">
                  <a:schemeClr val="bg1"/>
                </a:gs>
                <a:gs pos="100000">
                  <a:srgbClr val="03623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71450" algn="ctr">
                <a:lnSpc>
                  <a:spcPct val="110000"/>
                </a:lnSpc>
                <a:buClr>
                  <a:srgbClr val="23AE8B"/>
                </a:buClr>
                <a:buFont typeface="Wingdings" charset="2"/>
                <a:buChar char="§"/>
                <a:defRPr/>
              </a:pPr>
              <a:r>
                <a:rPr lang="ru-RU" sz="1600" b="1" dirty="0" err="1">
                  <a:solidFill>
                    <a:srgbClr val="7A4300"/>
                  </a:solidFill>
                  <a:ea typeface="Verdana" charset="0"/>
                  <a:cs typeface="Verdana" charset="0"/>
                </a:rPr>
                <a:t>Макроэкономиканы</a:t>
              </a:r>
              <a:r>
                <a:rPr lang="ru-RU" sz="1600" b="1" dirty="0">
                  <a:solidFill>
                    <a:srgbClr val="7A4300"/>
                  </a:solidFill>
                  <a:ea typeface="Verdana" charset="0"/>
                  <a:cs typeface="Verdana" charset="0"/>
                </a:rPr>
                <a:t> </a:t>
              </a:r>
              <a:r>
                <a:rPr lang="ru-RU" sz="1600" b="1" dirty="0" err="1">
                  <a:solidFill>
                    <a:srgbClr val="7A4300"/>
                  </a:solidFill>
                  <a:ea typeface="Verdana" charset="0"/>
                  <a:cs typeface="Verdana" charset="0"/>
                </a:rPr>
                <a:t>нығайтуға</a:t>
              </a:r>
              <a:r>
                <a:rPr lang="ru-RU" sz="1600" b="1" dirty="0">
                  <a:solidFill>
                    <a:srgbClr val="7A4300"/>
                  </a:solidFill>
                  <a:ea typeface="Verdana" charset="0"/>
                  <a:cs typeface="Verdana" charset="0"/>
                </a:rPr>
                <a:t> </a:t>
              </a:r>
              <a:r>
                <a:rPr lang="ru-RU" sz="1600" b="1" dirty="0" err="1">
                  <a:solidFill>
                    <a:srgbClr val="7A4300"/>
                  </a:solidFill>
                  <a:ea typeface="Verdana" charset="0"/>
                  <a:cs typeface="Verdana" charset="0"/>
                </a:rPr>
                <a:t>қосатын</a:t>
              </a:r>
              <a:r>
                <a:rPr lang="ru-RU" sz="1600" b="1" dirty="0">
                  <a:solidFill>
                    <a:srgbClr val="7A4300"/>
                  </a:solidFill>
                  <a:ea typeface="Verdana" charset="0"/>
                  <a:cs typeface="Verdana" charset="0"/>
                </a:rPr>
                <a:t> </a:t>
              </a:r>
              <a:r>
                <a:rPr lang="ru-RU" sz="1600" b="1" dirty="0" err="1">
                  <a:solidFill>
                    <a:srgbClr val="7A4300"/>
                  </a:solidFill>
                  <a:ea typeface="Verdana" charset="0"/>
                  <a:cs typeface="Verdana" charset="0"/>
                </a:rPr>
                <a:t>үлесі</a:t>
              </a:r>
              <a:r>
                <a:rPr lang="ru-RU" sz="1600" b="1" dirty="0">
                  <a:solidFill>
                    <a:srgbClr val="7A4300"/>
                  </a:solidFill>
                  <a:ea typeface="Verdana" charset="0"/>
                  <a:cs typeface="Verdana" charset="0"/>
                </a:rPr>
                <a:t>:</a:t>
              </a:r>
            </a:p>
            <a:p>
              <a:pPr marL="0" lvl="2" indent="-171450" algn="ctr">
                <a:lnSpc>
                  <a:spcPct val="110000"/>
                </a:lnSpc>
                <a:buClr>
                  <a:srgbClr val="23AE8B"/>
                </a:buClr>
                <a:buFont typeface="Wingdings" charset="2"/>
                <a:buChar char="§"/>
                <a:defRPr/>
              </a:pPr>
              <a:r>
                <a:rPr lang="ru-RU" sz="1600" dirty="0" err="1">
                  <a:solidFill>
                    <a:srgbClr val="7A4300"/>
                  </a:solidFill>
                  <a:ea typeface="Verdana" charset="0"/>
                  <a:cs typeface="Verdana" charset="0"/>
                </a:rPr>
                <a:t>Үй</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шаруашылықтарының</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жинақтарының</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жалпы</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деңгейін</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арттыру</a:t>
              </a:r>
              <a:r>
                <a:rPr lang="ru-RU" sz="1600" dirty="0">
                  <a:solidFill>
                    <a:srgbClr val="7A4300"/>
                  </a:solidFill>
                  <a:ea typeface="Verdana" charset="0"/>
                  <a:cs typeface="Verdana" charset="0"/>
                </a:rPr>
                <a:t>; </a:t>
              </a:r>
            </a:p>
            <a:p>
              <a:pPr marL="0" lvl="2" indent="-171450" algn="ctr">
                <a:lnSpc>
                  <a:spcPct val="110000"/>
                </a:lnSpc>
                <a:buClr>
                  <a:srgbClr val="23AE8B"/>
                </a:buClr>
                <a:buFont typeface="Wingdings" charset="2"/>
                <a:buChar char="§"/>
                <a:defRPr/>
              </a:pPr>
              <a:r>
                <a:rPr lang="ru-RU" sz="1600" dirty="0" err="1">
                  <a:solidFill>
                    <a:srgbClr val="7A4300"/>
                  </a:solidFill>
                  <a:ea typeface="Verdana" charset="0"/>
                  <a:cs typeface="Verdana" charset="0"/>
                </a:rPr>
                <a:t>Экономикадағы</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ұзын</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ақша</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тапшылығын</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еңсеру</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қаржы</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мекемелерінің</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депозиттік</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және</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клиенттік</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базасының</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өсуі</a:t>
              </a:r>
              <a:r>
                <a:rPr lang="ru-RU" sz="1600" dirty="0">
                  <a:solidFill>
                    <a:srgbClr val="7A4300"/>
                  </a:solidFill>
                  <a:ea typeface="Verdana" charset="0"/>
                  <a:cs typeface="Verdana" charset="0"/>
                </a:rPr>
                <a:t>.</a:t>
              </a:r>
            </a:p>
            <a:p>
              <a:pPr indent="-171450" algn="ctr">
                <a:lnSpc>
                  <a:spcPct val="110000"/>
                </a:lnSpc>
                <a:buClr>
                  <a:srgbClr val="23AE8B"/>
                </a:buClr>
                <a:buFont typeface="Wingdings" charset="2"/>
                <a:buChar char="§"/>
                <a:defRPr/>
              </a:pPr>
              <a:r>
                <a:rPr lang="ru-RU" sz="1600" b="1" dirty="0" err="1">
                  <a:solidFill>
                    <a:srgbClr val="7A4300"/>
                  </a:solidFill>
                  <a:ea typeface="Verdana" charset="0"/>
                  <a:cs typeface="Verdana" charset="0"/>
                </a:rPr>
                <a:t>Қаржы</a:t>
              </a:r>
              <a:r>
                <a:rPr lang="ru-RU" sz="1600" b="1" dirty="0">
                  <a:solidFill>
                    <a:srgbClr val="7A4300"/>
                  </a:solidFill>
                  <a:ea typeface="Verdana" charset="0"/>
                  <a:cs typeface="Verdana" charset="0"/>
                </a:rPr>
                <a:t> </a:t>
              </a:r>
              <a:r>
                <a:rPr lang="ru-RU" sz="1600" b="1" dirty="0" err="1">
                  <a:solidFill>
                    <a:srgbClr val="7A4300"/>
                  </a:solidFill>
                  <a:ea typeface="Verdana" charset="0"/>
                  <a:cs typeface="Verdana" charset="0"/>
                </a:rPr>
                <a:t>жүйесінің</a:t>
              </a:r>
              <a:r>
                <a:rPr lang="ru-RU" sz="1600" b="1" dirty="0">
                  <a:solidFill>
                    <a:srgbClr val="7A4300"/>
                  </a:solidFill>
                  <a:ea typeface="Verdana" charset="0"/>
                  <a:cs typeface="Verdana" charset="0"/>
                </a:rPr>
                <a:t> </a:t>
              </a:r>
              <a:r>
                <a:rPr lang="ru-RU" sz="1600" b="1" dirty="0" err="1">
                  <a:solidFill>
                    <a:srgbClr val="7A4300"/>
                  </a:solidFill>
                  <a:ea typeface="Verdana" charset="0"/>
                  <a:cs typeface="Verdana" charset="0"/>
                </a:rPr>
                <a:t>жұмыс</a:t>
              </a:r>
              <a:r>
                <a:rPr lang="ru-RU" sz="1600" b="1" dirty="0">
                  <a:solidFill>
                    <a:srgbClr val="7A4300"/>
                  </a:solidFill>
                  <a:ea typeface="Verdana" charset="0"/>
                  <a:cs typeface="Verdana" charset="0"/>
                </a:rPr>
                <a:t> </a:t>
              </a:r>
              <a:r>
                <a:rPr lang="ru-RU" sz="1600" b="1" dirty="0" err="1">
                  <a:solidFill>
                    <a:srgbClr val="7A4300"/>
                  </a:solidFill>
                  <a:ea typeface="Verdana" charset="0"/>
                  <a:cs typeface="Verdana" charset="0"/>
                </a:rPr>
                <a:t>істеу</a:t>
              </a:r>
              <a:r>
                <a:rPr lang="ru-RU" sz="1600" b="1" dirty="0">
                  <a:solidFill>
                    <a:srgbClr val="7A4300"/>
                  </a:solidFill>
                  <a:ea typeface="Verdana" charset="0"/>
                  <a:cs typeface="Verdana" charset="0"/>
                </a:rPr>
                <a:t> </a:t>
              </a:r>
              <a:r>
                <a:rPr lang="ru-RU" sz="1600" b="1" dirty="0" err="1">
                  <a:solidFill>
                    <a:srgbClr val="7A4300"/>
                  </a:solidFill>
                  <a:ea typeface="Verdana" charset="0"/>
                  <a:cs typeface="Verdana" charset="0"/>
                </a:rPr>
                <a:t>тиімділігі</a:t>
              </a:r>
              <a:r>
                <a:rPr lang="ru-RU" sz="1600" b="1" dirty="0">
                  <a:solidFill>
                    <a:srgbClr val="7A4300"/>
                  </a:solidFill>
                  <a:ea typeface="Verdana" charset="0"/>
                  <a:cs typeface="Verdana" charset="0"/>
                </a:rPr>
                <a:t>:</a:t>
              </a:r>
            </a:p>
            <a:p>
              <a:pPr marL="0" lvl="2" indent="-171450" algn="ctr">
                <a:lnSpc>
                  <a:spcPct val="110000"/>
                </a:lnSpc>
                <a:buClr>
                  <a:srgbClr val="23AE8B"/>
                </a:buClr>
                <a:buFont typeface="Wingdings" charset="2"/>
                <a:buChar char="§"/>
                <a:defRPr/>
              </a:pPr>
              <a:r>
                <a:rPr lang="ru-RU" sz="1600" dirty="0" err="1">
                  <a:solidFill>
                    <a:srgbClr val="7A4300"/>
                  </a:solidFill>
                  <a:ea typeface="Verdana" charset="0"/>
                  <a:cs typeface="Verdana" charset="0"/>
                </a:rPr>
                <a:t>Қаржы</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институттарына</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сенім</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және</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шығындарды</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азайту</a:t>
              </a:r>
              <a:r>
                <a:rPr lang="ru-RU" sz="1600" dirty="0">
                  <a:solidFill>
                    <a:srgbClr val="7A4300"/>
                  </a:solidFill>
                  <a:ea typeface="Verdana" charset="0"/>
                  <a:cs typeface="Verdana" charset="0"/>
                </a:rPr>
                <a:t>;</a:t>
              </a:r>
            </a:p>
            <a:p>
              <a:pPr marL="0" lvl="2" indent="-171450" algn="ctr">
                <a:lnSpc>
                  <a:spcPct val="110000"/>
                </a:lnSpc>
                <a:buClr>
                  <a:srgbClr val="23AE8B"/>
                </a:buClr>
                <a:buFont typeface="Wingdings" charset="2"/>
                <a:buChar char="§"/>
                <a:defRPr/>
              </a:pPr>
              <a:r>
                <a:rPr lang="ru-RU" sz="1600" dirty="0" err="1">
                  <a:solidFill>
                    <a:srgbClr val="7A4300"/>
                  </a:solidFill>
                  <a:ea typeface="Verdana" charset="0"/>
                  <a:cs typeface="Verdana" charset="0"/>
                </a:rPr>
                <a:t>Қаржы</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құралдарын</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түсіну</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және</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оларды</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орынды</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пайдалану</a:t>
              </a:r>
              <a:r>
                <a:rPr lang="ru-RU" sz="1600" dirty="0">
                  <a:solidFill>
                    <a:srgbClr val="7A4300"/>
                  </a:solidFill>
                  <a:ea typeface="Verdana" charset="0"/>
                  <a:cs typeface="Verdana" charset="0"/>
                </a:rPr>
                <a:t>; </a:t>
              </a:r>
            </a:p>
            <a:p>
              <a:pPr marL="0" lvl="2" indent="-171450" algn="ctr">
                <a:lnSpc>
                  <a:spcPct val="110000"/>
                </a:lnSpc>
                <a:buClr>
                  <a:srgbClr val="23AE8B"/>
                </a:buClr>
                <a:buFont typeface="Wingdings" charset="2"/>
                <a:buChar char="§"/>
                <a:defRPr/>
              </a:pPr>
              <a:r>
                <a:rPr lang="ru-RU" sz="1600" dirty="0" err="1">
                  <a:solidFill>
                    <a:srgbClr val="7A4300"/>
                  </a:solidFill>
                  <a:ea typeface="Verdana" charset="0"/>
                  <a:cs typeface="Verdana" charset="0"/>
                </a:rPr>
                <a:t>Кредиттер</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және</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микрокредиттер</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бойынша</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мерзімі</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өткен</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берешек</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деңгейін</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төмендету</a:t>
              </a:r>
              <a:r>
                <a:rPr lang="ru-RU" sz="1600" dirty="0">
                  <a:solidFill>
                    <a:srgbClr val="7A4300"/>
                  </a:solidFill>
                  <a:ea typeface="Verdana" charset="0"/>
                  <a:cs typeface="Verdana" charset="0"/>
                </a:rPr>
                <a:t>; </a:t>
              </a:r>
            </a:p>
            <a:p>
              <a:pPr marL="0" lvl="2" indent="-171450" algn="ctr">
                <a:lnSpc>
                  <a:spcPct val="110000"/>
                </a:lnSpc>
                <a:buClr>
                  <a:srgbClr val="23AE8B"/>
                </a:buClr>
                <a:buFont typeface="Wingdings" charset="2"/>
                <a:buChar char="§"/>
                <a:defRPr/>
              </a:pPr>
              <a:r>
                <a:rPr lang="ru-RU" sz="1600" dirty="0" err="1">
                  <a:solidFill>
                    <a:srgbClr val="7A4300"/>
                  </a:solidFill>
                  <a:ea typeface="Verdana" charset="0"/>
                  <a:cs typeface="Verdana" charset="0"/>
                </a:rPr>
                <a:t>Қаржылық</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алаяқтықтан</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және</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қаржылық</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пирамидалардан</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жақсы</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қорғалу</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хабардар</a:t>
              </a:r>
              <a:r>
                <a:rPr lang="ru-RU" sz="1600" dirty="0">
                  <a:solidFill>
                    <a:srgbClr val="7A4300"/>
                  </a:solidFill>
                  <a:ea typeface="Verdana" charset="0"/>
                  <a:cs typeface="Verdana" charset="0"/>
                </a:rPr>
                <a:t> болу, </a:t>
              </a:r>
              <a:r>
                <a:rPr lang="ru-RU" sz="1600" dirty="0" err="1">
                  <a:solidFill>
                    <a:srgbClr val="7A4300"/>
                  </a:solidFill>
                  <a:ea typeface="Verdana" charset="0"/>
                  <a:cs typeface="Verdana" charset="0"/>
                </a:rPr>
                <a:t>тәуекелдерді</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түсіну</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алдын</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алу</a:t>
              </a:r>
              <a:r>
                <a:rPr lang="ru-RU" sz="1600" dirty="0">
                  <a:solidFill>
                    <a:srgbClr val="7A4300"/>
                  </a:solidFill>
                  <a:ea typeface="Verdana" charset="0"/>
                  <a:cs typeface="Verdana" charset="0"/>
                </a:rPr>
                <a:t> </a:t>
              </a:r>
              <a:r>
                <a:rPr lang="ru-RU" sz="1600" dirty="0" err="1">
                  <a:solidFill>
                    <a:srgbClr val="7A4300"/>
                  </a:solidFill>
                  <a:ea typeface="Verdana" charset="0"/>
                  <a:cs typeface="Verdana" charset="0"/>
                </a:rPr>
                <a:t>шаралары</a:t>
              </a:r>
              <a:r>
                <a:rPr lang="ru-RU" sz="1600" dirty="0">
                  <a:solidFill>
                    <a:srgbClr val="7A4300"/>
                  </a:solidFill>
                  <a:ea typeface="Verdana" charset="0"/>
                  <a:cs typeface="Verdana" charset="0"/>
                </a:rPr>
                <a:t>). </a:t>
              </a:r>
            </a:p>
            <a:p>
              <a:pPr marL="171450" indent="-171450" algn="ctr">
                <a:lnSpc>
                  <a:spcPct val="110000"/>
                </a:lnSpc>
                <a:buClr>
                  <a:srgbClr val="23AE8B"/>
                </a:buClr>
                <a:buFont typeface="Wingdings" charset="2"/>
                <a:buChar char="§"/>
                <a:defRPr/>
              </a:pPr>
              <a:r>
                <a:rPr lang="ru-RU" sz="1600" b="1" dirty="0" err="1">
                  <a:solidFill>
                    <a:srgbClr val="7A4300"/>
                  </a:solidFill>
                  <a:ea typeface="Verdana" charset="0"/>
                  <a:cs typeface="Verdana" charset="0"/>
                </a:rPr>
                <a:t>Халықтың</a:t>
              </a:r>
              <a:r>
                <a:rPr lang="ru-RU" sz="1600" b="1" dirty="0">
                  <a:solidFill>
                    <a:srgbClr val="7A4300"/>
                  </a:solidFill>
                  <a:ea typeface="Verdana" charset="0"/>
                  <a:cs typeface="Verdana" charset="0"/>
                </a:rPr>
                <a:t> </a:t>
              </a:r>
              <a:r>
                <a:rPr lang="ru-RU" sz="1600" b="1" dirty="0" err="1">
                  <a:solidFill>
                    <a:srgbClr val="7A4300"/>
                  </a:solidFill>
                  <a:ea typeface="Verdana" charset="0"/>
                  <a:cs typeface="Verdana" charset="0"/>
                </a:rPr>
                <a:t>қолайсыз</a:t>
              </a:r>
              <a:r>
                <a:rPr lang="ru-RU" sz="1600" b="1" dirty="0">
                  <a:solidFill>
                    <a:srgbClr val="7A4300"/>
                  </a:solidFill>
                  <a:ea typeface="Verdana" charset="0"/>
                  <a:cs typeface="Verdana" charset="0"/>
                </a:rPr>
                <a:t> </a:t>
              </a:r>
              <a:r>
                <a:rPr lang="ru-RU" sz="1600" b="1" dirty="0" err="1">
                  <a:solidFill>
                    <a:srgbClr val="7A4300"/>
                  </a:solidFill>
                  <a:ea typeface="Verdana" charset="0"/>
                  <a:cs typeface="Verdana" charset="0"/>
                </a:rPr>
                <a:t>экономикалық</a:t>
              </a:r>
              <a:r>
                <a:rPr lang="ru-RU" sz="1600" b="1" dirty="0">
                  <a:solidFill>
                    <a:srgbClr val="7A4300"/>
                  </a:solidFill>
                  <a:ea typeface="Verdana" charset="0"/>
                  <a:cs typeface="Verdana" charset="0"/>
                </a:rPr>
                <a:t> </a:t>
              </a:r>
              <a:r>
                <a:rPr lang="ru-RU" sz="1600" b="1" dirty="0" err="1">
                  <a:solidFill>
                    <a:srgbClr val="7A4300"/>
                  </a:solidFill>
                  <a:ea typeface="Verdana" charset="0"/>
                  <a:cs typeface="Verdana" charset="0"/>
                </a:rPr>
                <a:t>жағдайға</a:t>
              </a:r>
              <a:r>
                <a:rPr lang="ru-RU" sz="1600" b="1" dirty="0">
                  <a:solidFill>
                    <a:srgbClr val="7A4300"/>
                  </a:solidFill>
                  <a:ea typeface="Verdana" charset="0"/>
                  <a:cs typeface="Verdana" charset="0"/>
                </a:rPr>
                <a:t> </a:t>
              </a:r>
              <a:r>
                <a:rPr lang="ru-RU" sz="1600" b="1" dirty="0" err="1">
                  <a:solidFill>
                    <a:srgbClr val="7A4300"/>
                  </a:solidFill>
                  <a:ea typeface="Verdana" charset="0"/>
                  <a:cs typeface="Verdana" charset="0"/>
                </a:rPr>
                <a:t>жақсы</a:t>
              </a:r>
              <a:r>
                <a:rPr lang="ru-RU" sz="1600" b="1" dirty="0">
                  <a:solidFill>
                    <a:srgbClr val="7A4300"/>
                  </a:solidFill>
                  <a:ea typeface="Verdana" charset="0"/>
                  <a:cs typeface="Verdana" charset="0"/>
                </a:rPr>
                <a:t> </a:t>
              </a:r>
              <a:r>
                <a:rPr lang="ru-RU" sz="1600" b="1" dirty="0" err="1">
                  <a:solidFill>
                    <a:srgbClr val="7A4300"/>
                  </a:solidFill>
                  <a:ea typeface="Verdana" charset="0"/>
                  <a:cs typeface="Verdana" charset="0"/>
                </a:rPr>
                <a:t>дайындығы</a:t>
              </a:r>
              <a:r>
                <a:rPr lang="ru-RU" sz="1600" b="1" dirty="0">
                  <a:solidFill>
                    <a:srgbClr val="7A4300"/>
                  </a:solidFill>
                  <a:ea typeface="Verdana" charset="0"/>
                  <a:cs typeface="Verdana" charset="0"/>
                </a:rPr>
                <a:t>. </a:t>
              </a:r>
            </a:p>
          </p:txBody>
        </p:sp>
        <p:sp>
          <p:nvSpPr>
            <p:cNvPr id="7" name="Равнобедренный треугольник 24">
              <a:extLst>
                <a:ext uri="{FF2B5EF4-FFF2-40B4-BE49-F238E27FC236}">
                  <a16:creationId xmlns:a16="http://schemas.microsoft.com/office/drawing/2014/main" id="{A4FFC88D-1DDF-B545-B05D-1C4DB5255316}"/>
                </a:ext>
              </a:extLst>
            </p:cNvPr>
            <p:cNvSpPr/>
            <p:nvPr/>
          </p:nvSpPr>
          <p:spPr>
            <a:xfrm rot="5400000">
              <a:off x="168698" y="346799"/>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pic>
        <p:nvPicPr>
          <p:cNvPr id="6" name="Рисунок 5">
            <a:extLst>
              <a:ext uri="{FF2B5EF4-FFF2-40B4-BE49-F238E27FC236}">
                <a16:creationId xmlns:a16="http://schemas.microsoft.com/office/drawing/2014/main" id="{C1EBA7C5-FAAD-4934-BD4A-685E3B332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808" y="4457538"/>
            <a:ext cx="3456384" cy="2046800"/>
          </a:xfrm>
          <a:prstGeom prst="rect">
            <a:avLst/>
          </a:prstGeom>
        </p:spPr>
      </p:pic>
    </p:spTree>
    <p:extLst>
      <p:ext uri="{BB962C8B-B14F-4D97-AF65-F5344CB8AC3E}">
        <p14:creationId xmlns:p14="http://schemas.microsoft.com/office/powerpoint/2010/main" val="143288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60</a:t>
            </a:fld>
            <a:endParaRPr lang="ru-RU" dirty="0"/>
          </a:p>
        </p:txBody>
      </p:sp>
      <p:sp>
        <p:nvSpPr>
          <p:cNvPr id="4" name="Rectangle 7">
            <a:extLst>
              <a:ext uri="{FF2B5EF4-FFF2-40B4-BE49-F238E27FC236}">
                <a16:creationId xmlns:a16="http://schemas.microsoft.com/office/drawing/2014/main" id="{C9A5F350-2D7D-7C49-98EF-530071816A5A}"/>
              </a:ext>
            </a:extLst>
          </p:cNvPr>
          <p:cNvSpPr/>
          <p:nvPr/>
        </p:nvSpPr>
        <p:spPr bwMode="gray">
          <a:xfrm>
            <a:off x="523836" y="1123916"/>
            <a:ext cx="5688632" cy="5019728"/>
          </a:xfrm>
          <a:prstGeom prst="rect">
            <a:avLst/>
          </a:prstGeom>
          <a:ln/>
        </p:spPr>
        <p:style>
          <a:lnRef idx="3">
            <a:schemeClr val="lt1"/>
          </a:lnRef>
          <a:fillRef idx="1">
            <a:schemeClr val="accent2"/>
          </a:fillRef>
          <a:effectRef idx="1">
            <a:schemeClr val="accent2"/>
          </a:effectRef>
          <a:fontRef idx="minor">
            <a:schemeClr val="lt1"/>
          </a:fontRef>
        </p:style>
        <p:txBody>
          <a:bodyPr anchor="ctr"/>
          <a:lstStyle/>
          <a:p>
            <a:pPr lvl="0" fontAlgn="ctr">
              <a:defRPr/>
            </a:pPr>
            <a:r>
              <a:rPr lang="ru-RU" sz="3600" b="1" dirty="0">
                <a:solidFill>
                  <a:srgbClr val="407742"/>
                </a:solidFill>
              </a:rPr>
              <a:t>3 </a:t>
            </a:r>
            <a:r>
              <a:rPr lang="ru-RU" sz="3600" b="1" dirty="0" err="1">
                <a:solidFill>
                  <a:srgbClr val="407742"/>
                </a:solidFill>
              </a:rPr>
              <a:t>Тарау</a:t>
            </a:r>
            <a:r>
              <a:rPr lang="ru-RU" sz="3600" b="1" dirty="0">
                <a:solidFill>
                  <a:srgbClr val="407742"/>
                </a:solidFill>
              </a:rPr>
              <a:t>. </a:t>
            </a:r>
            <a:r>
              <a:rPr lang="ru-RU" sz="3600" b="1" dirty="0" err="1">
                <a:solidFill>
                  <a:srgbClr val="407742"/>
                </a:solidFill>
              </a:rPr>
              <a:t>Қазақстан</a:t>
            </a:r>
            <a:r>
              <a:rPr lang="ru-RU" sz="3600" b="1" dirty="0">
                <a:solidFill>
                  <a:srgbClr val="407742"/>
                </a:solidFill>
              </a:rPr>
              <a:t> </a:t>
            </a:r>
            <a:r>
              <a:rPr lang="ru-RU" sz="3600" b="1" dirty="0" err="1">
                <a:solidFill>
                  <a:srgbClr val="407742"/>
                </a:solidFill>
              </a:rPr>
              <a:t>Республикасының</a:t>
            </a:r>
            <a:r>
              <a:rPr lang="ru-RU" sz="3600" b="1" dirty="0">
                <a:solidFill>
                  <a:srgbClr val="407742"/>
                </a:solidFill>
              </a:rPr>
              <a:t> </a:t>
            </a:r>
            <a:r>
              <a:rPr lang="ru-RU" sz="3600" b="1" dirty="0" err="1">
                <a:solidFill>
                  <a:srgbClr val="407742"/>
                </a:solidFill>
              </a:rPr>
              <a:t>қаржылық</a:t>
            </a:r>
            <a:r>
              <a:rPr lang="ru-RU" sz="3600" b="1" dirty="0">
                <a:solidFill>
                  <a:srgbClr val="407742"/>
                </a:solidFill>
              </a:rPr>
              <a:t> </a:t>
            </a:r>
            <a:r>
              <a:rPr lang="ru-RU" sz="3600" b="1" dirty="0" err="1">
                <a:solidFill>
                  <a:srgbClr val="407742"/>
                </a:solidFill>
              </a:rPr>
              <a:t>сауаттылығын</a:t>
            </a:r>
            <a:r>
              <a:rPr lang="ru-RU" sz="3600" b="1" dirty="0">
                <a:solidFill>
                  <a:srgbClr val="407742"/>
                </a:solidFill>
              </a:rPr>
              <a:t> </a:t>
            </a:r>
            <a:r>
              <a:rPr lang="ru-RU" sz="3600" b="1" dirty="0" err="1">
                <a:solidFill>
                  <a:srgbClr val="407742"/>
                </a:solidFill>
              </a:rPr>
              <a:t>арттырудың</a:t>
            </a:r>
            <a:r>
              <a:rPr lang="ru-RU" sz="3600" b="1" dirty="0">
                <a:solidFill>
                  <a:srgbClr val="407742"/>
                </a:solidFill>
              </a:rPr>
              <a:t> 2020 – 2024 </a:t>
            </a:r>
            <a:r>
              <a:rPr lang="ru-RU" sz="3600" b="1" dirty="0" err="1">
                <a:solidFill>
                  <a:srgbClr val="407742"/>
                </a:solidFill>
              </a:rPr>
              <a:t>жылдарға</a:t>
            </a:r>
            <a:r>
              <a:rPr lang="ru-RU" sz="3600" b="1" dirty="0">
                <a:solidFill>
                  <a:srgbClr val="407742"/>
                </a:solidFill>
              </a:rPr>
              <a:t> </a:t>
            </a:r>
            <a:r>
              <a:rPr lang="ru-RU" sz="3600" b="1" dirty="0" err="1">
                <a:solidFill>
                  <a:srgbClr val="407742"/>
                </a:solidFill>
              </a:rPr>
              <a:t>арналған</a:t>
            </a:r>
            <a:r>
              <a:rPr lang="ru-RU" sz="3600" b="1" dirty="0">
                <a:solidFill>
                  <a:srgbClr val="407742"/>
                </a:solidFill>
              </a:rPr>
              <a:t> </a:t>
            </a:r>
            <a:r>
              <a:rPr lang="ru-RU" sz="3600" b="1" dirty="0" err="1">
                <a:solidFill>
                  <a:srgbClr val="407742"/>
                </a:solidFill>
              </a:rPr>
              <a:t>тұжырымдамасы</a:t>
            </a:r>
            <a:r>
              <a:rPr lang="ru-RU" sz="3600" b="1" dirty="0">
                <a:solidFill>
                  <a:srgbClr val="407742"/>
                </a:solidFill>
              </a:rPr>
              <a:t> </a:t>
            </a:r>
          </a:p>
        </p:txBody>
      </p:sp>
      <p:pic>
        <p:nvPicPr>
          <p:cNvPr id="12290" name="Picture 2" descr="Статьи - Образовательный веб-сайт по финансовой грамотности Центрального  банка РУз">
            <a:extLst>
              <a:ext uri="{FF2B5EF4-FFF2-40B4-BE49-F238E27FC236}">
                <a16:creationId xmlns:a16="http://schemas.microsoft.com/office/drawing/2014/main" id="{95088CC6-D6C5-4FC5-BFA1-118F6BEFB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5104" y="1123916"/>
            <a:ext cx="5517604" cy="4825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48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61</a:t>
            </a:fld>
            <a:endParaRPr lang="ru-RU" dirty="0"/>
          </a:p>
        </p:txBody>
      </p:sp>
      <p:sp>
        <p:nvSpPr>
          <p:cNvPr id="4" name="Равнобедренный треугольник 24">
            <a:extLst>
              <a:ext uri="{FF2B5EF4-FFF2-40B4-BE49-F238E27FC236}">
                <a16:creationId xmlns:a16="http://schemas.microsoft.com/office/drawing/2014/main" id="{04446E0A-8980-774E-AD9E-504D841DED84}"/>
              </a:ext>
            </a:extLst>
          </p:cNvPr>
          <p:cNvSpPr/>
          <p:nvPr/>
        </p:nvSpPr>
        <p:spPr>
          <a:xfrm rot="5400000">
            <a:off x="229433" y="288801"/>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Объект 2">
            <a:extLst>
              <a:ext uri="{FF2B5EF4-FFF2-40B4-BE49-F238E27FC236}">
                <a16:creationId xmlns:a16="http://schemas.microsoft.com/office/drawing/2014/main" id="{23ABD2E0-1360-C944-B6AE-1DC6E854DB50}"/>
              </a:ext>
            </a:extLst>
          </p:cNvPr>
          <p:cNvSpPr txBox="1">
            <a:spLocks/>
          </p:cNvSpPr>
          <p:nvPr/>
        </p:nvSpPr>
        <p:spPr>
          <a:xfrm>
            <a:off x="733927" y="114392"/>
            <a:ext cx="10373619" cy="1028591"/>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marL="0" indent="0">
              <a:buNone/>
            </a:pPr>
            <a:r>
              <a:rPr lang="en-US" sz="2800" b="1" dirty="0">
                <a:solidFill>
                  <a:srgbClr val="7A4300"/>
                </a:solidFill>
                <a:ea typeface="Times New Roman" panose="02020603050405020304" pitchFamily="18" charset="0"/>
              </a:rPr>
              <a:t>*</a:t>
            </a:r>
            <a:r>
              <a:rPr lang="kk-KZ" sz="2800" b="1" dirty="0">
                <a:solidFill>
                  <a:srgbClr val="7A4300"/>
                </a:solidFill>
                <a:ea typeface="Times New Roman" panose="02020603050405020304" pitchFamily="18" charset="0"/>
              </a:rPr>
              <a:t>Қаржылық сауаттылықты арттыру тұжырымдамасы</a:t>
            </a:r>
            <a:endParaRPr lang="ru-RU" sz="2800" b="1" dirty="0">
              <a:solidFill>
                <a:srgbClr val="7A4300"/>
              </a:solidFill>
              <a:ea typeface="Times New Roman" panose="02020603050405020304" pitchFamily="18" charset="0"/>
            </a:endParaRPr>
          </a:p>
          <a:p>
            <a:pPr marL="0" indent="0">
              <a:buNone/>
            </a:pPr>
            <a:r>
              <a:rPr lang="ru-RU" sz="2800" b="1" dirty="0">
                <a:solidFill>
                  <a:srgbClr val="7A4300"/>
                </a:solidFill>
                <a:ea typeface="Times New Roman" panose="02020603050405020304" pitchFamily="18" charset="0"/>
              </a:rPr>
              <a:t>2020 – 2024 </a:t>
            </a:r>
            <a:r>
              <a:rPr lang="ru-RU" sz="2800" b="1" dirty="0" err="1">
                <a:solidFill>
                  <a:srgbClr val="7A4300"/>
                </a:solidFill>
                <a:ea typeface="Times New Roman" panose="02020603050405020304" pitchFamily="18" charset="0"/>
              </a:rPr>
              <a:t>жылдарға</a:t>
            </a:r>
            <a:r>
              <a:rPr lang="ru-RU" sz="2800" b="1" dirty="0">
                <a:solidFill>
                  <a:srgbClr val="7A4300"/>
                </a:solidFill>
                <a:ea typeface="Times New Roman" panose="02020603050405020304" pitchFamily="18" charset="0"/>
              </a:rPr>
              <a:t> </a:t>
            </a:r>
            <a:r>
              <a:rPr lang="ru-RU" sz="2800" b="1" dirty="0" err="1">
                <a:solidFill>
                  <a:srgbClr val="7A4300"/>
                </a:solidFill>
                <a:ea typeface="Times New Roman" panose="02020603050405020304" pitchFamily="18" charset="0"/>
              </a:rPr>
              <a:t>арналған</a:t>
            </a:r>
            <a:endParaRPr lang="ru-RU" sz="2400" dirty="0">
              <a:solidFill>
                <a:srgbClr val="7A4300"/>
              </a:solidFill>
              <a:ea typeface="Times New Roman" panose="02020603050405020304" pitchFamily="18" charset="0"/>
            </a:endParaRPr>
          </a:p>
        </p:txBody>
      </p:sp>
      <p:sp>
        <p:nvSpPr>
          <p:cNvPr id="2" name="Прямоугольник 1">
            <a:extLst>
              <a:ext uri="{FF2B5EF4-FFF2-40B4-BE49-F238E27FC236}">
                <a16:creationId xmlns:a16="http://schemas.microsoft.com/office/drawing/2014/main" id="{9782EB9C-8946-3A41-BB56-625D30C0CF55}"/>
              </a:ext>
            </a:extLst>
          </p:cNvPr>
          <p:cNvSpPr/>
          <p:nvPr/>
        </p:nvSpPr>
        <p:spPr>
          <a:xfrm>
            <a:off x="335360" y="1340768"/>
            <a:ext cx="6096000" cy="378565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ru-RU" sz="2400" b="1" dirty="0" err="1">
                <a:solidFill>
                  <a:srgbClr val="7A4300"/>
                </a:solidFill>
                <a:ea typeface="Times New Roman" panose="02020603050405020304" pitchFamily="18" charset="0"/>
              </a:rPr>
              <a:t>Тұжырымдама</a:t>
            </a:r>
            <a:r>
              <a:rPr lang="ru-RU" sz="2400" dirty="0">
                <a:solidFill>
                  <a:srgbClr val="7A4300"/>
                </a:solidFill>
                <a:ea typeface="Times New Roman" panose="02020603050405020304" pitchFamily="18" charset="0"/>
              </a:rPr>
              <a:t> </a:t>
            </a:r>
            <a:r>
              <a:rPr lang="ru-RU" sz="2400" dirty="0" err="1">
                <a:solidFill>
                  <a:srgbClr val="7A4300"/>
                </a:solidFill>
                <a:ea typeface="Times New Roman" panose="02020603050405020304" pitchFamily="18" charset="0"/>
              </a:rPr>
              <a:t>Қазақстан</a:t>
            </a:r>
            <a:r>
              <a:rPr lang="ru-RU" sz="2400" dirty="0">
                <a:solidFill>
                  <a:srgbClr val="7A4300"/>
                </a:solidFill>
                <a:ea typeface="Times New Roman" panose="02020603050405020304" pitchFamily="18" charset="0"/>
              </a:rPr>
              <a:t> </a:t>
            </a:r>
            <a:r>
              <a:rPr lang="ru-RU" sz="2400" dirty="0" err="1">
                <a:solidFill>
                  <a:srgbClr val="7A4300"/>
                </a:solidFill>
                <a:ea typeface="Times New Roman" panose="02020603050405020304" pitchFamily="18" charset="0"/>
              </a:rPr>
              <a:t>Республикасының</a:t>
            </a:r>
            <a:r>
              <a:rPr lang="ru-RU" sz="2400" dirty="0">
                <a:solidFill>
                  <a:srgbClr val="7A4300"/>
                </a:solidFill>
                <a:ea typeface="Times New Roman" panose="02020603050405020304" pitchFamily="18" charset="0"/>
              </a:rPr>
              <a:t> </a:t>
            </a:r>
            <a:r>
              <a:rPr lang="ru-RU" sz="2400" dirty="0" err="1">
                <a:solidFill>
                  <a:srgbClr val="7A4300"/>
                </a:solidFill>
                <a:ea typeface="Times New Roman" panose="02020603050405020304" pitchFamily="18" charset="0"/>
              </a:rPr>
              <a:t>қаржылық</a:t>
            </a:r>
            <a:r>
              <a:rPr lang="ru-RU" sz="2400" dirty="0">
                <a:solidFill>
                  <a:srgbClr val="7A4300"/>
                </a:solidFill>
                <a:ea typeface="Times New Roman" panose="02020603050405020304" pitchFamily="18" charset="0"/>
              </a:rPr>
              <a:t> </a:t>
            </a:r>
            <a:r>
              <a:rPr lang="ru-RU" sz="2400" dirty="0" err="1">
                <a:solidFill>
                  <a:srgbClr val="7A4300"/>
                </a:solidFill>
                <a:ea typeface="Times New Roman" panose="02020603050405020304" pitchFamily="18" charset="0"/>
              </a:rPr>
              <a:t>сауаттылықты</a:t>
            </a:r>
            <a:r>
              <a:rPr lang="ru-RU" sz="2400" dirty="0">
                <a:solidFill>
                  <a:srgbClr val="7A4300"/>
                </a:solidFill>
                <a:ea typeface="Times New Roman" panose="02020603050405020304" pitchFamily="18" charset="0"/>
              </a:rPr>
              <a:t> </a:t>
            </a:r>
            <a:r>
              <a:rPr lang="ru-RU" sz="2400" dirty="0" err="1">
                <a:solidFill>
                  <a:srgbClr val="7A4300"/>
                </a:solidFill>
                <a:ea typeface="Times New Roman" panose="02020603050405020304" pitchFamily="18" charset="0"/>
              </a:rPr>
              <a:t>арттыру</a:t>
            </a:r>
            <a:r>
              <a:rPr lang="ru-RU" sz="2400" dirty="0">
                <a:solidFill>
                  <a:srgbClr val="7A4300"/>
                </a:solidFill>
                <a:ea typeface="Times New Roman" panose="02020603050405020304" pitchFamily="18" charset="0"/>
              </a:rPr>
              <a:t> </a:t>
            </a:r>
            <a:r>
              <a:rPr lang="ru-RU" sz="2400" dirty="0" err="1">
                <a:solidFill>
                  <a:srgbClr val="7A4300"/>
                </a:solidFill>
                <a:ea typeface="Times New Roman" panose="02020603050405020304" pitchFamily="18" charset="0"/>
              </a:rPr>
              <a:t>стратегиясын</a:t>
            </a:r>
            <a:r>
              <a:rPr lang="ru-RU" sz="2400" dirty="0">
                <a:solidFill>
                  <a:srgbClr val="7A4300"/>
                </a:solidFill>
                <a:ea typeface="Times New Roman" panose="02020603050405020304" pitchFamily="18" charset="0"/>
              </a:rPr>
              <a:t> </a:t>
            </a:r>
            <a:r>
              <a:rPr lang="ru-RU" sz="2400" dirty="0" err="1">
                <a:solidFill>
                  <a:srgbClr val="7A4300"/>
                </a:solidFill>
                <a:ea typeface="Times New Roman" panose="02020603050405020304" pitchFamily="18" charset="0"/>
              </a:rPr>
              <a:t>әзірлеу</a:t>
            </a:r>
            <a:r>
              <a:rPr lang="ru-RU" sz="2400" dirty="0">
                <a:solidFill>
                  <a:srgbClr val="7A4300"/>
                </a:solidFill>
                <a:ea typeface="Times New Roman" panose="02020603050405020304" pitchFamily="18" charset="0"/>
              </a:rPr>
              <a:t> </a:t>
            </a:r>
            <a:r>
              <a:rPr lang="ru-RU" sz="2400" dirty="0" err="1">
                <a:solidFill>
                  <a:srgbClr val="7A4300"/>
                </a:solidFill>
                <a:ea typeface="Times New Roman" panose="02020603050405020304" pitchFamily="18" charset="0"/>
              </a:rPr>
              <a:t>және</a:t>
            </a:r>
            <a:r>
              <a:rPr lang="ru-RU" sz="2400" dirty="0">
                <a:solidFill>
                  <a:srgbClr val="7A4300"/>
                </a:solidFill>
                <a:ea typeface="Times New Roman" panose="02020603050405020304" pitchFamily="18" charset="0"/>
              </a:rPr>
              <a:t> </a:t>
            </a:r>
            <a:r>
              <a:rPr lang="ru-RU" sz="2400" dirty="0" err="1">
                <a:solidFill>
                  <a:srgbClr val="7A4300"/>
                </a:solidFill>
                <a:ea typeface="Times New Roman" panose="02020603050405020304" pitchFamily="18" charset="0"/>
              </a:rPr>
              <a:t>іске</a:t>
            </a:r>
            <a:r>
              <a:rPr lang="ru-RU" sz="2400" dirty="0">
                <a:solidFill>
                  <a:srgbClr val="7A4300"/>
                </a:solidFill>
                <a:ea typeface="Times New Roman" panose="02020603050405020304" pitchFamily="18" charset="0"/>
              </a:rPr>
              <a:t> </a:t>
            </a:r>
            <a:r>
              <a:rPr lang="ru-RU" sz="2400" dirty="0" err="1">
                <a:solidFill>
                  <a:srgbClr val="7A4300"/>
                </a:solidFill>
                <a:ea typeface="Times New Roman" panose="02020603050405020304" pitchFamily="18" charset="0"/>
              </a:rPr>
              <a:t>асыру</a:t>
            </a:r>
            <a:r>
              <a:rPr lang="ru-RU" sz="2400" dirty="0">
                <a:solidFill>
                  <a:srgbClr val="7A4300"/>
                </a:solidFill>
                <a:ea typeface="Times New Roman" panose="02020603050405020304" pitchFamily="18" charset="0"/>
              </a:rPr>
              <a:t> </a:t>
            </a:r>
            <a:r>
              <a:rPr lang="ru-RU" sz="2400" dirty="0" err="1">
                <a:solidFill>
                  <a:srgbClr val="7A4300"/>
                </a:solidFill>
                <a:ea typeface="Times New Roman" panose="02020603050405020304" pitchFamily="18" charset="0"/>
              </a:rPr>
              <a:t>жөніндегі</a:t>
            </a:r>
            <a:r>
              <a:rPr lang="ru-RU" sz="2400" dirty="0">
                <a:solidFill>
                  <a:srgbClr val="7A4300"/>
                </a:solidFill>
                <a:ea typeface="Times New Roman" panose="02020603050405020304" pitchFamily="18" charset="0"/>
              </a:rPr>
              <a:t> </a:t>
            </a:r>
            <a:r>
              <a:rPr lang="ru-RU" sz="2400" dirty="0" err="1">
                <a:solidFill>
                  <a:srgbClr val="7A4300"/>
                </a:solidFill>
                <a:ea typeface="Times New Roman" panose="02020603050405020304" pitchFamily="18" charset="0"/>
              </a:rPr>
              <a:t>жол</a:t>
            </a:r>
            <a:r>
              <a:rPr lang="ru-RU" sz="2400" dirty="0">
                <a:solidFill>
                  <a:srgbClr val="7A4300"/>
                </a:solidFill>
                <a:ea typeface="Times New Roman" panose="02020603050405020304" pitchFamily="18" charset="0"/>
              </a:rPr>
              <a:t> </a:t>
            </a:r>
            <a:r>
              <a:rPr lang="ru-RU" sz="2400" dirty="0" err="1">
                <a:solidFill>
                  <a:srgbClr val="7A4300"/>
                </a:solidFill>
                <a:ea typeface="Times New Roman" panose="02020603050405020304" pitchFamily="18" charset="0"/>
              </a:rPr>
              <a:t>картасы</a:t>
            </a:r>
            <a:r>
              <a:rPr lang="ru-RU" sz="2400" dirty="0">
                <a:solidFill>
                  <a:srgbClr val="7A4300"/>
                </a:solidFill>
                <a:ea typeface="Times New Roman" panose="02020603050405020304" pitchFamily="18" charset="0"/>
              </a:rPr>
              <a:t> </a:t>
            </a:r>
            <a:r>
              <a:rPr lang="ru-RU" sz="2400" dirty="0" err="1">
                <a:solidFill>
                  <a:srgbClr val="7A4300"/>
                </a:solidFill>
                <a:ea typeface="Times New Roman" panose="02020603050405020304" pitchFamily="18" charset="0"/>
              </a:rPr>
              <a:t>шеңберінде</a:t>
            </a:r>
            <a:r>
              <a:rPr lang="ru-RU" sz="2400" dirty="0">
                <a:solidFill>
                  <a:srgbClr val="7A4300"/>
                </a:solidFill>
                <a:ea typeface="Times New Roman" panose="02020603050405020304" pitchFamily="18" charset="0"/>
              </a:rPr>
              <a:t> </a:t>
            </a:r>
            <a:r>
              <a:rPr lang="ru-RU" sz="2400" dirty="0" err="1">
                <a:solidFill>
                  <a:srgbClr val="7A4300"/>
                </a:solidFill>
                <a:ea typeface="Times New Roman" panose="02020603050405020304" pitchFamily="18" charset="0"/>
              </a:rPr>
              <a:t>экономикалық</a:t>
            </a:r>
            <a:r>
              <a:rPr lang="ru-RU" sz="2400" dirty="0">
                <a:solidFill>
                  <a:srgbClr val="7A4300"/>
                </a:solidFill>
                <a:ea typeface="Times New Roman" panose="02020603050405020304" pitchFamily="18" charset="0"/>
              </a:rPr>
              <a:t> </a:t>
            </a:r>
            <a:r>
              <a:rPr lang="ru-RU" sz="2400" dirty="0" err="1">
                <a:solidFill>
                  <a:srgbClr val="7A4300"/>
                </a:solidFill>
                <a:ea typeface="Times New Roman" panose="02020603050405020304" pitchFamily="18" charset="0"/>
              </a:rPr>
              <a:t>ынтымақтастық</a:t>
            </a:r>
            <a:r>
              <a:rPr lang="ru-RU" sz="2400" dirty="0">
                <a:solidFill>
                  <a:srgbClr val="7A4300"/>
                </a:solidFill>
                <a:ea typeface="Times New Roman" panose="02020603050405020304" pitchFamily="18" charset="0"/>
              </a:rPr>
              <a:t> </a:t>
            </a:r>
            <a:r>
              <a:rPr lang="ru-RU" sz="2400" dirty="0" err="1">
                <a:solidFill>
                  <a:srgbClr val="7A4300"/>
                </a:solidFill>
                <a:ea typeface="Times New Roman" panose="02020603050405020304" pitchFamily="18" charset="0"/>
              </a:rPr>
              <a:t>және</a:t>
            </a:r>
            <a:r>
              <a:rPr lang="ru-RU" sz="2400" dirty="0">
                <a:solidFill>
                  <a:srgbClr val="7A4300"/>
                </a:solidFill>
                <a:ea typeface="Times New Roman" panose="02020603050405020304" pitchFamily="18" charset="0"/>
              </a:rPr>
              <a:t> даму </a:t>
            </a:r>
            <a:r>
              <a:rPr lang="ru-RU" sz="2400" dirty="0" err="1">
                <a:solidFill>
                  <a:srgbClr val="7A4300"/>
                </a:solidFill>
                <a:ea typeface="Times New Roman" panose="02020603050405020304" pitchFamily="18" charset="0"/>
              </a:rPr>
              <a:t>ұйымының</a:t>
            </a:r>
            <a:r>
              <a:rPr lang="ru-RU" sz="2400" dirty="0">
                <a:solidFill>
                  <a:srgbClr val="7A4300"/>
                </a:solidFill>
                <a:ea typeface="Times New Roman" panose="02020603050405020304" pitchFamily="18" charset="0"/>
              </a:rPr>
              <a:t> (</a:t>
            </a:r>
            <a:r>
              <a:rPr lang="ru-RU" sz="2400" dirty="0" err="1">
                <a:solidFill>
                  <a:srgbClr val="7A4300"/>
                </a:solidFill>
                <a:ea typeface="Times New Roman" panose="02020603050405020304" pitchFamily="18" charset="0"/>
              </a:rPr>
              <a:t>бұдан</a:t>
            </a:r>
            <a:r>
              <a:rPr lang="ru-RU" sz="2400" dirty="0">
                <a:solidFill>
                  <a:srgbClr val="7A4300"/>
                </a:solidFill>
                <a:ea typeface="Times New Roman" panose="02020603050405020304" pitchFamily="18" charset="0"/>
              </a:rPr>
              <a:t> </a:t>
            </a:r>
            <a:r>
              <a:rPr lang="ru-RU" sz="2400" dirty="0" err="1">
                <a:solidFill>
                  <a:srgbClr val="7A4300"/>
                </a:solidFill>
                <a:ea typeface="Times New Roman" panose="02020603050405020304" pitchFamily="18" charset="0"/>
              </a:rPr>
              <a:t>әрі</a:t>
            </a:r>
            <a:r>
              <a:rPr lang="ru-RU" sz="2400" dirty="0">
                <a:solidFill>
                  <a:srgbClr val="7A4300"/>
                </a:solidFill>
                <a:ea typeface="Times New Roman" panose="02020603050405020304" pitchFamily="18" charset="0"/>
              </a:rPr>
              <a:t> – ЭЫДҰ) </a:t>
            </a:r>
            <a:r>
              <a:rPr lang="ru-RU" sz="2400" dirty="0" err="1">
                <a:solidFill>
                  <a:srgbClr val="7A4300"/>
                </a:solidFill>
                <a:ea typeface="Times New Roman" panose="02020603050405020304" pitchFamily="18" charset="0"/>
              </a:rPr>
              <a:t>ұсынымдарына</a:t>
            </a:r>
            <a:r>
              <a:rPr lang="ru-RU" sz="2400" dirty="0">
                <a:solidFill>
                  <a:srgbClr val="7A4300"/>
                </a:solidFill>
                <a:ea typeface="Times New Roman" panose="02020603050405020304" pitchFamily="18" charset="0"/>
              </a:rPr>
              <a:t> </a:t>
            </a:r>
            <a:r>
              <a:rPr lang="ru-RU" sz="2400" dirty="0" err="1">
                <a:solidFill>
                  <a:srgbClr val="7A4300"/>
                </a:solidFill>
                <a:ea typeface="Times New Roman" panose="02020603050405020304" pitchFamily="18" charset="0"/>
              </a:rPr>
              <a:t>сәйкес</a:t>
            </a:r>
            <a:r>
              <a:rPr lang="ru-RU" sz="2400" dirty="0">
                <a:solidFill>
                  <a:srgbClr val="7A4300"/>
                </a:solidFill>
                <a:ea typeface="Times New Roman" panose="02020603050405020304" pitchFamily="18" charset="0"/>
              </a:rPr>
              <a:t> </a:t>
            </a:r>
            <a:r>
              <a:rPr lang="ru-RU" sz="2400" dirty="0" err="1">
                <a:solidFill>
                  <a:srgbClr val="7A4300"/>
                </a:solidFill>
                <a:ea typeface="Times New Roman" panose="02020603050405020304" pitchFamily="18" charset="0"/>
              </a:rPr>
              <a:t>әзірленді</a:t>
            </a:r>
            <a:r>
              <a:rPr lang="ru-RU" sz="2400" dirty="0">
                <a:solidFill>
                  <a:srgbClr val="7A4300"/>
                </a:solidFill>
                <a:ea typeface="Times New Roman" panose="02020603050405020304" pitchFamily="18" charset="0"/>
              </a:rPr>
              <a:t>.</a:t>
            </a:r>
          </a:p>
          <a:p>
            <a:pPr algn="just"/>
            <a:r>
              <a:rPr lang="ru-RU" sz="2400" b="1" dirty="0" err="1">
                <a:solidFill>
                  <a:srgbClr val="7A4300"/>
                </a:solidFill>
                <a:ea typeface="Times New Roman" panose="02020603050405020304" pitchFamily="18" charset="0"/>
              </a:rPr>
              <a:t>Қазақстан</a:t>
            </a:r>
            <a:r>
              <a:rPr lang="ru-RU" sz="2400" b="1" dirty="0">
                <a:solidFill>
                  <a:srgbClr val="7A4300"/>
                </a:solidFill>
                <a:ea typeface="Times New Roman" panose="02020603050405020304" pitchFamily="18" charset="0"/>
              </a:rPr>
              <a:t> </a:t>
            </a:r>
            <a:r>
              <a:rPr lang="ru-RU" sz="2400" b="1" dirty="0" err="1">
                <a:solidFill>
                  <a:srgbClr val="7A4300"/>
                </a:solidFill>
                <a:ea typeface="Times New Roman" panose="02020603050405020304" pitchFamily="18" charset="0"/>
              </a:rPr>
              <a:t>Республикасы</a:t>
            </a:r>
            <a:r>
              <a:rPr lang="ru-RU" sz="2400" b="1" dirty="0">
                <a:solidFill>
                  <a:srgbClr val="7A4300"/>
                </a:solidFill>
                <a:ea typeface="Times New Roman" panose="02020603050405020304" pitchFamily="18" charset="0"/>
              </a:rPr>
              <a:t> </a:t>
            </a:r>
            <a:r>
              <a:rPr lang="ru-RU" sz="2400" b="1" dirty="0" err="1">
                <a:solidFill>
                  <a:srgbClr val="7A4300"/>
                </a:solidFill>
                <a:ea typeface="Times New Roman" panose="02020603050405020304" pitchFamily="18" charset="0"/>
              </a:rPr>
              <a:t>Қаржы</a:t>
            </a:r>
            <a:r>
              <a:rPr lang="ru-RU" sz="2400" b="1" dirty="0">
                <a:solidFill>
                  <a:srgbClr val="7A4300"/>
                </a:solidFill>
                <a:ea typeface="Times New Roman" panose="02020603050405020304" pitchFamily="18" charset="0"/>
              </a:rPr>
              <a:t> </a:t>
            </a:r>
            <a:r>
              <a:rPr lang="ru-RU" sz="2400" b="1" dirty="0" err="1">
                <a:solidFill>
                  <a:srgbClr val="7A4300"/>
                </a:solidFill>
                <a:ea typeface="Times New Roman" panose="02020603050405020304" pitchFamily="18" charset="0"/>
              </a:rPr>
              <a:t>нарығын</a:t>
            </a:r>
            <a:r>
              <a:rPr lang="ru-RU" sz="2400" b="1" dirty="0">
                <a:solidFill>
                  <a:srgbClr val="7A4300"/>
                </a:solidFill>
                <a:ea typeface="Times New Roman" panose="02020603050405020304" pitchFamily="18" charset="0"/>
              </a:rPr>
              <a:t> </a:t>
            </a:r>
            <a:r>
              <a:rPr lang="ru-RU" sz="2400" b="1" dirty="0" err="1">
                <a:solidFill>
                  <a:srgbClr val="7A4300"/>
                </a:solidFill>
                <a:ea typeface="Times New Roman" panose="02020603050405020304" pitchFamily="18" charset="0"/>
              </a:rPr>
              <a:t>реттеу</a:t>
            </a:r>
            <a:r>
              <a:rPr lang="ru-RU" sz="2400" b="1" dirty="0">
                <a:solidFill>
                  <a:srgbClr val="7A4300"/>
                </a:solidFill>
                <a:ea typeface="Times New Roman" panose="02020603050405020304" pitchFamily="18" charset="0"/>
              </a:rPr>
              <a:t> </a:t>
            </a:r>
            <a:r>
              <a:rPr lang="ru-RU" sz="2400" b="1" dirty="0" err="1">
                <a:solidFill>
                  <a:srgbClr val="7A4300"/>
                </a:solidFill>
                <a:ea typeface="Times New Roman" panose="02020603050405020304" pitchFamily="18" charset="0"/>
              </a:rPr>
              <a:t>және</a:t>
            </a:r>
            <a:r>
              <a:rPr lang="ru-RU" sz="2400" b="1" dirty="0">
                <a:solidFill>
                  <a:srgbClr val="7A4300"/>
                </a:solidFill>
                <a:ea typeface="Times New Roman" panose="02020603050405020304" pitchFamily="18" charset="0"/>
              </a:rPr>
              <a:t> </a:t>
            </a:r>
            <a:r>
              <a:rPr lang="ru-RU" sz="2400" b="1" dirty="0" err="1">
                <a:solidFill>
                  <a:srgbClr val="7A4300"/>
                </a:solidFill>
                <a:ea typeface="Times New Roman" panose="02020603050405020304" pitchFamily="18" charset="0"/>
              </a:rPr>
              <a:t>дамыту</a:t>
            </a:r>
            <a:r>
              <a:rPr lang="ru-RU" sz="2400" b="1" dirty="0">
                <a:solidFill>
                  <a:srgbClr val="7A4300"/>
                </a:solidFill>
                <a:ea typeface="Times New Roman" panose="02020603050405020304" pitchFamily="18" charset="0"/>
              </a:rPr>
              <a:t> </a:t>
            </a:r>
            <a:r>
              <a:rPr lang="ru-RU" sz="2400" b="1" dirty="0" err="1">
                <a:solidFill>
                  <a:srgbClr val="7A4300"/>
                </a:solidFill>
                <a:ea typeface="Times New Roman" panose="02020603050405020304" pitchFamily="18" charset="0"/>
              </a:rPr>
              <a:t>агенттігі</a:t>
            </a:r>
            <a:r>
              <a:rPr lang="ru-RU" sz="2400" b="1" dirty="0">
                <a:solidFill>
                  <a:srgbClr val="7A4300"/>
                </a:solidFill>
                <a:ea typeface="Times New Roman" panose="02020603050405020304" pitchFamily="18" charset="0"/>
              </a:rPr>
              <a:t> </a:t>
            </a:r>
            <a:r>
              <a:rPr lang="ru-RU" sz="2400" dirty="0" err="1">
                <a:solidFill>
                  <a:srgbClr val="7A4300"/>
                </a:solidFill>
                <a:ea typeface="Times New Roman" panose="02020603050405020304" pitchFamily="18" charset="0"/>
              </a:rPr>
              <a:t>үйлестіруші</a:t>
            </a:r>
            <a:r>
              <a:rPr lang="ru-RU" sz="2400" dirty="0">
                <a:solidFill>
                  <a:srgbClr val="7A4300"/>
                </a:solidFill>
                <a:ea typeface="Times New Roman" panose="02020603050405020304" pitchFamily="18" charset="0"/>
              </a:rPr>
              <a:t> </a:t>
            </a:r>
            <a:r>
              <a:rPr lang="ru-RU" sz="2400" dirty="0" err="1">
                <a:solidFill>
                  <a:srgbClr val="7A4300"/>
                </a:solidFill>
                <a:ea typeface="Times New Roman" panose="02020603050405020304" pitchFamily="18" charset="0"/>
              </a:rPr>
              <a:t>мемлекеттік</a:t>
            </a:r>
            <a:r>
              <a:rPr lang="ru-RU" sz="2400" dirty="0">
                <a:solidFill>
                  <a:srgbClr val="7A4300"/>
                </a:solidFill>
                <a:ea typeface="Times New Roman" panose="02020603050405020304" pitchFamily="18" charset="0"/>
              </a:rPr>
              <a:t> орган </a:t>
            </a:r>
            <a:r>
              <a:rPr lang="ru-RU" sz="2400" dirty="0" err="1">
                <a:solidFill>
                  <a:srgbClr val="7A4300"/>
                </a:solidFill>
                <a:ea typeface="Times New Roman" panose="02020603050405020304" pitchFamily="18" charset="0"/>
              </a:rPr>
              <a:t>ретінде</a:t>
            </a:r>
            <a:r>
              <a:rPr lang="ru-RU" sz="2400" dirty="0">
                <a:solidFill>
                  <a:srgbClr val="7A4300"/>
                </a:solidFill>
                <a:ea typeface="Times New Roman" panose="02020603050405020304" pitchFamily="18" charset="0"/>
              </a:rPr>
              <a:t> </a:t>
            </a:r>
            <a:r>
              <a:rPr lang="ru-RU" sz="2400" dirty="0" err="1">
                <a:solidFill>
                  <a:srgbClr val="7A4300"/>
                </a:solidFill>
                <a:ea typeface="Times New Roman" panose="02020603050405020304" pitchFamily="18" charset="0"/>
              </a:rPr>
              <a:t>әрекет</a:t>
            </a:r>
            <a:r>
              <a:rPr lang="ru-RU" sz="2400" dirty="0">
                <a:solidFill>
                  <a:srgbClr val="7A4300"/>
                </a:solidFill>
                <a:ea typeface="Times New Roman" panose="02020603050405020304" pitchFamily="18" charset="0"/>
              </a:rPr>
              <a:t> </a:t>
            </a:r>
            <a:r>
              <a:rPr lang="ru-RU" sz="2400" dirty="0" err="1">
                <a:solidFill>
                  <a:srgbClr val="7A4300"/>
                </a:solidFill>
                <a:ea typeface="Times New Roman" panose="02020603050405020304" pitchFamily="18" charset="0"/>
              </a:rPr>
              <a:t>етеді</a:t>
            </a:r>
            <a:r>
              <a:rPr lang="ru-RU" sz="2400" dirty="0">
                <a:solidFill>
                  <a:srgbClr val="7A4300"/>
                </a:solidFill>
                <a:ea typeface="Times New Roman" panose="02020603050405020304" pitchFamily="18" charset="0"/>
              </a:rPr>
              <a:t>.</a:t>
            </a:r>
          </a:p>
        </p:txBody>
      </p:sp>
      <p:sp>
        <p:nvSpPr>
          <p:cNvPr id="6" name="Прямоугольник 5">
            <a:extLst>
              <a:ext uri="{FF2B5EF4-FFF2-40B4-BE49-F238E27FC236}">
                <a16:creationId xmlns:a16="http://schemas.microsoft.com/office/drawing/2014/main" id="{96C74197-12A8-C446-80AE-174CD05D2282}"/>
              </a:ext>
            </a:extLst>
          </p:cNvPr>
          <p:cNvSpPr/>
          <p:nvPr/>
        </p:nvSpPr>
        <p:spPr>
          <a:xfrm>
            <a:off x="246000" y="6169580"/>
            <a:ext cx="10604383" cy="307777"/>
          </a:xfrm>
          <a:prstGeom prst="rect">
            <a:avLst/>
          </a:prstGeom>
        </p:spPr>
        <p:txBody>
          <a:bodyPr wrap="square">
            <a:spAutoFit/>
          </a:bodyPr>
          <a:lstStyle/>
          <a:p>
            <a:r>
              <a:rPr lang="en-US" sz="1400" dirty="0">
                <a:latin typeface="Arial" panose="020B0604020202020204" pitchFamily="34" charset="0"/>
              </a:rPr>
              <a:t>*</a:t>
            </a:r>
            <a:r>
              <a:rPr lang="ru-RU" sz="1400" dirty="0" err="1">
                <a:latin typeface="Arial" panose="020B0604020202020204" pitchFamily="34" charset="0"/>
              </a:rPr>
              <a:t>Қазақстан</a:t>
            </a:r>
            <a:r>
              <a:rPr lang="ru-RU" sz="1400" dirty="0">
                <a:latin typeface="Arial" panose="020B0604020202020204" pitchFamily="34" charset="0"/>
              </a:rPr>
              <a:t> </a:t>
            </a:r>
            <a:r>
              <a:rPr lang="ru-RU" sz="1400" dirty="0" err="1">
                <a:latin typeface="Arial" panose="020B0604020202020204" pitchFamily="34" charset="0"/>
              </a:rPr>
              <a:t>Республикасы</a:t>
            </a:r>
            <a:r>
              <a:rPr lang="ru-RU" sz="1400" dirty="0">
                <a:latin typeface="Arial" panose="020B0604020202020204" pitchFamily="34" charset="0"/>
              </a:rPr>
              <a:t> </a:t>
            </a:r>
            <a:r>
              <a:rPr lang="ru-RU" sz="1400" dirty="0" err="1">
                <a:latin typeface="Arial" panose="020B0604020202020204" pitchFamily="34" charset="0"/>
              </a:rPr>
              <a:t>Үкіметінің</a:t>
            </a:r>
            <a:r>
              <a:rPr lang="ru-RU" sz="1400" dirty="0">
                <a:latin typeface="Arial" panose="020B0604020202020204" pitchFamily="34" charset="0"/>
              </a:rPr>
              <a:t> 2020 </a:t>
            </a:r>
            <a:r>
              <a:rPr lang="ru-RU" sz="1400" dirty="0" err="1">
                <a:latin typeface="Arial" panose="020B0604020202020204" pitchFamily="34" charset="0"/>
              </a:rPr>
              <a:t>жылғы</a:t>
            </a:r>
            <a:r>
              <a:rPr lang="ru-RU" sz="1400" dirty="0">
                <a:latin typeface="Arial" panose="020B0604020202020204" pitchFamily="34" charset="0"/>
              </a:rPr>
              <a:t> 30 </a:t>
            </a:r>
            <a:r>
              <a:rPr lang="ru-RU" sz="1400" dirty="0" err="1">
                <a:latin typeface="Arial" panose="020B0604020202020204" pitchFamily="34" charset="0"/>
              </a:rPr>
              <a:t>мамырдағы</a:t>
            </a:r>
            <a:r>
              <a:rPr lang="ru-RU" sz="1400" dirty="0">
                <a:latin typeface="Arial" panose="020B0604020202020204" pitchFamily="34" charset="0"/>
              </a:rPr>
              <a:t> № 338 </a:t>
            </a:r>
            <a:r>
              <a:rPr lang="ru-RU" sz="1400" dirty="0" err="1">
                <a:latin typeface="Arial" panose="020B0604020202020204" pitchFamily="34" charset="0"/>
              </a:rPr>
              <a:t>қаулысымен</a:t>
            </a:r>
            <a:r>
              <a:rPr lang="ru-RU" sz="1400" dirty="0">
                <a:latin typeface="Arial" panose="020B0604020202020204" pitchFamily="34" charset="0"/>
              </a:rPr>
              <a:t> </a:t>
            </a:r>
            <a:r>
              <a:rPr lang="ru-RU" sz="1400" dirty="0" err="1">
                <a:latin typeface="Arial" panose="020B0604020202020204" pitchFamily="34" charset="0"/>
              </a:rPr>
              <a:t>бекітілген</a:t>
            </a:r>
            <a:r>
              <a:rPr lang="ru-RU" sz="1400" dirty="0">
                <a:latin typeface="Arial" panose="020B0604020202020204" pitchFamily="34" charset="0"/>
              </a:rPr>
              <a:t>.</a:t>
            </a:r>
            <a:endParaRPr lang="ru-RU" sz="1400" dirty="0"/>
          </a:p>
        </p:txBody>
      </p:sp>
      <p:pic>
        <p:nvPicPr>
          <p:cNvPr id="13314" name="Picture 2" descr="Финансовая грамотность картинки, стоковые фото Финансовая грамотность |  Depositphotos">
            <a:extLst>
              <a:ext uri="{FF2B5EF4-FFF2-40B4-BE49-F238E27FC236}">
                <a16:creationId xmlns:a16="http://schemas.microsoft.com/office/drawing/2014/main" id="{A79B20C7-3C78-42A4-9334-2AD4CFBB1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9530" y="1428736"/>
            <a:ext cx="4061970" cy="4061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86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245AE2AA-F941-5544-8282-FBFA66DE2F7E}"/>
              </a:ext>
            </a:extLst>
          </p:cNvPr>
          <p:cNvSpPr/>
          <p:nvPr/>
        </p:nvSpPr>
        <p:spPr>
          <a:xfrm>
            <a:off x="273354" y="1056118"/>
            <a:ext cx="7478829" cy="553997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ru-RU" b="1" u="sng" dirty="0" err="1">
                <a:solidFill>
                  <a:srgbClr val="7A4300"/>
                </a:solidFill>
                <a:latin typeface="Times New Roman" panose="02020603050405020304" pitchFamily="18" charset="0"/>
              </a:rPr>
              <a:t>Іс-қимылдың</a:t>
            </a:r>
            <a:r>
              <a:rPr lang="ru-RU" b="1" u="sng" dirty="0">
                <a:solidFill>
                  <a:srgbClr val="7A4300"/>
                </a:solidFill>
                <a:latin typeface="Times New Roman" panose="02020603050405020304" pitchFamily="18" charset="0"/>
              </a:rPr>
              <a:t> басым </a:t>
            </a:r>
            <a:r>
              <a:rPr lang="ru-RU" b="1" u="sng" dirty="0" err="1">
                <a:solidFill>
                  <a:srgbClr val="7A4300"/>
                </a:solidFill>
                <a:latin typeface="Times New Roman" panose="02020603050405020304" pitchFamily="18" charset="0"/>
              </a:rPr>
              <a:t>бағыттары</a:t>
            </a:r>
            <a:r>
              <a:rPr lang="ru-RU" b="1" u="sng" dirty="0">
                <a:solidFill>
                  <a:srgbClr val="7A4300"/>
                </a:solidFill>
                <a:latin typeface="Times New Roman" panose="02020603050405020304" pitchFamily="18" charset="0"/>
              </a:rPr>
              <a:t>:</a:t>
            </a:r>
          </a:p>
          <a:p>
            <a:pPr marL="342900" indent="-342900" algn="just">
              <a:buAutoNum type="arabicParenR"/>
            </a:pPr>
            <a:r>
              <a:rPr lang="ru-RU" sz="1600" dirty="0" err="1">
                <a:solidFill>
                  <a:schemeClr val="tx1"/>
                </a:solidFill>
              </a:rPr>
              <a:t>қаржы</a:t>
            </a:r>
            <a:r>
              <a:rPr lang="ru-RU" sz="1600" dirty="0">
                <a:solidFill>
                  <a:schemeClr val="tx1"/>
                </a:solidFill>
              </a:rPr>
              <a:t> </a:t>
            </a:r>
            <a:r>
              <a:rPr lang="ru-RU" sz="1600" dirty="0" err="1">
                <a:solidFill>
                  <a:schemeClr val="tx1"/>
                </a:solidFill>
              </a:rPr>
              <a:t>ресурстары</a:t>
            </a:r>
            <a:r>
              <a:rPr lang="ru-RU" sz="1600" dirty="0">
                <a:solidFill>
                  <a:schemeClr val="tx1"/>
                </a:solidFill>
              </a:rPr>
              <a:t> </a:t>
            </a:r>
            <a:r>
              <a:rPr lang="ru-RU" sz="1600" dirty="0" err="1">
                <a:solidFill>
                  <a:schemeClr val="tx1"/>
                </a:solidFill>
              </a:rPr>
              <a:t>туралы</a:t>
            </a:r>
            <a:r>
              <a:rPr lang="ru-RU" sz="1600" dirty="0">
                <a:solidFill>
                  <a:schemeClr val="tx1"/>
                </a:solidFill>
              </a:rPr>
              <a:t> </a:t>
            </a:r>
            <a:r>
              <a:rPr lang="ru-RU" sz="1600" dirty="0" err="1">
                <a:solidFill>
                  <a:schemeClr val="tx1"/>
                </a:solidFill>
              </a:rPr>
              <a:t>тұтынушылардың</a:t>
            </a:r>
            <a:r>
              <a:rPr lang="ru-RU" sz="1600" dirty="0">
                <a:solidFill>
                  <a:schemeClr val="tx1"/>
                </a:solidFill>
              </a:rPr>
              <a:t> </a:t>
            </a:r>
            <a:r>
              <a:rPr lang="ru-RU" sz="1600" dirty="0" err="1">
                <a:solidFill>
                  <a:schemeClr val="tx1"/>
                </a:solidFill>
              </a:rPr>
              <a:t>хабардар</a:t>
            </a:r>
            <a:r>
              <a:rPr lang="ru-RU" sz="1600" dirty="0">
                <a:solidFill>
                  <a:schemeClr val="tx1"/>
                </a:solidFill>
              </a:rPr>
              <a:t> </a:t>
            </a:r>
            <a:r>
              <a:rPr lang="ru-RU" sz="1600" dirty="0" err="1">
                <a:solidFill>
                  <a:schemeClr val="tx1"/>
                </a:solidFill>
              </a:rPr>
              <a:t>болуын</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қамтылуын</a:t>
            </a:r>
            <a:r>
              <a:rPr lang="ru-RU" sz="1600" dirty="0">
                <a:solidFill>
                  <a:schemeClr val="tx1"/>
                </a:solidFill>
              </a:rPr>
              <a:t> </a:t>
            </a:r>
            <a:r>
              <a:rPr lang="ru-RU" sz="1600" dirty="0" err="1">
                <a:solidFill>
                  <a:schemeClr val="tx1"/>
                </a:solidFill>
              </a:rPr>
              <a:t>арттыру</a:t>
            </a:r>
            <a:r>
              <a:rPr lang="ru-RU" sz="1600" dirty="0">
                <a:solidFill>
                  <a:schemeClr val="tx1"/>
                </a:solidFill>
              </a:rPr>
              <a:t> </a:t>
            </a:r>
            <a:r>
              <a:rPr lang="ru-RU" sz="1600" dirty="0" err="1">
                <a:solidFill>
                  <a:schemeClr val="tx1"/>
                </a:solidFill>
              </a:rPr>
              <a:t>өнімдер</a:t>
            </a:r>
            <a:r>
              <a:rPr lang="ru-RU" sz="1600" dirty="0">
                <a:solidFill>
                  <a:schemeClr val="tx1"/>
                </a:solidFill>
              </a:rPr>
              <a:t> мен </a:t>
            </a:r>
            <a:r>
              <a:rPr lang="ru-RU" sz="1600" dirty="0" err="1">
                <a:solidFill>
                  <a:schemeClr val="tx1"/>
                </a:solidFill>
              </a:rPr>
              <a:t>қызметтер</a:t>
            </a:r>
            <a:r>
              <a:rPr lang="ru-RU" sz="1600" dirty="0">
                <a:solidFill>
                  <a:schemeClr val="tx1"/>
                </a:solidFill>
              </a:rPr>
              <a:t>, </a:t>
            </a:r>
            <a:r>
              <a:rPr lang="ru-RU" sz="1600" dirty="0" err="1">
                <a:solidFill>
                  <a:schemeClr val="tx1"/>
                </a:solidFill>
              </a:rPr>
              <a:t>сондай-ақ</a:t>
            </a:r>
            <a:r>
              <a:rPr lang="ru-RU" sz="1600" dirty="0">
                <a:solidFill>
                  <a:schemeClr val="tx1"/>
                </a:solidFill>
              </a:rPr>
              <a:t> </a:t>
            </a:r>
            <a:r>
              <a:rPr lang="ru-RU" sz="1600" dirty="0" err="1">
                <a:solidFill>
                  <a:schemeClr val="tx1"/>
                </a:solidFill>
              </a:rPr>
              <a:t>оларды</a:t>
            </a:r>
            <a:r>
              <a:rPr lang="ru-RU" sz="1600" dirty="0">
                <a:solidFill>
                  <a:schemeClr val="tx1"/>
                </a:solidFill>
              </a:rPr>
              <a:t> </a:t>
            </a:r>
            <a:r>
              <a:rPr lang="ru-RU" sz="1600" dirty="0" err="1">
                <a:solidFill>
                  <a:schemeClr val="tx1"/>
                </a:solidFill>
              </a:rPr>
              <a:t>пайдалану</a:t>
            </a:r>
            <a:r>
              <a:rPr lang="ru-RU" sz="1600" dirty="0">
                <a:solidFill>
                  <a:schemeClr val="tx1"/>
                </a:solidFill>
              </a:rPr>
              <a:t> </a:t>
            </a:r>
            <a:r>
              <a:rPr lang="ru-RU" sz="1600" dirty="0" err="1">
                <a:solidFill>
                  <a:schemeClr val="tx1"/>
                </a:solidFill>
              </a:rPr>
              <a:t>кезіндегі</a:t>
            </a:r>
            <a:r>
              <a:rPr lang="ru-RU" sz="1600" dirty="0">
                <a:solidFill>
                  <a:schemeClr val="tx1"/>
                </a:solidFill>
              </a:rPr>
              <a:t> </a:t>
            </a:r>
            <a:r>
              <a:rPr lang="ru-RU" sz="1600" dirty="0" err="1">
                <a:solidFill>
                  <a:schemeClr val="tx1"/>
                </a:solidFill>
              </a:rPr>
              <a:t>өз</a:t>
            </a:r>
            <a:r>
              <a:rPr lang="ru-RU" sz="1600" dirty="0">
                <a:solidFill>
                  <a:schemeClr val="tx1"/>
                </a:solidFill>
              </a:rPr>
              <a:t> </a:t>
            </a:r>
            <a:r>
              <a:rPr lang="ru-RU" sz="1600" dirty="0" err="1">
                <a:solidFill>
                  <a:schemeClr val="tx1"/>
                </a:solidFill>
              </a:rPr>
              <a:t>құқықтары</a:t>
            </a:r>
            <a:r>
              <a:rPr lang="ru-RU" sz="1600" dirty="0">
                <a:solidFill>
                  <a:schemeClr val="tx1"/>
                </a:solidFill>
              </a:rPr>
              <a:t>; </a:t>
            </a:r>
          </a:p>
          <a:p>
            <a:pPr marL="342900" indent="-342900" algn="just">
              <a:buAutoNum type="arabicParenR"/>
            </a:pPr>
            <a:endParaRPr lang="ru-RU" sz="1600" dirty="0">
              <a:solidFill>
                <a:schemeClr val="tx1"/>
              </a:solidFill>
            </a:endParaRPr>
          </a:p>
          <a:p>
            <a:pPr algn="just"/>
            <a:r>
              <a:rPr lang="ru-RU" sz="1600" dirty="0">
                <a:solidFill>
                  <a:schemeClr val="tx1"/>
                </a:solidFill>
              </a:rPr>
              <a:t>2) </a:t>
            </a:r>
            <a:r>
              <a:rPr lang="ru-RU" sz="1600" dirty="0" err="1">
                <a:solidFill>
                  <a:schemeClr val="tx1"/>
                </a:solidFill>
              </a:rPr>
              <a:t>классикалық</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цифрлық</a:t>
            </a:r>
            <a:r>
              <a:rPr lang="ru-RU" sz="1600" dirty="0">
                <a:solidFill>
                  <a:schemeClr val="tx1"/>
                </a:solidFill>
              </a:rPr>
              <a:t> </a:t>
            </a:r>
            <a:r>
              <a:rPr lang="ru-RU" sz="1600" dirty="0" err="1">
                <a:solidFill>
                  <a:schemeClr val="tx1"/>
                </a:solidFill>
              </a:rPr>
              <a:t>форматтарды</a:t>
            </a:r>
            <a:r>
              <a:rPr lang="ru-RU" sz="1600" dirty="0">
                <a:solidFill>
                  <a:schemeClr val="tx1"/>
                </a:solidFill>
              </a:rPr>
              <a:t> </a:t>
            </a:r>
            <a:r>
              <a:rPr lang="ru-RU" sz="1600" dirty="0" err="1">
                <a:solidFill>
                  <a:schemeClr val="tx1"/>
                </a:solidFill>
              </a:rPr>
              <a:t>пайдалана</a:t>
            </a:r>
            <a:r>
              <a:rPr lang="ru-RU" sz="1600" dirty="0">
                <a:solidFill>
                  <a:schemeClr val="tx1"/>
                </a:solidFill>
              </a:rPr>
              <a:t> </a:t>
            </a:r>
            <a:r>
              <a:rPr lang="ru-RU" sz="1600" dirty="0" err="1">
                <a:solidFill>
                  <a:schemeClr val="tx1"/>
                </a:solidFill>
              </a:rPr>
              <a:t>отырып</a:t>
            </a:r>
            <a:r>
              <a:rPr lang="ru-RU" sz="1600" dirty="0">
                <a:solidFill>
                  <a:schemeClr val="tx1"/>
                </a:solidFill>
              </a:rPr>
              <a:t>, </a:t>
            </a:r>
            <a:r>
              <a:rPr lang="ru-RU" sz="1600" dirty="0" err="1">
                <a:solidFill>
                  <a:schemeClr val="tx1"/>
                </a:solidFill>
              </a:rPr>
              <a:t>білім</a:t>
            </a:r>
            <a:r>
              <a:rPr lang="ru-RU" sz="1600" dirty="0">
                <a:solidFill>
                  <a:schemeClr val="tx1"/>
                </a:solidFill>
              </a:rPr>
              <a:t> беру </a:t>
            </a:r>
            <a:r>
              <a:rPr lang="ru-RU" sz="1600" dirty="0" err="1">
                <a:solidFill>
                  <a:schemeClr val="tx1"/>
                </a:solidFill>
              </a:rPr>
              <a:t>жүйесінің</a:t>
            </a:r>
            <a:r>
              <a:rPr lang="ru-RU" sz="1600" dirty="0">
                <a:solidFill>
                  <a:schemeClr val="tx1"/>
                </a:solidFill>
              </a:rPr>
              <a:t> </a:t>
            </a:r>
            <a:r>
              <a:rPr lang="ru-RU" sz="1600" dirty="0" err="1">
                <a:solidFill>
                  <a:schemeClr val="tx1"/>
                </a:solidFill>
              </a:rPr>
              <a:t>барлық</a:t>
            </a:r>
            <a:r>
              <a:rPr lang="ru-RU" sz="1600" dirty="0">
                <a:solidFill>
                  <a:schemeClr val="tx1"/>
                </a:solidFill>
              </a:rPr>
              <a:t> </a:t>
            </a:r>
            <a:r>
              <a:rPr lang="ru-RU" sz="1600" dirty="0" err="1">
                <a:solidFill>
                  <a:schemeClr val="tx1"/>
                </a:solidFill>
              </a:rPr>
              <a:t>деңгейлерінде</a:t>
            </a:r>
            <a:r>
              <a:rPr lang="ru-RU" sz="1600" dirty="0">
                <a:solidFill>
                  <a:schemeClr val="tx1"/>
                </a:solidFill>
              </a:rPr>
              <a:t> (орта, </a:t>
            </a:r>
            <a:r>
              <a:rPr lang="ru-RU" sz="1600" dirty="0" err="1">
                <a:solidFill>
                  <a:schemeClr val="tx1"/>
                </a:solidFill>
              </a:rPr>
              <a:t>жоғары</a:t>
            </a:r>
            <a:r>
              <a:rPr lang="ru-RU" sz="1600" dirty="0">
                <a:solidFill>
                  <a:schemeClr val="tx1"/>
                </a:solidFill>
              </a:rPr>
              <a:t>, </a:t>
            </a:r>
            <a:r>
              <a:rPr lang="ru-RU" sz="1600" dirty="0" err="1">
                <a:solidFill>
                  <a:schemeClr val="tx1"/>
                </a:solidFill>
              </a:rPr>
              <a:t>қосымша</a:t>
            </a:r>
            <a:r>
              <a:rPr lang="ru-RU" sz="1600" dirty="0">
                <a:solidFill>
                  <a:schemeClr val="tx1"/>
                </a:solidFill>
              </a:rPr>
              <a:t>) </a:t>
            </a:r>
            <a:r>
              <a:rPr lang="ru-RU" sz="1600" dirty="0" err="1">
                <a:solidFill>
                  <a:schemeClr val="tx1"/>
                </a:solidFill>
              </a:rPr>
              <a:t>халықтың</a:t>
            </a:r>
            <a:r>
              <a:rPr lang="ru-RU" sz="1600" dirty="0">
                <a:solidFill>
                  <a:schemeClr val="tx1"/>
                </a:solidFill>
              </a:rPr>
              <a:t> </a:t>
            </a:r>
            <a:r>
              <a:rPr lang="ru-RU" sz="1600" dirty="0" err="1">
                <a:solidFill>
                  <a:schemeClr val="tx1"/>
                </a:solidFill>
              </a:rPr>
              <a:t>әртүрлі</a:t>
            </a:r>
            <a:r>
              <a:rPr lang="ru-RU" sz="1600" dirty="0">
                <a:solidFill>
                  <a:schemeClr val="tx1"/>
                </a:solidFill>
              </a:rPr>
              <a:t> </a:t>
            </a:r>
            <a:r>
              <a:rPr lang="ru-RU" sz="1600" dirty="0" err="1">
                <a:solidFill>
                  <a:schemeClr val="tx1"/>
                </a:solidFill>
              </a:rPr>
              <a:t>нысаналы</a:t>
            </a:r>
            <a:r>
              <a:rPr lang="ru-RU" sz="1600" dirty="0">
                <a:solidFill>
                  <a:schemeClr val="tx1"/>
                </a:solidFill>
              </a:rPr>
              <a:t> </a:t>
            </a:r>
            <a:r>
              <a:rPr lang="ru-RU" sz="1600" dirty="0" err="1">
                <a:solidFill>
                  <a:schemeClr val="tx1"/>
                </a:solidFill>
              </a:rPr>
              <a:t>топтарының</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білімін</a:t>
            </a:r>
            <a:r>
              <a:rPr lang="ru-RU" sz="1600" dirty="0">
                <a:solidFill>
                  <a:schemeClr val="tx1"/>
                </a:solidFill>
              </a:rPr>
              <a:t> </a:t>
            </a:r>
            <a:r>
              <a:rPr lang="ru-RU" sz="1600" dirty="0" err="1">
                <a:solidFill>
                  <a:schemeClr val="tx1"/>
                </a:solidFill>
              </a:rPr>
              <a:t>арттыру</a:t>
            </a:r>
            <a:r>
              <a:rPr lang="ru-RU" sz="1600" dirty="0">
                <a:solidFill>
                  <a:schemeClr val="tx1"/>
                </a:solidFill>
              </a:rPr>
              <a:t>; </a:t>
            </a:r>
          </a:p>
          <a:p>
            <a:pPr algn="just"/>
            <a:endParaRPr lang="ru-RU" sz="1600" dirty="0">
              <a:solidFill>
                <a:schemeClr val="tx1"/>
              </a:solidFill>
            </a:endParaRPr>
          </a:p>
          <a:p>
            <a:pPr algn="just"/>
            <a:r>
              <a:rPr lang="ru-RU" sz="1600" dirty="0">
                <a:solidFill>
                  <a:schemeClr val="tx1"/>
                </a:solidFill>
              </a:rPr>
              <a:t>3) </a:t>
            </a:r>
            <a:r>
              <a:rPr lang="ru-RU" sz="1600" dirty="0" err="1">
                <a:solidFill>
                  <a:schemeClr val="tx1"/>
                </a:solidFill>
              </a:rPr>
              <a:t>қаржы</a:t>
            </a:r>
            <a:r>
              <a:rPr lang="ru-RU" sz="1600" dirty="0">
                <a:solidFill>
                  <a:schemeClr val="tx1"/>
                </a:solidFill>
              </a:rPr>
              <a:t> </a:t>
            </a:r>
            <a:r>
              <a:rPr lang="ru-RU" sz="1600" dirty="0" err="1">
                <a:solidFill>
                  <a:schemeClr val="tx1"/>
                </a:solidFill>
              </a:rPr>
              <a:t>өнімдері</a:t>
            </a:r>
            <a:r>
              <a:rPr lang="ru-RU" sz="1600" dirty="0">
                <a:solidFill>
                  <a:schemeClr val="tx1"/>
                </a:solidFill>
              </a:rPr>
              <a:t> мен </a:t>
            </a:r>
            <a:r>
              <a:rPr lang="ru-RU" sz="1600" dirty="0" err="1">
                <a:solidFill>
                  <a:schemeClr val="tx1"/>
                </a:solidFill>
              </a:rPr>
              <a:t>қызметтерін</a:t>
            </a:r>
            <a:r>
              <a:rPr lang="ru-RU" sz="1600" dirty="0">
                <a:solidFill>
                  <a:schemeClr val="tx1"/>
                </a:solidFill>
              </a:rPr>
              <a:t> </a:t>
            </a:r>
            <a:r>
              <a:rPr lang="ru-RU" sz="1600" dirty="0" err="1">
                <a:solidFill>
                  <a:schemeClr val="tx1"/>
                </a:solidFill>
              </a:rPr>
              <a:t>тұтынушыларға</a:t>
            </a:r>
            <a:r>
              <a:rPr lang="ru-RU" sz="1600" dirty="0">
                <a:solidFill>
                  <a:schemeClr val="tx1"/>
                </a:solidFill>
              </a:rPr>
              <a:t> </a:t>
            </a:r>
            <a:r>
              <a:rPr lang="ru-RU" sz="1600" dirty="0" err="1">
                <a:solidFill>
                  <a:schemeClr val="tx1"/>
                </a:solidFill>
              </a:rPr>
              <a:t>қатысты</a:t>
            </a:r>
            <a:r>
              <a:rPr lang="ru-RU" sz="1600" dirty="0">
                <a:solidFill>
                  <a:schemeClr val="tx1"/>
                </a:solidFill>
              </a:rPr>
              <a:t> </a:t>
            </a:r>
            <a:r>
              <a:rPr lang="ru-RU" sz="1600" dirty="0" err="1">
                <a:solidFill>
                  <a:schemeClr val="tx1"/>
                </a:solidFill>
              </a:rPr>
              <a:t>жосықсыз</a:t>
            </a:r>
            <a:r>
              <a:rPr lang="ru-RU" sz="1600" dirty="0">
                <a:solidFill>
                  <a:schemeClr val="tx1"/>
                </a:solidFill>
              </a:rPr>
              <a:t> </a:t>
            </a:r>
            <a:r>
              <a:rPr lang="ru-RU" sz="1600" dirty="0" err="1">
                <a:solidFill>
                  <a:schemeClr val="tx1"/>
                </a:solidFill>
              </a:rPr>
              <a:t>практикаларға</a:t>
            </a:r>
            <a:r>
              <a:rPr lang="ru-RU" sz="1600" dirty="0">
                <a:solidFill>
                  <a:schemeClr val="tx1"/>
                </a:solidFill>
              </a:rPr>
              <a:t> </a:t>
            </a:r>
            <a:r>
              <a:rPr lang="ru-RU" sz="1600" dirty="0" err="1">
                <a:solidFill>
                  <a:schemeClr val="tx1"/>
                </a:solidFill>
              </a:rPr>
              <a:t>жол</a:t>
            </a:r>
            <a:r>
              <a:rPr lang="ru-RU" sz="1600" dirty="0">
                <a:solidFill>
                  <a:schemeClr val="tx1"/>
                </a:solidFill>
              </a:rPr>
              <a:t> </a:t>
            </a:r>
            <a:r>
              <a:rPr lang="ru-RU" sz="1600" dirty="0" err="1">
                <a:solidFill>
                  <a:schemeClr val="tx1"/>
                </a:solidFill>
              </a:rPr>
              <a:t>бермеу</a:t>
            </a:r>
            <a:r>
              <a:rPr lang="ru-RU" sz="1600" dirty="0">
                <a:solidFill>
                  <a:schemeClr val="tx1"/>
                </a:solidFill>
              </a:rPr>
              <a:t>; </a:t>
            </a:r>
          </a:p>
          <a:p>
            <a:pPr algn="just"/>
            <a:endParaRPr lang="ru-RU" sz="1600" dirty="0">
              <a:solidFill>
                <a:schemeClr val="tx1"/>
              </a:solidFill>
            </a:endParaRPr>
          </a:p>
          <a:p>
            <a:pPr algn="just"/>
            <a:r>
              <a:rPr lang="ru-RU" sz="1600" dirty="0">
                <a:solidFill>
                  <a:schemeClr val="tx1"/>
                </a:solidFill>
              </a:rPr>
              <a:t>4) </a:t>
            </a:r>
            <a:r>
              <a:rPr lang="ru-RU" sz="1600" dirty="0" err="1">
                <a:solidFill>
                  <a:schemeClr val="tx1"/>
                </a:solidFill>
              </a:rPr>
              <a:t>тұтынушылардың</a:t>
            </a:r>
            <a:r>
              <a:rPr lang="ru-RU" sz="1600" dirty="0">
                <a:solidFill>
                  <a:schemeClr val="tx1"/>
                </a:solidFill>
              </a:rPr>
              <a:t> </a:t>
            </a:r>
            <a:r>
              <a:rPr lang="ru-RU" sz="1600" dirty="0" err="1">
                <a:solidFill>
                  <a:schemeClr val="tx1"/>
                </a:solidFill>
              </a:rPr>
              <a:t>қаржы</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микроқаржы</a:t>
            </a:r>
            <a:r>
              <a:rPr lang="ru-RU" sz="1600" dirty="0">
                <a:solidFill>
                  <a:schemeClr val="tx1"/>
                </a:solidFill>
              </a:rPr>
              <a:t> </a:t>
            </a:r>
            <a:r>
              <a:rPr lang="ru-RU" sz="1600" dirty="0" err="1">
                <a:solidFill>
                  <a:schemeClr val="tx1"/>
                </a:solidFill>
              </a:rPr>
              <a:t>ұйымдарымен</a:t>
            </a:r>
            <a:r>
              <a:rPr lang="ru-RU" sz="1600" dirty="0">
                <a:solidFill>
                  <a:schemeClr val="tx1"/>
                </a:solidFill>
              </a:rPr>
              <a:t>, </a:t>
            </a:r>
            <a:r>
              <a:rPr lang="ru-RU" sz="1600" dirty="0" err="1">
                <a:solidFill>
                  <a:schemeClr val="tx1"/>
                </a:solidFill>
              </a:rPr>
              <a:t>коллекторлық</a:t>
            </a:r>
            <a:r>
              <a:rPr lang="ru-RU" sz="1600" dirty="0">
                <a:solidFill>
                  <a:schemeClr val="tx1"/>
                </a:solidFill>
              </a:rPr>
              <a:t> </a:t>
            </a:r>
            <a:r>
              <a:rPr lang="ru-RU" sz="1600" dirty="0" err="1">
                <a:solidFill>
                  <a:schemeClr val="tx1"/>
                </a:solidFill>
              </a:rPr>
              <a:t>агенттіктермен</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реттеушімен</a:t>
            </a:r>
            <a:r>
              <a:rPr lang="ru-RU" sz="1600" dirty="0">
                <a:solidFill>
                  <a:schemeClr val="tx1"/>
                </a:solidFill>
              </a:rPr>
              <a:t> </a:t>
            </a:r>
            <a:r>
              <a:rPr lang="ru-RU" sz="1600" dirty="0" err="1">
                <a:solidFill>
                  <a:schemeClr val="tx1"/>
                </a:solidFill>
              </a:rPr>
              <a:t>өзара</a:t>
            </a:r>
            <a:r>
              <a:rPr lang="ru-RU" sz="1600" dirty="0">
                <a:solidFill>
                  <a:schemeClr val="tx1"/>
                </a:solidFill>
              </a:rPr>
              <a:t> </a:t>
            </a:r>
            <a:r>
              <a:rPr lang="ru-RU" sz="1600" dirty="0" err="1">
                <a:solidFill>
                  <a:schemeClr val="tx1"/>
                </a:solidFill>
              </a:rPr>
              <a:t>іс-қимыл</a:t>
            </a:r>
            <a:r>
              <a:rPr lang="ru-RU" sz="1600" dirty="0">
                <a:solidFill>
                  <a:schemeClr val="tx1"/>
                </a:solidFill>
              </a:rPr>
              <a:t> </a:t>
            </a:r>
            <a:r>
              <a:rPr lang="ru-RU" sz="1600" dirty="0" err="1">
                <a:solidFill>
                  <a:schemeClr val="tx1"/>
                </a:solidFill>
              </a:rPr>
              <a:t>тетіктерін</a:t>
            </a:r>
            <a:r>
              <a:rPr lang="ru-RU" sz="1600" dirty="0">
                <a:solidFill>
                  <a:schemeClr val="tx1"/>
                </a:solidFill>
              </a:rPr>
              <a:t> </a:t>
            </a:r>
            <a:r>
              <a:rPr lang="ru-RU" sz="1600" dirty="0" err="1">
                <a:solidFill>
                  <a:schemeClr val="tx1"/>
                </a:solidFill>
              </a:rPr>
              <a:t>дамыту</a:t>
            </a:r>
            <a:r>
              <a:rPr lang="ru-RU" sz="1600" dirty="0">
                <a:solidFill>
                  <a:schemeClr val="tx1"/>
                </a:solidFill>
              </a:rPr>
              <a:t>; </a:t>
            </a:r>
          </a:p>
          <a:p>
            <a:pPr algn="just"/>
            <a:endParaRPr lang="ru-RU" sz="1600" dirty="0">
              <a:solidFill>
                <a:schemeClr val="tx1"/>
              </a:solidFill>
            </a:endParaRPr>
          </a:p>
          <a:p>
            <a:pPr algn="just"/>
            <a:r>
              <a:rPr lang="ru-RU" sz="1600" dirty="0">
                <a:solidFill>
                  <a:schemeClr val="tx1"/>
                </a:solidFill>
              </a:rPr>
              <a:t>5)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алаяқтық</a:t>
            </a:r>
            <a:r>
              <a:rPr lang="ru-RU" sz="1600" dirty="0">
                <a:solidFill>
                  <a:schemeClr val="tx1"/>
                </a:solidFill>
              </a:rPr>
              <a:t> пен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пирамидаларға</a:t>
            </a:r>
            <a:r>
              <a:rPr lang="ru-RU" sz="1600" dirty="0">
                <a:solidFill>
                  <a:schemeClr val="tx1"/>
                </a:solidFill>
              </a:rPr>
              <a:t> </a:t>
            </a:r>
            <a:r>
              <a:rPr lang="ru-RU" sz="1600" dirty="0" err="1">
                <a:solidFill>
                  <a:schemeClr val="tx1"/>
                </a:solidFill>
              </a:rPr>
              <a:t>қарсы</a:t>
            </a:r>
            <a:r>
              <a:rPr lang="ru-RU" sz="1600" dirty="0">
                <a:solidFill>
                  <a:schemeClr val="tx1"/>
                </a:solidFill>
              </a:rPr>
              <a:t> </a:t>
            </a:r>
            <a:r>
              <a:rPr lang="ru-RU" sz="1600" dirty="0" err="1">
                <a:solidFill>
                  <a:schemeClr val="tx1"/>
                </a:solidFill>
              </a:rPr>
              <a:t>әрекет</a:t>
            </a:r>
            <a:r>
              <a:rPr lang="ru-RU" sz="1600" dirty="0">
                <a:solidFill>
                  <a:schemeClr val="tx1"/>
                </a:solidFill>
              </a:rPr>
              <a:t>;</a:t>
            </a:r>
          </a:p>
          <a:p>
            <a:pPr algn="just"/>
            <a:endParaRPr lang="ru-RU" sz="1600" dirty="0">
              <a:solidFill>
                <a:schemeClr val="tx1"/>
              </a:solidFill>
            </a:endParaRPr>
          </a:p>
          <a:p>
            <a:pPr algn="just"/>
            <a:r>
              <a:rPr lang="ru-RU" sz="1600" dirty="0">
                <a:solidFill>
                  <a:schemeClr val="tx1"/>
                </a:solidFill>
              </a:rPr>
              <a:t>6)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қызметтерге</a:t>
            </a:r>
            <a:r>
              <a:rPr lang="ru-RU" sz="1600" dirty="0">
                <a:solidFill>
                  <a:schemeClr val="tx1"/>
                </a:solidFill>
              </a:rPr>
              <a:t> </a:t>
            </a:r>
            <a:r>
              <a:rPr lang="ru-RU" sz="1600" dirty="0" err="1">
                <a:solidFill>
                  <a:schemeClr val="tx1"/>
                </a:solidFill>
              </a:rPr>
              <a:t>тиімді</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тең</a:t>
            </a:r>
            <a:r>
              <a:rPr lang="ru-RU" sz="1600" dirty="0">
                <a:solidFill>
                  <a:schemeClr val="tx1"/>
                </a:solidFill>
              </a:rPr>
              <a:t> </a:t>
            </a:r>
            <a:r>
              <a:rPr lang="ru-RU" sz="1600" dirty="0" err="1">
                <a:solidFill>
                  <a:schemeClr val="tx1"/>
                </a:solidFill>
              </a:rPr>
              <a:t>қол</a:t>
            </a:r>
            <a:r>
              <a:rPr lang="ru-RU" sz="1600" dirty="0">
                <a:solidFill>
                  <a:schemeClr val="tx1"/>
                </a:solidFill>
              </a:rPr>
              <a:t> </a:t>
            </a:r>
            <a:r>
              <a:rPr lang="ru-RU" sz="1600" dirty="0" err="1">
                <a:solidFill>
                  <a:schemeClr val="tx1"/>
                </a:solidFill>
              </a:rPr>
              <a:t>жеткізуді</a:t>
            </a:r>
            <a:r>
              <a:rPr lang="ru-RU" sz="1600" dirty="0">
                <a:solidFill>
                  <a:schemeClr val="tx1"/>
                </a:solidFill>
              </a:rPr>
              <a:t> </a:t>
            </a:r>
            <a:r>
              <a:rPr lang="ru-RU" sz="1600" dirty="0" err="1">
                <a:solidFill>
                  <a:schemeClr val="tx1"/>
                </a:solidFill>
              </a:rPr>
              <a:t>қамтамасыз</a:t>
            </a:r>
            <a:r>
              <a:rPr lang="ru-RU" sz="1600" dirty="0">
                <a:solidFill>
                  <a:schemeClr val="tx1"/>
                </a:solidFill>
              </a:rPr>
              <a:t> </a:t>
            </a:r>
            <a:r>
              <a:rPr lang="ru-RU" sz="1600" dirty="0" err="1">
                <a:solidFill>
                  <a:schemeClr val="tx1"/>
                </a:solidFill>
              </a:rPr>
              <a:t>ету</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инклюзияны</a:t>
            </a:r>
            <a:r>
              <a:rPr lang="ru-RU" sz="1600" dirty="0">
                <a:solidFill>
                  <a:schemeClr val="tx1"/>
                </a:solidFill>
              </a:rPr>
              <a:t> </a:t>
            </a:r>
            <a:r>
              <a:rPr lang="ru-RU" sz="1600" dirty="0" err="1">
                <a:solidFill>
                  <a:schemeClr val="tx1"/>
                </a:solidFill>
              </a:rPr>
              <a:t>арттыру</a:t>
            </a:r>
            <a:r>
              <a:rPr lang="ru-RU" sz="1600" dirty="0">
                <a:solidFill>
                  <a:schemeClr val="tx1"/>
                </a:solidFill>
              </a:rPr>
              <a:t>; </a:t>
            </a:r>
          </a:p>
          <a:p>
            <a:pPr algn="just"/>
            <a:endParaRPr lang="ru-RU" sz="1600" dirty="0">
              <a:solidFill>
                <a:schemeClr val="tx1"/>
              </a:solidFill>
            </a:endParaRPr>
          </a:p>
          <a:p>
            <a:pPr algn="just"/>
            <a:r>
              <a:rPr lang="ru-RU" sz="1600" dirty="0">
                <a:solidFill>
                  <a:schemeClr val="tx1"/>
                </a:solidFill>
              </a:rPr>
              <a:t>7) </a:t>
            </a:r>
            <a:r>
              <a:rPr lang="ru-RU" sz="1600" dirty="0" err="1">
                <a:solidFill>
                  <a:schemeClr val="tx1"/>
                </a:solidFill>
              </a:rPr>
              <a:t>халықтың</a:t>
            </a:r>
            <a:r>
              <a:rPr lang="ru-RU" sz="1600" dirty="0">
                <a:solidFill>
                  <a:schemeClr val="tx1"/>
                </a:solidFill>
              </a:rPr>
              <a:t> </a:t>
            </a:r>
            <a:r>
              <a:rPr lang="ru-RU" sz="1600" dirty="0" err="1">
                <a:solidFill>
                  <a:schemeClr val="tx1"/>
                </a:solidFill>
              </a:rPr>
              <a:t>қажеттіліктеріне</a:t>
            </a:r>
            <a:r>
              <a:rPr lang="ru-RU" sz="1600" dirty="0">
                <a:solidFill>
                  <a:schemeClr val="tx1"/>
                </a:solidFill>
              </a:rPr>
              <a:t> </a:t>
            </a:r>
            <a:r>
              <a:rPr lang="ru-RU" sz="1600" dirty="0" err="1">
                <a:solidFill>
                  <a:schemeClr val="tx1"/>
                </a:solidFill>
              </a:rPr>
              <a:t>тұрақты</a:t>
            </a:r>
            <a:r>
              <a:rPr lang="ru-RU" sz="1600" dirty="0">
                <a:solidFill>
                  <a:schemeClr val="tx1"/>
                </a:solidFill>
              </a:rPr>
              <a:t> мониторинг </a:t>
            </a:r>
            <a:r>
              <a:rPr lang="ru-RU" sz="1600" dirty="0" err="1">
                <a:solidFill>
                  <a:schemeClr val="tx1"/>
                </a:solidFill>
              </a:rPr>
              <a:t>жүргізу</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сауаттылық</a:t>
            </a:r>
            <a:r>
              <a:rPr lang="ru-RU" sz="1600" dirty="0">
                <a:solidFill>
                  <a:schemeClr val="tx1"/>
                </a:solidFill>
              </a:rPr>
              <a:t> </a:t>
            </a:r>
            <a:r>
              <a:rPr lang="ru-RU" sz="1600" dirty="0" err="1">
                <a:solidFill>
                  <a:schemeClr val="tx1"/>
                </a:solidFill>
              </a:rPr>
              <a:t>деңгейін</a:t>
            </a:r>
            <a:r>
              <a:rPr lang="ru-RU" sz="1600" dirty="0">
                <a:solidFill>
                  <a:schemeClr val="tx1"/>
                </a:solidFill>
              </a:rPr>
              <a:t> </a:t>
            </a:r>
            <a:r>
              <a:rPr lang="ru-RU" sz="1600" dirty="0" err="1">
                <a:solidFill>
                  <a:schemeClr val="tx1"/>
                </a:solidFill>
              </a:rPr>
              <a:t>жыл</a:t>
            </a:r>
            <a:r>
              <a:rPr lang="ru-RU" sz="1600" dirty="0">
                <a:solidFill>
                  <a:schemeClr val="tx1"/>
                </a:solidFill>
              </a:rPr>
              <a:t> </a:t>
            </a:r>
            <a:r>
              <a:rPr lang="ru-RU" sz="1600" dirty="0" err="1">
                <a:solidFill>
                  <a:schemeClr val="tx1"/>
                </a:solidFill>
              </a:rPr>
              <a:t>сайын</a:t>
            </a:r>
            <a:r>
              <a:rPr lang="ru-RU" sz="1600" dirty="0">
                <a:solidFill>
                  <a:schemeClr val="tx1"/>
                </a:solidFill>
              </a:rPr>
              <a:t> </a:t>
            </a:r>
            <a:r>
              <a:rPr lang="ru-RU" sz="1600" dirty="0" err="1">
                <a:solidFill>
                  <a:schemeClr val="tx1"/>
                </a:solidFill>
              </a:rPr>
              <a:t>бағалау</a:t>
            </a:r>
            <a:r>
              <a:rPr lang="ru-RU" sz="1600" dirty="0">
                <a:solidFill>
                  <a:schemeClr val="tx1"/>
                </a:solidFill>
              </a:rPr>
              <a:t>. </a:t>
            </a:r>
          </a:p>
        </p:txBody>
      </p:sp>
      <p:sp>
        <p:nvSpPr>
          <p:cNvPr id="8" name="Равнобедренный треугольник 24">
            <a:extLst>
              <a:ext uri="{FF2B5EF4-FFF2-40B4-BE49-F238E27FC236}">
                <a16:creationId xmlns:a16="http://schemas.microsoft.com/office/drawing/2014/main" id="{AADC00CE-2138-114B-AAD1-B8F0E9B8C340}"/>
              </a:ext>
            </a:extLst>
          </p:cNvPr>
          <p:cNvSpPr/>
          <p:nvPr/>
        </p:nvSpPr>
        <p:spPr>
          <a:xfrm rot="5400000">
            <a:off x="201101" y="130959"/>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Объект 2">
            <a:extLst>
              <a:ext uri="{FF2B5EF4-FFF2-40B4-BE49-F238E27FC236}">
                <a16:creationId xmlns:a16="http://schemas.microsoft.com/office/drawing/2014/main" id="{35055E33-4FCA-FF4B-A7B1-346788EDB948}"/>
              </a:ext>
            </a:extLst>
          </p:cNvPr>
          <p:cNvSpPr txBox="1">
            <a:spLocks/>
          </p:cNvSpPr>
          <p:nvPr/>
        </p:nvSpPr>
        <p:spPr>
          <a:xfrm>
            <a:off x="717289" y="170403"/>
            <a:ext cx="10373619" cy="885715"/>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marL="0" indent="0">
              <a:buNone/>
            </a:pPr>
            <a:r>
              <a:rPr lang="ru-RU" sz="2800" b="1" dirty="0" err="1">
                <a:solidFill>
                  <a:srgbClr val="7A4300"/>
                </a:solidFill>
                <a:ea typeface="Times New Roman" panose="02020603050405020304" pitchFamily="18" charset="0"/>
              </a:rPr>
              <a:t>Қаржылық</a:t>
            </a:r>
            <a:r>
              <a:rPr lang="ru-RU" sz="2800" b="1" dirty="0">
                <a:solidFill>
                  <a:srgbClr val="7A4300"/>
                </a:solidFill>
                <a:ea typeface="Times New Roman" panose="02020603050405020304" pitchFamily="18" charset="0"/>
              </a:rPr>
              <a:t> </a:t>
            </a:r>
            <a:r>
              <a:rPr lang="ru-RU" sz="2800" b="1" dirty="0" err="1">
                <a:solidFill>
                  <a:srgbClr val="7A4300"/>
                </a:solidFill>
                <a:ea typeface="Times New Roman" panose="02020603050405020304" pitchFamily="18" charset="0"/>
              </a:rPr>
              <a:t>сауаттылықты</a:t>
            </a:r>
            <a:r>
              <a:rPr lang="ru-RU" sz="2800" b="1" dirty="0">
                <a:solidFill>
                  <a:srgbClr val="7A4300"/>
                </a:solidFill>
                <a:ea typeface="Times New Roman" panose="02020603050405020304" pitchFamily="18" charset="0"/>
              </a:rPr>
              <a:t> </a:t>
            </a:r>
            <a:r>
              <a:rPr lang="ru-RU" sz="2800" b="1" dirty="0" err="1">
                <a:solidFill>
                  <a:srgbClr val="7A4300"/>
                </a:solidFill>
                <a:ea typeface="Times New Roman" panose="02020603050405020304" pitchFamily="18" charset="0"/>
              </a:rPr>
              <a:t>арттыру</a:t>
            </a:r>
            <a:r>
              <a:rPr lang="ru-RU" sz="2800" b="1" dirty="0">
                <a:solidFill>
                  <a:srgbClr val="7A4300"/>
                </a:solidFill>
                <a:ea typeface="Times New Roman" panose="02020603050405020304" pitchFamily="18" charset="0"/>
              </a:rPr>
              <a:t> </a:t>
            </a:r>
            <a:r>
              <a:rPr lang="ru-RU" sz="2800" b="1" dirty="0" err="1">
                <a:solidFill>
                  <a:srgbClr val="7A4300"/>
                </a:solidFill>
                <a:ea typeface="Times New Roman" panose="02020603050405020304" pitchFamily="18" charset="0"/>
              </a:rPr>
              <a:t>тұжырымдамасы</a:t>
            </a:r>
            <a:r>
              <a:rPr lang="ru-RU" sz="2800" b="1" dirty="0">
                <a:solidFill>
                  <a:srgbClr val="7A4300"/>
                </a:solidFill>
                <a:ea typeface="Times New Roman" panose="02020603050405020304" pitchFamily="18" charset="0"/>
              </a:rPr>
              <a:t> </a:t>
            </a:r>
          </a:p>
          <a:p>
            <a:pPr marL="0" indent="0">
              <a:buNone/>
            </a:pPr>
            <a:r>
              <a:rPr lang="ru-RU" sz="2800" b="1" dirty="0">
                <a:solidFill>
                  <a:srgbClr val="7A4300"/>
                </a:solidFill>
                <a:ea typeface="Times New Roman" panose="02020603050405020304" pitchFamily="18" charset="0"/>
              </a:rPr>
              <a:t>2020 – 2024 </a:t>
            </a:r>
            <a:r>
              <a:rPr lang="ru-RU" sz="2800" b="1" dirty="0" err="1">
                <a:solidFill>
                  <a:srgbClr val="7A4300"/>
                </a:solidFill>
                <a:ea typeface="Times New Roman" panose="02020603050405020304" pitchFamily="18" charset="0"/>
              </a:rPr>
              <a:t>жылдарға</a:t>
            </a:r>
            <a:r>
              <a:rPr lang="ru-RU" sz="2800" b="1" dirty="0">
                <a:solidFill>
                  <a:srgbClr val="7A4300"/>
                </a:solidFill>
                <a:ea typeface="Times New Roman" panose="02020603050405020304" pitchFamily="18" charset="0"/>
              </a:rPr>
              <a:t> </a:t>
            </a:r>
            <a:r>
              <a:rPr lang="ru-RU" sz="2800" b="1" dirty="0" err="1">
                <a:solidFill>
                  <a:srgbClr val="7A4300"/>
                </a:solidFill>
                <a:ea typeface="Times New Roman" panose="02020603050405020304" pitchFamily="18" charset="0"/>
              </a:rPr>
              <a:t>арналған</a:t>
            </a:r>
            <a:endParaRPr lang="ru-RU" sz="2800" dirty="0">
              <a:solidFill>
                <a:srgbClr val="7A4300"/>
              </a:solidFill>
              <a:ea typeface="Times New Roman" panose="02020603050405020304" pitchFamily="18" charset="0"/>
            </a:endParaRPr>
          </a:p>
        </p:txBody>
      </p:sp>
      <p:pic>
        <p:nvPicPr>
          <p:cNvPr id="14338" name="Picture 2" descr="Финансовая грамотность — Ассоциация юридических клиник Кыргызстана">
            <a:extLst>
              <a:ext uri="{FF2B5EF4-FFF2-40B4-BE49-F238E27FC236}">
                <a16:creationId xmlns:a16="http://schemas.microsoft.com/office/drawing/2014/main" id="{BDCDB3A8-F7AA-41B2-A8A2-B5737E099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3089" y="1282384"/>
            <a:ext cx="4293232" cy="429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0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63</a:t>
            </a:fld>
            <a:endParaRPr lang="ru-RU" dirty="0"/>
          </a:p>
        </p:txBody>
      </p:sp>
      <p:sp>
        <p:nvSpPr>
          <p:cNvPr id="5" name="Равнобедренный треугольник 24">
            <a:extLst>
              <a:ext uri="{FF2B5EF4-FFF2-40B4-BE49-F238E27FC236}">
                <a16:creationId xmlns:a16="http://schemas.microsoft.com/office/drawing/2014/main" id="{5E690362-89E5-DB46-AB54-ED3A3E791661}"/>
              </a:ext>
            </a:extLst>
          </p:cNvPr>
          <p:cNvSpPr/>
          <p:nvPr/>
        </p:nvSpPr>
        <p:spPr>
          <a:xfrm rot="5400000">
            <a:off x="402464" y="237121"/>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Объект 2">
            <a:extLst>
              <a:ext uri="{FF2B5EF4-FFF2-40B4-BE49-F238E27FC236}">
                <a16:creationId xmlns:a16="http://schemas.microsoft.com/office/drawing/2014/main" id="{E5C0172E-672B-534D-BA4E-0E630F106B10}"/>
              </a:ext>
            </a:extLst>
          </p:cNvPr>
          <p:cNvSpPr txBox="1">
            <a:spLocks/>
          </p:cNvSpPr>
          <p:nvPr/>
        </p:nvSpPr>
        <p:spPr>
          <a:xfrm>
            <a:off x="980180" y="220554"/>
            <a:ext cx="10373619" cy="602230"/>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marL="0" indent="0">
              <a:buNone/>
            </a:pPr>
            <a:r>
              <a:rPr lang="ru-RU" sz="2800" b="1" dirty="0">
                <a:solidFill>
                  <a:srgbClr val="7A4300"/>
                </a:solidFill>
                <a:ea typeface="Times New Roman" panose="02020603050405020304" pitchFamily="18" charset="0"/>
              </a:rPr>
              <a:t>ҚС </a:t>
            </a:r>
            <a:r>
              <a:rPr lang="ru-RU" sz="2800" b="1" dirty="0" err="1">
                <a:solidFill>
                  <a:srgbClr val="7A4300"/>
                </a:solidFill>
                <a:ea typeface="Times New Roman" panose="02020603050405020304" pitchFamily="18" charset="0"/>
              </a:rPr>
              <a:t>арттыру</a:t>
            </a:r>
            <a:r>
              <a:rPr lang="ru-RU" sz="2800" b="1" dirty="0">
                <a:solidFill>
                  <a:srgbClr val="7A4300"/>
                </a:solidFill>
                <a:ea typeface="Times New Roman" panose="02020603050405020304" pitchFamily="18" charset="0"/>
              </a:rPr>
              <a:t> </a:t>
            </a:r>
            <a:r>
              <a:rPr lang="ru-RU" sz="2800" b="1" dirty="0" err="1">
                <a:solidFill>
                  <a:srgbClr val="7A4300"/>
                </a:solidFill>
                <a:ea typeface="Times New Roman" panose="02020603050405020304" pitchFamily="18" charset="0"/>
              </a:rPr>
              <a:t>саласындағы</a:t>
            </a:r>
            <a:r>
              <a:rPr lang="ru-RU" sz="2800" b="1" dirty="0">
                <a:solidFill>
                  <a:srgbClr val="7A4300"/>
                </a:solidFill>
                <a:ea typeface="Times New Roman" panose="02020603050405020304" pitchFamily="18" charset="0"/>
              </a:rPr>
              <a:t> басым </a:t>
            </a:r>
            <a:r>
              <a:rPr lang="ru-RU" sz="2800" b="1" dirty="0" err="1">
                <a:solidFill>
                  <a:srgbClr val="7A4300"/>
                </a:solidFill>
                <a:ea typeface="Times New Roman" panose="02020603050405020304" pitchFamily="18" charset="0"/>
              </a:rPr>
              <a:t>тақырыптар</a:t>
            </a:r>
            <a:r>
              <a:rPr lang="ru-RU" sz="2800" b="1" dirty="0">
                <a:solidFill>
                  <a:srgbClr val="7A4300"/>
                </a:solidFill>
                <a:ea typeface="Times New Roman" panose="02020603050405020304" pitchFamily="18" charset="0"/>
              </a:rPr>
              <a:t> </a:t>
            </a:r>
            <a:endParaRPr lang="ru-RU" sz="2400" dirty="0">
              <a:solidFill>
                <a:srgbClr val="7A4300"/>
              </a:solidFill>
              <a:ea typeface="Times New Roman" panose="02020603050405020304" pitchFamily="18" charset="0"/>
            </a:endParaRPr>
          </a:p>
        </p:txBody>
      </p:sp>
      <p:sp>
        <p:nvSpPr>
          <p:cNvPr id="2" name="Прямоугольник 1">
            <a:extLst>
              <a:ext uri="{FF2B5EF4-FFF2-40B4-BE49-F238E27FC236}">
                <a16:creationId xmlns:a16="http://schemas.microsoft.com/office/drawing/2014/main" id="{F45458B9-5BA6-6943-8BAD-FFD3F4E074AC}"/>
              </a:ext>
            </a:extLst>
          </p:cNvPr>
          <p:cNvSpPr/>
          <p:nvPr/>
        </p:nvSpPr>
        <p:spPr>
          <a:xfrm>
            <a:off x="191344" y="822783"/>
            <a:ext cx="11723604" cy="575542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ru-RU" sz="1600" b="1" dirty="0">
                <a:solidFill>
                  <a:schemeClr val="tx1"/>
                </a:solidFill>
                <a:ea typeface="Times New Roman" panose="02020603050405020304" pitchFamily="18" charset="0"/>
              </a:rPr>
              <a:t>1) </a:t>
            </a:r>
            <a:r>
              <a:rPr lang="ru-RU" sz="1600" b="1" dirty="0" err="1">
                <a:solidFill>
                  <a:schemeClr val="tx1"/>
                </a:solidFill>
                <a:ea typeface="Times New Roman" panose="02020603050405020304" pitchFamily="18" charset="0"/>
              </a:rPr>
              <a:t>дербес</a:t>
            </a:r>
            <a:r>
              <a:rPr lang="ru-RU" sz="1600" b="1" dirty="0">
                <a:solidFill>
                  <a:schemeClr val="tx1"/>
                </a:solidFill>
                <a:ea typeface="Times New Roman" panose="02020603050405020304" pitchFamily="18" charset="0"/>
              </a:rPr>
              <a:t> </a:t>
            </a:r>
            <a:r>
              <a:rPr lang="ru-RU" sz="1600" b="1" dirty="0" err="1">
                <a:solidFill>
                  <a:schemeClr val="tx1"/>
                </a:solidFill>
                <a:ea typeface="Times New Roman" panose="02020603050405020304" pitchFamily="18" charset="0"/>
              </a:rPr>
              <a:t>қаржы-</a:t>
            </a:r>
            <a:r>
              <a:rPr lang="ru-RU" sz="1600" dirty="0" err="1">
                <a:solidFill>
                  <a:schemeClr val="tx1"/>
                </a:solidFill>
                <a:ea typeface="Times New Roman" panose="02020603050405020304" pitchFamily="18" charset="0"/>
              </a:rPr>
              <a:t>өмірлік</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циклдің</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әртүрлі</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кезеңдерінде</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кірістер</a:t>
            </a:r>
            <a:r>
              <a:rPr lang="ru-RU" sz="1600" dirty="0">
                <a:solidFill>
                  <a:schemeClr val="tx1"/>
                </a:solidFill>
                <a:ea typeface="Times New Roman" panose="02020603050405020304" pitchFamily="18" charset="0"/>
              </a:rPr>
              <a:t> мен </a:t>
            </a:r>
            <a:r>
              <a:rPr lang="ru-RU" sz="1600" dirty="0" err="1">
                <a:solidFill>
                  <a:schemeClr val="tx1"/>
                </a:solidFill>
                <a:ea typeface="Times New Roman" panose="02020603050405020304" pitchFamily="18" charset="0"/>
              </a:rPr>
              <a:t>шығыстарды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есепке</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алуды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жүргізудің</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қаржылық</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жоспарлаудың</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практикалық</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пайдасын</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түсіндіру</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мақсаттарды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іске</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асыру</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үшін</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жинақтарды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жинақтаудың</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маңыздылығы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туралы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хабардар</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болуды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қалыптастыру</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қабылданған</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қаржылық</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шешімдер</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үшін</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жеке</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жауапкершілікті</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арттыру</a:t>
            </a:r>
            <a:r>
              <a:rPr lang="ru-RU" sz="1600" dirty="0">
                <a:solidFill>
                  <a:schemeClr val="tx1"/>
                </a:solidFill>
                <a:ea typeface="Times New Roman" panose="02020603050405020304" pitchFamily="18" charset="0"/>
              </a:rPr>
              <a:t>; </a:t>
            </a:r>
          </a:p>
          <a:p>
            <a:pPr algn="just"/>
            <a:r>
              <a:rPr lang="ru-RU" sz="1600" b="1" dirty="0">
                <a:solidFill>
                  <a:schemeClr val="tx1"/>
                </a:solidFill>
                <a:ea typeface="Times New Roman" panose="02020603050405020304" pitchFamily="18" charset="0"/>
              </a:rPr>
              <a:t>2) </a:t>
            </a:r>
            <a:r>
              <a:rPr lang="ru-RU" sz="1600" b="1" dirty="0" err="1">
                <a:solidFill>
                  <a:schemeClr val="tx1"/>
                </a:solidFill>
                <a:ea typeface="Times New Roman" panose="02020603050405020304" pitchFamily="18" charset="0"/>
              </a:rPr>
              <a:t>базалық</a:t>
            </a:r>
            <a:r>
              <a:rPr lang="ru-RU" sz="1600" b="1" dirty="0">
                <a:solidFill>
                  <a:schemeClr val="tx1"/>
                </a:solidFill>
                <a:ea typeface="Times New Roman" panose="02020603050405020304" pitchFamily="18" charset="0"/>
              </a:rPr>
              <a:t> </a:t>
            </a:r>
            <a:r>
              <a:rPr lang="ru-RU" sz="1600" b="1" dirty="0" err="1">
                <a:solidFill>
                  <a:schemeClr val="tx1"/>
                </a:solidFill>
                <a:ea typeface="Times New Roman" panose="02020603050405020304" pitchFamily="18" charset="0"/>
              </a:rPr>
              <a:t>қаржылық</a:t>
            </a:r>
            <a:r>
              <a:rPr lang="ru-RU" sz="1600" b="1" dirty="0">
                <a:solidFill>
                  <a:schemeClr val="tx1"/>
                </a:solidFill>
                <a:ea typeface="Times New Roman" panose="02020603050405020304" pitchFamily="18" charset="0"/>
              </a:rPr>
              <a:t> </a:t>
            </a:r>
            <a:r>
              <a:rPr lang="ru-RU" sz="1600" b="1" dirty="0" err="1">
                <a:solidFill>
                  <a:schemeClr val="tx1"/>
                </a:solidFill>
                <a:ea typeface="Times New Roman" panose="02020603050405020304" pitchFamily="18" charset="0"/>
              </a:rPr>
              <a:t>білім-</a:t>
            </a:r>
            <a:r>
              <a:rPr lang="ru-RU" sz="1600" dirty="0" err="1">
                <a:solidFill>
                  <a:schemeClr val="tx1"/>
                </a:solidFill>
                <a:ea typeface="Times New Roman" panose="02020603050405020304" pitchFamily="18" charset="0"/>
              </a:rPr>
              <a:t>халыққа</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қаржы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нарығының</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жұмыс</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істеу</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қағидаттары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қаржы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институттарының</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табиғаты</a:t>
            </a:r>
            <a:r>
              <a:rPr lang="ru-RU" sz="1600" dirty="0">
                <a:solidFill>
                  <a:schemeClr val="tx1"/>
                </a:solidFill>
                <a:ea typeface="Times New Roman" panose="02020603050405020304" pitchFamily="18" charset="0"/>
              </a:rPr>
              <a:t> мен </a:t>
            </a:r>
            <a:r>
              <a:rPr lang="ru-RU" sz="1600" dirty="0" err="1">
                <a:solidFill>
                  <a:schemeClr val="tx1"/>
                </a:solidFill>
                <a:ea typeface="Times New Roman" panose="02020603050405020304" pitchFamily="18" charset="0"/>
              </a:rPr>
              <a:t>функциялары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қаржы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құралдарының</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мәні</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тәуекелдер</a:t>
            </a:r>
            <a:r>
              <a:rPr lang="ru-RU" sz="1600" dirty="0">
                <a:solidFill>
                  <a:schemeClr val="tx1"/>
                </a:solidFill>
                <a:ea typeface="Times New Roman" panose="02020603050405020304" pitchFamily="18" charset="0"/>
              </a:rPr>
              <a:t> мен </a:t>
            </a:r>
            <a:r>
              <a:rPr lang="ru-RU" sz="1600" dirty="0" err="1">
                <a:solidFill>
                  <a:schemeClr val="tx1"/>
                </a:solidFill>
                <a:ea typeface="Times New Roman" panose="02020603050405020304" pitchFamily="18" charset="0"/>
              </a:rPr>
              <a:t>кірістілік</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пайыздық</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мөлшерлемелер</a:t>
            </a:r>
            <a:r>
              <a:rPr lang="ru-RU" sz="1600" dirty="0">
                <a:solidFill>
                  <a:schemeClr val="tx1"/>
                </a:solidFill>
                <a:ea typeface="Times New Roman" panose="02020603050405020304" pitchFamily="18" charset="0"/>
              </a:rPr>
              <a:t>, инфляция </a:t>
            </a:r>
            <a:r>
              <a:rPr lang="ru-RU" sz="1600" dirty="0" err="1">
                <a:solidFill>
                  <a:schemeClr val="tx1"/>
                </a:solidFill>
                <a:ea typeface="Times New Roman" panose="02020603050405020304" pitchFamily="18" charset="0"/>
              </a:rPr>
              <a:t>туралы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білім</a:t>
            </a:r>
            <a:r>
              <a:rPr lang="ru-RU" sz="1600" dirty="0">
                <a:solidFill>
                  <a:schemeClr val="tx1"/>
                </a:solidFill>
                <a:ea typeface="Times New Roman" panose="02020603050405020304" pitchFamily="18" charset="0"/>
              </a:rPr>
              <a:t> беру, </a:t>
            </a:r>
            <a:r>
              <a:rPr lang="ru-RU" sz="1600" dirty="0" err="1">
                <a:solidFill>
                  <a:schemeClr val="tx1"/>
                </a:solidFill>
                <a:ea typeface="Times New Roman" panose="02020603050405020304" pitchFamily="18" charset="0"/>
              </a:rPr>
              <a:t>шартты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оқу</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дағдыларын</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қалыптастыру</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және</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ондағы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ақпаратты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түсіну</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әртүрлі</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ұйымдардың</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ұсыныстарын</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өзара</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салыстыра</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білу</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барлық</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қолжетімді</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ақпаратты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талдау</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негізінде</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сараланған</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шешімдер</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қабылдау</a:t>
            </a:r>
            <a:r>
              <a:rPr lang="ru-RU" sz="1600" dirty="0">
                <a:solidFill>
                  <a:schemeClr val="tx1"/>
                </a:solidFill>
                <a:ea typeface="Times New Roman" panose="02020603050405020304" pitchFamily="18" charset="0"/>
              </a:rPr>
              <a:t>; </a:t>
            </a:r>
          </a:p>
          <a:p>
            <a:pPr algn="just"/>
            <a:r>
              <a:rPr lang="ru-RU" sz="1600" b="1" dirty="0">
                <a:solidFill>
                  <a:schemeClr val="tx1"/>
                </a:solidFill>
                <a:ea typeface="Times New Roman" panose="02020603050405020304" pitchFamily="18" charset="0"/>
              </a:rPr>
              <a:t>3) </a:t>
            </a:r>
            <a:r>
              <a:rPr lang="ru-RU" sz="1600" b="1" dirty="0" err="1">
                <a:solidFill>
                  <a:schemeClr val="tx1"/>
                </a:solidFill>
                <a:ea typeface="Times New Roman" panose="02020603050405020304" pitchFamily="18" charset="0"/>
              </a:rPr>
              <a:t>цифрлық</a:t>
            </a:r>
            <a:r>
              <a:rPr lang="ru-RU" sz="1600" b="1" dirty="0">
                <a:solidFill>
                  <a:schemeClr val="tx1"/>
                </a:solidFill>
                <a:ea typeface="Times New Roman" panose="02020603050405020304" pitchFamily="18" charset="0"/>
              </a:rPr>
              <a:t> </a:t>
            </a:r>
            <a:r>
              <a:rPr lang="ru-RU" sz="1600" b="1" dirty="0" err="1">
                <a:solidFill>
                  <a:schemeClr val="tx1"/>
                </a:solidFill>
                <a:ea typeface="Times New Roman" panose="02020603050405020304" pitchFamily="18" charset="0"/>
              </a:rPr>
              <a:t>қаржылық</a:t>
            </a:r>
            <a:r>
              <a:rPr lang="ru-RU" sz="1600" b="1" dirty="0">
                <a:solidFill>
                  <a:schemeClr val="tx1"/>
                </a:solidFill>
                <a:ea typeface="Times New Roman" panose="02020603050405020304" pitchFamily="18" charset="0"/>
              </a:rPr>
              <a:t> </a:t>
            </a:r>
            <a:r>
              <a:rPr lang="ru-RU" sz="1600" b="1" dirty="0" err="1">
                <a:solidFill>
                  <a:schemeClr val="tx1"/>
                </a:solidFill>
                <a:ea typeface="Times New Roman" panose="02020603050405020304" pitchFamily="18" charset="0"/>
              </a:rPr>
              <a:t>технологиялар-</a:t>
            </a:r>
            <a:r>
              <a:rPr lang="ru-RU" sz="1600" dirty="0" err="1">
                <a:solidFill>
                  <a:schemeClr val="tx1"/>
                </a:solidFill>
                <a:ea typeface="Times New Roman" panose="02020603050405020304" pitchFamily="18" charset="0"/>
              </a:rPr>
              <a:t>халыққа</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инновациялық</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қаржы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өнімдері</a:t>
            </a:r>
            <a:r>
              <a:rPr lang="ru-RU" sz="1600" dirty="0">
                <a:solidFill>
                  <a:schemeClr val="tx1"/>
                </a:solidFill>
                <a:ea typeface="Times New Roman" panose="02020603050405020304" pitchFamily="18" charset="0"/>
              </a:rPr>
              <a:t> мен </a:t>
            </a:r>
            <a:r>
              <a:rPr lang="ru-RU" sz="1600" dirty="0" err="1">
                <a:solidFill>
                  <a:schemeClr val="tx1"/>
                </a:solidFill>
                <a:ea typeface="Times New Roman" panose="02020603050405020304" pitchFamily="18" charset="0"/>
              </a:rPr>
              <a:t>көрсетілетін</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қызметтер</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оларда</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қолданылатын</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технологиялар</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блокчейн</a:t>
            </a:r>
            <a:r>
              <a:rPr lang="ru-RU" sz="1600" dirty="0">
                <a:solidFill>
                  <a:schemeClr val="tx1"/>
                </a:solidFill>
                <a:ea typeface="Times New Roman" panose="02020603050405020304" pitchFamily="18" charset="0"/>
              </a:rPr>
              <a:t>, </a:t>
            </a:r>
            <a:r>
              <a:rPr lang="en-US" sz="1600" dirty="0">
                <a:solidFill>
                  <a:schemeClr val="tx1"/>
                </a:solidFill>
                <a:ea typeface="Times New Roman" panose="02020603050405020304" pitchFamily="18" charset="0"/>
              </a:rPr>
              <a:t>AI, Big Data </a:t>
            </a:r>
            <a:r>
              <a:rPr lang="ru-RU" sz="1600" dirty="0" err="1">
                <a:solidFill>
                  <a:schemeClr val="tx1"/>
                </a:solidFill>
                <a:ea typeface="Times New Roman" panose="02020603050405020304" pitchFamily="18" charset="0"/>
              </a:rPr>
              <a:t>және</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басқа</a:t>
            </a:r>
            <a:r>
              <a:rPr lang="ru-RU" sz="1600" dirty="0">
                <a:solidFill>
                  <a:schemeClr val="tx1"/>
                </a:solidFill>
                <a:ea typeface="Times New Roman" panose="02020603050405020304" pitchFamily="18" charset="0"/>
              </a:rPr>
              <a:t> да </a:t>
            </a:r>
            <a:r>
              <a:rPr lang="ru-RU" sz="1600" dirty="0" err="1">
                <a:solidFill>
                  <a:schemeClr val="tx1"/>
                </a:solidFill>
                <a:ea typeface="Times New Roman" panose="02020603050405020304" pitchFamily="18" charset="0"/>
              </a:rPr>
              <a:t>технологиялар</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оларды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тарату</a:t>
            </a:r>
            <a:r>
              <a:rPr lang="ru-RU" sz="1600" dirty="0">
                <a:solidFill>
                  <a:schemeClr val="tx1"/>
                </a:solidFill>
                <a:ea typeface="Times New Roman" panose="02020603050405020304" pitchFamily="18" charset="0"/>
              </a:rPr>
              <a:t> мен </a:t>
            </a:r>
            <a:r>
              <a:rPr lang="ru-RU" sz="1600" dirty="0" err="1">
                <a:solidFill>
                  <a:schemeClr val="tx1"/>
                </a:solidFill>
                <a:ea typeface="Times New Roman" panose="02020603050405020304" pitchFamily="18" charset="0"/>
              </a:rPr>
              <a:t>пайдалану</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арналары</a:t>
            </a:r>
            <a:r>
              <a:rPr lang="ru-RU" sz="1600" dirty="0">
                <a:solidFill>
                  <a:schemeClr val="tx1"/>
                </a:solidFill>
                <a:ea typeface="Times New Roman" panose="02020603050405020304" pitchFamily="18" charset="0"/>
              </a:rPr>
              <a:t> мен </a:t>
            </a:r>
            <a:r>
              <a:rPr lang="ru-RU" sz="1600" dirty="0" err="1">
                <a:solidFill>
                  <a:schemeClr val="tx1"/>
                </a:solidFill>
                <a:ea typeface="Times New Roman" panose="02020603050405020304" pitchFamily="18" charset="0"/>
              </a:rPr>
              <a:t>тәсілдері</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туралы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ақпарат</a:t>
            </a:r>
            <a:r>
              <a:rPr lang="ru-RU" sz="1600" dirty="0">
                <a:solidFill>
                  <a:schemeClr val="tx1"/>
                </a:solidFill>
                <a:ea typeface="Times New Roman" panose="02020603050405020304" pitchFamily="18" charset="0"/>
              </a:rPr>
              <a:t> беру, </a:t>
            </a:r>
            <a:r>
              <a:rPr lang="ru-RU" sz="1600" dirty="0" err="1">
                <a:solidFill>
                  <a:schemeClr val="tx1"/>
                </a:solidFill>
                <a:ea typeface="Times New Roman" panose="02020603050405020304" pitchFamily="18" charset="0"/>
              </a:rPr>
              <a:t>сондай-ақ</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цифрлық</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қауіпсіздіктің</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негіздерін</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түсіндіру</a:t>
            </a:r>
            <a:r>
              <a:rPr lang="ru-RU" sz="1600" dirty="0">
                <a:solidFill>
                  <a:schemeClr val="tx1"/>
                </a:solidFill>
                <a:ea typeface="Times New Roman" panose="02020603050405020304" pitchFamily="18" charset="0"/>
              </a:rPr>
              <a:t>; </a:t>
            </a:r>
          </a:p>
          <a:p>
            <a:pPr algn="just"/>
            <a:r>
              <a:rPr lang="ru-RU" sz="1600" b="1" dirty="0">
                <a:solidFill>
                  <a:schemeClr val="tx1"/>
                </a:solidFill>
                <a:ea typeface="Times New Roman" panose="02020603050405020304" pitchFamily="18" charset="0"/>
              </a:rPr>
              <a:t>4) </a:t>
            </a:r>
            <a:r>
              <a:rPr lang="ru-RU" sz="1600" b="1" dirty="0" err="1">
                <a:solidFill>
                  <a:schemeClr val="tx1"/>
                </a:solidFill>
                <a:ea typeface="Times New Roman" panose="02020603050405020304" pitchFamily="18" charset="0"/>
              </a:rPr>
              <a:t>кредиттік</a:t>
            </a:r>
            <a:r>
              <a:rPr lang="ru-RU" sz="1600" b="1" dirty="0">
                <a:solidFill>
                  <a:schemeClr val="tx1"/>
                </a:solidFill>
                <a:ea typeface="Times New Roman" panose="02020603050405020304" pitchFamily="18" charset="0"/>
              </a:rPr>
              <a:t> </a:t>
            </a:r>
            <a:r>
              <a:rPr lang="ru-RU" sz="1600" b="1" dirty="0" err="1">
                <a:solidFill>
                  <a:schemeClr val="tx1"/>
                </a:solidFill>
                <a:ea typeface="Times New Roman" panose="02020603050405020304" pitchFamily="18" charset="0"/>
              </a:rPr>
              <a:t>сауаттылық-</a:t>
            </a:r>
            <a:r>
              <a:rPr lang="ru-RU" sz="1600" dirty="0" err="1">
                <a:solidFill>
                  <a:schemeClr val="tx1"/>
                </a:solidFill>
                <a:ea typeface="Times New Roman" panose="02020603050405020304" pitchFamily="18" charset="0"/>
              </a:rPr>
              <a:t>кредиттік</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қызметтер</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құнын</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және</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кредиттік</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міндеттемелерді</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орындау</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мүмкіндігін</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бағалау</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білігі</a:t>
            </a:r>
            <a:r>
              <a:rPr lang="ru-RU" sz="1600" dirty="0">
                <a:solidFill>
                  <a:schemeClr val="tx1"/>
                </a:solidFill>
                <a:ea typeface="Times New Roman" panose="02020603050405020304" pitchFamily="18" charset="0"/>
              </a:rPr>
              <a:t>; </a:t>
            </a:r>
          </a:p>
          <a:p>
            <a:pPr algn="just"/>
            <a:r>
              <a:rPr lang="ru-RU" sz="1600" b="1" dirty="0">
                <a:solidFill>
                  <a:schemeClr val="tx1"/>
                </a:solidFill>
                <a:ea typeface="Times New Roman" panose="02020603050405020304" pitchFamily="18" charset="0"/>
              </a:rPr>
              <a:t>5) </a:t>
            </a:r>
            <a:r>
              <a:rPr lang="ru-RU" sz="1600" b="1" dirty="0" err="1">
                <a:solidFill>
                  <a:schemeClr val="tx1"/>
                </a:solidFill>
                <a:ea typeface="Times New Roman" panose="02020603050405020304" pitchFamily="18" charset="0"/>
              </a:rPr>
              <a:t>салық</a:t>
            </a:r>
            <a:r>
              <a:rPr lang="ru-RU" sz="1600" b="1" dirty="0">
                <a:solidFill>
                  <a:schemeClr val="tx1"/>
                </a:solidFill>
                <a:ea typeface="Times New Roman" panose="02020603050405020304" pitchFamily="18" charset="0"/>
              </a:rPr>
              <a:t> </a:t>
            </a:r>
            <a:r>
              <a:rPr lang="ru-RU" sz="1600" b="1" dirty="0" err="1">
                <a:solidFill>
                  <a:schemeClr val="tx1"/>
                </a:solidFill>
                <a:ea typeface="Times New Roman" panose="02020603050405020304" pitchFamily="18" charset="0"/>
              </a:rPr>
              <a:t>сауаттылығы-</a:t>
            </a:r>
            <a:r>
              <a:rPr lang="ru-RU" sz="1600" dirty="0" err="1">
                <a:solidFill>
                  <a:schemeClr val="tx1"/>
                </a:solidFill>
                <a:ea typeface="Times New Roman" panose="02020603050405020304" pitchFamily="18" charset="0"/>
              </a:rPr>
              <a:t>халықта</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салық</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төлеудің</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мемлекет</a:t>
            </a:r>
            <a:r>
              <a:rPr lang="ru-RU" sz="1600" dirty="0">
                <a:solidFill>
                  <a:schemeClr val="tx1"/>
                </a:solidFill>
                <a:ea typeface="Times New Roman" panose="02020603050405020304" pitchFamily="18" charset="0"/>
              </a:rPr>
              <a:t> пен </a:t>
            </a:r>
            <a:r>
              <a:rPr lang="ru-RU" sz="1600" dirty="0" err="1">
                <a:solidFill>
                  <a:schemeClr val="tx1"/>
                </a:solidFill>
                <a:ea typeface="Times New Roman" panose="02020603050405020304" pitchFamily="18" charset="0"/>
              </a:rPr>
              <a:t>қоғам</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үшін</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маңыздылығын</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және</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салық</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төлеу</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жөніндегі</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өз</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құқықтары</a:t>
            </a:r>
            <a:r>
              <a:rPr lang="ru-RU" sz="1600" dirty="0">
                <a:solidFill>
                  <a:schemeClr val="tx1"/>
                </a:solidFill>
                <a:ea typeface="Times New Roman" panose="02020603050405020304" pitchFamily="18" charset="0"/>
              </a:rPr>
              <a:t> мен </a:t>
            </a:r>
            <a:r>
              <a:rPr lang="ru-RU" sz="1600" dirty="0" err="1">
                <a:solidFill>
                  <a:schemeClr val="tx1"/>
                </a:solidFill>
                <a:ea typeface="Times New Roman" panose="02020603050405020304" pitchFamily="18" charset="0"/>
              </a:rPr>
              <a:t>міндеттері</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туралы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білімді</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түсінуді</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қалыптастыру</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салық</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жүйесі</a:t>
            </a:r>
            <a:r>
              <a:rPr lang="ru-RU" sz="1600" dirty="0">
                <a:solidFill>
                  <a:schemeClr val="tx1"/>
                </a:solidFill>
                <a:ea typeface="Times New Roman" panose="02020603050405020304" pitchFamily="18" charset="0"/>
              </a:rPr>
              <a:t> мен </a:t>
            </a:r>
            <a:r>
              <a:rPr lang="ru-RU" sz="1600" dirty="0" err="1">
                <a:solidFill>
                  <a:schemeClr val="tx1"/>
                </a:solidFill>
                <a:ea typeface="Times New Roman" panose="02020603050405020304" pitchFamily="18" charset="0"/>
              </a:rPr>
              <a:t>салық</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органдарына</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деген</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сенімді</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арттыру</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бұл</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жиынтығында</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азаматтардың</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салық</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мәдениетін</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білдіреді</a:t>
            </a:r>
            <a:r>
              <a:rPr lang="ru-RU" sz="1600" dirty="0">
                <a:solidFill>
                  <a:schemeClr val="tx1"/>
                </a:solidFill>
                <a:ea typeface="Times New Roman" panose="02020603050405020304" pitchFamily="18" charset="0"/>
              </a:rPr>
              <a:t>; </a:t>
            </a:r>
          </a:p>
          <a:p>
            <a:pPr algn="just"/>
            <a:r>
              <a:rPr lang="ru-RU" sz="1600" b="1" dirty="0">
                <a:solidFill>
                  <a:schemeClr val="tx1"/>
                </a:solidFill>
                <a:ea typeface="Times New Roman" panose="02020603050405020304" pitchFamily="18" charset="0"/>
              </a:rPr>
              <a:t>6) </a:t>
            </a:r>
            <a:r>
              <a:rPr lang="ru-RU" sz="1600" b="1" dirty="0" err="1">
                <a:solidFill>
                  <a:schemeClr val="tx1"/>
                </a:solidFill>
                <a:ea typeface="Times New Roman" panose="02020603050405020304" pitchFamily="18" charset="0"/>
              </a:rPr>
              <a:t>сақтандыру-</a:t>
            </a:r>
            <a:r>
              <a:rPr lang="ru-RU" sz="1600" dirty="0" err="1">
                <a:solidFill>
                  <a:schemeClr val="tx1"/>
                </a:solidFill>
                <a:ea typeface="Times New Roman" panose="02020603050405020304" pitchFamily="18" charset="0"/>
              </a:rPr>
              <a:t>азаматтарды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сақтандырудың</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маңыздылығы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пайдасы</a:t>
            </a:r>
            <a:r>
              <a:rPr lang="ru-RU" sz="1600" dirty="0">
                <a:solidFill>
                  <a:schemeClr val="tx1"/>
                </a:solidFill>
                <a:ea typeface="Times New Roman" panose="02020603050405020304" pitchFamily="18" charset="0"/>
              </a:rPr>
              <a:t> мен </a:t>
            </a:r>
            <a:r>
              <a:rPr lang="ru-RU" sz="1600" dirty="0" err="1">
                <a:solidFill>
                  <a:schemeClr val="tx1"/>
                </a:solidFill>
                <a:ea typeface="Times New Roman" panose="02020603050405020304" pitchFamily="18" charset="0"/>
              </a:rPr>
              <a:t>қолжетімділігі</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туралы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ақпараттандыру</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арқылы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сақтандыру</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саласында</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білім</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алуға</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ынталандыру</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сондай-ақ</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сақтандыру</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қызметінің</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негізгі</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қағидаттары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базалық</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сақтандыру</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терминдері</a:t>
            </a:r>
            <a:r>
              <a:rPr lang="ru-RU" sz="1600" dirty="0">
                <a:solidFill>
                  <a:schemeClr val="tx1"/>
                </a:solidFill>
                <a:ea typeface="Times New Roman" panose="02020603050405020304" pitchFamily="18" charset="0"/>
              </a:rPr>
              <a:t> мен </a:t>
            </a:r>
            <a:r>
              <a:rPr lang="ru-RU" sz="1600" dirty="0" err="1">
                <a:solidFill>
                  <a:schemeClr val="tx1"/>
                </a:solidFill>
                <a:ea typeface="Times New Roman" panose="02020603050405020304" pitchFamily="18" charset="0"/>
              </a:rPr>
              <a:t>түсініктері</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сақтандыру</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шартының</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маңызды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аспектілері</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сақтандыру</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ұйымын</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таңдау</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сақтанушы</a:t>
            </a:r>
            <a:r>
              <a:rPr lang="ru-RU" sz="1600" dirty="0">
                <a:solidFill>
                  <a:schemeClr val="tx1"/>
                </a:solidFill>
                <a:ea typeface="Times New Roman" panose="02020603050405020304" pitchFamily="18" charset="0"/>
              </a:rPr>
              <a:t> мен </a:t>
            </a:r>
            <a:r>
              <a:rPr lang="ru-RU" sz="1600" dirty="0" err="1">
                <a:solidFill>
                  <a:schemeClr val="tx1"/>
                </a:solidFill>
                <a:ea typeface="Times New Roman" panose="02020603050405020304" pitchFamily="18" charset="0"/>
              </a:rPr>
              <a:t>сақтандырушының</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міндеттері</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туралы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түсіндіру</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жұмыстарын</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жүргізу</a:t>
            </a:r>
            <a:r>
              <a:rPr lang="ru-RU" sz="1600" dirty="0">
                <a:solidFill>
                  <a:schemeClr val="tx1"/>
                </a:solidFill>
                <a:ea typeface="Times New Roman" panose="02020603050405020304" pitchFamily="18" charset="0"/>
              </a:rPr>
              <a:t>; </a:t>
            </a:r>
          </a:p>
          <a:p>
            <a:pPr algn="just"/>
            <a:r>
              <a:rPr lang="ru-RU" sz="1600" b="1" dirty="0">
                <a:solidFill>
                  <a:schemeClr val="tx1"/>
                </a:solidFill>
                <a:ea typeface="Times New Roman" panose="02020603050405020304" pitchFamily="18" charset="0"/>
              </a:rPr>
              <a:t>7) </a:t>
            </a:r>
            <a:r>
              <a:rPr lang="ru-RU" sz="1600" b="1" dirty="0" err="1">
                <a:solidFill>
                  <a:schemeClr val="tx1"/>
                </a:solidFill>
                <a:ea typeface="Times New Roman" panose="02020603050405020304" pitchFamily="18" charset="0"/>
              </a:rPr>
              <a:t>қаржылық</a:t>
            </a:r>
            <a:r>
              <a:rPr lang="ru-RU" sz="1600" b="1" dirty="0">
                <a:solidFill>
                  <a:schemeClr val="tx1"/>
                </a:solidFill>
                <a:ea typeface="Times New Roman" panose="02020603050405020304" pitchFamily="18" charset="0"/>
              </a:rPr>
              <a:t> </a:t>
            </a:r>
            <a:r>
              <a:rPr lang="ru-RU" sz="1600" b="1" dirty="0" err="1">
                <a:solidFill>
                  <a:schemeClr val="tx1"/>
                </a:solidFill>
                <a:ea typeface="Times New Roman" panose="02020603050405020304" pitchFamily="18" charset="0"/>
              </a:rPr>
              <a:t>қызметтерді</a:t>
            </a:r>
            <a:r>
              <a:rPr lang="ru-RU" sz="1600" b="1" dirty="0">
                <a:solidFill>
                  <a:schemeClr val="tx1"/>
                </a:solidFill>
                <a:ea typeface="Times New Roman" panose="02020603050405020304" pitchFamily="18" charset="0"/>
              </a:rPr>
              <a:t> </a:t>
            </a:r>
            <a:r>
              <a:rPr lang="ru-RU" sz="1600" b="1" dirty="0" err="1">
                <a:solidFill>
                  <a:schemeClr val="tx1"/>
                </a:solidFill>
                <a:ea typeface="Times New Roman" panose="02020603050405020304" pitchFamily="18" charset="0"/>
              </a:rPr>
              <a:t>тұтынушылардың</a:t>
            </a:r>
            <a:r>
              <a:rPr lang="ru-RU" sz="1600" b="1" dirty="0">
                <a:solidFill>
                  <a:schemeClr val="tx1"/>
                </a:solidFill>
                <a:ea typeface="Times New Roman" panose="02020603050405020304" pitchFamily="18" charset="0"/>
              </a:rPr>
              <a:t> </a:t>
            </a:r>
            <a:r>
              <a:rPr lang="ru-RU" sz="1600" b="1" dirty="0" err="1">
                <a:solidFill>
                  <a:schemeClr val="tx1"/>
                </a:solidFill>
                <a:ea typeface="Times New Roman" panose="02020603050405020304" pitchFamily="18" charset="0"/>
              </a:rPr>
              <a:t>құқықтарын</a:t>
            </a:r>
            <a:r>
              <a:rPr lang="ru-RU" sz="1600" b="1" dirty="0">
                <a:solidFill>
                  <a:schemeClr val="tx1"/>
                </a:solidFill>
                <a:ea typeface="Times New Roman" panose="02020603050405020304" pitchFamily="18" charset="0"/>
              </a:rPr>
              <a:t> </a:t>
            </a:r>
            <a:r>
              <a:rPr lang="ru-RU" sz="1600" b="1" dirty="0" err="1">
                <a:solidFill>
                  <a:schemeClr val="tx1"/>
                </a:solidFill>
                <a:ea typeface="Times New Roman" panose="02020603050405020304" pitchFamily="18" charset="0"/>
              </a:rPr>
              <a:t>қорғау-</a:t>
            </a:r>
            <a:r>
              <a:rPr lang="ru-RU" sz="1600" dirty="0" err="1">
                <a:solidFill>
                  <a:schemeClr val="tx1"/>
                </a:solidFill>
                <a:ea typeface="Times New Roman" panose="02020603050405020304" pitchFamily="18" charset="0"/>
              </a:rPr>
              <a:t>қаржылық</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қызметтерді</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тұтынушыларды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олардың</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құқықтары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міндеттері</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жауапкершілігі</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туралы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хабардар</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ету</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заңнаманың</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негіздерін</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түсіндіру</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Тұтынушылардың</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құқықтарын</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қорғау</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екі</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бағытты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қамтиды</a:t>
            </a:r>
            <a:r>
              <a:rPr lang="ru-RU" sz="1600" dirty="0">
                <a:solidFill>
                  <a:schemeClr val="tx1"/>
                </a:solidFill>
                <a:ea typeface="Times New Roman" panose="02020603050405020304" pitchFamily="18" charset="0"/>
              </a:rPr>
              <a:t> – </a:t>
            </a:r>
            <a:r>
              <a:rPr lang="ru-RU" sz="1600" dirty="0" err="1">
                <a:solidFill>
                  <a:schemeClr val="tx1"/>
                </a:solidFill>
                <a:ea typeface="Times New Roman" panose="02020603050405020304" pitchFamily="18" charset="0"/>
              </a:rPr>
              <a:t>реактивті</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яғни</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шағымдармен</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және</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өтініштермен</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жұмыс</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және</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реттеуші</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нарықта</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қаржылық</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қызметтерді</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тұтынушылардың</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мүдделеріне</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зиян</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келтіруі</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мүмкін</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практиканы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анықтаған</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және</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оларды</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жою</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бойынша</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жұмыс</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істеген</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кезде</a:t>
            </a:r>
            <a:r>
              <a:rPr lang="ru-RU" sz="1600" dirty="0">
                <a:solidFill>
                  <a:schemeClr val="tx1"/>
                </a:solidFill>
                <a:ea typeface="Times New Roman" panose="02020603050405020304" pitchFamily="18" charset="0"/>
              </a:rPr>
              <a:t> </a:t>
            </a:r>
            <a:r>
              <a:rPr lang="ru-RU" sz="1600" dirty="0" err="1">
                <a:solidFill>
                  <a:schemeClr val="tx1"/>
                </a:solidFill>
                <a:ea typeface="Times New Roman" panose="02020603050405020304" pitchFamily="18" charset="0"/>
              </a:rPr>
              <a:t>алдын-алу</a:t>
            </a:r>
            <a:r>
              <a:rPr lang="ru-RU" sz="1600" dirty="0">
                <a:solidFill>
                  <a:schemeClr val="tx1"/>
                </a:solidFill>
              </a:rPr>
              <a:t>.</a:t>
            </a:r>
          </a:p>
        </p:txBody>
      </p:sp>
    </p:spTree>
    <p:extLst>
      <p:ext uri="{BB962C8B-B14F-4D97-AF65-F5344CB8AC3E}">
        <p14:creationId xmlns:p14="http://schemas.microsoft.com/office/powerpoint/2010/main" val="377003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64</a:t>
            </a:fld>
            <a:endParaRPr lang="ru-RU" dirty="0"/>
          </a:p>
        </p:txBody>
      </p:sp>
      <p:sp>
        <p:nvSpPr>
          <p:cNvPr id="4" name="Равнобедренный треугольник 24">
            <a:extLst>
              <a:ext uri="{FF2B5EF4-FFF2-40B4-BE49-F238E27FC236}">
                <a16:creationId xmlns:a16="http://schemas.microsoft.com/office/drawing/2014/main" id="{1F0DB280-9046-9A4F-9669-BD6F589A47DE}"/>
              </a:ext>
            </a:extLst>
          </p:cNvPr>
          <p:cNvSpPr/>
          <p:nvPr/>
        </p:nvSpPr>
        <p:spPr>
          <a:xfrm rot="5400000">
            <a:off x="221464" y="138407"/>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Объект 2">
            <a:extLst>
              <a:ext uri="{FF2B5EF4-FFF2-40B4-BE49-F238E27FC236}">
                <a16:creationId xmlns:a16="http://schemas.microsoft.com/office/drawing/2014/main" id="{9F9C53B7-E2C0-4749-8852-5925323C4378}"/>
              </a:ext>
            </a:extLst>
          </p:cNvPr>
          <p:cNvSpPr txBox="1">
            <a:spLocks/>
          </p:cNvSpPr>
          <p:nvPr/>
        </p:nvSpPr>
        <p:spPr>
          <a:xfrm>
            <a:off x="831000" y="220554"/>
            <a:ext cx="10373619" cy="602230"/>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marL="0" indent="0">
              <a:buNone/>
            </a:pPr>
            <a:r>
              <a:rPr lang="ru-RU" sz="2800" b="1" dirty="0" err="1">
                <a:solidFill>
                  <a:srgbClr val="7A4300"/>
                </a:solidFill>
                <a:ea typeface="Times New Roman" panose="02020603050405020304" pitchFamily="18" charset="0"/>
              </a:rPr>
              <a:t>Мақсатты</a:t>
            </a:r>
            <a:r>
              <a:rPr lang="ru-RU" sz="2800" b="1" dirty="0">
                <a:solidFill>
                  <a:srgbClr val="7A4300"/>
                </a:solidFill>
                <a:ea typeface="Times New Roman" panose="02020603050405020304" pitchFamily="18" charset="0"/>
              </a:rPr>
              <a:t>  аудитория</a:t>
            </a:r>
          </a:p>
          <a:p>
            <a:pPr marL="0" indent="0">
              <a:buNone/>
            </a:pPr>
            <a:r>
              <a:rPr lang="ru-RU" sz="2800" b="1" dirty="0">
                <a:solidFill>
                  <a:srgbClr val="7A4300"/>
                </a:solidFill>
                <a:ea typeface="Times New Roman" panose="02020603050405020304" pitchFamily="18" charset="0"/>
              </a:rPr>
              <a:t> </a:t>
            </a:r>
            <a:endParaRPr lang="ru-RU" sz="2400" dirty="0">
              <a:solidFill>
                <a:srgbClr val="7A4300"/>
              </a:solidFill>
              <a:ea typeface="Times New Roman" panose="02020603050405020304" pitchFamily="18" charset="0"/>
            </a:endParaRPr>
          </a:p>
        </p:txBody>
      </p:sp>
      <p:sp>
        <p:nvSpPr>
          <p:cNvPr id="6" name="Полилиния: фигура 74">
            <a:extLst>
              <a:ext uri="{FF2B5EF4-FFF2-40B4-BE49-F238E27FC236}">
                <a16:creationId xmlns:a16="http://schemas.microsoft.com/office/drawing/2014/main" id="{2F6B65F8-6C1A-CD49-A9FC-6800426AA7F8}"/>
              </a:ext>
            </a:extLst>
          </p:cNvPr>
          <p:cNvSpPr/>
          <p:nvPr/>
        </p:nvSpPr>
        <p:spPr>
          <a:xfrm rot="5400000">
            <a:off x="6244610" y="-1268260"/>
            <a:ext cx="1215442" cy="6497336"/>
          </a:xfrm>
          <a:custGeom>
            <a:avLst/>
            <a:gdLst>
              <a:gd name="connsiteX0" fmla="*/ 0 w 1040592"/>
              <a:gd name="connsiteY0" fmla="*/ 5966646 h 5966646"/>
              <a:gd name="connsiteX1" fmla="*/ 0 w 1040592"/>
              <a:gd name="connsiteY1" fmla="*/ 916078 h 5966646"/>
              <a:gd name="connsiteX2" fmla="*/ 5592 w 1040592"/>
              <a:gd name="connsiteY2" fmla="*/ 916078 h 5966646"/>
              <a:gd name="connsiteX3" fmla="*/ 523092 w 1040592"/>
              <a:gd name="connsiteY3" fmla="*/ 0 h 5966646"/>
              <a:gd name="connsiteX4" fmla="*/ 1040592 w 1040592"/>
              <a:gd name="connsiteY4" fmla="*/ 916078 h 5966646"/>
              <a:gd name="connsiteX5" fmla="*/ 1035001 w 1040592"/>
              <a:gd name="connsiteY5" fmla="*/ 916078 h 5966646"/>
              <a:gd name="connsiteX6" fmla="*/ 1035000 w 1040592"/>
              <a:gd name="connsiteY6" fmla="*/ 5966646 h 596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592" h="5966646">
                <a:moveTo>
                  <a:pt x="0" y="5966646"/>
                </a:moveTo>
                <a:lnTo>
                  <a:pt x="0" y="916078"/>
                </a:lnTo>
                <a:lnTo>
                  <a:pt x="5592" y="916078"/>
                </a:lnTo>
                <a:lnTo>
                  <a:pt x="523092" y="0"/>
                </a:lnTo>
                <a:lnTo>
                  <a:pt x="1040592" y="916078"/>
                </a:lnTo>
                <a:lnTo>
                  <a:pt x="1035001" y="916078"/>
                </a:lnTo>
                <a:lnTo>
                  <a:pt x="1035000" y="5966646"/>
                </a:lnTo>
                <a:close/>
              </a:path>
            </a:pathLst>
          </a:custGeom>
          <a:gradFill flip="none" rotWithShape="1">
            <a:gsLst>
              <a:gs pos="0">
                <a:schemeClr val="bg1">
                  <a:lumMod val="95000"/>
                </a:schemeClr>
              </a:gs>
              <a:gs pos="0">
                <a:schemeClr val="accent1"/>
              </a:gs>
              <a:gs pos="100000">
                <a:schemeClr val="accent1">
                  <a:lumMod val="40000"/>
                  <a:lumOff val="60000"/>
                </a:schemeClr>
              </a:gs>
            </a:gsLst>
            <a:lin ang="1620000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7" name="Полилиния: фигура 75">
            <a:extLst>
              <a:ext uri="{FF2B5EF4-FFF2-40B4-BE49-F238E27FC236}">
                <a16:creationId xmlns:a16="http://schemas.microsoft.com/office/drawing/2014/main" id="{BE84617B-9A53-3242-96E6-B3DE5BABC376}"/>
              </a:ext>
            </a:extLst>
          </p:cNvPr>
          <p:cNvSpPr/>
          <p:nvPr/>
        </p:nvSpPr>
        <p:spPr>
          <a:xfrm rot="5400000">
            <a:off x="6262746" y="106869"/>
            <a:ext cx="1400383" cy="6683879"/>
          </a:xfrm>
          <a:custGeom>
            <a:avLst/>
            <a:gdLst>
              <a:gd name="connsiteX0" fmla="*/ 0 w 1038986"/>
              <a:gd name="connsiteY0" fmla="*/ 6335608 h 6335608"/>
              <a:gd name="connsiteX1" fmla="*/ 0 w 1038986"/>
              <a:gd name="connsiteY1" fmla="*/ 916078 h 6335608"/>
              <a:gd name="connsiteX2" fmla="*/ 3987 w 1038986"/>
              <a:gd name="connsiteY2" fmla="*/ 916078 h 6335608"/>
              <a:gd name="connsiteX3" fmla="*/ 521486 w 1038986"/>
              <a:gd name="connsiteY3" fmla="*/ 0 h 6335608"/>
              <a:gd name="connsiteX4" fmla="*/ 1038986 w 1038986"/>
              <a:gd name="connsiteY4" fmla="*/ 916079 h 6335608"/>
              <a:gd name="connsiteX5" fmla="*/ 1035001 w 1038986"/>
              <a:gd name="connsiteY5" fmla="*/ 916079 h 6335608"/>
              <a:gd name="connsiteX6" fmla="*/ 1035000 w 1038986"/>
              <a:gd name="connsiteY6" fmla="*/ 6335608 h 633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986" h="6335608">
                <a:moveTo>
                  <a:pt x="0" y="6335608"/>
                </a:moveTo>
                <a:lnTo>
                  <a:pt x="0" y="916078"/>
                </a:lnTo>
                <a:lnTo>
                  <a:pt x="3987" y="916078"/>
                </a:lnTo>
                <a:lnTo>
                  <a:pt x="521486" y="0"/>
                </a:lnTo>
                <a:lnTo>
                  <a:pt x="1038986" y="916079"/>
                </a:lnTo>
                <a:lnTo>
                  <a:pt x="1035001" y="916079"/>
                </a:lnTo>
                <a:lnTo>
                  <a:pt x="1035000" y="6335608"/>
                </a:lnTo>
                <a:close/>
              </a:path>
            </a:pathLst>
          </a:custGeom>
          <a:gradFill flip="none" rotWithShape="1">
            <a:gsLst>
              <a:gs pos="0">
                <a:schemeClr val="bg1">
                  <a:lumMod val="95000"/>
                </a:schemeClr>
              </a:gs>
              <a:gs pos="0">
                <a:schemeClr val="accent2"/>
              </a:gs>
              <a:gs pos="100000">
                <a:schemeClr val="accent2">
                  <a:lumMod val="40000"/>
                  <a:lumOff val="60000"/>
                </a:schemeClr>
              </a:gs>
            </a:gsLst>
            <a:lin ang="1620000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8" name="Полилиния: фигура 76">
            <a:extLst>
              <a:ext uri="{FF2B5EF4-FFF2-40B4-BE49-F238E27FC236}">
                <a16:creationId xmlns:a16="http://schemas.microsoft.com/office/drawing/2014/main" id="{4EBD5C49-4710-6C43-B9B3-EB401A1E0270}"/>
              </a:ext>
            </a:extLst>
          </p:cNvPr>
          <p:cNvSpPr/>
          <p:nvPr/>
        </p:nvSpPr>
        <p:spPr>
          <a:xfrm rot="5400000">
            <a:off x="6238033" y="1687838"/>
            <a:ext cx="1458923" cy="6678660"/>
          </a:xfrm>
          <a:custGeom>
            <a:avLst/>
            <a:gdLst>
              <a:gd name="connsiteX0" fmla="*/ 1849 w 1036850"/>
              <a:gd name="connsiteY0" fmla="*/ 6678660 h 6678660"/>
              <a:gd name="connsiteX1" fmla="*/ 1850 w 1036850"/>
              <a:gd name="connsiteY1" fmla="*/ 916413 h 6678660"/>
              <a:gd name="connsiteX2" fmla="*/ 1036850 w 1036850"/>
              <a:gd name="connsiteY2" fmla="*/ 916413 h 6678660"/>
              <a:gd name="connsiteX3" fmla="*/ 1036849 w 1036850"/>
              <a:gd name="connsiteY3" fmla="*/ 6678660 h 6678660"/>
              <a:gd name="connsiteX4" fmla="*/ 0 w 1036850"/>
              <a:gd name="connsiteY4" fmla="*/ 916076 h 6678660"/>
              <a:gd name="connsiteX5" fmla="*/ 517500 w 1036850"/>
              <a:gd name="connsiteY5" fmla="*/ 0 h 6678660"/>
              <a:gd name="connsiteX6" fmla="*/ 1035000 w 1036850"/>
              <a:gd name="connsiteY6" fmla="*/ 916076 h 667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850" h="6678660">
                <a:moveTo>
                  <a:pt x="1849" y="6678660"/>
                </a:moveTo>
                <a:lnTo>
                  <a:pt x="1850" y="916413"/>
                </a:lnTo>
                <a:lnTo>
                  <a:pt x="1036850" y="916413"/>
                </a:lnTo>
                <a:lnTo>
                  <a:pt x="1036849" y="6678660"/>
                </a:lnTo>
                <a:close/>
                <a:moveTo>
                  <a:pt x="0" y="916076"/>
                </a:moveTo>
                <a:lnTo>
                  <a:pt x="517500" y="0"/>
                </a:lnTo>
                <a:lnTo>
                  <a:pt x="1035000" y="916076"/>
                </a:lnTo>
                <a:close/>
              </a:path>
            </a:pathLst>
          </a:custGeom>
          <a:solidFill>
            <a:srgbClr val="78A779"/>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9" name="Полилиния: фигура 73">
            <a:extLst>
              <a:ext uri="{FF2B5EF4-FFF2-40B4-BE49-F238E27FC236}">
                <a16:creationId xmlns:a16="http://schemas.microsoft.com/office/drawing/2014/main" id="{85C28298-0EEE-CD40-B9B9-D58855CEA6B6}"/>
              </a:ext>
            </a:extLst>
          </p:cNvPr>
          <p:cNvSpPr/>
          <p:nvPr/>
        </p:nvSpPr>
        <p:spPr>
          <a:xfrm>
            <a:off x="449794" y="769884"/>
            <a:ext cx="3062791" cy="1822043"/>
          </a:xfrm>
          <a:custGeom>
            <a:avLst/>
            <a:gdLst>
              <a:gd name="connsiteX0" fmla="*/ 2791 w 3062791"/>
              <a:gd name="connsiteY0" fmla="*/ 583215 h 1618215"/>
              <a:gd name="connsiteX1" fmla="*/ 3062791 w 3062791"/>
              <a:gd name="connsiteY1" fmla="*/ 583215 h 1618215"/>
              <a:gd name="connsiteX2" fmla="*/ 3062791 w 3062791"/>
              <a:gd name="connsiteY2" fmla="*/ 1618215 h 1618215"/>
              <a:gd name="connsiteX3" fmla="*/ 3058583 w 3062791"/>
              <a:gd name="connsiteY3" fmla="*/ 1618215 h 1618215"/>
              <a:gd name="connsiteX4" fmla="*/ 3058583 w 3062791"/>
              <a:gd name="connsiteY4" fmla="*/ 1618155 h 1618215"/>
              <a:gd name="connsiteX5" fmla="*/ 2791 w 3062791"/>
              <a:gd name="connsiteY5" fmla="*/ 1618155 h 1618215"/>
              <a:gd name="connsiteX6" fmla="*/ 2791 w 3062791"/>
              <a:gd name="connsiteY6" fmla="*/ 1618065 h 1618215"/>
              <a:gd name="connsiteX7" fmla="*/ 3060889 w 3062791"/>
              <a:gd name="connsiteY7" fmla="*/ 1618065 h 1618215"/>
              <a:gd name="connsiteX8" fmla="*/ 2791 w 3062791"/>
              <a:gd name="connsiteY8" fmla="*/ 1215303 h 1618215"/>
              <a:gd name="connsiteX9" fmla="*/ 0 w 3062791"/>
              <a:gd name="connsiteY9" fmla="*/ 0 h 1618215"/>
              <a:gd name="connsiteX10" fmla="*/ 3060000 w 3062791"/>
              <a:gd name="connsiteY10" fmla="*/ 582261 h 1618215"/>
              <a:gd name="connsiteX11" fmla="*/ 0 w 3062791"/>
              <a:gd name="connsiteY11" fmla="*/ 582261 h 161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62791" h="1618215">
                <a:moveTo>
                  <a:pt x="2791" y="583215"/>
                </a:moveTo>
                <a:lnTo>
                  <a:pt x="3062791" y="583215"/>
                </a:lnTo>
                <a:lnTo>
                  <a:pt x="3062791" y="1618215"/>
                </a:lnTo>
                <a:lnTo>
                  <a:pt x="3058583" y="1618215"/>
                </a:lnTo>
                <a:lnTo>
                  <a:pt x="3058583" y="1618155"/>
                </a:lnTo>
                <a:lnTo>
                  <a:pt x="2791" y="1618155"/>
                </a:lnTo>
                <a:lnTo>
                  <a:pt x="2791" y="1618065"/>
                </a:lnTo>
                <a:lnTo>
                  <a:pt x="3060889" y="1618065"/>
                </a:lnTo>
                <a:lnTo>
                  <a:pt x="2791" y="1215303"/>
                </a:lnTo>
                <a:close/>
                <a:moveTo>
                  <a:pt x="0" y="0"/>
                </a:moveTo>
                <a:lnTo>
                  <a:pt x="3060000" y="582261"/>
                </a:lnTo>
                <a:lnTo>
                  <a:pt x="0" y="582261"/>
                </a:lnTo>
                <a:close/>
              </a:path>
            </a:pathLst>
          </a:custGeom>
          <a:gradFill flip="none" rotWithShape="1">
            <a:gsLst>
              <a:gs pos="78000">
                <a:schemeClr val="accent1"/>
              </a:gs>
              <a:gs pos="0">
                <a:schemeClr val="accent1">
                  <a:lumMod val="40000"/>
                  <a:lumOff val="60000"/>
                </a:schemeClr>
              </a:gs>
              <a:gs pos="100000">
                <a:schemeClr val="accent1"/>
              </a:gs>
            </a:gsLst>
            <a:lin ang="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2400" b="1" dirty="0">
              <a:solidFill>
                <a:srgbClr val="7A4300"/>
              </a:solidFill>
            </a:endParaRPr>
          </a:p>
        </p:txBody>
      </p:sp>
      <p:sp>
        <p:nvSpPr>
          <p:cNvPr id="10" name="Полилиния: фигура 30">
            <a:extLst>
              <a:ext uri="{FF2B5EF4-FFF2-40B4-BE49-F238E27FC236}">
                <a16:creationId xmlns:a16="http://schemas.microsoft.com/office/drawing/2014/main" id="{A6A5AE58-247A-DA4C-8A42-3261F4BD1854}"/>
              </a:ext>
            </a:extLst>
          </p:cNvPr>
          <p:cNvSpPr/>
          <p:nvPr/>
        </p:nvSpPr>
        <p:spPr>
          <a:xfrm flipH="1">
            <a:off x="470899" y="2213532"/>
            <a:ext cx="3060889" cy="1934999"/>
          </a:xfrm>
          <a:custGeom>
            <a:avLst/>
            <a:gdLst>
              <a:gd name="connsiteX0" fmla="*/ 3060889 w 3060889"/>
              <a:gd name="connsiteY0" fmla="*/ 402736 h 1437736"/>
              <a:gd name="connsiteX1" fmla="*/ 2306 w 3060889"/>
              <a:gd name="connsiteY1" fmla="*/ 402736 h 1437736"/>
              <a:gd name="connsiteX2" fmla="*/ 2306 w 3060889"/>
              <a:gd name="connsiteY2" fmla="*/ 1437736 h 1437736"/>
              <a:gd name="connsiteX3" fmla="*/ 3060889 w 3060889"/>
              <a:gd name="connsiteY3" fmla="*/ 1437736 h 1437736"/>
              <a:gd name="connsiteX4" fmla="*/ 3060000 w 3060889"/>
              <a:gd name="connsiteY4" fmla="*/ 0 h 1437736"/>
              <a:gd name="connsiteX5" fmla="*/ 0 w 3060889"/>
              <a:gd name="connsiteY5" fmla="*/ 402646 h 1437736"/>
              <a:gd name="connsiteX6" fmla="*/ 3060000 w 3060889"/>
              <a:gd name="connsiteY6" fmla="*/ 402646 h 143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0889" h="1437736">
                <a:moveTo>
                  <a:pt x="3060889" y="402736"/>
                </a:moveTo>
                <a:lnTo>
                  <a:pt x="2306" y="402736"/>
                </a:lnTo>
                <a:lnTo>
                  <a:pt x="2306" y="1437736"/>
                </a:lnTo>
                <a:lnTo>
                  <a:pt x="3060889" y="1437736"/>
                </a:lnTo>
                <a:close/>
                <a:moveTo>
                  <a:pt x="3060000" y="0"/>
                </a:moveTo>
                <a:lnTo>
                  <a:pt x="0" y="402646"/>
                </a:lnTo>
                <a:lnTo>
                  <a:pt x="3060000" y="402646"/>
                </a:lnTo>
                <a:close/>
              </a:path>
            </a:pathLst>
          </a:custGeom>
          <a:gradFill flip="none" rotWithShape="1">
            <a:gsLst>
              <a:gs pos="100000">
                <a:schemeClr val="accent2"/>
              </a:gs>
              <a:gs pos="0">
                <a:schemeClr val="accent2">
                  <a:lumMod val="40000"/>
                  <a:lumOff val="60000"/>
                </a:schemeClr>
              </a:gs>
              <a:gs pos="80000">
                <a:schemeClr val="accent2"/>
              </a:gs>
            </a:gsLst>
            <a:lin ang="1080000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ru-RU" sz="2400" b="1" dirty="0" err="1">
                <a:solidFill>
                  <a:srgbClr val="7A4300"/>
                </a:solidFill>
              </a:rPr>
              <a:t>Жастар</a:t>
            </a:r>
            <a:endParaRPr lang="ru-RU" sz="2400" b="1" dirty="0">
              <a:solidFill>
                <a:srgbClr val="7A4300"/>
              </a:solidFill>
            </a:endParaRPr>
          </a:p>
        </p:txBody>
      </p:sp>
      <p:sp>
        <p:nvSpPr>
          <p:cNvPr id="11" name="Полилиния: фигура 32">
            <a:extLst>
              <a:ext uri="{FF2B5EF4-FFF2-40B4-BE49-F238E27FC236}">
                <a16:creationId xmlns:a16="http://schemas.microsoft.com/office/drawing/2014/main" id="{5044E05E-BF87-7841-A74E-F76F60745981}"/>
              </a:ext>
            </a:extLst>
          </p:cNvPr>
          <p:cNvSpPr/>
          <p:nvPr/>
        </p:nvSpPr>
        <p:spPr>
          <a:xfrm flipH="1" flipV="1">
            <a:off x="500144" y="4297706"/>
            <a:ext cx="3060889" cy="1964472"/>
          </a:xfrm>
          <a:custGeom>
            <a:avLst/>
            <a:gdLst>
              <a:gd name="connsiteX0" fmla="*/ 3060889 w 3060889"/>
              <a:gd name="connsiteY0" fmla="*/ 402736 h 1437736"/>
              <a:gd name="connsiteX1" fmla="*/ 2306 w 3060889"/>
              <a:gd name="connsiteY1" fmla="*/ 402736 h 1437736"/>
              <a:gd name="connsiteX2" fmla="*/ 2306 w 3060889"/>
              <a:gd name="connsiteY2" fmla="*/ 1437736 h 1437736"/>
              <a:gd name="connsiteX3" fmla="*/ 3060889 w 3060889"/>
              <a:gd name="connsiteY3" fmla="*/ 1437736 h 1437736"/>
              <a:gd name="connsiteX4" fmla="*/ 3060000 w 3060889"/>
              <a:gd name="connsiteY4" fmla="*/ 0 h 1437736"/>
              <a:gd name="connsiteX5" fmla="*/ 0 w 3060889"/>
              <a:gd name="connsiteY5" fmla="*/ 402646 h 1437736"/>
              <a:gd name="connsiteX6" fmla="*/ 3060000 w 3060889"/>
              <a:gd name="connsiteY6" fmla="*/ 402646 h 143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0889" h="1437736">
                <a:moveTo>
                  <a:pt x="3060889" y="402736"/>
                </a:moveTo>
                <a:lnTo>
                  <a:pt x="2306" y="402736"/>
                </a:lnTo>
                <a:lnTo>
                  <a:pt x="2306" y="1437736"/>
                </a:lnTo>
                <a:lnTo>
                  <a:pt x="3060889" y="1437736"/>
                </a:lnTo>
                <a:close/>
                <a:moveTo>
                  <a:pt x="3060000" y="0"/>
                </a:moveTo>
                <a:lnTo>
                  <a:pt x="0" y="402646"/>
                </a:lnTo>
                <a:lnTo>
                  <a:pt x="3060000" y="402646"/>
                </a:lnTo>
                <a:close/>
              </a:path>
            </a:pathLst>
          </a:custGeom>
          <a:solidFill>
            <a:srgbClr val="78A779"/>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noAutofit/>
          </a:bodyPr>
          <a:lstStyle/>
          <a:p>
            <a:pPr algn="ctr"/>
            <a:endParaRPr lang="ru-RU" dirty="0"/>
          </a:p>
        </p:txBody>
      </p:sp>
      <p:sp>
        <p:nvSpPr>
          <p:cNvPr id="12" name="TextBox 11">
            <a:extLst>
              <a:ext uri="{FF2B5EF4-FFF2-40B4-BE49-F238E27FC236}">
                <a16:creationId xmlns:a16="http://schemas.microsoft.com/office/drawing/2014/main" id="{C80422C7-2388-0149-9C9D-86C1CDE252EC}"/>
              </a:ext>
            </a:extLst>
          </p:cNvPr>
          <p:cNvSpPr txBox="1"/>
          <p:nvPr/>
        </p:nvSpPr>
        <p:spPr>
          <a:xfrm rot="21346371">
            <a:off x="302818" y="4701892"/>
            <a:ext cx="3035599" cy="830997"/>
          </a:xfrm>
          <a:prstGeom prst="rect">
            <a:avLst/>
          </a:prstGeom>
          <a:noFill/>
        </p:spPr>
        <p:txBody>
          <a:bodyPr wrap="square" rtlCol="0">
            <a:spAutoFit/>
          </a:bodyPr>
          <a:lstStyle/>
          <a:p>
            <a:pPr algn="ctr"/>
            <a:r>
              <a:rPr lang="ru-RU" sz="2400" b="1" dirty="0" err="1">
                <a:solidFill>
                  <a:schemeClr val="bg1"/>
                </a:solidFill>
              </a:rPr>
              <a:t>Халықтың</a:t>
            </a:r>
            <a:r>
              <a:rPr lang="ru-RU" sz="2400" b="1" dirty="0">
                <a:solidFill>
                  <a:schemeClr val="bg1"/>
                </a:solidFill>
              </a:rPr>
              <a:t> </a:t>
            </a:r>
            <a:r>
              <a:rPr lang="ru-RU" sz="2400" b="1" dirty="0" err="1">
                <a:solidFill>
                  <a:schemeClr val="bg1"/>
                </a:solidFill>
              </a:rPr>
              <a:t>қалың</a:t>
            </a:r>
            <a:r>
              <a:rPr lang="ru-RU" sz="2400" b="1" dirty="0">
                <a:solidFill>
                  <a:schemeClr val="bg1"/>
                </a:solidFill>
              </a:rPr>
              <a:t> </a:t>
            </a:r>
            <a:r>
              <a:rPr lang="ru-RU" sz="2400" b="1" dirty="0" err="1">
                <a:solidFill>
                  <a:schemeClr val="bg1"/>
                </a:solidFill>
              </a:rPr>
              <a:t>жігі</a:t>
            </a:r>
            <a:endParaRPr lang="ru-RU" sz="2400" b="1" dirty="0">
              <a:solidFill>
                <a:schemeClr val="bg1"/>
              </a:solidFill>
            </a:endParaRPr>
          </a:p>
        </p:txBody>
      </p:sp>
      <p:sp>
        <p:nvSpPr>
          <p:cNvPr id="13" name="Прямоугольник 12">
            <a:extLst>
              <a:ext uri="{FF2B5EF4-FFF2-40B4-BE49-F238E27FC236}">
                <a16:creationId xmlns:a16="http://schemas.microsoft.com/office/drawing/2014/main" id="{F8760E20-ECCB-1548-887E-9C337946329C}"/>
              </a:ext>
            </a:extLst>
          </p:cNvPr>
          <p:cNvSpPr/>
          <p:nvPr/>
        </p:nvSpPr>
        <p:spPr>
          <a:xfrm rot="712462">
            <a:off x="565795" y="1472715"/>
            <a:ext cx="2901756" cy="461665"/>
          </a:xfrm>
          <a:prstGeom prst="rect">
            <a:avLst/>
          </a:prstGeom>
        </p:spPr>
        <p:txBody>
          <a:bodyPr wrap="none">
            <a:spAutoFit/>
          </a:bodyPr>
          <a:lstStyle/>
          <a:p>
            <a:pPr algn="ctr"/>
            <a:r>
              <a:rPr lang="ru-RU" sz="2400" b="1" dirty="0" err="1">
                <a:solidFill>
                  <a:schemeClr val="bg1"/>
                </a:solidFill>
              </a:rPr>
              <a:t>Мектеп</a:t>
            </a:r>
            <a:r>
              <a:rPr lang="ru-RU" sz="2400" b="1" dirty="0">
                <a:solidFill>
                  <a:schemeClr val="bg1"/>
                </a:solidFill>
              </a:rPr>
              <a:t> </a:t>
            </a:r>
            <a:r>
              <a:rPr lang="ru-RU" sz="2400" b="1" dirty="0" err="1">
                <a:solidFill>
                  <a:schemeClr val="bg1"/>
                </a:solidFill>
              </a:rPr>
              <a:t>оқушылары</a:t>
            </a:r>
            <a:endParaRPr lang="ru-RU" sz="2400" b="1" dirty="0">
              <a:solidFill>
                <a:schemeClr val="bg1"/>
              </a:solidFill>
            </a:endParaRPr>
          </a:p>
        </p:txBody>
      </p:sp>
      <p:sp>
        <p:nvSpPr>
          <p:cNvPr id="14" name="Прямоугольник 13">
            <a:extLst>
              <a:ext uri="{FF2B5EF4-FFF2-40B4-BE49-F238E27FC236}">
                <a16:creationId xmlns:a16="http://schemas.microsoft.com/office/drawing/2014/main" id="{F305A44E-CAF6-CB47-82EF-63A07CFB90D6}"/>
              </a:ext>
            </a:extLst>
          </p:cNvPr>
          <p:cNvSpPr/>
          <p:nvPr/>
        </p:nvSpPr>
        <p:spPr>
          <a:xfrm>
            <a:off x="3798255" y="1448538"/>
            <a:ext cx="5235197" cy="1138773"/>
          </a:xfrm>
          <a:prstGeom prst="rect">
            <a:avLst/>
          </a:prstGeom>
        </p:spPr>
        <p:txBody>
          <a:bodyPr wrap="square">
            <a:spAutoFit/>
          </a:bodyPr>
          <a:lstStyle/>
          <a:p>
            <a:endParaRPr lang="ru-RU" sz="17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ru-RU" sz="17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мектеп</a:t>
            </a:r>
            <a:r>
              <a:rPr lang="ru-RU" sz="17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оқушылары</a:t>
            </a:r>
            <a:r>
              <a:rPr lang="ru-RU" sz="17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үшін</a:t>
            </a:r>
            <a:r>
              <a:rPr lang="ru-RU" sz="17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республикалық</a:t>
            </a:r>
            <a:r>
              <a:rPr lang="ru-RU" sz="17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қамтумен</a:t>
            </a:r>
            <a:r>
              <a:rPr lang="ru-RU" sz="17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балалар</a:t>
            </a:r>
            <a:r>
              <a:rPr lang="ru-RU" sz="17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журналдарында</a:t>
            </a:r>
            <a:r>
              <a:rPr lang="ru-RU" sz="17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қаржылық</a:t>
            </a:r>
            <a:r>
              <a:rPr lang="ru-RU" sz="17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сауаттылық</a:t>
            </a:r>
            <a:r>
              <a:rPr lang="ru-RU" sz="17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бойынша</a:t>
            </a:r>
            <a:r>
              <a:rPr lang="ru-RU" sz="17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қосымшалар</a:t>
            </a:r>
            <a:r>
              <a:rPr lang="ru-RU" sz="17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шығару</a:t>
            </a:r>
            <a:r>
              <a:rPr lang="ru-RU" sz="17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жалғасатын</a:t>
            </a:r>
            <a:r>
              <a:rPr lang="ru-RU" sz="17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болады</a:t>
            </a:r>
            <a:r>
              <a:rPr lang="ru-RU" sz="17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ru-RU" sz="1700" dirty="0">
                <a:solidFill>
                  <a:schemeClr val="bg1"/>
                </a:solidFill>
              </a:rPr>
              <a:t> </a:t>
            </a:r>
          </a:p>
        </p:txBody>
      </p:sp>
      <p:sp>
        <p:nvSpPr>
          <p:cNvPr id="15" name="Прямоугольник 14">
            <a:extLst>
              <a:ext uri="{FF2B5EF4-FFF2-40B4-BE49-F238E27FC236}">
                <a16:creationId xmlns:a16="http://schemas.microsoft.com/office/drawing/2014/main" id="{8DDB9D26-4E55-3847-9B71-EE0499449141}"/>
              </a:ext>
            </a:extLst>
          </p:cNvPr>
          <p:cNvSpPr/>
          <p:nvPr/>
        </p:nvSpPr>
        <p:spPr>
          <a:xfrm>
            <a:off x="3730801" y="2748616"/>
            <a:ext cx="5965600" cy="1138773"/>
          </a:xfrm>
          <a:prstGeom prst="rect">
            <a:avLst/>
          </a:prstGeom>
        </p:spPr>
        <p:txBody>
          <a:bodyPr wrap="square">
            <a:spAutoFit/>
          </a:bodyPr>
          <a:lstStyle/>
          <a:p>
            <a:r>
              <a:rPr lang="ru-RU" sz="1700" dirty="0" err="1">
                <a:solidFill>
                  <a:srgbClr val="7A4300"/>
                </a:solidFill>
                <a:latin typeface="Calibri" panose="020F0502020204030204" pitchFamily="34" charset="0"/>
                <a:ea typeface="Calibri" panose="020F0502020204030204" pitchFamily="34" charset="0"/>
                <a:cs typeface="Times New Roman" panose="02020603050405020304" pitchFamily="18" charset="0"/>
              </a:rPr>
              <a:t>жастар</a:t>
            </a:r>
            <a:r>
              <a:rPr lang="ru-RU" sz="1700" dirty="0">
                <a:solidFill>
                  <a:srgbClr val="7A4300"/>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rgbClr val="7A4300"/>
                </a:solidFill>
                <a:latin typeface="Calibri" panose="020F0502020204030204" pitchFamily="34" charset="0"/>
                <a:ea typeface="Calibri" panose="020F0502020204030204" pitchFamily="34" charset="0"/>
                <a:cs typeface="Times New Roman" panose="02020603050405020304" pitchFamily="18" charset="0"/>
              </a:rPr>
              <a:t>үшін</a:t>
            </a:r>
            <a:r>
              <a:rPr lang="ru-RU" sz="1700" dirty="0">
                <a:solidFill>
                  <a:srgbClr val="7A4300"/>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rgbClr val="7A4300"/>
                </a:solidFill>
                <a:latin typeface="Calibri" panose="020F0502020204030204" pitchFamily="34" charset="0"/>
                <a:ea typeface="Calibri" panose="020F0502020204030204" pitchFamily="34" charset="0"/>
                <a:cs typeface="Times New Roman" panose="02020603050405020304" pitchFamily="18" charset="0"/>
              </a:rPr>
              <a:t>телевизиялық</a:t>
            </a:r>
            <a:r>
              <a:rPr lang="ru-RU" sz="1700" dirty="0">
                <a:solidFill>
                  <a:srgbClr val="7A4300"/>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rgbClr val="7A4300"/>
                </a:solidFill>
                <a:latin typeface="Calibri" panose="020F0502020204030204" pitchFamily="34" charset="0"/>
                <a:ea typeface="Calibri" panose="020F0502020204030204" pitchFamily="34" charset="0"/>
                <a:cs typeface="Times New Roman" panose="02020603050405020304" pitchFamily="18" charset="0"/>
              </a:rPr>
              <a:t>және</a:t>
            </a:r>
            <a:r>
              <a:rPr lang="ru-RU" sz="1700" dirty="0">
                <a:solidFill>
                  <a:srgbClr val="7A4300"/>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rgbClr val="7A4300"/>
                </a:solidFill>
                <a:latin typeface="Calibri" panose="020F0502020204030204" pitchFamily="34" charset="0"/>
                <a:ea typeface="Calibri" panose="020F0502020204030204" pitchFamily="34" charset="0"/>
                <a:cs typeface="Times New Roman" panose="02020603050405020304" pitchFamily="18" charset="0"/>
              </a:rPr>
              <a:t>қоғамдық</a:t>
            </a:r>
            <a:r>
              <a:rPr lang="ru-RU" sz="1700" dirty="0">
                <a:solidFill>
                  <a:srgbClr val="7A4300"/>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rgbClr val="7A4300"/>
                </a:solidFill>
                <a:latin typeface="Calibri" panose="020F0502020204030204" pitchFamily="34" charset="0"/>
                <a:ea typeface="Calibri" panose="020F0502020204030204" pitchFamily="34" charset="0"/>
                <a:cs typeface="Times New Roman" panose="02020603050405020304" pitchFamily="18" charset="0"/>
              </a:rPr>
              <a:t>жобаларды</a:t>
            </a:r>
            <a:r>
              <a:rPr lang="ru-RU" sz="1700" dirty="0">
                <a:solidFill>
                  <a:srgbClr val="7A4300"/>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rgbClr val="7A4300"/>
                </a:solidFill>
                <a:latin typeface="Calibri" panose="020F0502020204030204" pitchFamily="34" charset="0"/>
                <a:ea typeface="Calibri" panose="020F0502020204030204" pitchFamily="34" charset="0"/>
                <a:cs typeface="Times New Roman" panose="02020603050405020304" pitchFamily="18" charset="0"/>
              </a:rPr>
              <a:t>қаржылық</a:t>
            </a:r>
            <a:r>
              <a:rPr lang="ru-RU" sz="1700" dirty="0">
                <a:solidFill>
                  <a:srgbClr val="7A4300"/>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rgbClr val="7A4300"/>
                </a:solidFill>
                <a:latin typeface="Calibri" panose="020F0502020204030204" pitchFamily="34" charset="0"/>
                <a:ea typeface="Calibri" panose="020F0502020204030204" pitchFamily="34" charset="0"/>
                <a:cs typeface="Times New Roman" panose="02020603050405020304" pitchFamily="18" charset="0"/>
              </a:rPr>
              <a:t>сауаттылық</a:t>
            </a:r>
            <a:r>
              <a:rPr lang="ru-RU" sz="1700" dirty="0">
                <a:solidFill>
                  <a:srgbClr val="7A4300"/>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rgbClr val="7A4300"/>
                </a:solidFill>
                <a:latin typeface="Calibri" panose="020F0502020204030204" pitchFamily="34" charset="0"/>
                <a:ea typeface="Calibri" panose="020F0502020204030204" pitchFamily="34" charset="0"/>
                <a:cs typeface="Times New Roman" panose="02020603050405020304" pitchFamily="18" charset="0"/>
              </a:rPr>
              <a:t>бойынша</a:t>
            </a:r>
            <a:r>
              <a:rPr lang="ru-RU" sz="1700" dirty="0">
                <a:solidFill>
                  <a:srgbClr val="7A4300"/>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rgbClr val="7A4300"/>
                </a:solidFill>
                <a:latin typeface="Calibri" panose="020F0502020204030204" pitchFamily="34" charset="0"/>
                <a:ea typeface="Calibri" panose="020F0502020204030204" pitchFamily="34" charset="0"/>
                <a:cs typeface="Times New Roman" panose="02020603050405020304" pitchFamily="18" charset="0"/>
              </a:rPr>
              <a:t>цифрлық</a:t>
            </a:r>
            <a:r>
              <a:rPr lang="ru-RU" sz="1700" dirty="0">
                <a:solidFill>
                  <a:srgbClr val="7A4300"/>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rgbClr val="7A4300"/>
                </a:solidFill>
                <a:latin typeface="Calibri" panose="020F0502020204030204" pitchFamily="34" charset="0"/>
                <a:ea typeface="Calibri" panose="020F0502020204030204" pitchFamily="34" charset="0"/>
                <a:cs typeface="Times New Roman" panose="02020603050405020304" pitchFamily="18" charset="0"/>
              </a:rPr>
              <a:t>ресурстарды</a:t>
            </a:r>
            <a:r>
              <a:rPr lang="ru-RU" sz="1700" dirty="0">
                <a:solidFill>
                  <a:srgbClr val="7A4300"/>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rgbClr val="7A4300"/>
                </a:solidFill>
                <a:latin typeface="Calibri" panose="020F0502020204030204" pitchFamily="34" charset="0"/>
                <a:ea typeface="Calibri" panose="020F0502020204030204" pitchFamily="34" charset="0"/>
                <a:cs typeface="Times New Roman" panose="02020603050405020304" pitchFamily="18" charset="0"/>
              </a:rPr>
              <a:t>сайттар</a:t>
            </a:r>
            <a:r>
              <a:rPr lang="ru-RU" sz="1700" dirty="0">
                <a:solidFill>
                  <a:srgbClr val="7A4300"/>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rgbClr val="7A4300"/>
                </a:solidFill>
                <a:latin typeface="Calibri" panose="020F0502020204030204" pitchFamily="34" charset="0"/>
                <a:ea typeface="Calibri" panose="020F0502020204030204" pitchFamily="34" charset="0"/>
                <a:cs typeface="Times New Roman" panose="02020603050405020304" pitchFamily="18" charset="0"/>
              </a:rPr>
              <a:t>қосымшалар</a:t>
            </a:r>
            <a:r>
              <a:rPr lang="ru-RU" sz="1700" dirty="0">
                <a:solidFill>
                  <a:srgbClr val="7A4300"/>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rgbClr val="7A4300"/>
                </a:solidFill>
                <a:latin typeface="Calibri" panose="020F0502020204030204" pitchFamily="34" charset="0"/>
                <a:ea typeface="Calibri" panose="020F0502020204030204" pitchFamily="34" charset="0"/>
                <a:cs typeface="Times New Roman" panose="02020603050405020304" pitchFamily="18" charset="0"/>
              </a:rPr>
              <a:t>дәрістер</a:t>
            </a:r>
            <a:r>
              <a:rPr lang="ru-RU" sz="1700" dirty="0">
                <a:solidFill>
                  <a:srgbClr val="7A4300"/>
                </a:solidFill>
                <a:latin typeface="Calibri" panose="020F0502020204030204" pitchFamily="34" charset="0"/>
                <a:ea typeface="Calibri" panose="020F0502020204030204" pitchFamily="34" charset="0"/>
                <a:cs typeface="Times New Roman" panose="02020603050405020304" pitchFamily="18" charset="0"/>
              </a:rPr>
              <a:t> мен </a:t>
            </a:r>
            <a:r>
              <a:rPr lang="ru-RU" sz="1700" dirty="0" err="1">
                <a:solidFill>
                  <a:srgbClr val="7A4300"/>
                </a:solidFill>
                <a:latin typeface="Calibri" panose="020F0502020204030204" pitchFamily="34" charset="0"/>
                <a:ea typeface="Calibri" panose="020F0502020204030204" pitchFamily="34" charset="0"/>
                <a:cs typeface="Times New Roman" panose="02020603050405020304" pitchFamily="18" charset="0"/>
              </a:rPr>
              <a:t>семинарлар</a:t>
            </a:r>
            <a:r>
              <a:rPr lang="ru-RU" sz="1700" dirty="0">
                <a:solidFill>
                  <a:srgbClr val="7A4300"/>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rgbClr val="7A4300"/>
                </a:solidFill>
                <a:latin typeface="Calibri" panose="020F0502020204030204" pitchFamily="34" charset="0"/>
                <a:ea typeface="Calibri" panose="020F0502020204030204" pitchFamily="34" charset="0"/>
                <a:cs typeface="Times New Roman" panose="02020603050405020304" pitchFamily="18" charset="0"/>
              </a:rPr>
              <a:t>өткізуді</a:t>
            </a:r>
            <a:r>
              <a:rPr lang="ru-RU" sz="1700" dirty="0">
                <a:solidFill>
                  <a:srgbClr val="7A4300"/>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rgbClr val="7A4300"/>
                </a:solidFill>
                <a:latin typeface="Calibri" panose="020F0502020204030204" pitchFamily="34" charset="0"/>
                <a:ea typeface="Calibri" panose="020F0502020204030204" pitchFamily="34" charset="0"/>
                <a:cs typeface="Times New Roman" panose="02020603050405020304" pitchFamily="18" charset="0"/>
              </a:rPr>
              <a:t>қамтитын</a:t>
            </a:r>
            <a:r>
              <a:rPr lang="ru-RU" sz="1700" dirty="0">
                <a:solidFill>
                  <a:srgbClr val="7A4300"/>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rgbClr val="7A4300"/>
                </a:solidFill>
                <a:latin typeface="Calibri" panose="020F0502020204030204" pitchFamily="34" charset="0"/>
                <a:ea typeface="Calibri" panose="020F0502020204030204" pitchFamily="34" charset="0"/>
                <a:cs typeface="Times New Roman" panose="02020603050405020304" pitchFamily="18" charset="0"/>
              </a:rPr>
              <a:t>жеке</a:t>
            </a:r>
            <a:r>
              <a:rPr lang="ru-RU" sz="1700" dirty="0">
                <a:solidFill>
                  <a:srgbClr val="7A4300"/>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rgbClr val="7A4300"/>
                </a:solidFill>
                <a:latin typeface="Calibri" panose="020F0502020204030204" pitchFamily="34" charset="0"/>
                <a:ea typeface="Calibri" panose="020F0502020204030204" pitchFamily="34" charset="0"/>
                <a:cs typeface="Times New Roman" panose="02020603050405020304" pitchFamily="18" charset="0"/>
              </a:rPr>
              <a:t>іс-шаралар</a:t>
            </a:r>
            <a:r>
              <a:rPr lang="ru-RU" sz="1700" dirty="0">
                <a:solidFill>
                  <a:srgbClr val="7A4300"/>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rgbClr val="7A4300"/>
                </a:solidFill>
                <a:latin typeface="Calibri" panose="020F0502020204030204" pitchFamily="34" charset="0"/>
                <a:ea typeface="Calibri" panose="020F0502020204030204" pitchFamily="34" charset="0"/>
                <a:cs typeface="Times New Roman" panose="02020603050405020304" pitchFamily="18" charset="0"/>
              </a:rPr>
              <a:t>кешені</a:t>
            </a:r>
            <a:r>
              <a:rPr lang="ru-RU" sz="1700" dirty="0">
                <a:solidFill>
                  <a:srgbClr val="7A4300"/>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rgbClr val="7A4300"/>
                </a:solidFill>
                <a:latin typeface="Calibri" panose="020F0502020204030204" pitchFamily="34" charset="0"/>
                <a:ea typeface="Calibri" panose="020F0502020204030204" pitchFamily="34" charset="0"/>
                <a:cs typeface="Times New Roman" panose="02020603050405020304" pitchFamily="18" charset="0"/>
              </a:rPr>
              <a:t>көзделетін</a:t>
            </a:r>
            <a:r>
              <a:rPr lang="ru-RU" sz="1700" dirty="0">
                <a:solidFill>
                  <a:srgbClr val="7A4300"/>
                </a:solidFill>
                <a:latin typeface="Calibri" panose="020F0502020204030204" pitchFamily="34" charset="0"/>
                <a:ea typeface="Calibri" panose="020F0502020204030204" pitchFamily="34" charset="0"/>
                <a:cs typeface="Times New Roman" panose="02020603050405020304" pitchFamily="18" charset="0"/>
              </a:rPr>
              <a:t> </a:t>
            </a:r>
            <a:r>
              <a:rPr lang="ru-RU" sz="1700" dirty="0" err="1">
                <a:solidFill>
                  <a:srgbClr val="7A4300"/>
                </a:solidFill>
                <a:latin typeface="Calibri" panose="020F0502020204030204" pitchFamily="34" charset="0"/>
                <a:ea typeface="Calibri" panose="020F0502020204030204" pitchFamily="34" charset="0"/>
                <a:cs typeface="Times New Roman" panose="02020603050405020304" pitchFamily="18" charset="0"/>
              </a:rPr>
              <a:t>болады</a:t>
            </a:r>
            <a:r>
              <a:rPr lang="ru-RU" sz="1700" dirty="0">
                <a:solidFill>
                  <a:srgbClr val="7A4300"/>
                </a:solidFill>
                <a:latin typeface="Calibri" panose="020F0502020204030204" pitchFamily="34" charset="0"/>
                <a:ea typeface="Calibri" panose="020F0502020204030204" pitchFamily="34" charset="0"/>
                <a:cs typeface="Times New Roman" panose="02020603050405020304" pitchFamily="18" charset="0"/>
              </a:rPr>
              <a:t>;</a:t>
            </a:r>
            <a:r>
              <a:rPr lang="ru-RU" sz="1700" dirty="0">
                <a:solidFill>
                  <a:srgbClr val="7A4300"/>
                </a:solidFill>
              </a:rPr>
              <a:t> </a:t>
            </a:r>
          </a:p>
        </p:txBody>
      </p:sp>
      <p:sp>
        <p:nvSpPr>
          <p:cNvPr id="16" name="Прямоугольник 15">
            <a:extLst>
              <a:ext uri="{FF2B5EF4-FFF2-40B4-BE49-F238E27FC236}">
                <a16:creationId xmlns:a16="http://schemas.microsoft.com/office/drawing/2014/main" id="{53610D9B-8E38-6E4D-BE75-205C5CDBEB9D}"/>
              </a:ext>
            </a:extLst>
          </p:cNvPr>
          <p:cNvSpPr/>
          <p:nvPr/>
        </p:nvSpPr>
        <p:spPr>
          <a:xfrm>
            <a:off x="3800204" y="4297706"/>
            <a:ext cx="6096000" cy="1477328"/>
          </a:xfrm>
          <a:prstGeom prst="rect">
            <a:avLst/>
          </a:prstGeom>
        </p:spPr>
        <p:txBody>
          <a:bodyPr>
            <a:spAutoFit/>
          </a:bodyPr>
          <a:lstStyle/>
          <a:p>
            <a:r>
              <a:rPr lang="ru-RU"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халықтың</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қалың</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жігі</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үшін</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мынадай</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іс-шаралар</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кешені</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көзделген</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дәрістер</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телевизиялық</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бағдарламалар</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мен </a:t>
            </a:r>
            <a:r>
              <a:rPr lang="ru-RU"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бейнероликтер</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шығару</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арнайы</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іс-шаралар</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конкурстар</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акциялар</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қаржылық</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сауаттылық</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апталары</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цифрлық</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ресурстар</a:t>
            </a: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ru-RU" dirty="0">
                <a:solidFill>
                  <a:schemeClr val="bg1"/>
                </a:solidFill>
              </a:rPr>
              <a:t> </a:t>
            </a:r>
          </a:p>
        </p:txBody>
      </p:sp>
    </p:spTree>
    <p:extLst>
      <p:ext uri="{BB962C8B-B14F-4D97-AF65-F5344CB8AC3E}">
        <p14:creationId xmlns:p14="http://schemas.microsoft.com/office/powerpoint/2010/main" val="12219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EC584D8D-4092-1244-B501-4EFE39E5A76B}"/>
              </a:ext>
            </a:extLst>
          </p:cNvPr>
          <p:cNvSpPr>
            <a:spLocks noGrp="1"/>
          </p:cNvSpPr>
          <p:nvPr>
            <p:ph type="sldNum" sz="quarter" idx="12"/>
          </p:nvPr>
        </p:nvSpPr>
        <p:spPr/>
        <p:txBody>
          <a:bodyPr/>
          <a:lstStyle/>
          <a:p>
            <a:fld id="{36AE403C-4EB7-40BC-9395-955F62C492F5}" type="slidenum">
              <a:rPr lang="ru-RU" smtClean="0"/>
              <a:pPr/>
              <a:t>65</a:t>
            </a:fld>
            <a:endParaRPr lang="ru-RU" dirty="0"/>
          </a:p>
        </p:txBody>
      </p:sp>
      <p:sp>
        <p:nvSpPr>
          <p:cNvPr id="5" name="Прямоугольник 4">
            <a:extLst>
              <a:ext uri="{FF2B5EF4-FFF2-40B4-BE49-F238E27FC236}">
                <a16:creationId xmlns:a16="http://schemas.microsoft.com/office/drawing/2014/main" id="{2FE60689-D709-F447-B185-7A263FDFF95C}"/>
              </a:ext>
            </a:extLst>
          </p:cNvPr>
          <p:cNvSpPr/>
          <p:nvPr/>
        </p:nvSpPr>
        <p:spPr>
          <a:xfrm>
            <a:off x="623391" y="1366084"/>
            <a:ext cx="11458621" cy="4524315"/>
          </a:xfrm>
          <a:prstGeom prst="rect">
            <a:avLst/>
          </a:prstGeom>
          <a:solidFill>
            <a:schemeClr val="accent2">
              <a:lumMod val="60000"/>
              <a:lumOff val="40000"/>
            </a:schemeClr>
          </a:solidFill>
        </p:spPr>
        <p:txBody>
          <a:bodyPr wrap="square">
            <a:spAutoFit/>
          </a:bodyPr>
          <a:lstStyle/>
          <a:p>
            <a:pPr marL="342900" indent="-342900" algn="just">
              <a:buFont typeface="Arial" panose="020B0604020202020204" pitchFamily="34" charset="0"/>
              <a:buChar char="•"/>
            </a:pPr>
            <a:r>
              <a:rPr lang="ru-RU" sz="1600" dirty="0" err="1"/>
              <a:t>мектептерде</a:t>
            </a:r>
            <a:r>
              <a:rPr lang="ru-RU" sz="1600" dirty="0"/>
              <a:t> ҚС-ты </a:t>
            </a:r>
            <a:r>
              <a:rPr lang="ru-RU" sz="1600" dirty="0" err="1"/>
              <a:t>оқытудың</a:t>
            </a:r>
            <a:r>
              <a:rPr lang="ru-RU" sz="1600" dirty="0"/>
              <a:t> </a:t>
            </a:r>
            <a:r>
              <a:rPr lang="ru-RU" sz="1600" dirty="0" err="1"/>
              <a:t>болмауы</a:t>
            </a:r>
            <a:r>
              <a:rPr lang="ru-RU" sz="1600" dirty="0"/>
              <a:t>, кем </a:t>
            </a:r>
            <a:r>
              <a:rPr lang="ru-RU" sz="1600" dirty="0" err="1"/>
              <a:t>дегенде</a:t>
            </a:r>
            <a:r>
              <a:rPr lang="ru-RU" sz="1600" dirty="0"/>
              <a:t> </a:t>
            </a:r>
            <a:r>
              <a:rPr lang="ru-RU" sz="1600" dirty="0" err="1"/>
              <a:t>электив</a:t>
            </a:r>
            <a:r>
              <a:rPr lang="ru-RU" sz="1600" dirty="0"/>
              <a:t> </a:t>
            </a:r>
            <a:r>
              <a:rPr lang="ru-RU" sz="1600" dirty="0" err="1"/>
              <a:t>ретінде</a:t>
            </a:r>
            <a:r>
              <a:rPr lang="ru-RU" sz="1600" dirty="0"/>
              <a:t>;</a:t>
            </a:r>
          </a:p>
          <a:p>
            <a:pPr marL="342900" indent="-342900" algn="just">
              <a:buFont typeface="Arial" panose="020B0604020202020204" pitchFamily="34" charset="0"/>
              <a:buChar char="•"/>
            </a:pPr>
            <a:endParaRPr lang="ru-RU" sz="1600" dirty="0"/>
          </a:p>
          <a:p>
            <a:pPr marL="342900" indent="-342900" algn="just">
              <a:buFont typeface="Arial" panose="020B0604020202020204" pitchFamily="34" charset="0"/>
              <a:buChar char="•"/>
            </a:pPr>
            <a:r>
              <a:rPr lang="ru-RU" sz="1600" dirty="0" err="1"/>
              <a:t>қаржы</a:t>
            </a:r>
            <a:r>
              <a:rPr lang="ru-RU" sz="1600" dirty="0"/>
              <a:t> </a:t>
            </a:r>
            <a:r>
              <a:rPr lang="ru-RU" sz="1600" dirty="0" err="1"/>
              <a:t>нарықтарында</a:t>
            </a:r>
            <a:r>
              <a:rPr lang="ru-RU" sz="1600" dirty="0"/>
              <a:t> </a:t>
            </a:r>
            <a:r>
              <a:rPr lang="ru-RU" sz="1600" dirty="0" err="1"/>
              <a:t>тұтынушылардың</a:t>
            </a:r>
            <a:r>
              <a:rPr lang="ru-RU" sz="1600" dirty="0"/>
              <a:t> </a:t>
            </a:r>
            <a:r>
              <a:rPr lang="ru-RU" sz="1600" dirty="0" err="1"/>
              <a:t>құқықтарын</a:t>
            </a:r>
            <a:r>
              <a:rPr lang="ru-RU" sz="1600" dirty="0"/>
              <a:t> </a:t>
            </a:r>
            <a:r>
              <a:rPr lang="ru-RU" sz="1600" dirty="0" err="1"/>
              <a:t>қорғау</a:t>
            </a:r>
            <a:r>
              <a:rPr lang="ru-RU" sz="1600" dirty="0"/>
              <a:t> </a:t>
            </a:r>
            <a:r>
              <a:rPr lang="ru-RU" sz="1600" dirty="0" err="1"/>
              <a:t>саласында</a:t>
            </a:r>
            <a:r>
              <a:rPr lang="ru-RU" sz="1600" dirty="0"/>
              <a:t> </a:t>
            </a:r>
            <a:r>
              <a:rPr lang="ru-RU" sz="1600" dirty="0" err="1"/>
              <a:t>құқықтық</a:t>
            </a:r>
            <a:r>
              <a:rPr lang="ru-RU" sz="1600" dirty="0"/>
              <a:t> </a:t>
            </a:r>
            <a:r>
              <a:rPr lang="ru-RU" sz="1600" dirty="0" err="1"/>
              <a:t>білімнің</a:t>
            </a:r>
            <a:r>
              <a:rPr lang="ru-RU" sz="1600" dirty="0"/>
              <a:t> </a:t>
            </a:r>
            <a:r>
              <a:rPr lang="ru-RU" sz="1600" dirty="0" err="1"/>
              <a:t>болмауы</a:t>
            </a:r>
            <a:r>
              <a:rPr lang="ru-RU" sz="1600" dirty="0"/>
              <a:t>;</a:t>
            </a:r>
          </a:p>
          <a:p>
            <a:pPr marL="342900" indent="-342900" algn="just">
              <a:buFont typeface="Arial" panose="020B0604020202020204" pitchFamily="34" charset="0"/>
              <a:buChar char="•"/>
            </a:pPr>
            <a:endParaRPr lang="ru-RU" sz="1600" dirty="0"/>
          </a:p>
          <a:p>
            <a:pPr marL="342900" indent="-342900" algn="just">
              <a:buFont typeface="Arial" panose="020B0604020202020204" pitchFamily="34" charset="0"/>
              <a:buChar char="•"/>
            </a:pPr>
            <a:r>
              <a:rPr lang="ru-RU" sz="1600" dirty="0" err="1"/>
              <a:t>көптеген</a:t>
            </a:r>
            <a:r>
              <a:rPr lang="ru-RU" sz="1600" dirty="0"/>
              <a:t> </a:t>
            </a:r>
            <a:r>
              <a:rPr lang="ru-RU" sz="1600" dirty="0" err="1"/>
              <a:t>азаматтар</a:t>
            </a:r>
            <a:r>
              <a:rPr lang="ru-RU" sz="1600" dirty="0"/>
              <a:t> </a:t>
            </a:r>
            <a:r>
              <a:rPr lang="ru-RU" sz="1600" dirty="0" err="1"/>
              <a:t>үшін</a:t>
            </a:r>
            <a:r>
              <a:rPr lang="ru-RU" sz="1600" dirty="0"/>
              <a:t> </a:t>
            </a:r>
            <a:r>
              <a:rPr lang="ru-RU" sz="1600" dirty="0" err="1"/>
              <a:t>кәсіби</a:t>
            </a:r>
            <a:r>
              <a:rPr lang="ru-RU" sz="1600" dirty="0"/>
              <a:t> </a:t>
            </a:r>
            <a:r>
              <a:rPr lang="ru-RU" sz="1600" dirty="0" err="1"/>
              <a:t>қаржылық</a:t>
            </a:r>
            <a:r>
              <a:rPr lang="ru-RU" sz="1600" dirty="0"/>
              <a:t> </a:t>
            </a:r>
            <a:r>
              <a:rPr lang="ru-RU" sz="1600" dirty="0" err="1"/>
              <a:t>кеңес</a:t>
            </a:r>
            <a:r>
              <a:rPr lang="ru-RU" sz="1600" dirty="0"/>
              <a:t> беру </a:t>
            </a:r>
            <a:r>
              <a:rPr lang="ru-RU" sz="1600" dirty="0" err="1"/>
              <a:t>қызметтерінің</a:t>
            </a:r>
            <a:r>
              <a:rPr lang="ru-RU" sz="1600" dirty="0"/>
              <a:t> </a:t>
            </a:r>
            <a:r>
              <a:rPr lang="ru-RU" sz="1600" dirty="0" err="1"/>
              <a:t>қол</a:t>
            </a:r>
            <a:r>
              <a:rPr lang="ru-RU" sz="1600" dirty="0"/>
              <a:t> </a:t>
            </a:r>
            <a:r>
              <a:rPr lang="ru-RU" sz="1600" dirty="0" err="1"/>
              <a:t>жетімсіздігі</a:t>
            </a:r>
            <a:r>
              <a:rPr lang="ru-RU" sz="1600" dirty="0"/>
              <a:t>;</a:t>
            </a:r>
          </a:p>
          <a:p>
            <a:pPr marL="342900" indent="-342900" algn="just">
              <a:buFont typeface="Arial" panose="020B0604020202020204" pitchFamily="34" charset="0"/>
              <a:buChar char="•"/>
            </a:pPr>
            <a:endParaRPr lang="ru-RU" sz="1600" dirty="0"/>
          </a:p>
          <a:p>
            <a:pPr marL="342900" indent="-342900" algn="just">
              <a:buFont typeface="Arial" panose="020B0604020202020204" pitchFamily="34" charset="0"/>
              <a:buChar char="•"/>
            </a:pPr>
            <a:r>
              <a:rPr lang="ru-RU" sz="1600" dirty="0" err="1"/>
              <a:t>халықтың</a:t>
            </a:r>
            <a:r>
              <a:rPr lang="ru-RU" sz="1600" dirty="0"/>
              <a:t> </a:t>
            </a:r>
            <a:r>
              <a:rPr lang="ru-RU" sz="1600" dirty="0" err="1"/>
              <a:t>қандай</a:t>
            </a:r>
            <a:r>
              <a:rPr lang="ru-RU" sz="1600" dirty="0"/>
              <a:t> да </a:t>
            </a:r>
            <a:r>
              <a:rPr lang="ru-RU" sz="1600" dirty="0" err="1"/>
              <a:t>бір</a:t>
            </a:r>
            <a:r>
              <a:rPr lang="ru-RU" sz="1600" dirty="0"/>
              <a:t> </a:t>
            </a:r>
            <a:r>
              <a:rPr lang="ru-RU" sz="1600" dirty="0" err="1"/>
              <a:t>қаржы</a:t>
            </a:r>
            <a:r>
              <a:rPr lang="ru-RU" sz="1600" dirty="0"/>
              <a:t> </a:t>
            </a:r>
            <a:r>
              <a:rPr lang="ru-RU" sz="1600" dirty="0" err="1"/>
              <a:t>өнімдерін</a:t>
            </a:r>
            <a:r>
              <a:rPr lang="ru-RU" sz="1600" dirty="0"/>
              <a:t> </a:t>
            </a:r>
            <a:r>
              <a:rPr lang="ru-RU" sz="1600" dirty="0" err="1"/>
              <a:t>немесе</a:t>
            </a:r>
            <a:r>
              <a:rPr lang="ru-RU" sz="1600" dirty="0"/>
              <a:t> </a:t>
            </a:r>
            <a:r>
              <a:rPr lang="ru-RU" sz="1600" dirty="0" err="1"/>
              <a:t>көрсетілетін</a:t>
            </a:r>
            <a:r>
              <a:rPr lang="ru-RU" sz="1600" dirty="0"/>
              <a:t> </a:t>
            </a:r>
            <a:r>
              <a:rPr lang="ru-RU" sz="1600" dirty="0" err="1"/>
              <a:t>қызметтерді</a:t>
            </a:r>
            <a:r>
              <a:rPr lang="ru-RU" sz="1600" dirty="0"/>
              <a:t> </a:t>
            </a:r>
            <a:r>
              <a:rPr lang="ru-RU" sz="1600" dirty="0" err="1"/>
              <a:t>пайдалануға</a:t>
            </a:r>
            <a:r>
              <a:rPr lang="ru-RU" sz="1600" dirty="0"/>
              <a:t> </a:t>
            </a:r>
            <a:r>
              <a:rPr lang="ru-RU" sz="1600" dirty="0" err="1"/>
              <a:t>қатысты</a:t>
            </a:r>
            <a:r>
              <a:rPr lang="ru-RU" sz="1600" dirty="0"/>
              <a:t> </a:t>
            </a:r>
            <a:r>
              <a:rPr lang="ru-RU" sz="1600" dirty="0" err="1"/>
              <a:t>барлық</a:t>
            </a:r>
            <a:r>
              <a:rPr lang="ru-RU" sz="1600" dirty="0"/>
              <a:t> </a:t>
            </a:r>
            <a:r>
              <a:rPr lang="ru-RU" sz="1600" dirty="0" err="1"/>
              <a:t>қолжетімді</a:t>
            </a:r>
            <a:r>
              <a:rPr lang="ru-RU" sz="1600" dirty="0"/>
              <a:t> </a:t>
            </a:r>
            <a:r>
              <a:rPr lang="ru-RU" sz="1600" dirty="0" err="1"/>
              <a:t>ақпаратты</a:t>
            </a:r>
            <a:r>
              <a:rPr lang="ru-RU" sz="1600" dirty="0"/>
              <a:t> </a:t>
            </a:r>
            <a:r>
              <a:rPr lang="ru-RU" sz="1600" dirty="0" err="1"/>
              <a:t>талдауға</a:t>
            </a:r>
            <a:r>
              <a:rPr lang="ru-RU" sz="1600" dirty="0"/>
              <a:t> </a:t>
            </a:r>
            <a:r>
              <a:rPr lang="ru-RU" sz="1600" dirty="0" err="1"/>
              <a:t>негізделген</a:t>
            </a:r>
            <a:r>
              <a:rPr lang="ru-RU" sz="1600" dirty="0"/>
              <a:t> </a:t>
            </a:r>
            <a:r>
              <a:rPr lang="ru-RU" sz="1600" dirty="0" err="1"/>
              <a:t>сараланған</a:t>
            </a:r>
            <a:r>
              <a:rPr lang="ru-RU" sz="1600" dirty="0"/>
              <a:t> </a:t>
            </a:r>
            <a:r>
              <a:rPr lang="ru-RU" sz="1600" dirty="0" err="1"/>
              <a:t>шешімдер</a:t>
            </a:r>
            <a:r>
              <a:rPr lang="ru-RU" sz="1600" dirty="0"/>
              <a:t> </a:t>
            </a:r>
            <a:r>
              <a:rPr lang="ru-RU" sz="1600" dirty="0" err="1"/>
              <a:t>қабылдауға</a:t>
            </a:r>
            <a:r>
              <a:rPr lang="ru-RU" sz="1600" dirty="0"/>
              <a:t> </a:t>
            </a:r>
            <a:r>
              <a:rPr lang="ru-RU" sz="1600" dirty="0" err="1"/>
              <a:t>қабілетсіздігі</a:t>
            </a:r>
            <a:r>
              <a:rPr lang="ru-RU" sz="1600" dirty="0"/>
              <a:t>;</a:t>
            </a:r>
          </a:p>
          <a:p>
            <a:pPr marL="342900" indent="-342900" algn="just">
              <a:buFont typeface="Arial" panose="020B0604020202020204" pitchFamily="34" charset="0"/>
              <a:buChar char="•"/>
            </a:pPr>
            <a:endParaRPr lang="ru-RU" sz="1600" dirty="0"/>
          </a:p>
          <a:p>
            <a:pPr marL="342900" indent="-342900" algn="just">
              <a:buFont typeface="Arial" panose="020B0604020202020204" pitchFamily="34" charset="0"/>
              <a:buChar char="•"/>
            </a:pPr>
            <a:r>
              <a:rPr lang="ru-RU" sz="1600" dirty="0" err="1"/>
              <a:t>тәуекелдерді</a:t>
            </a:r>
            <a:r>
              <a:rPr lang="ru-RU" sz="1600" dirty="0"/>
              <a:t>, </a:t>
            </a:r>
            <a:r>
              <a:rPr lang="ru-RU" sz="1600" dirty="0" err="1"/>
              <a:t>оның</a:t>
            </a:r>
            <a:r>
              <a:rPr lang="ru-RU" sz="1600" dirty="0"/>
              <a:t> </a:t>
            </a:r>
            <a:r>
              <a:rPr lang="ru-RU" sz="1600" dirty="0" err="1"/>
              <a:t>ішінде</a:t>
            </a:r>
            <a:r>
              <a:rPr lang="ru-RU" sz="1600" dirty="0"/>
              <a:t> </a:t>
            </a:r>
            <a:r>
              <a:rPr lang="ru-RU" sz="1600" dirty="0" err="1"/>
              <a:t>қаржылық</a:t>
            </a:r>
            <a:r>
              <a:rPr lang="ru-RU" sz="1600" dirty="0"/>
              <a:t> </a:t>
            </a:r>
            <a:r>
              <a:rPr lang="ru-RU" sz="1600" dirty="0" err="1"/>
              <a:t>алаяқтықты</a:t>
            </a:r>
            <a:r>
              <a:rPr lang="ru-RU" sz="1600" dirty="0"/>
              <a:t> </a:t>
            </a:r>
            <a:r>
              <a:rPr lang="ru-RU" sz="1600" dirty="0" err="1"/>
              <a:t>барабар</a:t>
            </a:r>
            <a:r>
              <a:rPr lang="ru-RU" sz="1600" dirty="0"/>
              <a:t> </a:t>
            </a:r>
            <a:r>
              <a:rPr lang="ru-RU" sz="1600" dirty="0" err="1"/>
              <a:t>бағалай</a:t>
            </a:r>
            <a:r>
              <a:rPr lang="ru-RU" sz="1600" dirty="0"/>
              <a:t> </a:t>
            </a:r>
            <a:r>
              <a:rPr lang="ru-RU" sz="1600" dirty="0" err="1"/>
              <a:t>алмау</a:t>
            </a:r>
            <a:r>
              <a:rPr lang="ru-RU" sz="1600" dirty="0"/>
              <a:t>;</a:t>
            </a:r>
          </a:p>
          <a:p>
            <a:pPr marL="342900" indent="-342900" algn="just">
              <a:buFont typeface="Arial" panose="020B0604020202020204" pitchFamily="34" charset="0"/>
              <a:buChar char="•"/>
            </a:pPr>
            <a:endParaRPr lang="ru-RU" sz="1600" dirty="0"/>
          </a:p>
          <a:p>
            <a:pPr marL="342900" indent="-342900" algn="just">
              <a:buFont typeface="Arial" panose="020B0604020202020204" pitchFamily="34" charset="0"/>
              <a:buChar char="•"/>
            </a:pPr>
            <a:r>
              <a:rPr lang="ru-RU" sz="1600" dirty="0" err="1"/>
              <a:t>азаматтардың</a:t>
            </a:r>
            <a:r>
              <a:rPr lang="ru-RU" sz="1600" dirty="0"/>
              <a:t> </a:t>
            </a:r>
            <a:r>
              <a:rPr lang="ru-RU" sz="1600" dirty="0" err="1"/>
              <a:t>қаржы</a:t>
            </a:r>
            <a:r>
              <a:rPr lang="ru-RU" sz="1600" dirty="0"/>
              <a:t> </a:t>
            </a:r>
            <a:r>
              <a:rPr lang="ru-RU" sz="1600" dirty="0" err="1"/>
              <a:t>нарықтарында</a:t>
            </a:r>
            <a:r>
              <a:rPr lang="ru-RU" sz="1600" dirty="0"/>
              <a:t> </a:t>
            </a:r>
            <a:r>
              <a:rPr lang="ru-RU" sz="1600" dirty="0" err="1"/>
              <a:t>инвестициялау</a:t>
            </a:r>
            <a:r>
              <a:rPr lang="ru-RU" sz="1600" dirty="0"/>
              <a:t> </a:t>
            </a:r>
            <a:r>
              <a:rPr lang="ru-RU" sz="1600" dirty="0" err="1"/>
              <a:t>және</a:t>
            </a:r>
            <a:r>
              <a:rPr lang="ru-RU" sz="1600" dirty="0"/>
              <a:t> </a:t>
            </a:r>
            <a:r>
              <a:rPr lang="ru-RU" sz="1600" dirty="0" err="1"/>
              <a:t>операциялар</a:t>
            </a:r>
            <a:r>
              <a:rPr lang="ru-RU" sz="1600" dirty="0"/>
              <a:t> </a:t>
            </a:r>
            <a:r>
              <a:rPr lang="ru-RU" sz="1600" dirty="0" err="1"/>
              <a:t>жүргізу</a:t>
            </a:r>
            <a:r>
              <a:rPr lang="ru-RU" sz="1600" dirty="0"/>
              <a:t> </a:t>
            </a:r>
            <a:r>
              <a:rPr lang="ru-RU" sz="1600" dirty="0" err="1"/>
              <a:t>мүмкіндіктері</a:t>
            </a:r>
            <a:r>
              <a:rPr lang="ru-RU" sz="1600" dirty="0"/>
              <a:t> </a:t>
            </a:r>
            <a:r>
              <a:rPr lang="ru-RU" sz="1600" dirty="0" err="1"/>
              <a:t>туралы</a:t>
            </a:r>
            <a:r>
              <a:rPr lang="ru-RU" sz="1600" dirty="0"/>
              <a:t> </a:t>
            </a:r>
            <a:r>
              <a:rPr lang="ru-RU" sz="1600" dirty="0" err="1"/>
              <a:t>жеткіліксіз</a:t>
            </a:r>
            <a:r>
              <a:rPr lang="ru-RU" sz="1600" dirty="0"/>
              <a:t> </a:t>
            </a:r>
            <a:r>
              <a:rPr lang="ru-RU" sz="1600" dirty="0" err="1"/>
              <a:t>хабардар</a:t>
            </a:r>
            <a:r>
              <a:rPr lang="ru-RU" sz="1600" dirty="0"/>
              <a:t> </a:t>
            </a:r>
            <a:r>
              <a:rPr lang="ru-RU" sz="1600" dirty="0" err="1"/>
              <a:t>болуы</a:t>
            </a:r>
            <a:r>
              <a:rPr lang="ru-RU" sz="1600" dirty="0"/>
              <a:t>;</a:t>
            </a:r>
          </a:p>
          <a:p>
            <a:pPr marL="342900" indent="-342900" algn="just">
              <a:buFont typeface="Arial" panose="020B0604020202020204" pitchFamily="34" charset="0"/>
              <a:buChar char="•"/>
            </a:pPr>
            <a:endParaRPr lang="ru-RU" sz="1600" dirty="0"/>
          </a:p>
          <a:p>
            <a:pPr marL="342900" indent="-342900" algn="just">
              <a:buFont typeface="Arial" panose="020B0604020202020204" pitchFamily="34" charset="0"/>
              <a:buChar char="•"/>
            </a:pPr>
            <a:r>
              <a:rPr lang="ru-RU" sz="1600" dirty="0" err="1"/>
              <a:t>негізгі</a:t>
            </a:r>
            <a:r>
              <a:rPr lang="ru-RU" sz="1600" dirty="0"/>
              <a:t> </a:t>
            </a:r>
            <a:r>
              <a:rPr lang="ru-RU" sz="1600" dirty="0" err="1"/>
              <a:t>қаржы</a:t>
            </a:r>
            <a:r>
              <a:rPr lang="ru-RU" sz="1600" dirty="0"/>
              <a:t> </a:t>
            </a:r>
            <a:r>
              <a:rPr lang="ru-RU" sz="1600" dirty="0" err="1"/>
              <a:t>терминдері</a:t>
            </a:r>
            <a:r>
              <a:rPr lang="ru-RU" sz="1600" dirty="0"/>
              <a:t> мен </a:t>
            </a:r>
            <a:r>
              <a:rPr lang="ru-RU" sz="1600" dirty="0" err="1"/>
              <a:t>тетіктерін</a:t>
            </a:r>
            <a:r>
              <a:rPr lang="ru-RU" sz="1600" dirty="0"/>
              <a:t> </a:t>
            </a:r>
            <a:r>
              <a:rPr lang="ru-RU" sz="1600" dirty="0" err="1"/>
              <a:t>түсінбеушілік</a:t>
            </a:r>
            <a:r>
              <a:rPr lang="ru-RU" sz="1600" dirty="0"/>
              <a:t> </a:t>
            </a:r>
            <a:r>
              <a:rPr lang="ru-RU" sz="1600" dirty="0" err="1"/>
              <a:t>және</a:t>
            </a:r>
            <a:r>
              <a:rPr lang="ru-RU" sz="1600" dirty="0"/>
              <a:t> </a:t>
            </a:r>
            <a:r>
              <a:rPr lang="ru-RU" sz="1600" dirty="0" err="1"/>
              <a:t>бұл</a:t>
            </a:r>
            <a:r>
              <a:rPr lang="ru-RU" sz="1600" dirty="0"/>
              <a:t> </a:t>
            </a:r>
            <a:r>
              <a:rPr lang="ru-RU" sz="1600" dirty="0" err="1"/>
              <a:t>ақпаратты</a:t>
            </a:r>
            <a:r>
              <a:rPr lang="ru-RU" sz="1600" dirty="0"/>
              <a:t> </a:t>
            </a:r>
            <a:r>
              <a:rPr lang="ru-RU" sz="1600" dirty="0" err="1"/>
              <a:t>негізделген</a:t>
            </a:r>
            <a:r>
              <a:rPr lang="ru-RU" sz="1600" dirty="0"/>
              <a:t> </a:t>
            </a:r>
            <a:r>
              <a:rPr lang="ru-RU" sz="1600" dirty="0" err="1"/>
              <a:t>қаржылық</a:t>
            </a:r>
            <a:r>
              <a:rPr lang="ru-RU" sz="1600" dirty="0"/>
              <a:t> </a:t>
            </a:r>
            <a:r>
              <a:rPr lang="ru-RU" sz="1600" dirty="0" err="1"/>
              <a:t>шешімдер</a:t>
            </a:r>
            <a:r>
              <a:rPr lang="ru-RU" sz="1600" dirty="0"/>
              <a:t> </a:t>
            </a:r>
            <a:r>
              <a:rPr lang="ru-RU" sz="1600" dirty="0" err="1"/>
              <a:t>қабылдау</a:t>
            </a:r>
            <a:r>
              <a:rPr lang="ru-RU" sz="1600" dirty="0"/>
              <a:t> </a:t>
            </a:r>
            <a:r>
              <a:rPr lang="ru-RU" sz="1600" dirty="0" err="1"/>
              <a:t>үшін</a:t>
            </a:r>
            <a:r>
              <a:rPr lang="ru-RU" sz="1600" dirty="0"/>
              <a:t> </a:t>
            </a:r>
            <a:r>
              <a:rPr lang="ru-RU" sz="1600" dirty="0" err="1"/>
              <a:t>пайдалана</a:t>
            </a:r>
            <a:r>
              <a:rPr lang="ru-RU" sz="1600" dirty="0"/>
              <a:t> </a:t>
            </a:r>
            <a:r>
              <a:rPr lang="ru-RU" sz="1600" dirty="0" err="1"/>
              <a:t>алмау</a:t>
            </a:r>
            <a:r>
              <a:rPr lang="ru-RU" sz="1600" dirty="0"/>
              <a:t>;</a:t>
            </a:r>
          </a:p>
          <a:p>
            <a:pPr marL="342900" indent="-342900" algn="just">
              <a:buFont typeface="Arial" panose="020B0604020202020204" pitchFamily="34" charset="0"/>
              <a:buChar char="•"/>
            </a:pPr>
            <a:endParaRPr lang="ru-RU" sz="1600" dirty="0"/>
          </a:p>
          <a:p>
            <a:pPr marL="342900" indent="-342900" algn="just">
              <a:buFont typeface="Arial" panose="020B0604020202020204" pitchFamily="34" charset="0"/>
              <a:buChar char="•"/>
            </a:pPr>
            <a:r>
              <a:rPr lang="ru-RU" sz="1600" dirty="0" err="1"/>
              <a:t>мемлекеттік</a:t>
            </a:r>
            <a:r>
              <a:rPr lang="ru-RU" sz="1600" dirty="0"/>
              <a:t> </a:t>
            </a:r>
            <a:r>
              <a:rPr lang="ru-RU" sz="1600" dirty="0" err="1"/>
              <a:t>құралдарды</a:t>
            </a:r>
            <a:r>
              <a:rPr lang="ru-RU" sz="1600" dirty="0"/>
              <a:t> (</a:t>
            </a:r>
            <a:r>
              <a:rPr lang="ru-RU" sz="1600" dirty="0" err="1"/>
              <a:t>жеңілдіктер</a:t>
            </a:r>
            <a:r>
              <a:rPr lang="ru-RU" sz="1600" dirty="0"/>
              <a:t>, </a:t>
            </a:r>
            <a:r>
              <a:rPr lang="ru-RU" sz="1600" dirty="0" err="1"/>
              <a:t>салықтық</a:t>
            </a:r>
            <a:r>
              <a:rPr lang="ru-RU" sz="1600" dirty="0"/>
              <a:t> </a:t>
            </a:r>
            <a:r>
              <a:rPr lang="ru-RU" sz="1600" dirty="0" err="1"/>
              <a:t>шегерімдер</a:t>
            </a:r>
            <a:r>
              <a:rPr lang="ru-RU" sz="1600" dirty="0"/>
              <a:t> </a:t>
            </a:r>
            <a:r>
              <a:rPr lang="ru-RU" sz="1600" dirty="0" err="1"/>
              <a:t>және</a:t>
            </a:r>
            <a:r>
              <a:rPr lang="ru-RU" sz="1600" dirty="0"/>
              <a:t> </a:t>
            </a:r>
            <a:r>
              <a:rPr lang="ru-RU" sz="1600" dirty="0" err="1"/>
              <a:t>басқалар</a:t>
            </a:r>
            <a:r>
              <a:rPr lang="ru-RU" sz="1600" dirty="0"/>
              <a:t>) </a:t>
            </a:r>
            <a:r>
              <a:rPr lang="ru-RU" sz="1600" dirty="0" err="1"/>
              <a:t>пайдалана</a:t>
            </a:r>
            <a:r>
              <a:rPr lang="ru-RU" sz="1600" dirty="0"/>
              <a:t> </a:t>
            </a:r>
            <a:r>
              <a:rPr lang="ru-RU" sz="1600" dirty="0" err="1"/>
              <a:t>алмау</a:t>
            </a:r>
            <a:r>
              <a:rPr lang="ru-RU" sz="1600" dirty="0"/>
              <a:t>.</a:t>
            </a:r>
            <a:endParaRPr lang="ru-RU" sz="1600" i="0" u="none" strike="noStrike" dirty="0">
              <a:effectLst/>
            </a:endParaRPr>
          </a:p>
        </p:txBody>
      </p:sp>
      <p:sp>
        <p:nvSpPr>
          <p:cNvPr id="6" name="Равнобедренный треугольник 24">
            <a:extLst>
              <a:ext uri="{FF2B5EF4-FFF2-40B4-BE49-F238E27FC236}">
                <a16:creationId xmlns:a16="http://schemas.microsoft.com/office/drawing/2014/main" id="{9A179B2F-73E8-4543-A484-BC7116044D52}"/>
              </a:ext>
            </a:extLst>
          </p:cNvPr>
          <p:cNvSpPr/>
          <p:nvPr/>
        </p:nvSpPr>
        <p:spPr>
          <a:xfrm rot="5400000">
            <a:off x="373956" y="417831"/>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Объект 2">
            <a:extLst>
              <a:ext uri="{FF2B5EF4-FFF2-40B4-BE49-F238E27FC236}">
                <a16:creationId xmlns:a16="http://schemas.microsoft.com/office/drawing/2014/main" id="{A9270FAD-AAB1-CA4D-AAE1-E209F342FB27}"/>
              </a:ext>
            </a:extLst>
          </p:cNvPr>
          <p:cNvSpPr txBox="1">
            <a:spLocks/>
          </p:cNvSpPr>
          <p:nvPr/>
        </p:nvSpPr>
        <p:spPr>
          <a:xfrm>
            <a:off x="980181" y="49141"/>
            <a:ext cx="10373619" cy="850992"/>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marL="0" indent="0">
              <a:buNone/>
            </a:pPr>
            <a:endParaRPr lang="ru-RU" sz="2200" b="1" dirty="0">
              <a:solidFill>
                <a:srgbClr val="7A4300"/>
              </a:solidFill>
            </a:endParaRPr>
          </a:p>
          <a:p>
            <a:pPr marL="0" indent="0">
              <a:buNone/>
            </a:pPr>
            <a:r>
              <a:rPr lang="ru-RU" sz="2200" b="1" dirty="0" err="1">
                <a:solidFill>
                  <a:srgbClr val="7A4300"/>
                </a:solidFill>
              </a:rPr>
              <a:t>Халықтың</a:t>
            </a:r>
            <a:r>
              <a:rPr lang="ru-RU" sz="2200" b="1" dirty="0">
                <a:solidFill>
                  <a:srgbClr val="7A4300"/>
                </a:solidFill>
              </a:rPr>
              <a:t> </a:t>
            </a:r>
            <a:r>
              <a:rPr lang="ru-RU" sz="2200" b="1" dirty="0" err="1">
                <a:solidFill>
                  <a:srgbClr val="7A4300"/>
                </a:solidFill>
              </a:rPr>
              <a:t>ұтымды</a:t>
            </a:r>
            <a:r>
              <a:rPr lang="ru-RU" sz="2200" b="1" dirty="0">
                <a:solidFill>
                  <a:srgbClr val="7A4300"/>
                </a:solidFill>
              </a:rPr>
              <a:t> </a:t>
            </a:r>
            <a:r>
              <a:rPr lang="ru-RU" sz="2200" b="1" dirty="0" err="1">
                <a:solidFill>
                  <a:srgbClr val="7A4300"/>
                </a:solidFill>
              </a:rPr>
              <a:t>қаржылық</a:t>
            </a:r>
            <a:r>
              <a:rPr lang="ru-RU" sz="2200" b="1" dirty="0">
                <a:solidFill>
                  <a:srgbClr val="7A4300"/>
                </a:solidFill>
              </a:rPr>
              <a:t> </a:t>
            </a:r>
            <a:r>
              <a:rPr lang="ru-RU" sz="2200" b="1" dirty="0" err="1">
                <a:solidFill>
                  <a:srgbClr val="7A4300"/>
                </a:solidFill>
              </a:rPr>
              <a:t>шешімдер</a:t>
            </a:r>
            <a:r>
              <a:rPr lang="ru-RU" sz="2200" b="1" dirty="0">
                <a:solidFill>
                  <a:srgbClr val="7A4300"/>
                </a:solidFill>
              </a:rPr>
              <a:t> </a:t>
            </a:r>
            <a:r>
              <a:rPr lang="ru-RU" sz="2200" b="1" dirty="0" err="1">
                <a:solidFill>
                  <a:srgbClr val="7A4300"/>
                </a:solidFill>
              </a:rPr>
              <a:t>қабылдаудағы</a:t>
            </a:r>
            <a:r>
              <a:rPr lang="ru-RU" sz="2200" b="1" dirty="0">
                <a:solidFill>
                  <a:srgbClr val="7A4300"/>
                </a:solidFill>
              </a:rPr>
              <a:t> </a:t>
            </a:r>
            <a:r>
              <a:rPr lang="ru-RU" sz="2200" b="1" dirty="0" err="1">
                <a:solidFill>
                  <a:srgbClr val="7A4300"/>
                </a:solidFill>
              </a:rPr>
              <a:t>қателіктерге</a:t>
            </a:r>
            <a:r>
              <a:rPr lang="ru-RU" sz="2200" b="1" dirty="0">
                <a:solidFill>
                  <a:srgbClr val="7A4300"/>
                </a:solidFill>
              </a:rPr>
              <a:t> </a:t>
            </a:r>
            <a:r>
              <a:rPr lang="ru-RU" sz="2200" b="1" dirty="0" err="1">
                <a:solidFill>
                  <a:srgbClr val="7A4300"/>
                </a:solidFill>
              </a:rPr>
              <a:t>әкелетін</a:t>
            </a:r>
            <a:r>
              <a:rPr lang="ru-RU" sz="2200" b="1" dirty="0">
                <a:solidFill>
                  <a:srgbClr val="7A4300"/>
                </a:solidFill>
              </a:rPr>
              <a:t> ҚС </a:t>
            </a:r>
            <a:r>
              <a:rPr lang="ru-RU" sz="2200" b="1" dirty="0" err="1">
                <a:solidFill>
                  <a:srgbClr val="7A4300"/>
                </a:solidFill>
              </a:rPr>
              <a:t>саласындағы</a:t>
            </a:r>
            <a:r>
              <a:rPr lang="ru-RU" sz="2200" b="1" dirty="0">
                <a:solidFill>
                  <a:srgbClr val="7A4300"/>
                </a:solidFill>
              </a:rPr>
              <a:t> </a:t>
            </a:r>
            <a:r>
              <a:rPr lang="ru-RU" sz="2200" b="1" dirty="0" err="1">
                <a:solidFill>
                  <a:srgbClr val="7A4300"/>
                </a:solidFill>
              </a:rPr>
              <a:t>ең</a:t>
            </a:r>
            <a:r>
              <a:rPr lang="ru-RU" sz="2200" b="1" dirty="0">
                <a:solidFill>
                  <a:srgbClr val="7A4300"/>
                </a:solidFill>
              </a:rPr>
              <a:t> </a:t>
            </a:r>
            <a:r>
              <a:rPr lang="ru-RU" sz="2200" b="1" dirty="0" err="1">
                <a:solidFill>
                  <a:srgbClr val="7A4300"/>
                </a:solidFill>
              </a:rPr>
              <a:t>өткір</a:t>
            </a:r>
            <a:r>
              <a:rPr lang="ru-RU" sz="2200" b="1" dirty="0">
                <a:solidFill>
                  <a:srgbClr val="7A4300"/>
                </a:solidFill>
              </a:rPr>
              <a:t> </a:t>
            </a:r>
            <a:r>
              <a:rPr lang="ru-RU" sz="2200" b="1" dirty="0" err="1">
                <a:solidFill>
                  <a:srgbClr val="7A4300"/>
                </a:solidFill>
              </a:rPr>
              <a:t>мәселелер</a:t>
            </a:r>
            <a:r>
              <a:rPr lang="ru-RU" sz="2200" b="1" dirty="0">
                <a:solidFill>
                  <a:srgbClr val="7A4300"/>
                </a:solidFill>
              </a:rPr>
              <a:t>:</a:t>
            </a:r>
            <a:endParaRPr lang="ru-RU" sz="2400" dirty="0">
              <a:solidFill>
                <a:srgbClr val="7A4300"/>
              </a:solidFill>
              <a:ea typeface="Times New Roman" panose="02020603050405020304" pitchFamily="18" charset="0"/>
            </a:endParaRPr>
          </a:p>
        </p:txBody>
      </p:sp>
    </p:spTree>
    <p:extLst>
      <p:ext uri="{BB962C8B-B14F-4D97-AF65-F5344CB8AC3E}">
        <p14:creationId xmlns:p14="http://schemas.microsoft.com/office/powerpoint/2010/main" val="13530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81014DC4-D404-D242-B1F1-AE5EA107894F}"/>
              </a:ext>
            </a:extLst>
          </p:cNvPr>
          <p:cNvSpPr>
            <a:spLocks noGrp="1"/>
          </p:cNvSpPr>
          <p:nvPr>
            <p:ph type="sldNum" sz="quarter" idx="12"/>
          </p:nvPr>
        </p:nvSpPr>
        <p:spPr/>
        <p:txBody>
          <a:bodyPr/>
          <a:lstStyle/>
          <a:p>
            <a:fld id="{36AE403C-4EB7-40BC-9395-955F62C492F5}" type="slidenum">
              <a:rPr lang="ru-RU" smtClean="0"/>
              <a:pPr/>
              <a:t>66</a:t>
            </a:fld>
            <a:endParaRPr lang="ru-RU" dirty="0"/>
          </a:p>
        </p:txBody>
      </p:sp>
      <p:sp>
        <p:nvSpPr>
          <p:cNvPr id="5" name="Прямоугольник 4">
            <a:extLst>
              <a:ext uri="{FF2B5EF4-FFF2-40B4-BE49-F238E27FC236}">
                <a16:creationId xmlns:a16="http://schemas.microsoft.com/office/drawing/2014/main" id="{AD23721D-9B37-2C42-8A21-2A8693C47F4D}"/>
              </a:ext>
            </a:extLst>
          </p:cNvPr>
          <p:cNvSpPr/>
          <p:nvPr/>
        </p:nvSpPr>
        <p:spPr>
          <a:xfrm>
            <a:off x="479376" y="937167"/>
            <a:ext cx="11430000" cy="4031873"/>
          </a:xfrm>
          <a:prstGeom prst="rect">
            <a:avLst/>
          </a:prstGeom>
          <a:solidFill>
            <a:schemeClr val="accent2">
              <a:lumMod val="60000"/>
              <a:lumOff val="40000"/>
            </a:schemeClr>
          </a:solidFill>
        </p:spPr>
        <p:txBody>
          <a:bodyPr wrap="square">
            <a:spAutoFit/>
          </a:bodyPr>
          <a:lstStyle/>
          <a:p>
            <a:pPr algn="just">
              <a:buFont typeface="+mj-lt"/>
              <a:buAutoNum type="arabicPeriod"/>
            </a:pPr>
            <a:r>
              <a:rPr lang="ru-RU" sz="1600" dirty="0" err="1"/>
              <a:t>Халықтың</a:t>
            </a:r>
            <a:r>
              <a:rPr lang="ru-RU" sz="1600" dirty="0"/>
              <a:t> </a:t>
            </a:r>
            <a:r>
              <a:rPr lang="ru-RU" sz="1600" dirty="0" err="1"/>
              <a:t>қаржылық</a:t>
            </a:r>
            <a:r>
              <a:rPr lang="ru-RU" sz="1600" dirty="0"/>
              <a:t> </a:t>
            </a:r>
            <a:r>
              <a:rPr lang="ru-RU" sz="1600" dirty="0" err="1"/>
              <a:t>көрсетілетін</a:t>
            </a:r>
            <a:r>
              <a:rPr lang="ru-RU" sz="1600" dirty="0"/>
              <a:t> </a:t>
            </a:r>
            <a:r>
              <a:rPr lang="ru-RU" sz="1600" dirty="0" err="1"/>
              <a:t>қызметтер</a:t>
            </a:r>
            <a:r>
              <a:rPr lang="ru-RU" sz="1600" dirty="0"/>
              <a:t> мен </a:t>
            </a:r>
            <a:r>
              <a:rPr lang="ru-RU" sz="1600" dirty="0" err="1"/>
              <a:t>өнімдер</a:t>
            </a:r>
            <a:r>
              <a:rPr lang="ru-RU" sz="1600" dirty="0"/>
              <a:t>, </a:t>
            </a:r>
            <a:r>
              <a:rPr lang="ru-RU" sz="1600" dirty="0" err="1"/>
              <a:t>инвестициялық</a:t>
            </a:r>
            <a:r>
              <a:rPr lang="ru-RU" sz="1600" dirty="0"/>
              <a:t> </a:t>
            </a:r>
            <a:r>
              <a:rPr lang="ru-RU" sz="1600" dirty="0" err="1"/>
              <a:t>құралдар</a:t>
            </a:r>
            <a:r>
              <a:rPr lang="ru-RU" sz="1600" dirty="0"/>
              <a:t> </a:t>
            </a:r>
            <a:r>
              <a:rPr lang="ru-RU" sz="1600" dirty="0" err="1"/>
              <a:t>және</a:t>
            </a:r>
            <a:r>
              <a:rPr lang="ru-RU" sz="1600" dirty="0"/>
              <a:t> </a:t>
            </a:r>
            <a:r>
              <a:rPr lang="ru-RU" sz="1600" dirty="0" err="1"/>
              <a:t>қаржы</a:t>
            </a:r>
            <a:r>
              <a:rPr lang="ru-RU" sz="1600" dirty="0"/>
              <a:t> </a:t>
            </a:r>
            <a:r>
              <a:rPr lang="ru-RU" sz="1600" dirty="0" err="1"/>
              <a:t>реттегішінің</a:t>
            </a:r>
            <a:r>
              <a:rPr lang="ru-RU" sz="1600" dirty="0"/>
              <a:t> </a:t>
            </a:r>
            <a:r>
              <a:rPr lang="ru-RU" sz="1600" dirty="0" err="1"/>
              <a:t>қызметі</a:t>
            </a:r>
            <a:r>
              <a:rPr lang="ru-RU" sz="1600" dirty="0"/>
              <a:t> </a:t>
            </a:r>
            <a:r>
              <a:rPr lang="ru-RU" sz="1600" dirty="0" err="1"/>
              <a:t>туралы</a:t>
            </a:r>
            <a:r>
              <a:rPr lang="ru-RU" sz="1600" dirty="0"/>
              <a:t> </a:t>
            </a:r>
            <a:r>
              <a:rPr lang="ru-RU" sz="1600" dirty="0" err="1"/>
              <a:t>хабардар</a:t>
            </a:r>
            <a:r>
              <a:rPr lang="ru-RU" sz="1600" dirty="0"/>
              <a:t> </a:t>
            </a:r>
            <a:r>
              <a:rPr lang="ru-RU" sz="1600" dirty="0" err="1"/>
              <a:t>болуының</a:t>
            </a:r>
            <a:r>
              <a:rPr lang="ru-RU" sz="1600" dirty="0"/>
              <a:t> </a:t>
            </a:r>
            <a:r>
              <a:rPr lang="ru-RU" sz="1600" dirty="0" err="1"/>
              <a:t>қамтылуы</a:t>
            </a:r>
            <a:r>
              <a:rPr lang="ru-RU" sz="1600" dirty="0"/>
              <a:t> мен </a:t>
            </a:r>
            <a:r>
              <a:rPr lang="ru-RU" sz="1600" dirty="0" err="1"/>
              <a:t>сапасын</a:t>
            </a:r>
            <a:r>
              <a:rPr lang="ru-RU" sz="1600" dirty="0"/>
              <a:t> </a:t>
            </a:r>
            <a:r>
              <a:rPr lang="ru-RU" sz="1600" dirty="0" err="1"/>
              <a:t>арттыру</a:t>
            </a:r>
            <a:r>
              <a:rPr lang="ru-RU" sz="1600" dirty="0"/>
              <a:t>;</a:t>
            </a:r>
          </a:p>
          <a:p>
            <a:pPr algn="just">
              <a:buFont typeface="+mj-lt"/>
              <a:buAutoNum type="arabicPeriod"/>
            </a:pPr>
            <a:r>
              <a:rPr lang="ru-RU" sz="1600" dirty="0" err="1"/>
              <a:t>Түрлі</a:t>
            </a:r>
            <a:r>
              <a:rPr lang="ru-RU" sz="1600" dirty="0"/>
              <a:t> коммуникация </a:t>
            </a:r>
            <a:r>
              <a:rPr lang="ru-RU" sz="1600" dirty="0" err="1"/>
              <a:t>құралдары</a:t>
            </a:r>
            <a:r>
              <a:rPr lang="ru-RU" sz="1600" dirty="0"/>
              <a:t> мен </a:t>
            </a:r>
            <a:r>
              <a:rPr lang="ru-RU" sz="1600" dirty="0" err="1"/>
              <a:t>арналарын</a:t>
            </a:r>
            <a:r>
              <a:rPr lang="ru-RU" sz="1600" dirty="0"/>
              <a:t>, </a:t>
            </a:r>
            <a:r>
              <a:rPr lang="ru-RU" sz="1600" dirty="0" err="1"/>
              <a:t>оның</a:t>
            </a:r>
            <a:r>
              <a:rPr lang="ru-RU" sz="1600" dirty="0"/>
              <a:t> </a:t>
            </a:r>
            <a:r>
              <a:rPr lang="ru-RU" sz="1600" dirty="0" err="1"/>
              <a:t>ішінде</a:t>
            </a:r>
            <a:r>
              <a:rPr lang="ru-RU" sz="1600" dirty="0"/>
              <a:t> ҚС </a:t>
            </a:r>
            <a:r>
              <a:rPr lang="ru-RU" sz="1600" dirty="0" err="1"/>
              <a:t>және</a:t>
            </a:r>
            <a:r>
              <a:rPr lang="ru-RU" sz="1600" dirty="0"/>
              <a:t> </a:t>
            </a:r>
            <a:r>
              <a:rPr lang="ru-RU" sz="1600" dirty="0" err="1"/>
              <a:t>қаржы</a:t>
            </a:r>
            <a:r>
              <a:rPr lang="ru-RU" sz="1600" dirty="0"/>
              <a:t> </a:t>
            </a:r>
            <a:r>
              <a:rPr lang="ru-RU" sz="1600" dirty="0" err="1"/>
              <a:t>қызметтерін</a:t>
            </a:r>
            <a:r>
              <a:rPr lang="ru-RU" sz="1600" dirty="0"/>
              <a:t> </a:t>
            </a:r>
            <a:r>
              <a:rPr lang="ru-RU" sz="1600" dirty="0" err="1"/>
              <a:t>тұтынушылардың</a:t>
            </a:r>
            <a:r>
              <a:rPr lang="ru-RU" sz="1600" dirty="0"/>
              <a:t> </a:t>
            </a:r>
            <a:r>
              <a:rPr lang="ru-RU" sz="1600" dirty="0" err="1"/>
              <a:t>құқықтарын</a:t>
            </a:r>
            <a:r>
              <a:rPr lang="ru-RU" sz="1600" dirty="0"/>
              <a:t> </a:t>
            </a:r>
            <a:r>
              <a:rPr lang="ru-RU" sz="1600" dirty="0" err="1"/>
              <a:t>қорғау</a:t>
            </a:r>
            <a:r>
              <a:rPr lang="ru-RU" sz="1600" dirty="0"/>
              <a:t> </a:t>
            </a:r>
            <a:r>
              <a:rPr lang="ru-RU" sz="1600" dirty="0" err="1"/>
              <a:t>жөніндегі</a:t>
            </a:r>
            <a:r>
              <a:rPr lang="ru-RU" sz="1600" dirty="0"/>
              <a:t> </a:t>
            </a:r>
            <a:r>
              <a:rPr lang="ru-RU" sz="1600" dirty="0" err="1"/>
              <a:t>ақпараттық</a:t>
            </a:r>
            <a:r>
              <a:rPr lang="ru-RU" sz="1600" dirty="0"/>
              <a:t> </a:t>
            </a:r>
            <a:r>
              <a:rPr lang="ru-RU" sz="1600" dirty="0" err="1"/>
              <a:t>материалдардың</a:t>
            </a:r>
            <a:r>
              <a:rPr lang="ru-RU" sz="1600" dirty="0"/>
              <a:t> </a:t>
            </a:r>
            <a:r>
              <a:rPr lang="ru-RU" sz="1600" dirty="0" err="1"/>
              <a:t>кең</a:t>
            </a:r>
            <a:r>
              <a:rPr lang="ru-RU" sz="1600" dirty="0"/>
              <a:t> </a:t>
            </a:r>
            <a:r>
              <a:rPr lang="ru-RU" sz="1600" dirty="0" err="1"/>
              <a:t>спектрін</a:t>
            </a:r>
            <a:r>
              <a:rPr lang="ru-RU" sz="1600" dirty="0"/>
              <a:t> </a:t>
            </a:r>
            <a:r>
              <a:rPr lang="ru-RU" sz="1600" dirty="0" err="1"/>
              <a:t>пайдалана</a:t>
            </a:r>
            <a:r>
              <a:rPr lang="ru-RU" sz="1600" dirty="0"/>
              <a:t> </a:t>
            </a:r>
            <a:r>
              <a:rPr lang="ru-RU" sz="1600" dirty="0" err="1"/>
              <a:t>отырып</a:t>
            </a:r>
            <a:r>
              <a:rPr lang="ru-RU" sz="1600" dirty="0"/>
              <a:t>, </a:t>
            </a:r>
            <a:r>
              <a:rPr lang="ru-RU" sz="1600" dirty="0" err="1"/>
              <a:t>оқушыларға</a:t>
            </a:r>
            <a:r>
              <a:rPr lang="ru-RU" sz="1600" dirty="0"/>
              <a:t>, </a:t>
            </a:r>
            <a:r>
              <a:rPr lang="ru-RU" sz="1600" dirty="0" err="1"/>
              <a:t>студенттерге</a:t>
            </a:r>
            <a:r>
              <a:rPr lang="ru-RU" sz="1600" dirty="0"/>
              <a:t> </a:t>
            </a:r>
            <a:r>
              <a:rPr lang="ru-RU" sz="1600" dirty="0" err="1"/>
              <a:t>және</a:t>
            </a:r>
            <a:r>
              <a:rPr lang="ru-RU" sz="1600" dirty="0"/>
              <a:t> </a:t>
            </a:r>
            <a:r>
              <a:rPr lang="ru-RU" sz="1600" dirty="0" err="1"/>
              <a:t>ересектерге</a:t>
            </a:r>
            <a:r>
              <a:rPr lang="ru-RU" sz="1600" dirty="0"/>
              <a:t> </a:t>
            </a:r>
            <a:r>
              <a:rPr lang="ru-RU" sz="1600" dirty="0" err="1"/>
              <a:t>арналған</a:t>
            </a:r>
            <a:r>
              <a:rPr lang="ru-RU" sz="1600" dirty="0"/>
              <a:t> </a:t>
            </a:r>
            <a:r>
              <a:rPr lang="ru-RU" sz="1600" dirty="0" err="1"/>
              <a:t>цифрлық</a:t>
            </a:r>
            <a:r>
              <a:rPr lang="ru-RU" sz="1600" dirty="0"/>
              <a:t> </a:t>
            </a:r>
            <a:r>
              <a:rPr lang="ru-RU" sz="1600" dirty="0" err="1"/>
              <a:t>форматта</a:t>
            </a:r>
            <a:r>
              <a:rPr lang="ru-RU" sz="1600" dirty="0"/>
              <a:t> </a:t>
            </a:r>
            <a:r>
              <a:rPr lang="ru-RU" sz="1600" dirty="0" err="1"/>
              <a:t>оқыту</a:t>
            </a:r>
            <a:r>
              <a:rPr lang="ru-RU" sz="1600" dirty="0"/>
              <a:t> </a:t>
            </a:r>
            <a:r>
              <a:rPr lang="ru-RU" sz="1600" dirty="0" err="1"/>
              <a:t>бағдарламаларын</a:t>
            </a:r>
            <a:r>
              <a:rPr lang="ru-RU" sz="1600" dirty="0"/>
              <a:t> </a:t>
            </a:r>
            <a:r>
              <a:rPr lang="ru-RU" sz="1600" dirty="0" err="1"/>
              <a:t>әзірлеу</a:t>
            </a:r>
            <a:r>
              <a:rPr lang="ru-RU" sz="1600" dirty="0"/>
              <a:t> </a:t>
            </a:r>
            <a:r>
              <a:rPr lang="ru-RU" sz="1600" dirty="0" err="1"/>
              <a:t>және</a:t>
            </a:r>
            <a:r>
              <a:rPr lang="ru-RU" sz="1600" dirty="0"/>
              <a:t> </a:t>
            </a:r>
            <a:r>
              <a:rPr lang="ru-RU" sz="1600" dirty="0" err="1"/>
              <a:t>іске</a:t>
            </a:r>
            <a:r>
              <a:rPr lang="ru-RU" sz="1600" dirty="0"/>
              <a:t> </a:t>
            </a:r>
            <a:r>
              <a:rPr lang="ru-RU" sz="1600" dirty="0" err="1"/>
              <a:t>қосу</a:t>
            </a:r>
            <a:r>
              <a:rPr lang="ru-RU" sz="1600" dirty="0"/>
              <a:t>;</a:t>
            </a:r>
          </a:p>
          <a:p>
            <a:pPr algn="just">
              <a:buFont typeface="+mj-lt"/>
              <a:buAutoNum type="arabicPeriod"/>
            </a:pPr>
            <a:r>
              <a:rPr lang="ru-RU" sz="1600" dirty="0" err="1"/>
              <a:t>Қаржылық</a:t>
            </a:r>
            <a:r>
              <a:rPr lang="ru-RU" sz="1600" dirty="0"/>
              <a:t> </a:t>
            </a:r>
            <a:r>
              <a:rPr lang="ru-RU" sz="1600" dirty="0" err="1"/>
              <a:t>сауаттылық</a:t>
            </a:r>
            <a:r>
              <a:rPr lang="ru-RU" sz="1600" dirty="0"/>
              <a:t> </a:t>
            </a:r>
            <a:r>
              <a:rPr lang="ru-RU" sz="1600" dirty="0" err="1"/>
              <a:t>және</a:t>
            </a:r>
            <a:r>
              <a:rPr lang="ru-RU" sz="1600" dirty="0"/>
              <a:t> </a:t>
            </a:r>
            <a:r>
              <a:rPr lang="ru-RU" sz="1600" dirty="0" err="1"/>
              <a:t>қаржылық</a:t>
            </a:r>
            <a:r>
              <a:rPr lang="ru-RU" sz="1600" dirty="0"/>
              <a:t> </a:t>
            </a:r>
            <a:r>
              <a:rPr lang="ru-RU" sz="1600" dirty="0" err="1"/>
              <a:t>қызметтерді</a:t>
            </a:r>
            <a:r>
              <a:rPr lang="ru-RU" sz="1600" dirty="0"/>
              <a:t> </a:t>
            </a:r>
            <a:r>
              <a:rPr lang="ru-RU" sz="1600" dirty="0" err="1"/>
              <a:t>тұтынушылардың</a:t>
            </a:r>
            <a:r>
              <a:rPr lang="ru-RU" sz="1600" dirty="0"/>
              <a:t> </a:t>
            </a:r>
            <a:r>
              <a:rPr lang="ru-RU" sz="1600" dirty="0" err="1"/>
              <a:t>құқықтарын</a:t>
            </a:r>
            <a:r>
              <a:rPr lang="ru-RU" sz="1600" dirty="0"/>
              <a:t> </a:t>
            </a:r>
            <a:r>
              <a:rPr lang="ru-RU" sz="1600" dirty="0" err="1"/>
              <a:t>қорғау</a:t>
            </a:r>
            <a:r>
              <a:rPr lang="ru-RU" sz="1600" dirty="0"/>
              <a:t> </a:t>
            </a:r>
            <a:r>
              <a:rPr lang="ru-RU" sz="1600" dirty="0" err="1"/>
              <a:t>саласында</a:t>
            </a:r>
            <a:r>
              <a:rPr lang="ru-RU" sz="1600" dirty="0"/>
              <a:t> </a:t>
            </a:r>
            <a:r>
              <a:rPr lang="ru-RU" sz="1600" dirty="0" err="1"/>
              <a:t>тиімді</a:t>
            </a:r>
            <a:r>
              <a:rPr lang="ru-RU" sz="1600" dirty="0"/>
              <a:t> </a:t>
            </a:r>
            <a:r>
              <a:rPr lang="ru-RU" sz="1600" dirty="0" err="1"/>
              <a:t>және</a:t>
            </a:r>
            <a:r>
              <a:rPr lang="ru-RU" sz="1600" dirty="0"/>
              <a:t> </a:t>
            </a:r>
            <a:r>
              <a:rPr lang="ru-RU" sz="1600" dirty="0" err="1"/>
              <a:t>қолжетімді</a:t>
            </a:r>
            <a:r>
              <a:rPr lang="ru-RU" sz="1600" dirty="0"/>
              <a:t>, </a:t>
            </a:r>
            <a:r>
              <a:rPr lang="ru-RU" sz="1600" dirty="0" err="1"/>
              <a:t>оның</a:t>
            </a:r>
            <a:r>
              <a:rPr lang="ru-RU" sz="1600" dirty="0"/>
              <a:t> </a:t>
            </a:r>
            <a:r>
              <a:rPr lang="ru-RU" sz="1600" dirty="0" err="1"/>
              <a:t>ішінде</a:t>
            </a:r>
            <a:r>
              <a:rPr lang="ru-RU" sz="1600" dirty="0"/>
              <a:t> </a:t>
            </a:r>
            <a:r>
              <a:rPr lang="ru-RU" sz="1600" dirty="0" err="1"/>
              <a:t>цифрлық</a:t>
            </a:r>
            <a:r>
              <a:rPr lang="ru-RU" sz="1600" dirty="0"/>
              <a:t> </a:t>
            </a:r>
            <a:r>
              <a:rPr lang="ru-RU" sz="1600" dirty="0" err="1"/>
              <a:t>ақпараттық</a:t>
            </a:r>
            <a:r>
              <a:rPr lang="ru-RU" sz="1600" dirty="0"/>
              <a:t> </a:t>
            </a:r>
            <a:r>
              <a:rPr lang="ru-RU" sz="1600" dirty="0" err="1"/>
              <a:t>ресурстар</a:t>
            </a:r>
            <a:r>
              <a:rPr lang="ru-RU" sz="1600" dirty="0"/>
              <a:t> </a:t>
            </a:r>
            <a:r>
              <a:rPr lang="ru-RU" sz="1600" dirty="0" err="1"/>
              <a:t>жүйесін</a:t>
            </a:r>
            <a:r>
              <a:rPr lang="ru-RU" sz="1600" dirty="0"/>
              <a:t> </a:t>
            </a:r>
            <a:r>
              <a:rPr lang="ru-RU" sz="1600" dirty="0" err="1"/>
              <a:t>құру</a:t>
            </a:r>
            <a:r>
              <a:rPr lang="ru-RU" sz="1600" dirty="0"/>
              <a:t>, </a:t>
            </a:r>
            <a:r>
              <a:rPr lang="ru-RU" sz="1600" dirty="0" err="1"/>
              <a:t>қазіргі</a:t>
            </a:r>
            <a:r>
              <a:rPr lang="ru-RU" sz="1600" dirty="0"/>
              <a:t> </a:t>
            </a:r>
            <a:r>
              <a:rPr lang="ru-RU" sz="1600" dirty="0" err="1"/>
              <a:t>заманғы</a:t>
            </a:r>
            <a:r>
              <a:rPr lang="ru-RU" sz="1600" dirty="0"/>
              <a:t> </a:t>
            </a:r>
            <a:r>
              <a:rPr lang="ru-RU" sz="1600" dirty="0" err="1"/>
              <a:t>қаржылық</a:t>
            </a:r>
            <a:r>
              <a:rPr lang="ru-RU" sz="1600" dirty="0"/>
              <a:t> </a:t>
            </a:r>
            <a:r>
              <a:rPr lang="ru-RU" sz="1600" dirty="0" err="1"/>
              <a:t>технологиялардың</a:t>
            </a:r>
            <a:r>
              <a:rPr lang="ru-RU" sz="1600" dirty="0"/>
              <a:t> </a:t>
            </a:r>
            <a:r>
              <a:rPr lang="ru-RU" sz="1600" dirty="0" err="1"/>
              <a:t>дамуын</a:t>
            </a:r>
            <a:r>
              <a:rPr lang="ru-RU" sz="1600" dirty="0"/>
              <a:t> </a:t>
            </a:r>
            <a:r>
              <a:rPr lang="ru-RU" sz="1600" dirty="0" err="1"/>
              <a:t>ескере</a:t>
            </a:r>
            <a:r>
              <a:rPr lang="ru-RU" sz="1600" dirty="0"/>
              <a:t> </a:t>
            </a:r>
            <a:r>
              <a:rPr lang="ru-RU" sz="1600" dirty="0" err="1"/>
              <a:t>отырып</a:t>
            </a:r>
            <a:r>
              <a:rPr lang="ru-RU" sz="1600" dirty="0"/>
              <a:t>, ҚС </a:t>
            </a:r>
            <a:r>
              <a:rPr lang="ru-RU" sz="1600" dirty="0" err="1"/>
              <a:t>тақырыбы</a:t>
            </a:r>
            <a:r>
              <a:rPr lang="ru-RU" sz="1600" dirty="0"/>
              <a:t> </a:t>
            </a:r>
            <a:r>
              <a:rPr lang="ru-RU" sz="1600" dirty="0" err="1"/>
              <a:t>бойынша</a:t>
            </a:r>
            <a:r>
              <a:rPr lang="ru-RU" sz="1600" dirty="0"/>
              <a:t> </a:t>
            </a:r>
            <a:r>
              <a:rPr lang="ru-RU" sz="1600" dirty="0" err="1"/>
              <a:t>қажетті</a:t>
            </a:r>
            <a:r>
              <a:rPr lang="ru-RU" sz="1600" dirty="0"/>
              <a:t> </a:t>
            </a:r>
            <a:r>
              <a:rPr lang="ru-RU" sz="1600" dirty="0" err="1"/>
              <a:t>институционалдық</a:t>
            </a:r>
            <a:r>
              <a:rPr lang="ru-RU" sz="1600" dirty="0"/>
              <a:t> </a:t>
            </a:r>
            <a:r>
              <a:rPr lang="ru-RU" sz="1600" dirty="0" err="1"/>
              <a:t>базаны</a:t>
            </a:r>
            <a:r>
              <a:rPr lang="ru-RU" sz="1600" dirty="0"/>
              <a:t> </a:t>
            </a:r>
            <a:r>
              <a:rPr lang="ru-RU" sz="1600" dirty="0" err="1"/>
              <a:t>және</a:t>
            </a:r>
            <a:r>
              <a:rPr lang="ru-RU" sz="1600" dirty="0"/>
              <a:t> </a:t>
            </a:r>
            <a:r>
              <a:rPr lang="ru-RU" sz="1600" dirty="0" err="1"/>
              <a:t>әдістемелік</a:t>
            </a:r>
            <a:r>
              <a:rPr lang="ru-RU" sz="1600" dirty="0"/>
              <a:t> </a:t>
            </a:r>
            <a:r>
              <a:rPr lang="ru-RU" sz="1600" dirty="0" err="1"/>
              <a:t>ресурстарды</a:t>
            </a:r>
            <a:r>
              <a:rPr lang="ru-RU" sz="1600" dirty="0"/>
              <a:t> </a:t>
            </a:r>
            <a:r>
              <a:rPr lang="ru-RU" sz="1600" dirty="0" err="1"/>
              <a:t>дамыту</a:t>
            </a:r>
            <a:r>
              <a:rPr lang="ru-RU" sz="1600" dirty="0"/>
              <a:t>;</a:t>
            </a:r>
          </a:p>
          <a:p>
            <a:pPr algn="just">
              <a:buFont typeface="+mj-lt"/>
              <a:buAutoNum type="arabicPeriod"/>
            </a:pPr>
            <a:r>
              <a:rPr lang="ru-RU" sz="1600" dirty="0"/>
              <a:t>ҚС-</a:t>
            </a:r>
            <a:r>
              <a:rPr lang="ru-RU" sz="1600" dirty="0" err="1"/>
              <a:t>ны</a:t>
            </a:r>
            <a:r>
              <a:rPr lang="ru-RU" sz="1600" dirty="0"/>
              <a:t> </a:t>
            </a:r>
            <a:r>
              <a:rPr lang="ru-RU" sz="1600" dirty="0" err="1"/>
              <a:t>арттыруға</a:t>
            </a:r>
            <a:r>
              <a:rPr lang="ru-RU" sz="1600" dirty="0"/>
              <a:t>, </a:t>
            </a:r>
            <a:r>
              <a:rPr lang="ru-RU" sz="1600" dirty="0" err="1"/>
              <a:t>қаржылық</a:t>
            </a:r>
            <a:r>
              <a:rPr lang="ru-RU" sz="1600" dirty="0"/>
              <a:t> </a:t>
            </a:r>
            <a:r>
              <a:rPr lang="ru-RU" sz="1600" dirty="0" err="1"/>
              <a:t>ағартуды</a:t>
            </a:r>
            <a:r>
              <a:rPr lang="ru-RU" sz="1600" dirty="0"/>
              <a:t> </a:t>
            </a:r>
            <a:r>
              <a:rPr lang="ru-RU" sz="1600" dirty="0" err="1"/>
              <a:t>дамытуға</a:t>
            </a:r>
            <a:r>
              <a:rPr lang="ru-RU" sz="1600" dirty="0"/>
              <a:t> </a:t>
            </a:r>
            <a:r>
              <a:rPr lang="ru-RU" sz="1600" dirty="0" err="1"/>
              <a:t>және</a:t>
            </a:r>
            <a:r>
              <a:rPr lang="ru-RU" sz="1600" dirty="0"/>
              <a:t> </a:t>
            </a:r>
            <a:r>
              <a:rPr lang="ru-RU" sz="1600" dirty="0" err="1"/>
              <a:t>қаржылық</a:t>
            </a:r>
            <a:r>
              <a:rPr lang="ru-RU" sz="1600" dirty="0"/>
              <a:t> </a:t>
            </a:r>
            <a:r>
              <a:rPr lang="ru-RU" sz="1600" dirty="0" err="1"/>
              <a:t>қызметтерді</a:t>
            </a:r>
            <a:r>
              <a:rPr lang="ru-RU" sz="1600" dirty="0"/>
              <a:t> </a:t>
            </a:r>
            <a:r>
              <a:rPr lang="ru-RU" sz="1600" dirty="0" err="1"/>
              <a:t>тұтынушылардың</a:t>
            </a:r>
            <a:r>
              <a:rPr lang="ru-RU" sz="1600" dirty="0"/>
              <a:t> </a:t>
            </a:r>
            <a:r>
              <a:rPr lang="ru-RU" sz="1600" dirty="0" err="1"/>
              <a:t>құқықтарын</a:t>
            </a:r>
            <a:r>
              <a:rPr lang="ru-RU" sz="1600" dirty="0"/>
              <a:t> </a:t>
            </a:r>
            <a:r>
              <a:rPr lang="ru-RU" sz="1600" dirty="0" err="1"/>
              <a:t>қорғауды</a:t>
            </a:r>
            <a:r>
              <a:rPr lang="ru-RU" sz="1600" dirty="0"/>
              <a:t> </a:t>
            </a:r>
            <a:r>
              <a:rPr lang="ru-RU" sz="1600" dirty="0" err="1"/>
              <a:t>арттыруға</a:t>
            </a:r>
            <a:r>
              <a:rPr lang="ru-RU" sz="1600" dirty="0"/>
              <a:t> </a:t>
            </a:r>
            <a:r>
              <a:rPr lang="ru-RU" sz="1600" dirty="0" err="1"/>
              <a:t>бағытталған</a:t>
            </a:r>
            <a:r>
              <a:rPr lang="ru-RU" sz="1600" dirty="0"/>
              <a:t> </a:t>
            </a:r>
            <a:r>
              <a:rPr lang="ru-RU" sz="1600" dirty="0" err="1"/>
              <a:t>халықтың</a:t>
            </a:r>
            <a:r>
              <a:rPr lang="ru-RU" sz="1600" dirty="0"/>
              <a:t> </a:t>
            </a:r>
            <a:r>
              <a:rPr lang="ru-RU" sz="1600" dirty="0" err="1"/>
              <a:t>барлық</a:t>
            </a:r>
            <a:r>
              <a:rPr lang="ru-RU" sz="1600" dirty="0"/>
              <a:t> </a:t>
            </a:r>
            <a:r>
              <a:rPr lang="ru-RU" sz="1600" dirty="0" err="1"/>
              <a:t>топтарының</a:t>
            </a:r>
            <a:r>
              <a:rPr lang="ru-RU" sz="1600" dirty="0"/>
              <a:t> </a:t>
            </a:r>
            <a:r>
              <a:rPr lang="ru-RU" sz="1600" dirty="0" err="1"/>
              <a:t>кең</a:t>
            </a:r>
            <a:r>
              <a:rPr lang="ru-RU" sz="1600" dirty="0"/>
              <a:t> </a:t>
            </a:r>
            <a:r>
              <a:rPr lang="ru-RU" sz="1600" dirty="0" err="1"/>
              <a:t>ауқымды</a:t>
            </a:r>
            <a:r>
              <a:rPr lang="ru-RU" sz="1600" dirty="0"/>
              <a:t> </a:t>
            </a:r>
            <a:r>
              <a:rPr lang="ru-RU" sz="1600" dirty="0" err="1"/>
              <a:t>бастамаларын</a:t>
            </a:r>
            <a:r>
              <a:rPr lang="ru-RU" sz="1600" dirty="0"/>
              <a:t> </a:t>
            </a:r>
            <a:r>
              <a:rPr lang="ru-RU" sz="1600" dirty="0" err="1"/>
              <a:t>қолдау</a:t>
            </a:r>
            <a:r>
              <a:rPr lang="ru-RU" sz="1600" dirty="0"/>
              <a:t> </a:t>
            </a:r>
            <a:r>
              <a:rPr lang="ru-RU" sz="1600" dirty="0" err="1"/>
              <a:t>жүйесін</a:t>
            </a:r>
            <a:r>
              <a:rPr lang="ru-RU" sz="1600" dirty="0"/>
              <a:t> </a:t>
            </a:r>
            <a:r>
              <a:rPr lang="ru-RU" sz="1600" dirty="0" err="1"/>
              <a:t>әзірлеу</a:t>
            </a:r>
            <a:r>
              <a:rPr lang="ru-RU" sz="1600" dirty="0"/>
              <a:t>;</a:t>
            </a:r>
          </a:p>
          <a:p>
            <a:pPr algn="just">
              <a:buFont typeface="+mj-lt"/>
              <a:buAutoNum type="arabicPeriod"/>
            </a:pPr>
            <a:r>
              <a:rPr lang="ru-RU" sz="1600" dirty="0" err="1"/>
              <a:t>Тұтынушыларға</a:t>
            </a:r>
            <a:r>
              <a:rPr lang="ru-RU" sz="1600" dirty="0"/>
              <a:t> </a:t>
            </a:r>
            <a:r>
              <a:rPr lang="ru-RU" sz="1600" dirty="0" err="1"/>
              <a:t>қатысты</a:t>
            </a:r>
            <a:r>
              <a:rPr lang="ru-RU" sz="1600" dirty="0"/>
              <a:t> </a:t>
            </a:r>
            <a:r>
              <a:rPr lang="ru-RU" sz="1600" dirty="0" err="1"/>
              <a:t>қаржы</a:t>
            </a:r>
            <a:r>
              <a:rPr lang="ru-RU" sz="1600" dirty="0"/>
              <a:t> </a:t>
            </a:r>
            <a:r>
              <a:rPr lang="ru-RU" sz="1600" dirty="0" err="1"/>
              <a:t>өнімдері</a:t>
            </a:r>
            <a:r>
              <a:rPr lang="ru-RU" sz="1600" dirty="0"/>
              <a:t> мен </a:t>
            </a:r>
            <a:r>
              <a:rPr lang="ru-RU" sz="1600" dirty="0" err="1"/>
              <a:t>қызметтерін</a:t>
            </a:r>
            <a:r>
              <a:rPr lang="ru-RU" sz="1600" dirty="0"/>
              <a:t> </a:t>
            </a:r>
            <a:r>
              <a:rPr lang="ru-RU" sz="1600" dirty="0" err="1"/>
              <a:t>жеткізушілердің</a:t>
            </a:r>
            <a:r>
              <a:rPr lang="ru-RU" sz="1600" dirty="0"/>
              <a:t> </a:t>
            </a:r>
            <a:r>
              <a:rPr lang="ru-RU" sz="1600" dirty="0" err="1"/>
              <a:t>әлеуметтік</a:t>
            </a:r>
            <a:r>
              <a:rPr lang="ru-RU" sz="1600" dirty="0"/>
              <a:t> </a:t>
            </a:r>
            <a:r>
              <a:rPr lang="ru-RU" sz="1600" dirty="0" err="1"/>
              <a:t>жауапты</a:t>
            </a:r>
            <a:r>
              <a:rPr lang="ru-RU" sz="1600" dirty="0"/>
              <a:t> </a:t>
            </a:r>
            <a:r>
              <a:rPr lang="ru-RU" sz="1600" dirty="0" err="1"/>
              <a:t>мінез-құлқын</a:t>
            </a:r>
            <a:r>
              <a:rPr lang="ru-RU" sz="1600" dirty="0"/>
              <a:t> </a:t>
            </a:r>
            <a:r>
              <a:rPr lang="ru-RU" sz="1600" dirty="0" err="1"/>
              <a:t>қалыптастыруды</a:t>
            </a:r>
            <a:r>
              <a:rPr lang="ru-RU" sz="1600" dirty="0"/>
              <a:t>, </a:t>
            </a:r>
            <a:r>
              <a:rPr lang="ru-RU" sz="1600" dirty="0" err="1"/>
              <a:t>қаржы</a:t>
            </a:r>
            <a:r>
              <a:rPr lang="ru-RU" sz="1600" dirty="0"/>
              <a:t> </a:t>
            </a:r>
            <a:r>
              <a:rPr lang="ru-RU" sz="1600" dirty="0" err="1"/>
              <a:t>қызметтерін</a:t>
            </a:r>
            <a:r>
              <a:rPr lang="ru-RU" sz="1600" dirty="0"/>
              <a:t> </a:t>
            </a:r>
            <a:r>
              <a:rPr lang="ru-RU" sz="1600" dirty="0" err="1"/>
              <a:t>жылжыту</a:t>
            </a:r>
            <a:r>
              <a:rPr lang="ru-RU" sz="1600" dirty="0"/>
              <a:t> мен </a:t>
            </a:r>
            <a:r>
              <a:rPr lang="ru-RU" sz="1600" dirty="0" err="1"/>
              <a:t>ұсынудың</a:t>
            </a:r>
            <a:r>
              <a:rPr lang="ru-RU" sz="1600" dirty="0"/>
              <a:t> </a:t>
            </a:r>
            <a:r>
              <a:rPr lang="ru-RU" sz="1600" dirty="0" err="1"/>
              <a:t>ашық</a:t>
            </a:r>
            <a:r>
              <a:rPr lang="ru-RU" sz="1600" dirty="0"/>
              <a:t> </a:t>
            </a:r>
            <a:r>
              <a:rPr lang="ru-RU" sz="1600" dirty="0" err="1"/>
              <a:t>және</a:t>
            </a:r>
            <a:r>
              <a:rPr lang="ru-RU" sz="1600" dirty="0"/>
              <a:t> </a:t>
            </a:r>
            <a:r>
              <a:rPr lang="ru-RU" sz="1600" dirty="0" err="1"/>
              <a:t>объективті</a:t>
            </a:r>
            <a:r>
              <a:rPr lang="ru-RU" sz="1600" dirty="0"/>
              <a:t> </a:t>
            </a:r>
            <a:r>
              <a:rPr lang="ru-RU" sz="1600" dirty="0" err="1"/>
              <a:t>модельдерін</a:t>
            </a:r>
            <a:r>
              <a:rPr lang="ru-RU" sz="1600" dirty="0"/>
              <a:t> </a:t>
            </a:r>
            <a:r>
              <a:rPr lang="ru-RU" sz="1600" dirty="0" err="1"/>
              <a:t>құруды</a:t>
            </a:r>
            <a:r>
              <a:rPr lang="ru-RU" sz="1600" dirty="0"/>
              <a:t>, </a:t>
            </a:r>
            <a:r>
              <a:rPr lang="ru-RU" sz="1600" dirty="0" err="1"/>
              <a:t>шарт</a:t>
            </a:r>
            <a:r>
              <a:rPr lang="ru-RU" sz="1600" dirty="0"/>
              <a:t> </a:t>
            </a:r>
            <a:r>
              <a:rPr lang="ru-RU" sz="1600" dirty="0" err="1"/>
              <a:t>жасасу</a:t>
            </a:r>
            <a:r>
              <a:rPr lang="ru-RU" sz="1600" dirty="0"/>
              <a:t> </a:t>
            </a:r>
            <a:r>
              <a:rPr lang="ru-RU" sz="1600" dirty="0" err="1"/>
              <a:t>алдындағы</a:t>
            </a:r>
            <a:r>
              <a:rPr lang="ru-RU" sz="1600" dirty="0"/>
              <a:t> </a:t>
            </a:r>
            <a:r>
              <a:rPr lang="ru-RU" sz="1600" dirty="0" err="1"/>
              <a:t>жұмысты</a:t>
            </a:r>
            <a:r>
              <a:rPr lang="ru-RU" sz="1600" dirty="0"/>
              <a:t> </a:t>
            </a:r>
            <a:r>
              <a:rPr lang="ru-RU" sz="1600" dirty="0" err="1"/>
              <a:t>күшейтуді</a:t>
            </a:r>
            <a:r>
              <a:rPr lang="ru-RU" sz="1600" dirty="0"/>
              <a:t> </a:t>
            </a:r>
            <a:r>
              <a:rPr lang="ru-RU" sz="1600" dirty="0" err="1"/>
              <a:t>қамтамасыз</a:t>
            </a:r>
            <a:r>
              <a:rPr lang="ru-RU" sz="1600" dirty="0"/>
              <a:t> </a:t>
            </a:r>
            <a:r>
              <a:rPr lang="ru-RU" sz="1600" dirty="0" err="1"/>
              <a:t>ету</a:t>
            </a:r>
            <a:r>
              <a:rPr lang="ru-RU" sz="1600" dirty="0"/>
              <a:t>;</a:t>
            </a:r>
          </a:p>
          <a:p>
            <a:pPr algn="just">
              <a:buFont typeface="+mj-lt"/>
              <a:buAutoNum type="arabicPeriod"/>
            </a:pPr>
            <a:r>
              <a:rPr lang="ru-RU" sz="1600" dirty="0" err="1"/>
              <a:t>Мақсатты</a:t>
            </a:r>
            <a:r>
              <a:rPr lang="ru-RU" sz="1600" dirty="0"/>
              <a:t> </a:t>
            </a:r>
            <a:r>
              <a:rPr lang="ru-RU" sz="1600" dirty="0" err="1"/>
              <a:t>аудиторияға</a:t>
            </a:r>
            <a:r>
              <a:rPr lang="ru-RU" sz="1600" dirty="0"/>
              <a:t> </a:t>
            </a:r>
            <a:r>
              <a:rPr lang="ru-RU" sz="1600" dirty="0" err="1"/>
              <a:t>байланысты</a:t>
            </a:r>
            <a:r>
              <a:rPr lang="ru-RU" sz="1600" dirty="0"/>
              <a:t> </a:t>
            </a:r>
            <a:r>
              <a:rPr lang="ru-RU" sz="1600" dirty="0" err="1"/>
              <a:t>қаржылық</a:t>
            </a:r>
            <a:r>
              <a:rPr lang="ru-RU" sz="1600" dirty="0"/>
              <a:t> </a:t>
            </a:r>
            <a:r>
              <a:rPr lang="ru-RU" sz="1600" dirty="0" err="1"/>
              <a:t>сауаттылықты</a:t>
            </a:r>
            <a:r>
              <a:rPr lang="ru-RU" sz="1600" dirty="0"/>
              <a:t> </a:t>
            </a:r>
            <a:r>
              <a:rPr lang="ru-RU" sz="1600" dirty="0" err="1"/>
              <a:t>арттыруға</a:t>
            </a:r>
            <a:r>
              <a:rPr lang="ru-RU" sz="1600" dirty="0"/>
              <a:t> </a:t>
            </a:r>
            <a:r>
              <a:rPr lang="ru-RU" sz="1600" dirty="0" err="1"/>
              <a:t>ықпал</a:t>
            </a:r>
            <a:r>
              <a:rPr lang="ru-RU" sz="1600" dirty="0"/>
              <a:t> </a:t>
            </a:r>
            <a:r>
              <a:rPr lang="ru-RU" sz="1600" dirty="0" err="1"/>
              <a:t>ететін</a:t>
            </a:r>
            <a:r>
              <a:rPr lang="ru-RU" sz="1600" dirty="0"/>
              <a:t> </a:t>
            </a:r>
            <a:r>
              <a:rPr lang="ru-RU" sz="1600" dirty="0" err="1"/>
              <a:t>ақпаратты</a:t>
            </a:r>
            <a:r>
              <a:rPr lang="ru-RU" sz="1600" dirty="0"/>
              <a:t> </a:t>
            </a:r>
            <a:r>
              <a:rPr lang="ru-RU" sz="1600" dirty="0" err="1"/>
              <a:t>ұсынудың</a:t>
            </a:r>
            <a:r>
              <a:rPr lang="ru-RU" sz="1600" dirty="0"/>
              <a:t> </a:t>
            </a:r>
            <a:r>
              <a:rPr lang="ru-RU" sz="1600" dirty="0" err="1"/>
              <a:t>неғұрлым</a:t>
            </a:r>
            <a:r>
              <a:rPr lang="ru-RU" sz="1600" dirty="0"/>
              <a:t> </a:t>
            </a:r>
            <a:r>
              <a:rPr lang="ru-RU" sz="1600" dirty="0" err="1"/>
              <a:t>оңтайлы</a:t>
            </a:r>
            <a:r>
              <a:rPr lang="ru-RU" sz="1600" dirty="0"/>
              <a:t> </a:t>
            </a:r>
            <a:r>
              <a:rPr lang="ru-RU" sz="1600" dirty="0" err="1"/>
              <a:t>және</a:t>
            </a:r>
            <a:r>
              <a:rPr lang="ru-RU" sz="1600" dirty="0"/>
              <a:t> </a:t>
            </a:r>
            <a:r>
              <a:rPr lang="ru-RU" sz="1600" dirty="0" err="1"/>
              <a:t>тиімді</a:t>
            </a:r>
            <a:r>
              <a:rPr lang="ru-RU" sz="1600" dirty="0"/>
              <a:t> </a:t>
            </a:r>
            <a:r>
              <a:rPr lang="ru-RU" sz="1600" dirty="0" err="1"/>
              <a:t>арналарын</a:t>
            </a:r>
            <a:r>
              <a:rPr lang="ru-RU" sz="1600" dirty="0"/>
              <a:t> </a:t>
            </a:r>
            <a:r>
              <a:rPr lang="ru-RU" sz="1600" dirty="0" err="1"/>
              <a:t>таңдау</a:t>
            </a:r>
            <a:r>
              <a:rPr lang="ru-RU" sz="1600" dirty="0"/>
              <a:t> </a:t>
            </a:r>
            <a:r>
              <a:rPr lang="ru-RU" sz="1600" dirty="0" err="1"/>
              <a:t>мақсатында</a:t>
            </a:r>
            <a:r>
              <a:rPr lang="ru-RU" sz="1600" dirty="0"/>
              <a:t> </a:t>
            </a:r>
            <a:r>
              <a:rPr lang="ru-RU" sz="1600" dirty="0" err="1"/>
              <a:t>жыл</a:t>
            </a:r>
            <a:r>
              <a:rPr lang="ru-RU" sz="1600" dirty="0"/>
              <a:t> </a:t>
            </a:r>
            <a:r>
              <a:rPr lang="ru-RU" sz="1600" dirty="0" err="1"/>
              <a:t>сайынғы</a:t>
            </a:r>
            <a:r>
              <a:rPr lang="ru-RU" sz="1600" dirty="0"/>
              <a:t> </a:t>
            </a:r>
            <a:r>
              <a:rPr lang="ru-RU" sz="1600" dirty="0" err="1"/>
              <a:t>негізде</a:t>
            </a:r>
            <a:r>
              <a:rPr lang="ru-RU" sz="1600" dirty="0"/>
              <a:t> ҚС </a:t>
            </a:r>
            <a:r>
              <a:rPr lang="ru-RU" sz="1600" dirty="0" err="1"/>
              <a:t>арттыру</a:t>
            </a:r>
            <a:r>
              <a:rPr lang="ru-RU" sz="1600" dirty="0"/>
              <a:t> </a:t>
            </a:r>
            <a:r>
              <a:rPr lang="ru-RU" sz="1600" dirty="0" err="1"/>
              <a:t>жөніндегі</a:t>
            </a:r>
            <a:r>
              <a:rPr lang="ru-RU" sz="1600" dirty="0"/>
              <a:t> </a:t>
            </a:r>
            <a:r>
              <a:rPr lang="ru-RU" sz="1600" dirty="0" err="1"/>
              <a:t>іс-шаралардың</a:t>
            </a:r>
            <a:r>
              <a:rPr lang="ru-RU" sz="1600" dirty="0"/>
              <a:t> </a:t>
            </a:r>
            <a:r>
              <a:rPr lang="ru-RU" sz="1600" dirty="0" err="1"/>
              <a:t>тиімділігіне</a:t>
            </a:r>
            <a:r>
              <a:rPr lang="ru-RU" sz="1600" dirty="0"/>
              <a:t> </a:t>
            </a:r>
            <a:r>
              <a:rPr lang="ru-RU" sz="1600" dirty="0" err="1"/>
              <a:t>талдау</a:t>
            </a:r>
            <a:r>
              <a:rPr lang="ru-RU" sz="1600" dirty="0"/>
              <a:t> </a:t>
            </a:r>
            <a:r>
              <a:rPr lang="ru-RU" sz="1600" dirty="0" err="1"/>
              <a:t>және</a:t>
            </a:r>
            <a:r>
              <a:rPr lang="ru-RU" sz="1600" dirty="0"/>
              <a:t> </a:t>
            </a:r>
            <a:r>
              <a:rPr lang="ru-RU" sz="1600" dirty="0" err="1"/>
              <a:t>халықтың</a:t>
            </a:r>
            <a:r>
              <a:rPr lang="ru-RU" sz="1600" dirty="0"/>
              <a:t> ҚС </a:t>
            </a:r>
            <a:r>
              <a:rPr lang="ru-RU" sz="1600" dirty="0" err="1"/>
              <a:t>деңгейіне</a:t>
            </a:r>
            <a:r>
              <a:rPr lang="ru-RU" sz="1600" dirty="0"/>
              <a:t> </a:t>
            </a:r>
            <a:r>
              <a:rPr lang="ru-RU" sz="1600" dirty="0" err="1"/>
              <a:t>бағалау</a:t>
            </a:r>
            <a:r>
              <a:rPr lang="ru-RU" sz="1600" dirty="0"/>
              <a:t> </a:t>
            </a:r>
            <a:r>
              <a:rPr lang="ru-RU" sz="1600" dirty="0" err="1"/>
              <a:t>жүргізу</a:t>
            </a:r>
            <a:r>
              <a:rPr lang="ru-RU" sz="1600" dirty="0"/>
              <a:t>.</a:t>
            </a:r>
            <a:endParaRPr lang="ru-RU" sz="1600" b="0" i="0" u="none" strike="noStrike" dirty="0">
              <a:effectLst/>
            </a:endParaRPr>
          </a:p>
        </p:txBody>
      </p:sp>
      <p:sp>
        <p:nvSpPr>
          <p:cNvPr id="6" name="Равнобедренный треугольник 24">
            <a:extLst>
              <a:ext uri="{FF2B5EF4-FFF2-40B4-BE49-F238E27FC236}">
                <a16:creationId xmlns:a16="http://schemas.microsoft.com/office/drawing/2014/main" id="{40CFE59F-8862-A748-B0E1-9FC2F9A4D0AE}"/>
              </a:ext>
            </a:extLst>
          </p:cNvPr>
          <p:cNvSpPr/>
          <p:nvPr/>
        </p:nvSpPr>
        <p:spPr>
          <a:xfrm rot="5400000">
            <a:off x="364433" y="340482"/>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Объект 2">
            <a:extLst>
              <a:ext uri="{FF2B5EF4-FFF2-40B4-BE49-F238E27FC236}">
                <a16:creationId xmlns:a16="http://schemas.microsoft.com/office/drawing/2014/main" id="{B7FA15D4-B98C-BD4F-AF06-5BCB1A92351E}"/>
              </a:ext>
            </a:extLst>
          </p:cNvPr>
          <p:cNvSpPr txBox="1">
            <a:spLocks/>
          </p:cNvSpPr>
          <p:nvPr/>
        </p:nvSpPr>
        <p:spPr>
          <a:xfrm>
            <a:off x="980180" y="376758"/>
            <a:ext cx="10830820" cy="602230"/>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marL="0" indent="0">
              <a:buNone/>
            </a:pPr>
            <a:r>
              <a:rPr lang="ru-RU" sz="2800" dirty="0" err="1">
                <a:solidFill>
                  <a:srgbClr val="7A4300"/>
                </a:solidFill>
              </a:rPr>
              <a:t>Тұжырымдаманы</a:t>
            </a:r>
            <a:r>
              <a:rPr lang="ru-RU" sz="2800" dirty="0">
                <a:solidFill>
                  <a:srgbClr val="7A4300"/>
                </a:solidFill>
              </a:rPr>
              <a:t> </a:t>
            </a:r>
            <a:r>
              <a:rPr lang="ru-RU" sz="2800" dirty="0" err="1">
                <a:solidFill>
                  <a:srgbClr val="7A4300"/>
                </a:solidFill>
              </a:rPr>
              <a:t>іске</a:t>
            </a:r>
            <a:r>
              <a:rPr lang="ru-RU" sz="2800" dirty="0">
                <a:solidFill>
                  <a:srgbClr val="7A4300"/>
                </a:solidFill>
              </a:rPr>
              <a:t> </a:t>
            </a:r>
            <a:r>
              <a:rPr lang="ru-RU" sz="2800" dirty="0" err="1">
                <a:solidFill>
                  <a:srgbClr val="7A4300"/>
                </a:solidFill>
              </a:rPr>
              <a:t>асыру</a:t>
            </a:r>
            <a:r>
              <a:rPr lang="ru-RU" sz="2800" dirty="0">
                <a:solidFill>
                  <a:srgbClr val="7A4300"/>
                </a:solidFill>
              </a:rPr>
              <a:t> </a:t>
            </a:r>
            <a:r>
              <a:rPr lang="ru-RU" sz="2800" dirty="0" err="1">
                <a:solidFill>
                  <a:srgbClr val="7A4300"/>
                </a:solidFill>
              </a:rPr>
              <a:t>үшін</a:t>
            </a:r>
            <a:r>
              <a:rPr lang="ru-RU" sz="2800" dirty="0">
                <a:solidFill>
                  <a:srgbClr val="7A4300"/>
                </a:solidFill>
              </a:rPr>
              <a:t> </a:t>
            </a:r>
            <a:r>
              <a:rPr lang="ru-RU" sz="2800" dirty="0" err="1">
                <a:solidFill>
                  <a:srgbClr val="7A4300"/>
                </a:solidFill>
              </a:rPr>
              <a:t>қажетті</a:t>
            </a:r>
            <a:r>
              <a:rPr lang="ru-RU" sz="2800" dirty="0">
                <a:solidFill>
                  <a:srgbClr val="7A4300"/>
                </a:solidFill>
              </a:rPr>
              <a:t> </a:t>
            </a:r>
            <a:r>
              <a:rPr lang="ru-RU" sz="2800" dirty="0" err="1">
                <a:solidFill>
                  <a:srgbClr val="7A4300"/>
                </a:solidFill>
              </a:rPr>
              <a:t>бірінші</a:t>
            </a:r>
            <a:r>
              <a:rPr lang="ru-RU" sz="2800" dirty="0">
                <a:solidFill>
                  <a:srgbClr val="7A4300"/>
                </a:solidFill>
              </a:rPr>
              <a:t> </a:t>
            </a:r>
            <a:r>
              <a:rPr lang="ru-RU" sz="2800" dirty="0" err="1">
                <a:solidFill>
                  <a:srgbClr val="7A4300"/>
                </a:solidFill>
              </a:rPr>
              <a:t>кезектегі</a:t>
            </a:r>
            <a:r>
              <a:rPr lang="ru-RU" sz="2800" dirty="0">
                <a:solidFill>
                  <a:srgbClr val="7A4300"/>
                </a:solidFill>
              </a:rPr>
              <a:t> </a:t>
            </a:r>
            <a:r>
              <a:rPr lang="ru-RU" sz="2800" dirty="0" err="1">
                <a:solidFill>
                  <a:srgbClr val="7A4300"/>
                </a:solidFill>
              </a:rPr>
              <a:t>міндеттер</a:t>
            </a:r>
            <a:r>
              <a:rPr lang="ru-RU" sz="2800" dirty="0">
                <a:solidFill>
                  <a:srgbClr val="7A4300"/>
                </a:solidFill>
              </a:rPr>
              <a:t>:</a:t>
            </a:r>
          </a:p>
          <a:p>
            <a:pPr marL="0" indent="0">
              <a:buNone/>
            </a:pPr>
            <a:r>
              <a:rPr lang="ru-RU" sz="2800" b="1" dirty="0">
                <a:solidFill>
                  <a:srgbClr val="7A4300"/>
                </a:solidFill>
                <a:ea typeface="Times New Roman" panose="02020603050405020304" pitchFamily="18" charset="0"/>
              </a:rPr>
              <a:t> </a:t>
            </a:r>
            <a:endParaRPr lang="ru-RU" sz="2400" dirty="0">
              <a:solidFill>
                <a:srgbClr val="7A4300"/>
              </a:solidFill>
              <a:ea typeface="Times New Roman" panose="02020603050405020304" pitchFamily="18" charset="0"/>
            </a:endParaRPr>
          </a:p>
        </p:txBody>
      </p:sp>
      <p:pic>
        <p:nvPicPr>
          <p:cNvPr id="15364" name="Picture 4" descr="Онлайн-занятия«Финансовая грамотность для старшего возраста» | КГБУ  &amp;quot;Комплексный центр социального обслуживания населения по району имени Лазо&amp;quot;">
            <a:extLst>
              <a:ext uri="{FF2B5EF4-FFF2-40B4-BE49-F238E27FC236}">
                <a16:creationId xmlns:a16="http://schemas.microsoft.com/office/drawing/2014/main" id="{59E2744D-2081-449D-A5E5-7516837BD0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808" y="5047724"/>
            <a:ext cx="3312368" cy="1629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96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67</a:t>
            </a:fld>
            <a:endParaRPr lang="ru-RU" dirty="0"/>
          </a:p>
        </p:txBody>
      </p:sp>
      <p:sp>
        <p:nvSpPr>
          <p:cNvPr id="4" name="Равнобедренный треугольник 24">
            <a:extLst>
              <a:ext uri="{FF2B5EF4-FFF2-40B4-BE49-F238E27FC236}">
                <a16:creationId xmlns:a16="http://schemas.microsoft.com/office/drawing/2014/main" id="{D75B9102-72AA-C54B-BAAB-573146452801}"/>
              </a:ext>
            </a:extLst>
          </p:cNvPr>
          <p:cNvSpPr/>
          <p:nvPr/>
        </p:nvSpPr>
        <p:spPr>
          <a:xfrm rot="5400000">
            <a:off x="337297" y="140365"/>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Объект 2">
            <a:extLst>
              <a:ext uri="{FF2B5EF4-FFF2-40B4-BE49-F238E27FC236}">
                <a16:creationId xmlns:a16="http://schemas.microsoft.com/office/drawing/2014/main" id="{87B91491-674C-3E4E-B04B-129471B5CF7E}"/>
              </a:ext>
            </a:extLst>
          </p:cNvPr>
          <p:cNvSpPr txBox="1">
            <a:spLocks/>
          </p:cNvSpPr>
          <p:nvPr/>
        </p:nvSpPr>
        <p:spPr>
          <a:xfrm>
            <a:off x="881026" y="214290"/>
            <a:ext cx="4095000" cy="602230"/>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marL="0" indent="0">
              <a:buNone/>
            </a:pPr>
            <a:r>
              <a:rPr lang="ru-RU" sz="2800" b="1" dirty="0" err="1">
                <a:solidFill>
                  <a:srgbClr val="7A4300"/>
                </a:solidFill>
                <a:ea typeface="Times New Roman" panose="02020603050405020304" pitchFamily="18" charset="0"/>
              </a:rPr>
              <a:t>Күтілетін</a:t>
            </a:r>
            <a:r>
              <a:rPr lang="ru-RU" sz="2800" b="1" dirty="0">
                <a:solidFill>
                  <a:srgbClr val="7A4300"/>
                </a:solidFill>
                <a:ea typeface="Times New Roman" panose="02020603050405020304" pitchFamily="18" charset="0"/>
              </a:rPr>
              <a:t> </a:t>
            </a:r>
            <a:r>
              <a:rPr lang="ru-RU" sz="2800" b="1" dirty="0" err="1">
                <a:solidFill>
                  <a:srgbClr val="7A4300"/>
                </a:solidFill>
                <a:ea typeface="Times New Roman" panose="02020603050405020304" pitchFamily="18" charset="0"/>
              </a:rPr>
              <a:t>нәтижелер</a:t>
            </a:r>
            <a:endParaRPr lang="ru-RU" sz="2800" b="1" dirty="0">
              <a:solidFill>
                <a:srgbClr val="7A4300"/>
              </a:solidFill>
              <a:ea typeface="Times New Roman" panose="02020603050405020304" pitchFamily="18" charset="0"/>
            </a:endParaRPr>
          </a:p>
          <a:p>
            <a:pPr marL="0" indent="0">
              <a:buNone/>
            </a:pPr>
            <a:r>
              <a:rPr lang="ru-RU" sz="2800" b="1" dirty="0">
                <a:solidFill>
                  <a:srgbClr val="7A4300"/>
                </a:solidFill>
                <a:ea typeface="Times New Roman" panose="02020603050405020304" pitchFamily="18" charset="0"/>
              </a:rPr>
              <a:t> </a:t>
            </a:r>
            <a:endParaRPr lang="ru-RU" sz="2400" dirty="0">
              <a:solidFill>
                <a:srgbClr val="7A4300"/>
              </a:solidFill>
              <a:ea typeface="Times New Roman" panose="02020603050405020304" pitchFamily="18" charset="0"/>
            </a:endParaRPr>
          </a:p>
        </p:txBody>
      </p:sp>
      <p:pic>
        <p:nvPicPr>
          <p:cNvPr id="6" name="Рисунок 5">
            <a:extLst>
              <a:ext uri="{FF2B5EF4-FFF2-40B4-BE49-F238E27FC236}">
                <a16:creationId xmlns:a16="http://schemas.microsoft.com/office/drawing/2014/main" id="{CDAD1AD6-7CDE-2E47-BD80-455FFDB4117A}"/>
              </a:ext>
            </a:extLst>
          </p:cNvPr>
          <p:cNvPicPr>
            <a:picLocks noChangeAspect="1"/>
          </p:cNvPicPr>
          <p:nvPr/>
        </p:nvPicPr>
        <p:blipFill>
          <a:blip r:embed="rId2" cstate="print"/>
          <a:stretch>
            <a:fillRect/>
          </a:stretch>
        </p:blipFill>
        <p:spPr>
          <a:xfrm>
            <a:off x="672077" y="838827"/>
            <a:ext cx="4412848" cy="3143186"/>
          </a:xfrm>
          <a:prstGeom prst="rect">
            <a:avLst/>
          </a:prstGeom>
          <a:ln>
            <a:noFill/>
          </a:ln>
          <a:effectLst>
            <a:outerShdw blurRad="292100" dist="139700" dir="2700000" algn="tl" rotWithShape="0">
              <a:srgbClr val="333333">
                <a:alpha val="65000"/>
              </a:srgbClr>
            </a:outerShdw>
          </a:effectLst>
        </p:spPr>
      </p:pic>
      <p:sp>
        <p:nvSpPr>
          <p:cNvPr id="7" name="Прямоугольник 6">
            <a:extLst>
              <a:ext uri="{FF2B5EF4-FFF2-40B4-BE49-F238E27FC236}">
                <a16:creationId xmlns:a16="http://schemas.microsoft.com/office/drawing/2014/main" id="{D2CCFCFA-B754-A144-9D81-BA1A22CFA1A9}"/>
              </a:ext>
            </a:extLst>
          </p:cNvPr>
          <p:cNvSpPr/>
          <p:nvPr/>
        </p:nvSpPr>
        <p:spPr>
          <a:xfrm>
            <a:off x="5503188" y="822784"/>
            <a:ext cx="656852" cy="7060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TextBox 7">
            <a:extLst>
              <a:ext uri="{FF2B5EF4-FFF2-40B4-BE49-F238E27FC236}">
                <a16:creationId xmlns:a16="http://schemas.microsoft.com/office/drawing/2014/main" id="{3B3FE5AD-270F-7040-9EBB-F2251313674E}"/>
              </a:ext>
            </a:extLst>
          </p:cNvPr>
          <p:cNvSpPr txBox="1"/>
          <p:nvPr/>
        </p:nvSpPr>
        <p:spPr>
          <a:xfrm>
            <a:off x="5552389" y="867408"/>
            <a:ext cx="746741" cy="584775"/>
          </a:xfrm>
          <a:prstGeom prst="rect">
            <a:avLst/>
          </a:prstGeom>
          <a:noFill/>
        </p:spPr>
        <p:txBody>
          <a:bodyPr wrap="square" rtlCol="0">
            <a:spAutoFit/>
          </a:bodyPr>
          <a:lstStyle/>
          <a:p>
            <a:r>
              <a:rPr lang="ru-RU" sz="3200" b="1" dirty="0">
                <a:solidFill>
                  <a:schemeClr val="bg1"/>
                </a:solidFill>
              </a:rPr>
              <a:t>1</a:t>
            </a:r>
          </a:p>
        </p:txBody>
      </p:sp>
      <p:sp>
        <p:nvSpPr>
          <p:cNvPr id="9" name="Прямоугольник 8">
            <a:extLst>
              <a:ext uri="{FF2B5EF4-FFF2-40B4-BE49-F238E27FC236}">
                <a16:creationId xmlns:a16="http://schemas.microsoft.com/office/drawing/2014/main" id="{F9768403-E953-D946-88E7-BA978EE5CBB5}"/>
              </a:ext>
            </a:extLst>
          </p:cNvPr>
          <p:cNvSpPr/>
          <p:nvPr/>
        </p:nvSpPr>
        <p:spPr>
          <a:xfrm>
            <a:off x="6209240" y="730327"/>
            <a:ext cx="5719407" cy="923330"/>
          </a:xfrm>
          <a:prstGeom prst="rect">
            <a:avLst/>
          </a:prstGeom>
        </p:spPr>
        <p:txBody>
          <a:bodyPr wrap="square">
            <a:spAutoFit/>
          </a:bodyPr>
          <a:lstStyle/>
          <a:p>
            <a:pPr marL="180000" algn="just" fontAlgn="ctr">
              <a:spcAft>
                <a:spcPts val="600"/>
              </a:spcAft>
              <a:buClr>
                <a:srgbClr val="000000"/>
              </a:buClr>
              <a:buSzPct val="100000"/>
              <a:defRPr/>
            </a:pPr>
            <a:r>
              <a:rPr lang="ru-RU" dirty="0" err="1"/>
              <a:t>Азаматтардың</a:t>
            </a:r>
            <a:r>
              <a:rPr lang="ru-RU" dirty="0"/>
              <a:t> </a:t>
            </a:r>
            <a:r>
              <a:rPr lang="ru-RU" dirty="0" err="1"/>
              <a:t>қаржылық</a:t>
            </a:r>
            <a:r>
              <a:rPr lang="ru-RU" dirty="0"/>
              <a:t> </a:t>
            </a:r>
            <a:r>
              <a:rPr lang="ru-RU" dirty="0" err="1"/>
              <a:t>жоспарлау</a:t>
            </a:r>
            <a:r>
              <a:rPr lang="ru-RU" dirty="0"/>
              <a:t> </a:t>
            </a:r>
            <a:r>
              <a:rPr lang="ru-RU" dirty="0" err="1"/>
              <a:t>және</a:t>
            </a:r>
            <a:r>
              <a:rPr lang="ru-RU" dirty="0"/>
              <a:t> </a:t>
            </a:r>
            <a:r>
              <a:rPr lang="ru-RU" dirty="0" err="1"/>
              <a:t>күтпеген</a:t>
            </a:r>
            <a:r>
              <a:rPr lang="ru-RU" dirty="0"/>
              <a:t> </a:t>
            </a:r>
            <a:r>
              <a:rPr lang="ru-RU" dirty="0" err="1"/>
              <a:t>мән-жайлар</a:t>
            </a:r>
            <a:r>
              <a:rPr lang="ru-RU" dirty="0"/>
              <a:t> </a:t>
            </a:r>
            <a:r>
              <a:rPr lang="ru-RU" dirty="0" err="1"/>
              <a:t>жағдайына</a:t>
            </a:r>
            <a:r>
              <a:rPr lang="ru-RU" dirty="0"/>
              <a:t> </a:t>
            </a:r>
            <a:r>
              <a:rPr lang="ru-RU" dirty="0" err="1"/>
              <a:t>резервтер</a:t>
            </a:r>
            <a:r>
              <a:rPr lang="ru-RU" dirty="0"/>
              <a:t> </a:t>
            </a:r>
            <a:r>
              <a:rPr lang="ru-RU" dirty="0" err="1"/>
              <a:t>қалыптастыру</a:t>
            </a:r>
            <a:r>
              <a:rPr lang="ru-RU" dirty="0"/>
              <a:t> </a:t>
            </a:r>
            <a:r>
              <a:rPr lang="ru-RU" dirty="0" err="1"/>
              <a:t>дағдыларын</a:t>
            </a:r>
            <a:r>
              <a:rPr lang="ru-RU" dirty="0"/>
              <a:t> </a:t>
            </a:r>
            <a:r>
              <a:rPr lang="ru-RU" dirty="0" err="1"/>
              <a:t>дамыту</a:t>
            </a:r>
            <a:r>
              <a:rPr lang="ru-RU" dirty="0"/>
              <a:t>;</a:t>
            </a:r>
            <a:r>
              <a:rPr lang="ru-RU" dirty="0">
                <a:solidFill>
                  <a:srgbClr val="7A4300"/>
                </a:solidFill>
                <a:cs typeface="Arial" panose="020B0604020202020204" pitchFamily="34" charset="0"/>
              </a:rPr>
              <a:t> </a:t>
            </a:r>
          </a:p>
        </p:txBody>
      </p:sp>
      <p:sp>
        <p:nvSpPr>
          <p:cNvPr id="10" name="Прямоугольник 9">
            <a:extLst>
              <a:ext uri="{FF2B5EF4-FFF2-40B4-BE49-F238E27FC236}">
                <a16:creationId xmlns:a16="http://schemas.microsoft.com/office/drawing/2014/main" id="{0F953CF3-551A-B849-BE96-42A9DC980AD8}"/>
              </a:ext>
            </a:extLst>
          </p:cNvPr>
          <p:cNvSpPr/>
          <p:nvPr/>
        </p:nvSpPr>
        <p:spPr>
          <a:xfrm>
            <a:off x="5503188" y="1790738"/>
            <a:ext cx="656852" cy="7060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TextBox 10">
            <a:extLst>
              <a:ext uri="{FF2B5EF4-FFF2-40B4-BE49-F238E27FC236}">
                <a16:creationId xmlns:a16="http://schemas.microsoft.com/office/drawing/2014/main" id="{8D63F078-E39F-644E-BAC7-CF659E7C4634}"/>
              </a:ext>
            </a:extLst>
          </p:cNvPr>
          <p:cNvSpPr txBox="1"/>
          <p:nvPr/>
        </p:nvSpPr>
        <p:spPr>
          <a:xfrm>
            <a:off x="5552389" y="1835362"/>
            <a:ext cx="746741" cy="584775"/>
          </a:xfrm>
          <a:prstGeom prst="rect">
            <a:avLst/>
          </a:prstGeom>
          <a:noFill/>
        </p:spPr>
        <p:txBody>
          <a:bodyPr wrap="square" rtlCol="0">
            <a:spAutoFit/>
          </a:bodyPr>
          <a:lstStyle/>
          <a:p>
            <a:r>
              <a:rPr lang="ru-RU" sz="3200" b="1" dirty="0">
                <a:solidFill>
                  <a:schemeClr val="bg1"/>
                </a:solidFill>
              </a:rPr>
              <a:t>2</a:t>
            </a:r>
          </a:p>
        </p:txBody>
      </p:sp>
      <p:sp>
        <p:nvSpPr>
          <p:cNvPr id="12" name="Прямоугольник 11">
            <a:extLst>
              <a:ext uri="{FF2B5EF4-FFF2-40B4-BE49-F238E27FC236}">
                <a16:creationId xmlns:a16="http://schemas.microsoft.com/office/drawing/2014/main" id="{B04655A2-9A4F-054B-9C36-23088511F276}"/>
              </a:ext>
            </a:extLst>
          </p:cNvPr>
          <p:cNvSpPr/>
          <p:nvPr/>
        </p:nvSpPr>
        <p:spPr>
          <a:xfrm>
            <a:off x="5503188" y="2744751"/>
            <a:ext cx="656852" cy="7060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a:extLst>
              <a:ext uri="{FF2B5EF4-FFF2-40B4-BE49-F238E27FC236}">
                <a16:creationId xmlns:a16="http://schemas.microsoft.com/office/drawing/2014/main" id="{2305CAE6-AE9A-8F4B-8148-7BFCF1DCD4E5}"/>
              </a:ext>
            </a:extLst>
          </p:cNvPr>
          <p:cNvSpPr txBox="1"/>
          <p:nvPr/>
        </p:nvSpPr>
        <p:spPr>
          <a:xfrm>
            <a:off x="5552389" y="2789375"/>
            <a:ext cx="746741" cy="584775"/>
          </a:xfrm>
          <a:prstGeom prst="rect">
            <a:avLst/>
          </a:prstGeom>
          <a:noFill/>
        </p:spPr>
        <p:txBody>
          <a:bodyPr wrap="square" rtlCol="0">
            <a:spAutoFit/>
          </a:bodyPr>
          <a:lstStyle/>
          <a:p>
            <a:r>
              <a:rPr lang="ru-RU" sz="3200" b="1" dirty="0">
                <a:solidFill>
                  <a:schemeClr val="bg1"/>
                </a:solidFill>
              </a:rPr>
              <a:t>3</a:t>
            </a:r>
          </a:p>
        </p:txBody>
      </p:sp>
      <p:sp>
        <p:nvSpPr>
          <p:cNvPr id="14" name="Прямоугольник 13">
            <a:extLst>
              <a:ext uri="{FF2B5EF4-FFF2-40B4-BE49-F238E27FC236}">
                <a16:creationId xmlns:a16="http://schemas.microsoft.com/office/drawing/2014/main" id="{B7323ACF-F160-3440-BD63-40BDE927B2EB}"/>
              </a:ext>
            </a:extLst>
          </p:cNvPr>
          <p:cNvSpPr/>
          <p:nvPr/>
        </p:nvSpPr>
        <p:spPr>
          <a:xfrm>
            <a:off x="5503188" y="3676438"/>
            <a:ext cx="656852" cy="7060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TextBox 14">
            <a:extLst>
              <a:ext uri="{FF2B5EF4-FFF2-40B4-BE49-F238E27FC236}">
                <a16:creationId xmlns:a16="http://schemas.microsoft.com/office/drawing/2014/main" id="{6401E437-B3C7-8A41-88D4-54EA649FC1AA}"/>
              </a:ext>
            </a:extLst>
          </p:cNvPr>
          <p:cNvSpPr txBox="1"/>
          <p:nvPr/>
        </p:nvSpPr>
        <p:spPr>
          <a:xfrm>
            <a:off x="5552389" y="3721062"/>
            <a:ext cx="746741" cy="584775"/>
          </a:xfrm>
          <a:prstGeom prst="rect">
            <a:avLst/>
          </a:prstGeom>
          <a:noFill/>
        </p:spPr>
        <p:txBody>
          <a:bodyPr wrap="square" rtlCol="0">
            <a:spAutoFit/>
          </a:bodyPr>
          <a:lstStyle/>
          <a:p>
            <a:r>
              <a:rPr lang="ru-RU" sz="3200" b="1" dirty="0">
                <a:solidFill>
                  <a:schemeClr val="bg1"/>
                </a:solidFill>
              </a:rPr>
              <a:t>4</a:t>
            </a:r>
          </a:p>
        </p:txBody>
      </p:sp>
      <p:sp>
        <p:nvSpPr>
          <p:cNvPr id="16" name="Прямоугольник 15">
            <a:extLst>
              <a:ext uri="{FF2B5EF4-FFF2-40B4-BE49-F238E27FC236}">
                <a16:creationId xmlns:a16="http://schemas.microsoft.com/office/drawing/2014/main" id="{DCF29643-A481-F641-8FFD-BF2D1A443CE7}"/>
              </a:ext>
            </a:extLst>
          </p:cNvPr>
          <p:cNvSpPr/>
          <p:nvPr/>
        </p:nvSpPr>
        <p:spPr>
          <a:xfrm>
            <a:off x="5503188" y="4608125"/>
            <a:ext cx="656852" cy="70608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TextBox 16">
            <a:extLst>
              <a:ext uri="{FF2B5EF4-FFF2-40B4-BE49-F238E27FC236}">
                <a16:creationId xmlns:a16="http://schemas.microsoft.com/office/drawing/2014/main" id="{661E86D0-E7D7-3B4F-B853-7BA671002807}"/>
              </a:ext>
            </a:extLst>
          </p:cNvPr>
          <p:cNvSpPr txBox="1"/>
          <p:nvPr/>
        </p:nvSpPr>
        <p:spPr>
          <a:xfrm>
            <a:off x="5552389" y="4652749"/>
            <a:ext cx="746741" cy="584775"/>
          </a:xfrm>
          <a:prstGeom prst="rect">
            <a:avLst/>
          </a:prstGeom>
          <a:noFill/>
        </p:spPr>
        <p:txBody>
          <a:bodyPr wrap="square" rtlCol="0">
            <a:spAutoFit/>
          </a:bodyPr>
          <a:lstStyle/>
          <a:p>
            <a:r>
              <a:rPr lang="ru-RU" sz="3200" b="1" dirty="0">
                <a:solidFill>
                  <a:schemeClr val="bg1"/>
                </a:solidFill>
              </a:rPr>
              <a:t>5</a:t>
            </a:r>
          </a:p>
        </p:txBody>
      </p:sp>
      <p:sp>
        <p:nvSpPr>
          <p:cNvPr id="2" name="Прямоугольник 1">
            <a:extLst>
              <a:ext uri="{FF2B5EF4-FFF2-40B4-BE49-F238E27FC236}">
                <a16:creationId xmlns:a16="http://schemas.microsoft.com/office/drawing/2014/main" id="{7C2BF59E-7D0B-A04A-8A85-E14DE4D81113}"/>
              </a:ext>
            </a:extLst>
          </p:cNvPr>
          <p:cNvSpPr/>
          <p:nvPr/>
        </p:nvSpPr>
        <p:spPr>
          <a:xfrm>
            <a:off x="6438800" y="1660075"/>
            <a:ext cx="5597200" cy="1200329"/>
          </a:xfrm>
          <a:prstGeom prst="rect">
            <a:avLst/>
          </a:prstGeom>
        </p:spPr>
        <p:txBody>
          <a:bodyPr wrap="square">
            <a:spAutoFit/>
          </a:bodyPr>
          <a:lstStyle/>
          <a:p>
            <a:pPr algn="just"/>
            <a:r>
              <a:rPr lang="ru-RU" dirty="0" err="1">
                <a:solidFill>
                  <a:srgbClr val="000000"/>
                </a:solidFill>
              </a:rPr>
              <a:t>Азаматтардың</a:t>
            </a:r>
            <a:r>
              <a:rPr lang="ru-RU" dirty="0">
                <a:solidFill>
                  <a:srgbClr val="000000"/>
                </a:solidFill>
              </a:rPr>
              <a:t> </a:t>
            </a:r>
            <a:r>
              <a:rPr lang="ru-RU" dirty="0" err="1">
                <a:solidFill>
                  <a:srgbClr val="000000"/>
                </a:solidFill>
              </a:rPr>
              <a:t>қаржылық</a:t>
            </a:r>
            <a:r>
              <a:rPr lang="ru-RU" dirty="0">
                <a:solidFill>
                  <a:srgbClr val="000000"/>
                </a:solidFill>
              </a:rPr>
              <a:t> </a:t>
            </a:r>
            <a:r>
              <a:rPr lang="ru-RU" dirty="0" err="1">
                <a:solidFill>
                  <a:srgbClr val="000000"/>
                </a:solidFill>
              </a:rPr>
              <a:t>мүмкіндіктеріне</a:t>
            </a:r>
            <a:r>
              <a:rPr lang="ru-RU" dirty="0">
                <a:solidFill>
                  <a:srgbClr val="000000"/>
                </a:solidFill>
              </a:rPr>
              <a:t> </a:t>
            </a:r>
            <a:r>
              <a:rPr lang="ru-RU" dirty="0" err="1">
                <a:solidFill>
                  <a:srgbClr val="000000"/>
                </a:solidFill>
              </a:rPr>
              <a:t>сәйкес</a:t>
            </a:r>
            <a:r>
              <a:rPr lang="ru-RU" dirty="0">
                <a:solidFill>
                  <a:srgbClr val="000000"/>
                </a:solidFill>
              </a:rPr>
              <a:t> </a:t>
            </a:r>
            <a:r>
              <a:rPr lang="ru-RU" dirty="0" err="1">
                <a:solidFill>
                  <a:srgbClr val="000000"/>
                </a:solidFill>
              </a:rPr>
              <a:t>келетін</a:t>
            </a:r>
            <a:r>
              <a:rPr lang="ru-RU" dirty="0">
                <a:solidFill>
                  <a:srgbClr val="000000"/>
                </a:solidFill>
              </a:rPr>
              <a:t> </a:t>
            </a:r>
            <a:r>
              <a:rPr lang="ru-RU" dirty="0" err="1">
                <a:solidFill>
                  <a:srgbClr val="000000"/>
                </a:solidFill>
              </a:rPr>
              <a:t>белсенді</a:t>
            </a:r>
            <a:r>
              <a:rPr lang="ru-RU" dirty="0">
                <a:solidFill>
                  <a:srgbClr val="000000"/>
                </a:solidFill>
              </a:rPr>
              <a:t> </a:t>
            </a:r>
            <a:r>
              <a:rPr lang="ru-RU" dirty="0" err="1">
                <a:solidFill>
                  <a:srgbClr val="000000"/>
                </a:solidFill>
              </a:rPr>
              <a:t>экономикалық</a:t>
            </a:r>
            <a:r>
              <a:rPr lang="ru-RU" dirty="0">
                <a:solidFill>
                  <a:srgbClr val="000000"/>
                </a:solidFill>
              </a:rPr>
              <a:t> </a:t>
            </a:r>
            <a:r>
              <a:rPr lang="ru-RU" dirty="0" err="1">
                <a:solidFill>
                  <a:srgbClr val="000000"/>
                </a:solidFill>
              </a:rPr>
              <a:t>мінез-құлыққа</a:t>
            </a:r>
            <a:r>
              <a:rPr lang="ru-RU" dirty="0">
                <a:solidFill>
                  <a:srgbClr val="000000"/>
                </a:solidFill>
              </a:rPr>
              <a:t> </a:t>
            </a:r>
            <a:r>
              <a:rPr lang="ru-RU" dirty="0" err="1">
                <a:solidFill>
                  <a:srgbClr val="000000"/>
                </a:solidFill>
              </a:rPr>
              <a:t>деген</a:t>
            </a:r>
            <a:r>
              <a:rPr lang="ru-RU" dirty="0">
                <a:solidFill>
                  <a:srgbClr val="000000"/>
                </a:solidFill>
              </a:rPr>
              <a:t> </a:t>
            </a:r>
            <a:r>
              <a:rPr lang="ru-RU" dirty="0" err="1">
                <a:solidFill>
                  <a:srgbClr val="000000"/>
                </a:solidFill>
              </a:rPr>
              <a:t>көзқарасты</a:t>
            </a:r>
            <a:r>
              <a:rPr lang="ru-RU" dirty="0">
                <a:solidFill>
                  <a:srgbClr val="000000"/>
                </a:solidFill>
              </a:rPr>
              <a:t> </a:t>
            </a:r>
            <a:r>
              <a:rPr lang="ru-RU" dirty="0" err="1">
                <a:solidFill>
                  <a:srgbClr val="000000"/>
                </a:solidFill>
              </a:rPr>
              <a:t>қамтитын</a:t>
            </a:r>
            <a:r>
              <a:rPr lang="ru-RU" dirty="0">
                <a:solidFill>
                  <a:srgbClr val="000000"/>
                </a:solidFill>
              </a:rPr>
              <a:t> </a:t>
            </a:r>
            <a:r>
              <a:rPr lang="ru-RU" dirty="0" err="1">
                <a:solidFill>
                  <a:srgbClr val="000000"/>
                </a:solidFill>
              </a:rPr>
              <a:t>ойлаудың</a:t>
            </a:r>
            <a:r>
              <a:rPr lang="ru-RU" dirty="0">
                <a:solidFill>
                  <a:srgbClr val="000000"/>
                </a:solidFill>
              </a:rPr>
              <a:t> </a:t>
            </a:r>
            <a:r>
              <a:rPr lang="ru-RU" dirty="0" err="1">
                <a:solidFill>
                  <a:srgbClr val="000000"/>
                </a:solidFill>
              </a:rPr>
              <a:t>жаңа</a:t>
            </a:r>
            <a:r>
              <a:rPr lang="ru-RU" dirty="0">
                <a:solidFill>
                  <a:srgbClr val="000000"/>
                </a:solidFill>
              </a:rPr>
              <a:t> </a:t>
            </a:r>
            <a:r>
              <a:rPr lang="ru-RU" dirty="0" err="1">
                <a:solidFill>
                  <a:srgbClr val="000000"/>
                </a:solidFill>
              </a:rPr>
              <a:t>түрін</a:t>
            </a:r>
            <a:r>
              <a:rPr lang="ru-RU" dirty="0">
                <a:solidFill>
                  <a:srgbClr val="000000"/>
                </a:solidFill>
              </a:rPr>
              <a:t> </a:t>
            </a:r>
            <a:r>
              <a:rPr lang="ru-RU" dirty="0" err="1">
                <a:solidFill>
                  <a:srgbClr val="000000"/>
                </a:solidFill>
              </a:rPr>
              <a:t>қалыптастыру</a:t>
            </a:r>
            <a:r>
              <a:rPr lang="ru-RU" dirty="0">
                <a:solidFill>
                  <a:srgbClr val="000000"/>
                </a:solidFill>
              </a:rPr>
              <a:t>;</a:t>
            </a:r>
            <a:endParaRPr lang="ru-RU" dirty="0"/>
          </a:p>
        </p:txBody>
      </p:sp>
      <p:sp>
        <p:nvSpPr>
          <p:cNvPr id="18" name="Прямоугольник 17">
            <a:extLst>
              <a:ext uri="{FF2B5EF4-FFF2-40B4-BE49-F238E27FC236}">
                <a16:creationId xmlns:a16="http://schemas.microsoft.com/office/drawing/2014/main" id="{BEB9C016-4B8A-AE40-9EE0-AC61D6A68E0B}"/>
              </a:ext>
            </a:extLst>
          </p:cNvPr>
          <p:cNvSpPr/>
          <p:nvPr/>
        </p:nvSpPr>
        <p:spPr>
          <a:xfrm>
            <a:off x="6454426" y="2830037"/>
            <a:ext cx="5474221" cy="646331"/>
          </a:xfrm>
          <a:prstGeom prst="rect">
            <a:avLst/>
          </a:prstGeom>
        </p:spPr>
        <p:txBody>
          <a:bodyPr wrap="square">
            <a:spAutoFit/>
          </a:bodyPr>
          <a:lstStyle/>
          <a:p>
            <a:pPr algn="just"/>
            <a:r>
              <a:rPr lang="ru-RU" dirty="0" err="1">
                <a:solidFill>
                  <a:srgbClr val="000000"/>
                </a:solidFill>
              </a:rPr>
              <a:t>Қаржы</a:t>
            </a:r>
            <a:r>
              <a:rPr lang="ru-RU" dirty="0">
                <a:solidFill>
                  <a:srgbClr val="000000"/>
                </a:solidFill>
              </a:rPr>
              <a:t> </a:t>
            </a:r>
            <a:r>
              <a:rPr lang="ru-RU" dirty="0" err="1">
                <a:solidFill>
                  <a:srgbClr val="000000"/>
                </a:solidFill>
              </a:rPr>
              <a:t>қызметтерін</a:t>
            </a:r>
            <a:r>
              <a:rPr lang="ru-RU" dirty="0">
                <a:solidFill>
                  <a:srgbClr val="000000"/>
                </a:solidFill>
              </a:rPr>
              <a:t> </a:t>
            </a:r>
            <a:r>
              <a:rPr lang="ru-RU" dirty="0" err="1">
                <a:solidFill>
                  <a:srgbClr val="000000"/>
                </a:solidFill>
              </a:rPr>
              <a:t>тұтынушылардың</a:t>
            </a:r>
            <a:r>
              <a:rPr lang="ru-RU" dirty="0">
                <a:solidFill>
                  <a:srgbClr val="000000"/>
                </a:solidFill>
              </a:rPr>
              <a:t> </a:t>
            </a:r>
            <a:r>
              <a:rPr lang="ru-RU" dirty="0" err="1">
                <a:solidFill>
                  <a:srgbClr val="000000"/>
                </a:solidFill>
              </a:rPr>
              <a:t>қаржы</a:t>
            </a:r>
            <a:r>
              <a:rPr lang="ru-RU" dirty="0">
                <a:solidFill>
                  <a:srgbClr val="000000"/>
                </a:solidFill>
              </a:rPr>
              <a:t> </a:t>
            </a:r>
            <a:r>
              <a:rPr lang="ru-RU" dirty="0" err="1">
                <a:solidFill>
                  <a:srgbClr val="000000"/>
                </a:solidFill>
              </a:rPr>
              <a:t>секторына</a:t>
            </a:r>
            <a:r>
              <a:rPr lang="ru-RU" dirty="0">
                <a:solidFill>
                  <a:srgbClr val="000000"/>
                </a:solidFill>
              </a:rPr>
              <a:t> </a:t>
            </a:r>
            <a:r>
              <a:rPr lang="ru-RU" dirty="0" err="1">
                <a:solidFill>
                  <a:srgbClr val="000000"/>
                </a:solidFill>
              </a:rPr>
              <a:t>сенімін</a:t>
            </a:r>
            <a:r>
              <a:rPr lang="ru-RU" dirty="0">
                <a:solidFill>
                  <a:srgbClr val="000000"/>
                </a:solidFill>
              </a:rPr>
              <a:t> </a:t>
            </a:r>
            <a:r>
              <a:rPr lang="ru-RU" dirty="0" err="1">
                <a:solidFill>
                  <a:srgbClr val="000000"/>
                </a:solidFill>
              </a:rPr>
              <a:t>арттыру</a:t>
            </a:r>
            <a:r>
              <a:rPr lang="ru-RU" dirty="0">
                <a:solidFill>
                  <a:srgbClr val="000000"/>
                </a:solidFill>
              </a:rPr>
              <a:t>;</a:t>
            </a:r>
            <a:endParaRPr lang="ru-RU" dirty="0"/>
          </a:p>
        </p:txBody>
      </p:sp>
      <p:sp>
        <p:nvSpPr>
          <p:cNvPr id="19" name="Прямоугольник 18">
            <a:extLst>
              <a:ext uri="{FF2B5EF4-FFF2-40B4-BE49-F238E27FC236}">
                <a16:creationId xmlns:a16="http://schemas.microsoft.com/office/drawing/2014/main" id="{CA7F63D8-FDBA-F240-860B-7AE7D022CA02}"/>
              </a:ext>
            </a:extLst>
          </p:cNvPr>
          <p:cNvSpPr/>
          <p:nvPr/>
        </p:nvSpPr>
        <p:spPr>
          <a:xfrm>
            <a:off x="6454426" y="3620488"/>
            <a:ext cx="5402214" cy="646331"/>
          </a:xfrm>
          <a:prstGeom prst="rect">
            <a:avLst/>
          </a:prstGeom>
        </p:spPr>
        <p:txBody>
          <a:bodyPr wrap="square">
            <a:spAutoFit/>
          </a:bodyPr>
          <a:lstStyle/>
          <a:p>
            <a:pPr algn="just"/>
            <a:r>
              <a:rPr lang="ru-RU" dirty="0" err="1">
                <a:solidFill>
                  <a:srgbClr val="000000"/>
                </a:solidFill>
              </a:rPr>
              <a:t>Халықтың</a:t>
            </a:r>
            <a:r>
              <a:rPr lang="ru-RU" dirty="0">
                <a:solidFill>
                  <a:srgbClr val="000000"/>
                </a:solidFill>
              </a:rPr>
              <a:t> </a:t>
            </a:r>
            <a:r>
              <a:rPr lang="ru-RU" dirty="0" err="1">
                <a:solidFill>
                  <a:srgbClr val="000000"/>
                </a:solidFill>
              </a:rPr>
              <a:t>жалпы</a:t>
            </a:r>
            <a:r>
              <a:rPr lang="ru-RU" dirty="0">
                <a:solidFill>
                  <a:srgbClr val="000000"/>
                </a:solidFill>
              </a:rPr>
              <a:t> </a:t>
            </a:r>
            <a:r>
              <a:rPr lang="ru-RU" dirty="0" err="1">
                <a:solidFill>
                  <a:srgbClr val="000000"/>
                </a:solidFill>
              </a:rPr>
              <a:t>экономикалық</a:t>
            </a:r>
            <a:r>
              <a:rPr lang="ru-RU" dirty="0">
                <a:solidFill>
                  <a:srgbClr val="000000"/>
                </a:solidFill>
              </a:rPr>
              <a:t> </a:t>
            </a:r>
            <a:r>
              <a:rPr lang="ru-RU" dirty="0" err="1">
                <a:solidFill>
                  <a:srgbClr val="000000"/>
                </a:solidFill>
              </a:rPr>
              <a:t>белсенділігін</a:t>
            </a:r>
            <a:r>
              <a:rPr lang="ru-RU" dirty="0">
                <a:solidFill>
                  <a:srgbClr val="000000"/>
                </a:solidFill>
              </a:rPr>
              <a:t> </a:t>
            </a:r>
            <a:r>
              <a:rPr lang="ru-RU" dirty="0" err="1">
                <a:solidFill>
                  <a:srgbClr val="000000"/>
                </a:solidFill>
              </a:rPr>
              <a:t>арттыру</a:t>
            </a:r>
            <a:r>
              <a:rPr lang="ru-RU" dirty="0">
                <a:solidFill>
                  <a:srgbClr val="000000"/>
                </a:solidFill>
              </a:rPr>
              <a:t>, </a:t>
            </a:r>
            <a:r>
              <a:rPr lang="ru-RU" dirty="0" err="1">
                <a:solidFill>
                  <a:srgbClr val="000000"/>
                </a:solidFill>
              </a:rPr>
              <a:t>кәсіпкерлікті</a:t>
            </a:r>
            <a:r>
              <a:rPr lang="ru-RU" dirty="0">
                <a:solidFill>
                  <a:srgbClr val="000000"/>
                </a:solidFill>
              </a:rPr>
              <a:t> </a:t>
            </a:r>
            <a:r>
              <a:rPr lang="ru-RU" dirty="0" err="1">
                <a:solidFill>
                  <a:srgbClr val="000000"/>
                </a:solidFill>
              </a:rPr>
              <a:t>қолдау</a:t>
            </a:r>
            <a:r>
              <a:rPr lang="ru-RU" dirty="0">
                <a:solidFill>
                  <a:srgbClr val="000000"/>
                </a:solidFill>
              </a:rPr>
              <a:t> </a:t>
            </a:r>
            <a:r>
              <a:rPr lang="ru-RU" dirty="0" err="1">
                <a:solidFill>
                  <a:srgbClr val="000000"/>
                </a:solidFill>
              </a:rPr>
              <a:t>және</a:t>
            </a:r>
            <a:r>
              <a:rPr lang="ru-RU" dirty="0">
                <a:solidFill>
                  <a:srgbClr val="000000"/>
                </a:solidFill>
              </a:rPr>
              <a:t> </a:t>
            </a:r>
            <a:r>
              <a:rPr lang="ru-RU" dirty="0" err="1">
                <a:solidFill>
                  <a:srgbClr val="000000"/>
                </a:solidFill>
              </a:rPr>
              <a:t>өз</a:t>
            </a:r>
            <a:r>
              <a:rPr lang="ru-RU" dirty="0">
                <a:solidFill>
                  <a:srgbClr val="000000"/>
                </a:solidFill>
              </a:rPr>
              <a:t> </a:t>
            </a:r>
            <a:r>
              <a:rPr lang="ru-RU" dirty="0" err="1">
                <a:solidFill>
                  <a:srgbClr val="000000"/>
                </a:solidFill>
              </a:rPr>
              <a:t>бизнесін</a:t>
            </a:r>
            <a:r>
              <a:rPr lang="ru-RU" dirty="0">
                <a:solidFill>
                  <a:srgbClr val="000000"/>
                </a:solidFill>
              </a:rPr>
              <a:t> </a:t>
            </a:r>
            <a:r>
              <a:rPr lang="ru-RU" dirty="0" err="1">
                <a:solidFill>
                  <a:srgbClr val="000000"/>
                </a:solidFill>
              </a:rPr>
              <a:t>құру</a:t>
            </a:r>
            <a:r>
              <a:rPr lang="ru-RU" dirty="0">
                <a:solidFill>
                  <a:srgbClr val="000000"/>
                </a:solidFill>
              </a:rPr>
              <a:t>;</a:t>
            </a:r>
            <a:endParaRPr lang="ru-RU" dirty="0"/>
          </a:p>
        </p:txBody>
      </p:sp>
      <p:sp>
        <p:nvSpPr>
          <p:cNvPr id="20" name="Прямоугольник 19">
            <a:extLst>
              <a:ext uri="{FF2B5EF4-FFF2-40B4-BE49-F238E27FC236}">
                <a16:creationId xmlns:a16="http://schemas.microsoft.com/office/drawing/2014/main" id="{8E73C09B-A4AA-7340-9593-2AB876E495D3}"/>
              </a:ext>
            </a:extLst>
          </p:cNvPr>
          <p:cNvSpPr/>
          <p:nvPr/>
        </p:nvSpPr>
        <p:spPr>
          <a:xfrm>
            <a:off x="6454426" y="4498449"/>
            <a:ext cx="5474221" cy="923330"/>
          </a:xfrm>
          <a:prstGeom prst="rect">
            <a:avLst/>
          </a:prstGeom>
        </p:spPr>
        <p:txBody>
          <a:bodyPr wrap="square">
            <a:spAutoFit/>
          </a:bodyPr>
          <a:lstStyle/>
          <a:p>
            <a:pPr algn="just"/>
            <a:r>
              <a:rPr lang="ru-RU" dirty="0" err="1">
                <a:solidFill>
                  <a:srgbClr val="000000"/>
                </a:solidFill>
              </a:rPr>
              <a:t>Цифрлық</a:t>
            </a:r>
            <a:r>
              <a:rPr lang="ru-RU" dirty="0">
                <a:solidFill>
                  <a:srgbClr val="000000"/>
                </a:solidFill>
              </a:rPr>
              <a:t> </a:t>
            </a:r>
            <a:r>
              <a:rPr lang="ru-RU" dirty="0" err="1">
                <a:solidFill>
                  <a:srgbClr val="000000"/>
                </a:solidFill>
              </a:rPr>
              <a:t>шешімдерді</a:t>
            </a:r>
            <a:r>
              <a:rPr lang="ru-RU" dirty="0">
                <a:solidFill>
                  <a:srgbClr val="000000"/>
                </a:solidFill>
              </a:rPr>
              <a:t> </a:t>
            </a:r>
            <a:r>
              <a:rPr lang="ru-RU" dirty="0" err="1">
                <a:solidFill>
                  <a:srgbClr val="000000"/>
                </a:solidFill>
              </a:rPr>
              <a:t>пайдалану</a:t>
            </a:r>
            <a:r>
              <a:rPr lang="ru-RU" dirty="0">
                <a:solidFill>
                  <a:srgbClr val="000000"/>
                </a:solidFill>
              </a:rPr>
              <a:t> </a:t>
            </a:r>
            <a:r>
              <a:rPr lang="ru-RU" dirty="0" err="1">
                <a:solidFill>
                  <a:srgbClr val="000000"/>
                </a:solidFill>
              </a:rPr>
              <a:t>есебінен</a:t>
            </a:r>
            <a:r>
              <a:rPr lang="ru-RU" dirty="0">
                <a:solidFill>
                  <a:srgbClr val="000000"/>
                </a:solidFill>
              </a:rPr>
              <a:t> </a:t>
            </a:r>
            <a:r>
              <a:rPr lang="ru-RU" dirty="0" err="1">
                <a:solidFill>
                  <a:srgbClr val="000000"/>
                </a:solidFill>
              </a:rPr>
              <a:t>қаржылық</a:t>
            </a:r>
            <a:r>
              <a:rPr lang="ru-RU" dirty="0">
                <a:solidFill>
                  <a:srgbClr val="000000"/>
                </a:solidFill>
              </a:rPr>
              <a:t> </a:t>
            </a:r>
            <a:r>
              <a:rPr lang="ru-RU" dirty="0" err="1">
                <a:solidFill>
                  <a:srgbClr val="000000"/>
                </a:solidFill>
              </a:rPr>
              <a:t>сауаттылық</a:t>
            </a:r>
            <a:r>
              <a:rPr lang="ru-RU" dirty="0">
                <a:solidFill>
                  <a:srgbClr val="000000"/>
                </a:solidFill>
              </a:rPr>
              <a:t> </a:t>
            </a:r>
            <a:r>
              <a:rPr lang="ru-RU" dirty="0" err="1">
                <a:solidFill>
                  <a:srgbClr val="000000"/>
                </a:solidFill>
              </a:rPr>
              <a:t>бойынша</a:t>
            </a:r>
            <a:r>
              <a:rPr lang="ru-RU" dirty="0">
                <a:solidFill>
                  <a:srgbClr val="000000"/>
                </a:solidFill>
              </a:rPr>
              <a:t> </a:t>
            </a:r>
            <a:r>
              <a:rPr lang="ru-RU" dirty="0" err="1">
                <a:solidFill>
                  <a:srgbClr val="000000"/>
                </a:solidFill>
              </a:rPr>
              <a:t>іс-шаралардың</a:t>
            </a:r>
            <a:r>
              <a:rPr lang="ru-RU" dirty="0">
                <a:solidFill>
                  <a:srgbClr val="000000"/>
                </a:solidFill>
              </a:rPr>
              <a:t> </a:t>
            </a:r>
            <a:r>
              <a:rPr lang="ru-RU" dirty="0" err="1">
                <a:solidFill>
                  <a:srgbClr val="000000"/>
                </a:solidFill>
              </a:rPr>
              <a:t>тиімділігі</a:t>
            </a:r>
            <a:r>
              <a:rPr lang="ru-RU" dirty="0">
                <a:solidFill>
                  <a:srgbClr val="000000"/>
                </a:solidFill>
              </a:rPr>
              <a:t> мен </a:t>
            </a:r>
            <a:r>
              <a:rPr lang="ru-RU" dirty="0" err="1">
                <a:solidFill>
                  <a:srgbClr val="000000"/>
                </a:solidFill>
              </a:rPr>
              <a:t>қамтылуын</a:t>
            </a:r>
            <a:r>
              <a:rPr lang="ru-RU" dirty="0">
                <a:solidFill>
                  <a:srgbClr val="000000"/>
                </a:solidFill>
              </a:rPr>
              <a:t> </a:t>
            </a:r>
            <a:r>
              <a:rPr lang="ru-RU" dirty="0" err="1">
                <a:solidFill>
                  <a:srgbClr val="000000"/>
                </a:solidFill>
              </a:rPr>
              <a:t>арттыру</a:t>
            </a:r>
            <a:r>
              <a:rPr lang="ru-RU" dirty="0">
                <a:solidFill>
                  <a:srgbClr val="000000"/>
                </a:solidFill>
              </a:rPr>
              <a:t>.</a:t>
            </a:r>
            <a:endParaRPr lang="ru-RU" dirty="0"/>
          </a:p>
        </p:txBody>
      </p:sp>
      <p:sp>
        <p:nvSpPr>
          <p:cNvPr id="21" name="Прямоугольник 20">
            <a:extLst>
              <a:ext uri="{FF2B5EF4-FFF2-40B4-BE49-F238E27FC236}">
                <a16:creationId xmlns:a16="http://schemas.microsoft.com/office/drawing/2014/main" id="{3AC6BE9C-CFB2-E54C-8D4B-EA9B6476C579}"/>
              </a:ext>
            </a:extLst>
          </p:cNvPr>
          <p:cNvSpPr/>
          <p:nvPr/>
        </p:nvSpPr>
        <p:spPr>
          <a:xfrm>
            <a:off x="492488" y="4667876"/>
            <a:ext cx="4433513" cy="923330"/>
          </a:xfrm>
          <a:prstGeom prst="rect">
            <a:avLst/>
          </a:prstGeom>
          <a:ln w="28575">
            <a:solidFill>
              <a:schemeClr val="accent1"/>
            </a:solidFill>
          </a:ln>
        </p:spPr>
        <p:txBody>
          <a:bodyPr wrap="square">
            <a:spAutoFit/>
          </a:bodyPr>
          <a:lstStyle/>
          <a:p>
            <a:pPr algn="just"/>
            <a:r>
              <a:rPr lang="ru-RU" b="1">
                <a:solidFill>
                  <a:srgbClr val="7A4300"/>
                </a:solidFill>
              </a:rPr>
              <a:t>Сандық көрсеткіш ретінде 2024 жылы қаржылық сауаттылық деңгейі 41% - ға тең болады деп күтілуде.</a:t>
            </a:r>
            <a:endParaRPr lang="ru-RU" b="1" dirty="0">
              <a:solidFill>
                <a:srgbClr val="7A4300"/>
              </a:solidFill>
            </a:endParaRPr>
          </a:p>
        </p:txBody>
      </p:sp>
    </p:spTree>
    <p:extLst>
      <p:ext uri="{BB962C8B-B14F-4D97-AF65-F5344CB8AC3E}">
        <p14:creationId xmlns:p14="http://schemas.microsoft.com/office/powerpoint/2010/main" val="192291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68</a:t>
            </a:fld>
            <a:endParaRPr lang="ru-RU" dirty="0"/>
          </a:p>
        </p:txBody>
      </p:sp>
      <p:sp>
        <p:nvSpPr>
          <p:cNvPr id="4" name="Rectangle 7">
            <a:extLst>
              <a:ext uri="{FF2B5EF4-FFF2-40B4-BE49-F238E27FC236}">
                <a16:creationId xmlns:a16="http://schemas.microsoft.com/office/drawing/2014/main" id="{6B8D50F3-C70B-7546-BAF0-91BAE4225DC7}"/>
              </a:ext>
            </a:extLst>
          </p:cNvPr>
          <p:cNvSpPr/>
          <p:nvPr/>
        </p:nvSpPr>
        <p:spPr bwMode="gray">
          <a:xfrm>
            <a:off x="309522" y="908720"/>
            <a:ext cx="8450774" cy="5112568"/>
          </a:xfrm>
          <a:prstGeom prst="rect">
            <a:avLst/>
          </a:prstGeom>
          <a:ln/>
        </p:spPr>
        <p:style>
          <a:lnRef idx="1">
            <a:schemeClr val="accent2"/>
          </a:lnRef>
          <a:fillRef idx="3">
            <a:schemeClr val="accent2"/>
          </a:fillRef>
          <a:effectRef idx="2">
            <a:schemeClr val="accent2"/>
          </a:effectRef>
          <a:fontRef idx="minor">
            <a:schemeClr val="lt1"/>
          </a:fontRef>
        </p:style>
        <p:txBody>
          <a:bodyPr anchor="ctr"/>
          <a:lstStyle/>
          <a:p>
            <a:pPr fontAlgn="ctr"/>
            <a:r>
              <a:rPr lang="ru-RU" sz="3200" b="1" dirty="0">
                <a:solidFill>
                  <a:srgbClr val="407742"/>
                </a:solidFill>
              </a:rPr>
              <a:t>4 </a:t>
            </a:r>
            <a:r>
              <a:rPr lang="ru-RU" sz="3200" b="1" dirty="0" err="1">
                <a:solidFill>
                  <a:srgbClr val="407742"/>
                </a:solidFill>
              </a:rPr>
              <a:t>Тарау</a:t>
            </a:r>
            <a:r>
              <a:rPr lang="ru-RU" sz="3200" b="1" dirty="0">
                <a:solidFill>
                  <a:srgbClr val="407742"/>
                </a:solidFill>
              </a:rPr>
              <a:t>. </a:t>
            </a:r>
            <a:r>
              <a:rPr lang="ru-RU" sz="3200" b="1" dirty="0" err="1">
                <a:solidFill>
                  <a:srgbClr val="407742"/>
                </a:solidFill>
              </a:rPr>
              <a:t>Социологиялық</a:t>
            </a:r>
            <a:r>
              <a:rPr lang="ru-RU" sz="3200" b="1" dirty="0">
                <a:solidFill>
                  <a:srgbClr val="407742"/>
                </a:solidFill>
              </a:rPr>
              <a:t> </a:t>
            </a:r>
            <a:r>
              <a:rPr lang="ru-RU" sz="3200" b="1" dirty="0" err="1">
                <a:solidFill>
                  <a:srgbClr val="407742"/>
                </a:solidFill>
              </a:rPr>
              <a:t>зерттеу</a:t>
            </a:r>
            <a:r>
              <a:rPr lang="ru-RU" sz="3200" b="1" dirty="0">
                <a:solidFill>
                  <a:srgbClr val="407742"/>
                </a:solidFill>
              </a:rPr>
              <a:t> </a:t>
            </a:r>
            <a:r>
              <a:rPr lang="ru-RU" sz="3200" b="1" dirty="0" err="1">
                <a:solidFill>
                  <a:srgbClr val="407742"/>
                </a:solidFill>
              </a:rPr>
              <a:t>нәтижелері</a:t>
            </a:r>
            <a:r>
              <a:rPr lang="ru-RU" sz="3200" b="1" dirty="0">
                <a:solidFill>
                  <a:srgbClr val="407742"/>
                </a:solidFill>
              </a:rPr>
              <a:t> </a:t>
            </a:r>
          </a:p>
          <a:p>
            <a:pPr fontAlgn="ctr"/>
            <a:r>
              <a:rPr lang="ru-RU" sz="3200" b="1" dirty="0">
                <a:solidFill>
                  <a:srgbClr val="407742"/>
                </a:solidFill>
              </a:rPr>
              <a:t>"</a:t>
            </a:r>
            <a:r>
              <a:rPr lang="ru-RU" sz="3200" b="1" dirty="0" err="1">
                <a:solidFill>
                  <a:srgbClr val="407742"/>
                </a:solidFill>
              </a:rPr>
              <a:t>Қазақстан</a:t>
            </a:r>
            <a:r>
              <a:rPr lang="ru-RU" sz="3200" b="1" dirty="0">
                <a:solidFill>
                  <a:srgbClr val="407742"/>
                </a:solidFill>
              </a:rPr>
              <a:t> </a:t>
            </a:r>
            <a:r>
              <a:rPr lang="ru-RU" sz="3200" b="1" dirty="0" err="1">
                <a:solidFill>
                  <a:srgbClr val="407742"/>
                </a:solidFill>
              </a:rPr>
              <a:t>Республикасы</a:t>
            </a:r>
            <a:r>
              <a:rPr lang="ru-RU" sz="3200" b="1" dirty="0">
                <a:solidFill>
                  <a:srgbClr val="407742"/>
                </a:solidFill>
              </a:rPr>
              <a:t> </a:t>
            </a:r>
            <a:r>
              <a:rPr lang="ru-RU" sz="3200" b="1" dirty="0" err="1">
                <a:solidFill>
                  <a:srgbClr val="407742"/>
                </a:solidFill>
              </a:rPr>
              <a:t>халқының</a:t>
            </a:r>
            <a:r>
              <a:rPr lang="ru-RU" sz="3200" b="1" dirty="0">
                <a:solidFill>
                  <a:srgbClr val="407742"/>
                </a:solidFill>
              </a:rPr>
              <a:t> </a:t>
            </a:r>
            <a:r>
              <a:rPr lang="ru-RU" sz="3200" b="1" dirty="0" err="1">
                <a:solidFill>
                  <a:srgbClr val="407742"/>
                </a:solidFill>
              </a:rPr>
              <a:t>қаржылық</a:t>
            </a:r>
            <a:r>
              <a:rPr lang="ru-RU" sz="3200" b="1" dirty="0">
                <a:solidFill>
                  <a:srgbClr val="407742"/>
                </a:solidFill>
              </a:rPr>
              <a:t> </a:t>
            </a:r>
            <a:r>
              <a:rPr lang="ru-RU" sz="3200" b="1" dirty="0" err="1">
                <a:solidFill>
                  <a:srgbClr val="407742"/>
                </a:solidFill>
              </a:rPr>
              <a:t>сауаттылық</a:t>
            </a:r>
            <a:r>
              <a:rPr lang="ru-RU" sz="3200" b="1" dirty="0">
                <a:solidFill>
                  <a:srgbClr val="407742"/>
                </a:solidFill>
              </a:rPr>
              <a:t> </a:t>
            </a:r>
            <a:r>
              <a:rPr lang="ru-RU" sz="3200" b="1" dirty="0" err="1">
                <a:solidFill>
                  <a:srgbClr val="407742"/>
                </a:solidFill>
              </a:rPr>
              <a:t>деңгейін</a:t>
            </a:r>
            <a:r>
              <a:rPr lang="ru-RU" sz="3200" b="1" dirty="0">
                <a:solidFill>
                  <a:srgbClr val="407742"/>
                </a:solidFill>
              </a:rPr>
              <a:t> </a:t>
            </a:r>
            <a:r>
              <a:rPr lang="ru-RU" sz="3200" b="1" dirty="0" err="1">
                <a:solidFill>
                  <a:srgbClr val="407742"/>
                </a:solidFill>
              </a:rPr>
              <a:t>бағалау</a:t>
            </a:r>
            <a:r>
              <a:rPr lang="ru-RU" sz="3200" b="1" dirty="0">
                <a:solidFill>
                  <a:srgbClr val="407742"/>
                </a:solidFill>
              </a:rPr>
              <a:t>" </a:t>
            </a:r>
          </a:p>
          <a:p>
            <a:pPr fontAlgn="ctr"/>
            <a:r>
              <a:rPr lang="ru-RU" sz="3200" b="1" dirty="0">
                <a:solidFill>
                  <a:srgbClr val="407742"/>
                </a:solidFill>
              </a:rPr>
              <a:t>2021 </a:t>
            </a:r>
            <a:r>
              <a:rPr lang="ru-RU" sz="3200" b="1" dirty="0" err="1">
                <a:solidFill>
                  <a:srgbClr val="407742"/>
                </a:solidFill>
              </a:rPr>
              <a:t>жылға</a:t>
            </a:r>
            <a:r>
              <a:rPr lang="ru-RU" sz="3200" b="1" dirty="0">
                <a:solidFill>
                  <a:srgbClr val="407742"/>
                </a:solidFill>
              </a:rPr>
              <a:t> </a:t>
            </a:r>
            <a:endParaRPr lang="ru-RU" sz="3200" b="1" dirty="0">
              <a:solidFill>
                <a:srgbClr val="407742"/>
              </a:solidFill>
              <a:latin typeface="Arial" panose="020B0604020202020204" pitchFamily="34" charset="0"/>
            </a:endParaRPr>
          </a:p>
        </p:txBody>
      </p:sp>
    </p:spTree>
    <p:extLst>
      <p:ext uri="{BB962C8B-B14F-4D97-AF65-F5344CB8AC3E}">
        <p14:creationId xmlns:p14="http://schemas.microsoft.com/office/powerpoint/2010/main" val="185525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69</a:t>
            </a:fld>
            <a:endParaRPr lang="ru-RU" dirty="0"/>
          </a:p>
        </p:txBody>
      </p:sp>
      <p:sp>
        <p:nvSpPr>
          <p:cNvPr id="4" name="Объект 2">
            <a:extLst>
              <a:ext uri="{FF2B5EF4-FFF2-40B4-BE49-F238E27FC236}">
                <a16:creationId xmlns:a16="http://schemas.microsoft.com/office/drawing/2014/main" id="{3E9EEC4D-7009-EC4C-BB6E-5D4BBE49F986}"/>
              </a:ext>
            </a:extLst>
          </p:cNvPr>
          <p:cNvSpPr txBox="1">
            <a:spLocks/>
          </p:cNvSpPr>
          <p:nvPr/>
        </p:nvSpPr>
        <p:spPr>
          <a:xfrm>
            <a:off x="1055440" y="229466"/>
            <a:ext cx="10231052" cy="602230"/>
          </a:xfrm>
          <a:prstGeom prst="rect">
            <a:avLst/>
          </a:prstGeom>
        </p:spPr>
        <p:txBody>
          <a:bodyPr vert="horz" lIns="0" tIns="0" rIns="0" bIns="0" rtlCol="0">
            <a:noAutofit/>
          </a:bodyPr>
          <a:lstStyle>
            <a:lvl1pPr marL="146110" indent="-146110" algn="just" defTabSz="584424" rtl="0" eaLnBrk="1" latinLnBrk="0" hangingPunct="1">
              <a:lnSpc>
                <a:spcPct val="90000"/>
              </a:lnSpc>
              <a:spcBef>
                <a:spcPts val="639"/>
              </a:spcBef>
              <a:buClr>
                <a:schemeClr val="accent6"/>
              </a:buClr>
              <a:buSzPct val="100000"/>
              <a:buFont typeface="Arial" panose="020B0604020202020204" pitchFamily="34" charset="0"/>
              <a:buChar char="•"/>
              <a:defRPr lang="ru-RU" sz="1200" kern="1200" dirty="0" smtClean="0">
                <a:solidFill>
                  <a:srgbClr val="000000"/>
                </a:solidFill>
                <a:latin typeface="+mn-lt"/>
                <a:ea typeface="+mn-ea"/>
                <a:cs typeface="+mn-cs"/>
              </a:defRPr>
            </a:lvl1pPr>
            <a:lvl2pPr marL="113638"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2pPr>
            <a:lvl3pPr marL="382862" indent="-227282" algn="just" defTabSz="584424" rtl="0" eaLnBrk="1" latinLnBrk="0" hangingPunct="1">
              <a:lnSpc>
                <a:spcPct val="90000"/>
              </a:lnSpc>
              <a:spcBef>
                <a:spcPts val="320"/>
              </a:spcBef>
              <a:buClr>
                <a:schemeClr val="accent6"/>
              </a:buClr>
              <a:buFont typeface="Arial" panose="020B0604020202020204" pitchFamily="34" charset="0"/>
              <a:buChar char="—"/>
              <a:defRPr sz="1200" kern="1200">
                <a:solidFill>
                  <a:srgbClr val="000000"/>
                </a:solidFill>
                <a:latin typeface="+mn-lt"/>
                <a:ea typeface="+mn-ea"/>
                <a:cs typeface="+mn-cs"/>
              </a:defRPr>
            </a:lvl3pPr>
            <a:lvl4pPr marL="228291" indent="-56820" algn="l" defTabSz="584424" rtl="0" eaLnBrk="1" latinLnBrk="0" hangingPunct="1">
              <a:lnSpc>
                <a:spcPct val="90000"/>
              </a:lnSpc>
              <a:spcBef>
                <a:spcPts val="320"/>
              </a:spcBef>
              <a:buFont typeface="Arial" panose="020B0604020202020204" pitchFamily="34" charset="0"/>
              <a:buChar char="•"/>
              <a:defRPr sz="1200" kern="1200">
                <a:solidFill>
                  <a:srgbClr val="000000"/>
                </a:solidFill>
                <a:latin typeface="+mn-lt"/>
                <a:ea typeface="+mn-ea"/>
                <a:cs typeface="+mn-cs"/>
              </a:defRPr>
            </a:lvl4pPr>
            <a:lvl5pPr marL="531677" indent="-148815" algn="just" defTabSz="584424" rtl="0" eaLnBrk="1" latinLnBrk="0" hangingPunct="1">
              <a:lnSpc>
                <a:spcPct val="90000"/>
              </a:lnSpc>
              <a:spcBef>
                <a:spcPts val="320"/>
              </a:spcBef>
              <a:buClr>
                <a:schemeClr val="accent6"/>
              </a:buClr>
              <a:buSzPct val="80000"/>
              <a:buFont typeface="Wingdings" panose="05000000000000000000" pitchFamily="2" charset="2"/>
              <a:buChar char="v"/>
              <a:defRPr sz="1200" kern="1200">
                <a:solidFill>
                  <a:srgbClr val="000000"/>
                </a:solidFill>
                <a:latin typeface="+mn-lt"/>
                <a:ea typeface="+mn-ea"/>
                <a:cs typeface="+mn-cs"/>
              </a:defRPr>
            </a:lvl5pPr>
            <a:lvl6pPr marL="1607167"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6pPr>
            <a:lvl7pPr marL="1899379"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7pPr>
            <a:lvl8pPr marL="2191591"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8pPr>
            <a:lvl9pPr marL="2483803" indent="-146106" algn="l" defTabSz="584424" rtl="0" eaLnBrk="1" latinLnBrk="0" hangingPunct="1">
              <a:lnSpc>
                <a:spcPct val="90000"/>
              </a:lnSpc>
              <a:spcBef>
                <a:spcPts val="320"/>
              </a:spcBef>
              <a:buFont typeface="Arial" panose="020B0604020202020204" pitchFamily="34" charset="0"/>
              <a:buChar char="•"/>
              <a:defRPr sz="1200" kern="1200">
                <a:solidFill>
                  <a:schemeClr val="tx1"/>
                </a:solidFill>
                <a:latin typeface="+mn-lt"/>
                <a:ea typeface="+mn-ea"/>
                <a:cs typeface="+mn-cs"/>
              </a:defRPr>
            </a:lvl9pPr>
          </a:lstStyle>
          <a:p>
            <a:pPr marL="0" indent="0" algn="l">
              <a:lnSpc>
                <a:spcPct val="100000"/>
              </a:lnSpc>
              <a:spcBef>
                <a:spcPts val="0"/>
              </a:spcBef>
              <a:buNone/>
            </a:pPr>
            <a:r>
              <a:rPr lang="ru-RU" sz="2800" b="1" dirty="0" err="1">
                <a:solidFill>
                  <a:schemeClr val="accent1"/>
                </a:solidFill>
              </a:rPr>
              <a:t>Зерттеудің</a:t>
            </a:r>
            <a:r>
              <a:rPr lang="ru-RU" sz="2800" b="1" dirty="0">
                <a:solidFill>
                  <a:schemeClr val="accent1"/>
                </a:solidFill>
              </a:rPr>
              <a:t> </a:t>
            </a:r>
            <a:r>
              <a:rPr lang="ru-RU" sz="2800" b="1" dirty="0" err="1">
                <a:solidFill>
                  <a:schemeClr val="accent1"/>
                </a:solidFill>
              </a:rPr>
              <a:t>мақсаты</a:t>
            </a:r>
            <a:r>
              <a:rPr lang="ru-RU" sz="2800" b="1" dirty="0">
                <a:solidFill>
                  <a:schemeClr val="accent1"/>
                </a:solidFill>
              </a:rPr>
              <a:t> мен </a:t>
            </a:r>
            <a:r>
              <a:rPr lang="ru-RU" sz="2800" b="1" dirty="0" err="1">
                <a:solidFill>
                  <a:schemeClr val="accent1"/>
                </a:solidFill>
              </a:rPr>
              <a:t>міндеттері</a:t>
            </a:r>
            <a:endParaRPr lang="ru-RU" sz="2800" dirty="0">
              <a:solidFill>
                <a:schemeClr val="accent1"/>
              </a:solidFill>
            </a:endParaRPr>
          </a:p>
        </p:txBody>
      </p:sp>
      <p:sp>
        <p:nvSpPr>
          <p:cNvPr id="5" name="Равнобедренный треугольник 24">
            <a:extLst>
              <a:ext uri="{FF2B5EF4-FFF2-40B4-BE49-F238E27FC236}">
                <a16:creationId xmlns:a16="http://schemas.microsoft.com/office/drawing/2014/main" id="{D74EFD4E-D7C7-6249-8F6E-E4E0830A43B7}"/>
              </a:ext>
            </a:extLst>
          </p:cNvPr>
          <p:cNvSpPr/>
          <p:nvPr/>
        </p:nvSpPr>
        <p:spPr>
          <a:xfrm rot="5400000">
            <a:off x="410386" y="232408"/>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B537AFC5-D698-694F-AEDB-9C3E2666C9F8}"/>
              </a:ext>
            </a:extLst>
          </p:cNvPr>
          <p:cNvSpPr/>
          <p:nvPr/>
        </p:nvSpPr>
        <p:spPr>
          <a:xfrm>
            <a:off x="119336" y="630579"/>
            <a:ext cx="11520000" cy="6247864"/>
          </a:xfrm>
          <a:prstGeom prst="rect">
            <a:avLst/>
          </a:prstGeom>
        </p:spPr>
        <p:txBody>
          <a:bodyPr wrap="square">
            <a:spAutoFit/>
          </a:bodyPr>
          <a:lstStyle/>
          <a:p>
            <a:r>
              <a:rPr lang="ru-RU" sz="1600" b="1" dirty="0" err="1"/>
              <a:t>Зерттеу</a:t>
            </a:r>
            <a:r>
              <a:rPr lang="ru-RU" sz="1600" b="1" dirty="0"/>
              <a:t> </a:t>
            </a:r>
            <a:r>
              <a:rPr lang="ru-RU" sz="1600" b="1" dirty="0" err="1"/>
              <a:t>мақсаты</a:t>
            </a:r>
            <a:r>
              <a:rPr lang="ru-RU" sz="1600" b="1" dirty="0"/>
              <a:t>: </a:t>
            </a:r>
            <a:r>
              <a:rPr lang="ru-RU" sz="1600" dirty="0" err="1"/>
              <a:t>Қазақстан</a:t>
            </a:r>
            <a:r>
              <a:rPr lang="ru-RU" sz="1600" dirty="0"/>
              <a:t> </a:t>
            </a:r>
            <a:r>
              <a:rPr lang="ru-RU" sz="1600" dirty="0" err="1"/>
              <a:t>Республикасы</a:t>
            </a:r>
            <a:r>
              <a:rPr lang="ru-RU" sz="1600" dirty="0"/>
              <a:t> </a:t>
            </a:r>
            <a:r>
              <a:rPr lang="ru-RU" sz="1600" dirty="0" err="1"/>
              <a:t>азаматтарының</a:t>
            </a:r>
            <a:r>
              <a:rPr lang="ru-RU" sz="1600" dirty="0"/>
              <a:t> </a:t>
            </a:r>
            <a:r>
              <a:rPr lang="ru-RU" sz="1600" dirty="0" err="1"/>
              <a:t>қаржы</a:t>
            </a:r>
            <a:r>
              <a:rPr lang="ru-RU" sz="1600" dirty="0"/>
              <a:t> </a:t>
            </a:r>
            <a:r>
              <a:rPr lang="ru-RU" sz="1600" dirty="0" err="1"/>
              <a:t>құралдары</a:t>
            </a:r>
            <a:r>
              <a:rPr lang="ru-RU" sz="1600" dirty="0"/>
              <a:t>, </a:t>
            </a:r>
            <a:r>
              <a:rPr lang="ru-RU" sz="1600" dirty="0" err="1"/>
              <a:t>олардың</a:t>
            </a:r>
            <a:r>
              <a:rPr lang="ru-RU" sz="1600" dirty="0"/>
              <a:t> </a:t>
            </a:r>
            <a:r>
              <a:rPr lang="ru-RU" sz="1600" dirty="0" err="1"/>
              <a:t>мүмкіндіктері</a:t>
            </a:r>
            <a:r>
              <a:rPr lang="ru-RU" sz="1600" dirty="0"/>
              <a:t> мен </a:t>
            </a:r>
            <a:r>
              <a:rPr lang="ru-RU" sz="1600" dirty="0" err="1"/>
              <a:t>функциялары</a:t>
            </a:r>
            <a:r>
              <a:rPr lang="ru-RU" sz="1600" dirty="0"/>
              <a:t>, </a:t>
            </a:r>
            <a:r>
              <a:rPr lang="ru-RU" sz="1600" dirty="0" err="1"/>
              <a:t>оларды</a:t>
            </a:r>
            <a:r>
              <a:rPr lang="ru-RU" sz="1600" dirty="0"/>
              <a:t> </a:t>
            </a:r>
            <a:r>
              <a:rPr lang="ru-RU" sz="1600" dirty="0" err="1"/>
              <a:t>пайдалану</a:t>
            </a:r>
            <a:r>
              <a:rPr lang="ru-RU" sz="1600" dirty="0"/>
              <a:t> </a:t>
            </a:r>
            <a:r>
              <a:rPr lang="ru-RU" sz="1600" dirty="0" err="1"/>
              <a:t>дағдылары</a:t>
            </a:r>
            <a:r>
              <a:rPr lang="ru-RU" sz="1600" dirty="0"/>
              <a:t> </a:t>
            </a:r>
            <a:r>
              <a:rPr lang="ru-RU" sz="1600" dirty="0" err="1"/>
              <a:t>туралы</a:t>
            </a:r>
            <a:r>
              <a:rPr lang="ru-RU" sz="1600" dirty="0"/>
              <a:t> </a:t>
            </a:r>
            <a:r>
              <a:rPr lang="ru-RU" sz="1600" dirty="0" err="1"/>
              <a:t>хабардарлық</a:t>
            </a:r>
            <a:r>
              <a:rPr lang="ru-RU" sz="1600" dirty="0"/>
              <a:t> </a:t>
            </a:r>
            <a:r>
              <a:rPr lang="ru-RU" sz="1600" dirty="0" err="1"/>
              <a:t>деңгейін</a:t>
            </a:r>
            <a:r>
              <a:rPr lang="ru-RU" sz="1600" dirty="0"/>
              <a:t> </a:t>
            </a:r>
            <a:r>
              <a:rPr lang="ru-RU" sz="1600" dirty="0" err="1"/>
              <a:t>және</a:t>
            </a:r>
            <a:r>
              <a:rPr lang="ru-RU" sz="1600" dirty="0"/>
              <a:t> </a:t>
            </a:r>
            <a:r>
              <a:rPr lang="ru-RU" sz="1600" dirty="0" err="1"/>
              <a:t>оларды</a:t>
            </a:r>
            <a:r>
              <a:rPr lang="ru-RU" sz="1600" dirty="0"/>
              <a:t> </a:t>
            </a:r>
            <a:r>
              <a:rPr lang="ru-RU" sz="1600" dirty="0" err="1"/>
              <a:t>ұсынуды</a:t>
            </a:r>
            <a:r>
              <a:rPr lang="ru-RU" sz="1600" dirty="0"/>
              <a:t> </a:t>
            </a:r>
            <a:r>
              <a:rPr lang="ru-RU" sz="1600" dirty="0" err="1"/>
              <a:t>айқындауды</a:t>
            </a:r>
            <a:r>
              <a:rPr lang="ru-RU" sz="1600" dirty="0"/>
              <a:t>, </a:t>
            </a:r>
            <a:r>
              <a:rPr lang="ru-RU" sz="1600" dirty="0" err="1"/>
              <a:t>сондай-ақ</a:t>
            </a:r>
            <a:r>
              <a:rPr lang="ru-RU" sz="1600" dirty="0"/>
              <a:t> </a:t>
            </a:r>
            <a:r>
              <a:rPr lang="ru-RU" sz="1600" dirty="0" err="1"/>
              <a:t>халықтың</a:t>
            </a:r>
            <a:r>
              <a:rPr lang="ru-RU" sz="1600" dirty="0"/>
              <a:t> </a:t>
            </a:r>
            <a:r>
              <a:rPr lang="ru-RU" sz="1600" dirty="0" err="1"/>
              <a:t>ақпараттық</a:t>
            </a:r>
            <a:r>
              <a:rPr lang="ru-RU" sz="1600" dirty="0"/>
              <a:t> </a:t>
            </a:r>
            <a:r>
              <a:rPr lang="ru-RU" sz="1600" dirty="0" err="1"/>
              <a:t>және</a:t>
            </a:r>
            <a:r>
              <a:rPr lang="ru-RU" sz="1600" dirty="0"/>
              <a:t> </a:t>
            </a:r>
            <a:r>
              <a:rPr lang="ru-RU" sz="1600" dirty="0" err="1"/>
              <a:t>білім</a:t>
            </a:r>
            <a:r>
              <a:rPr lang="ru-RU" sz="1600" dirty="0"/>
              <a:t> беру </a:t>
            </a:r>
            <a:r>
              <a:rPr lang="ru-RU" sz="1600" dirty="0" err="1"/>
              <a:t>қажеттіліктерін</a:t>
            </a:r>
            <a:r>
              <a:rPr lang="ru-RU" sz="1600" dirty="0"/>
              <a:t> </a:t>
            </a:r>
            <a:r>
              <a:rPr lang="ru-RU" sz="1600" dirty="0" err="1"/>
              <a:t>қоса</a:t>
            </a:r>
            <a:r>
              <a:rPr lang="ru-RU" sz="1600" dirty="0"/>
              <a:t> </a:t>
            </a:r>
            <a:r>
              <a:rPr lang="ru-RU" sz="1600" dirty="0" err="1"/>
              <a:t>алғанда</a:t>
            </a:r>
            <a:r>
              <a:rPr lang="ru-RU" sz="1600" dirty="0"/>
              <a:t>, </a:t>
            </a:r>
            <a:r>
              <a:rPr lang="ru-RU" sz="1600" dirty="0" err="1"/>
              <a:t>халықтың</a:t>
            </a:r>
            <a:r>
              <a:rPr lang="ru-RU" sz="1600" dirty="0"/>
              <a:t> </a:t>
            </a:r>
            <a:r>
              <a:rPr lang="ru-RU" sz="1600" dirty="0" err="1"/>
              <a:t>қаржылық</a:t>
            </a:r>
            <a:r>
              <a:rPr lang="ru-RU" sz="1600" dirty="0"/>
              <a:t> </a:t>
            </a:r>
            <a:r>
              <a:rPr lang="ru-RU" sz="1600" dirty="0" err="1"/>
              <a:t>сауаттылығы</a:t>
            </a:r>
            <a:r>
              <a:rPr lang="ru-RU" sz="1600" dirty="0"/>
              <a:t> </a:t>
            </a:r>
            <a:r>
              <a:rPr lang="ru-RU" sz="1600" dirty="0" err="1"/>
              <a:t>деңгейін</a:t>
            </a:r>
            <a:r>
              <a:rPr lang="ru-RU" sz="1600" dirty="0"/>
              <a:t>, </a:t>
            </a:r>
            <a:r>
              <a:rPr lang="ru-RU" sz="1600" dirty="0" err="1"/>
              <a:t>халықтың</a:t>
            </a:r>
            <a:r>
              <a:rPr lang="ru-RU" sz="1600" dirty="0"/>
              <a:t> </a:t>
            </a:r>
            <a:r>
              <a:rPr lang="ru-RU" sz="1600" dirty="0" err="1"/>
              <a:t>қаржы</a:t>
            </a:r>
            <a:r>
              <a:rPr lang="ru-RU" sz="1600" dirty="0"/>
              <a:t> </a:t>
            </a:r>
            <a:r>
              <a:rPr lang="ru-RU" sz="1600" dirty="0" err="1"/>
              <a:t>нарығына</a:t>
            </a:r>
            <a:r>
              <a:rPr lang="ru-RU" sz="1600" dirty="0"/>
              <a:t> </a:t>
            </a:r>
            <a:r>
              <a:rPr lang="ru-RU" sz="1600" dirty="0" err="1"/>
              <a:t>тартылуын</a:t>
            </a:r>
            <a:r>
              <a:rPr lang="ru-RU" sz="1600" dirty="0"/>
              <a:t>, </a:t>
            </a:r>
            <a:r>
              <a:rPr lang="ru-RU" sz="1600" dirty="0" err="1"/>
              <a:t>қаржылық</a:t>
            </a:r>
            <a:r>
              <a:rPr lang="ru-RU" sz="1600" dirty="0"/>
              <a:t> </a:t>
            </a:r>
            <a:r>
              <a:rPr lang="ru-RU" sz="1600" dirty="0" err="1"/>
              <a:t>көрсетілетін</a:t>
            </a:r>
            <a:r>
              <a:rPr lang="ru-RU" sz="1600" dirty="0"/>
              <a:t> </a:t>
            </a:r>
            <a:r>
              <a:rPr lang="ru-RU" sz="1600" dirty="0" err="1"/>
              <a:t>қызметтердің</a:t>
            </a:r>
            <a:r>
              <a:rPr lang="ru-RU" sz="1600" dirty="0"/>
              <a:t> </a:t>
            </a:r>
            <a:r>
              <a:rPr lang="ru-RU" sz="1600" dirty="0" err="1"/>
              <a:t>қолжетімділігін</a:t>
            </a:r>
            <a:r>
              <a:rPr lang="ru-RU" sz="1600" dirty="0"/>
              <a:t> </a:t>
            </a:r>
            <a:r>
              <a:rPr lang="ru-RU" sz="1600" dirty="0" err="1"/>
              <a:t>бағалау</a:t>
            </a:r>
            <a:r>
              <a:rPr lang="ru-RU" sz="1600" dirty="0"/>
              <a:t>.</a:t>
            </a:r>
          </a:p>
          <a:p>
            <a:r>
              <a:rPr lang="ru-RU" sz="1600" b="1" dirty="0" err="1"/>
              <a:t>Зерттеу</a:t>
            </a:r>
            <a:r>
              <a:rPr lang="ru-RU" sz="1600" b="1" dirty="0"/>
              <a:t> </a:t>
            </a:r>
            <a:r>
              <a:rPr lang="ru-RU" sz="1600" b="1" dirty="0" err="1"/>
              <a:t>міндеттері</a:t>
            </a:r>
            <a:r>
              <a:rPr lang="ru-RU" sz="1600" b="1" dirty="0"/>
              <a:t>: </a:t>
            </a:r>
          </a:p>
          <a:p>
            <a:pPr marL="342900" indent="-342900" algn="just">
              <a:buFont typeface="+mj-lt"/>
              <a:buAutoNum type="arabicPeriod"/>
            </a:pPr>
            <a:r>
              <a:rPr lang="ru-RU" sz="1600" i="1" dirty="0" err="1"/>
              <a:t>халықтың</a:t>
            </a:r>
            <a:r>
              <a:rPr lang="ru-RU" sz="1600" i="1" dirty="0"/>
              <a:t> </a:t>
            </a:r>
            <a:r>
              <a:rPr lang="ru-RU" sz="1600" i="1" dirty="0" err="1"/>
              <a:t>қаржылық</a:t>
            </a:r>
            <a:r>
              <a:rPr lang="ru-RU" sz="1600" i="1" dirty="0"/>
              <a:t> </a:t>
            </a:r>
            <a:r>
              <a:rPr lang="ru-RU" sz="1600" i="1" dirty="0" err="1"/>
              <a:t>мінез-құлқының</a:t>
            </a:r>
            <a:r>
              <a:rPr lang="ru-RU" sz="1600" i="1" dirty="0"/>
              <a:t> </a:t>
            </a:r>
            <a:r>
              <a:rPr lang="ru-RU" sz="1600" i="1" dirty="0" err="1"/>
              <a:t>ерекшеліктерін</a:t>
            </a:r>
            <a:r>
              <a:rPr lang="ru-RU" sz="1600" i="1" dirty="0"/>
              <a:t>, </a:t>
            </a:r>
            <a:r>
              <a:rPr lang="ru-RU" sz="1600" i="1" dirty="0" err="1"/>
              <a:t>қаржылық</a:t>
            </a:r>
            <a:r>
              <a:rPr lang="ru-RU" sz="1600" i="1" dirty="0"/>
              <a:t> </a:t>
            </a:r>
            <a:r>
              <a:rPr lang="ru-RU" sz="1600" i="1" dirty="0" err="1"/>
              <a:t>құралдарды</a:t>
            </a:r>
            <a:r>
              <a:rPr lang="ru-RU" sz="1600" i="1" dirty="0"/>
              <a:t> </a:t>
            </a:r>
            <a:r>
              <a:rPr lang="ru-RU" sz="1600" i="1" dirty="0" err="1"/>
              <a:t>пайдалану</a:t>
            </a:r>
            <a:r>
              <a:rPr lang="ru-RU" sz="1600" i="1" dirty="0"/>
              <a:t> </a:t>
            </a:r>
            <a:r>
              <a:rPr lang="ru-RU" sz="1600" i="1" dirty="0" err="1"/>
              <a:t>тәжірибесі</a:t>
            </a:r>
            <a:r>
              <a:rPr lang="ru-RU" sz="1600" i="1" dirty="0"/>
              <a:t> мен </a:t>
            </a:r>
            <a:r>
              <a:rPr lang="ru-RU" sz="1600" i="1" dirty="0" err="1"/>
              <a:t>практикасын</a:t>
            </a:r>
            <a:r>
              <a:rPr lang="ru-RU" sz="1600" i="1" dirty="0"/>
              <a:t>, </a:t>
            </a:r>
            <a:r>
              <a:rPr lang="ru-RU" sz="1600" i="1" dirty="0" err="1"/>
              <a:t>отбасында</a:t>
            </a:r>
            <a:r>
              <a:rPr lang="ru-RU" sz="1600" i="1" dirty="0"/>
              <a:t> </a:t>
            </a:r>
            <a:r>
              <a:rPr lang="ru-RU" sz="1600" i="1" dirty="0" err="1"/>
              <a:t>қаржылық</a:t>
            </a:r>
            <a:r>
              <a:rPr lang="ru-RU" sz="1600" i="1" dirty="0"/>
              <a:t> </a:t>
            </a:r>
            <a:r>
              <a:rPr lang="ru-RU" sz="1600" i="1" dirty="0" err="1"/>
              <a:t>жоспарлау</a:t>
            </a:r>
            <a:r>
              <a:rPr lang="ru-RU" sz="1600" i="1" dirty="0"/>
              <a:t> </a:t>
            </a:r>
            <a:r>
              <a:rPr lang="ru-RU" sz="1600" i="1" dirty="0" err="1"/>
              <a:t>дағдыларын</a:t>
            </a:r>
            <a:r>
              <a:rPr lang="ru-RU" sz="1600" i="1" dirty="0"/>
              <a:t> </a:t>
            </a:r>
            <a:r>
              <a:rPr lang="ru-RU" sz="1600" i="1" dirty="0" err="1"/>
              <a:t>зерделеу</a:t>
            </a:r>
            <a:r>
              <a:rPr lang="ru-RU" sz="1600" i="1" dirty="0"/>
              <a:t>; </a:t>
            </a:r>
          </a:p>
          <a:p>
            <a:pPr marL="342900" indent="-342900" algn="just">
              <a:buFont typeface="+mj-lt"/>
              <a:buAutoNum type="arabicPeriod"/>
            </a:pPr>
            <a:r>
              <a:rPr lang="ru-RU" sz="1600" i="1" dirty="0"/>
              <a:t>ҚС </a:t>
            </a:r>
            <a:r>
              <a:rPr lang="ru-RU" sz="1600" i="1" dirty="0" err="1"/>
              <a:t>көрсеткіштері</a:t>
            </a:r>
            <a:r>
              <a:rPr lang="ru-RU" sz="1600" i="1" dirty="0"/>
              <a:t> </a:t>
            </a:r>
            <a:r>
              <a:rPr lang="ru-RU" sz="1600" i="1" dirty="0" err="1"/>
              <a:t>бойынша</a:t>
            </a:r>
            <a:r>
              <a:rPr lang="ru-RU" sz="1600" i="1" dirty="0"/>
              <a:t> </a:t>
            </a:r>
            <a:r>
              <a:rPr lang="ru-RU" sz="1600" i="1" dirty="0" err="1"/>
              <a:t>Қазақстан</a:t>
            </a:r>
            <a:r>
              <a:rPr lang="ru-RU" sz="1600" i="1" dirty="0"/>
              <a:t> </a:t>
            </a:r>
            <a:r>
              <a:rPr lang="ru-RU" sz="1600" i="1" dirty="0" err="1"/>
              <a:t>Республикасы</a:t>
            </a:r>
            <a:r>
              <a:rPr lang="ru-RU" sz="1600" i="1" dirty="0"/>
              <a:t> </a:t>
            </a:r>
            <a:r>
              <a:rPr lang="ru-RU" sz="1600" i="1" dirty="0" err="1"/>
              <a:t>азаматтарының</a:t>
            </a:r>
            <a:r>
              <a:rPr lang="ru-RU" sz="1600" i="1" dirty="0"/>
              <a:t> ҚС </a:t>
            </a:r>
            <a:r>
              <a:rPr lang="ru-RU" sz="1600" i="1" dirty="0" err="1"/>
              <a:t>деңгейін</a:t>
            </a:r>
            <a:r>
              <a:rPr lang="ru-RU" sz="1600" i="1" dirty="0"/>
              <a:t> </a:t>
            </a:r>
            <a:r>
              <a:rPr lang="ru-RU" sz="1600" i="1" dirty="0" err="1"/>
              <a:t>бағалау</a:t>
            </a:r>
            <a:r>
              <a:rPr lang="ru-RU" sz="1600" i="1" dirty="0"/>
              <a:t> (</a:t>
            </a:r>
            <a:r>
              <a:rPr lang="ru-RU" sz="1600" i="1" dirty="0" err="1"/>
              <a:t>қаржы</a:t>
            </a:r>
            <a:r>
              <a:rPr lang="ru-RU" sz="1600" i="1" dirty="0"/>
              <a:t> </a:t>
            </a:r>
            <a:r>
              <a:rPr lang="ru-RU" sz="1600" i="1" dirty="0" err="1"/>
              <a:t>құралдары</a:t>
            </a:r>
            <a:r>
              <a:rPr lang="ru-RU" sz="1600" i="1" dirty="0"/>
              <a:t> мен </a:t>
            </a:r>
            <a:r>
              <a:rPr lang="ru-RU" sz="1600" i="1" dirty="0" err="1"/>
              <a:t>қаржы</a:t>
            </a:r>
            <a:r>
              <a:rPr lang="ru-RU" sz="1600" i="1" dirty="0"/>
              <a:t> </a:t>
            </a:r>
            <a:r>
              <a:rPr lang="ru-RU" sz="1600" i="1" dirty="0" err="1"/>
              <a:t>жүйесінің</a:t>
            </a:r>
            <a:r>
              <a:rPr lang="ru-RU" sz="1600" i="1" dirty="0"/>
              <a:t> </a:t>
            </a:r>
            <a:r>
              <a:rPr lang="ru-RU" sz="1600" i="1" dirty="0" err="1"/>
              <a:t>элементтері</a:t>
            </a:r>
            <a:r>
              <a:rPr lang="ru-RU" sz="1600" i="1" dirty="0"/>
              <a:t> </a:t>
            </a:r>
            <a:r>
              <a:rPr lang="ru-RU" sz="1600" i="1" dirty="0" err="1"/>
              <a:t>туралы</a:t>
            </a:r>
            <a:r>
              <a:rPr lang="ru-RU" sz="1600" i="1" dirty="0"/>
              <a:t>, </a:t>
            </a:r>
            <a:r>
              <a:rPr lang="ru-RU" sz="1600" i="1" dirty="0" err="1"/>
              <a:t>олардың</a:t>
            </a:r>
            <a:r>
              <a:rPr lang="ru-RU" sz="1600" i="1" dirty="0"/>
              <a:t> </a:t>
            </a:r>
            <a:r>
              <a:rPr lang="ru-RU" sz="1600" i="1" dirty="0" err="1"/>
              <a:t>мүмкіндіктері</a:t>
            </a:r>
            <a:r>
              <a:rPr lang="ru-RU" sz="1600" i="1" dirty="0"/>
              <a:t> мен </a:t>
            </a:r>
            <a:r>
              <a:rPr lang="ru-RU" sz="1600" i="1" dirty="0" err="1"/>
              <a:t>функциялары</a:t>
            </a:r>
            <a:r>
              <a:rPr lang="ru-RU" sz="1600" i="1" dirty="0"/>
              <a:t> </a:t>
            </a:r>
            <a:r>
              <a:rPr lang="ru-RU" sz="1600" i="1" dirty="0" err="1"/>
              <a:t>туралы</a:t>
            </a:r>
            <a:r>
              <a:rPr lang="ru-RU" sz="1600" i="1" dirty="0"/>
              <a:t> </a:t>
            </a:r>
            <a:r>
              <a:rPr lang="ru-RU" sz="1600" i="1" dirty="0" err="1"/>
              <a:t>хабардар</a:t>
            </a:r>
            <a:r>
              <a:rPr lang="ru-RU" sz="1600" i="1" dirty="0"/>
              <a:t> болу </a:t>
            </a:r>
            <a:r>
              <a:rPr lang="ru-RU" sz="1600" i="1" dirty="0" err="1"/>
              <a:t>және</a:t>
            </a:r>
            <a:r>
              <a:rPr lang="ru-RU" sz="1600" i="1" dirty="0"/>
              <a:t> </a:t>
            </a:r>
            <a:r>
              <a:rPr lang="ru-RU" sz="1600" i="1" dirty="0" err="1"/>
              <a:t>ұсыну</a:t>
            </a:r>
            <a:r>
              <a:rPr lang="ru-RU" sz="1600" i="1" dirty="0"/>
              <a:t> </a:t>
            </a:r>
            <a:r>
              <a:rPr lang="ru-RU" sz="1600" i="1" dirty="0" err="1"/>
              <a:t>деңгейі</a:t>
            </a:r>
            <a:r>
              <a:rPr lang="ru-RU" sz="1600" i="1" dirty="0"/>
              <a:t>) ;</a:t>
            </a:r>
          </a:p>
          <a:p>
            <a:pPr marL="342900" indent="-342900" algn="just">
              <a:buFont typeface="+mj-lt"/>
              <a:buAutoNum type="arabicPeriod"/>
            </a:pPr>
            <a:r>
              <a:rPr lang="ru-RU" sz="1600" i="1" dirty="0" err="1"/>
              <a:t>банктік</a:t>
            </a:r>
            <a:r>
              <a:rPr lang="ru-RU" sz="1600" i="1" dirty="0"/>
              <a:t>, </a:t>
            </a:r>
            <a:r>
              <a:rPr lang="ru-RU" sz="1600" i="1" dirty="0" err="1"/>
              <a:t>микроқаржылық</a:t>
            </a:r>
            <a:r>
              <a:rPr lang="ru-RU" sz="1600" i="1" dirty="0"/>
              <a:t>, </a:t>
            </a:r>
            <a:r>
              <a:rPr lang="ru-RU" sz="1600" i="1" dirty="0" err="1"/>
              <a:t>сақтандыру</a:t>
            </a:r>
            <a:r>
              <a:rPr lang="ru-RU" sz="1600" i="1" dirty="0"/>
              <a:t> </a:t>
            </a:r>
            <a:r>
              <a:rPr lang="ru-RU" sz="1600" i="1" dirty="0" err="1"/>
              <a:t>нарығының</a:t>
            </a:r>
            <a:r>
              <a:rPr lang="ru-RU" sz="1600" i="1" dirty="0"/>
              <a:t> </a:t>
            </a:r>
            <a:r>
              <a:rPr lang="ru-RU" sz="1600" i="1" dirty="0" err="1"/>
              <a:t>өнімдері</a:t>
            </a:r>
            <a:r>
              <a:rPr lang="ru-RU" sz="1600" i="1" dirty="0"/>
              <a:t>, </a:t>
            </a:r>
            <a:r>
              <a:rPr lang="ru-RU" sz="1600" i="1" dirty="0" err="1"/>
              <a:t>инвестициялық</a:t>
            </a:r>
            <a:r>
              <a:rPr lang="ru-RU" sz="1600" i="1" dirty="0"/>
              <a:t> </a:t>
            </a:r>
            <a:r>
              <a:rPr lang="ru-RU" sz="1600" i="1" dirty="0" err="1"/>
              <a:t>өнімдер</a:t>
            </a:r>
            <a:r>
              <a:rPr lang="ru-RU" sz="1600" i="1" dirty="0"/>
              <a:t> </a:t>
            </a:r>
            <a:r>
              <a:rPr lang="ru-RU" sz="1600" i="1" dirty="0" err="1"/>
              <a:t>сияқты</a:t>
            </a:r>
            <a:r>
              <a:rPr lang="ru-RU" sz="1600" i="1" dirty="0"/>
              <a:t> </a:t>
            </a:r>
            <a:r>
              <a:rPr lang="ru-RU" sz="1600" i="1" dirty="0" err="1"/>
              <a:t>нақты</a:t>
            </a:r>
            <a:r>
              <a:rPr lang="ru-RU" sz="1600" i="1" dirty="0"/>
              <a:t> </a:t>
            </a:r>
            <a:r>
              <a:rPr lang="ru-RU" sz="1600" i="1" dirty="0" err="1"/>
              <a:t>өнімдерді</a:t>
            </a:r>
            <a:r>
              <a:rPr lang="ru-RU" sz="1600" i="1" dirty="0"/>
              <a:t> </a:t>
            </a:r>
            <a:r>
              <a:rPr lang="ru-RU" sz="1600" i="1" dirty="0" err="1"/>
              <a:t>пайдалану</a:t>
            </a:r>
            <a:r>
              <a:rPr lang="ru-RU" sz="1600" i="1" dirty="0"/>
              <a:t> </a:t>
            </a:r>
            <a:r>
              <a:rPr lang="ru-RU" sz="1600" i="1" dirty="0" err="1"/>
              <a:t>және</a:t>
            </a:r>
            <a:r>
              <a:rPr lang="ru-RU" sz="1600" i="1" dirty="0"/>
              <a:t> </a:t>
            </a:r>
            <a:r>
              <a:rPr lang="ru-RU" sz="1600" i="1" dirty="0" err="1"/>
              <a:t>олар</a:t>
            </a:r>
            <a:r>
              <a:rPr lang="ru-RU" sz="1600" i="1" dirty="0"/>
              <a:t> </a:t>
            </a:r>
            <a:r>
              <a:rPr lang="ru-RU" sz="1600" i="1" dirty="0" err="1"/>
              <a:t>туралы</a:t>
            </a:r>
            <a:r>
              <a:rPr lang="ru-RU" sz="1600" i="1" dirty="0"/>
              <a:t> </a:t>
            </a:r>
            <a:r>
              <a:rPr lang="ru-RU" sz="1600" i="1" dirty="0" err="1"/>
              <a:t>хабардар</a:t>
            </a:r>
            <a:r>
              <a:rPr lang="ru-RU" sz="1600" i="1" dirty="0"/>
              <a:t> болу </a:t>
            </a:r>
            <a:r>
              <a:rPr lang="ru-RU" sz="1600" i="1" dirty="0" err="1"/>
              <a:t>дағдыларын</a:t>
            </a:r>
            <a:r>
              <a:rPr lang="ru-RU" sz="1600" i="1" dirty="0"/>
              <a:t> </a:t>
            </a:r>
            <a:r>
              <a:rPr lang="ru-RU" sz="1600" i="1" dirty="0" err="1"/>
              <a:t>айқындау</a:t>
            </a:r>
            <a:r>
              <a:rPr lang="ru-RU" sz="1600" i="1" dirty="0"/>
              <a:t>; </a:t>
            </a:r>
          </a:p>
          <a:p>
            <a:pPr marL="342900" indent="-342900" algn="just">
              <a:buFont typeface="+mj-lt"/>
              <a:buAutoNum type="arabicPeriod"/>
            </a:pPr>
            <a:r>
              <a:rPr lang="ru-RU" sz="1600" i="1" dirty="0"/>
              <a:t>ҚС, </a:t>
            </a:r>
            <a:r>
              <a:rPr lang="ru-RU" sz="1600" i="1" dirty="0" err="1"/>
              <a:t>халықтың</a:t>
            </a:r>
            <a:r>
              <a:rPr lang="ru-RU" sz="1600" i="1" dirty="0"/>
              <a:t> </a:t>
            </a:r>
            <a:r>
              <a:rPr lang="ru-RU" sz="1600" i="1" dirty="0" err="1"/>
              <a:t>қатысуы</a:t>
            </a:r>
            <a:r>
              <a:rPr lang="ru-RU" sz="1600" i="1" dirty="0"/>
              <a:t> мен </a:t>
            </a:r>
            <a:r>
              <a:rPr lang="ru-RU" sz="1600" i="1" dirty="0" err="1"/>
              <a:t>қаржылық</a:t>
            </a:r>
            <a:r>
              <a:rPr lang="ru-RU" sz="1600" i="1" dirty="0"/>
              <a:t> </a:t>
            </a:r>
            <a:r>
              <a:rPr lang="ru-RU" sz="1600" i="1" dirty="0" err="1"/>
              <a:t>белсенділігіне</a:t>
            </a:r>
            <a:r>
              <a:rPr lang="ru-RU" sz="1600" i="1" dirty="0"/>
              <a:t> </a:t>
            </a:r>
            <a:r>
              <a:rPr lang="ru-RU" sz="1600" i="1" dirty="0" err="1"/>
              <a:t>әсер</a:t>
            </a:r>
            <a:r>
              <a:rPr lang="ru-RU" sz="1600" i="1" dirty="0"/>
              <a:t> </a:t>
            </a:r>
            <a:r>
              <a:rPr lang="ru-RU" sz="1600" i="1" dirty="0" err="1"/>
              <a:t>ететін</a:t>
            </a:r>
            <a:r>
              <a:rPr lang="ru-RU" sz="1600" i="1" dirty="0"/>
              <a:t> </a:t>
            </a:r>
            <a:r>
              <a:rPr lang="ru-RU" sz="1600" i="1" dirty="0" err="1"/>
              <a:t>негізгі</a:t>
            </a:r>
            <a:r>
              <a:rPr lang="ru-RU" sz="1600" i="1" dirty="0"/>
              <a:t> </a:t>
            </a:r>
            <a:r>
              <a:rPr lang="ru-RU" sz="1600" i="1" dirty="0" err="1"/>
              <a:t>факторларды</a:t>
            </a:r>
            <a:r>
              <a:rPr lang="ru-RU" sz="1600" i="1" dirty="0"/>
              <a:t> </a:t>
            </a:r>
            <a:r>
              <a:rPr lang="ru-RU" sz="1600" i="1" dirty="0" err="1"/>
              <a:t>анықтау</a:t>
            </a:r>
            <a:r>
              <a:rPr lang="ru-RU" sz="1600" i="1" dirty="0"/>
              <a:t>; </a:t>
            </a:r>
          </a:p>
          <a:p>
            <a:pPr marL="342900" indent="-342900" algn="just">
              <a:buFont typeface="+mj-lt"/>
              <a:buAutoNum type="arabicPeriod"/>
            </a:pPr>
            <a:r>
              <a:rPr lang="ru-RU" sz="1600" i="1" dirty="0" err="1"/>
              <a:t>қаржылық</a:t>
            </a:r>
            <a:r>
              <a:rPr lang="ru-RU" sz="1600" i="1" dirty="0"/>
              <a:t> </a:t>
            </a:r>
            <a:r>
              <a:rPr lang="ru-RU" sz="1600" i="1" dirty="0" err="1"/>
              <a:t>қызметтерді</a:t>
            </a:r>
            <a:r>
              <a:rPr lang="ru-RU" sz="1600" i="1" dirty="0"/>
              <a:t> </a:t>
            </a:r>
            <a:r>
              <a:rPr lang="ru-RU" sz="1600" i="1" dirty="0" err="1"/>
              <a:t>тұтынушы</a:t>
            </a:r>
            <a:r>
              <a:rPr lang="ru-RU" sz="1600" i="1" dirty="0"/>
              <a:t> </a:t>
            </a:r>
            <a:r>
              <a:rPr lang="ru-RU" sz="1600" i="1" dirty="0" err="1"/>
              <a:t>портретінің</a:t>
            </a:r>
            <a:r>
              <a:rPr lang="ru-RU" sz="1600" i="1" dirty="0"/>
              <a:t> </a:t>
            </a:r>
            <a:r>
              <a:rPr lang="ru-RU" sz="1600" i="1" dirty="0" err="1"/>
              <a:t>сипаттамасы</a:t>
            </a:r>
            <a:r>
              <a:rPr lang="ru-RU" sz="1600" i="1" dirty="0"/>
              <a:t> (медиа-</a:t>
            </a:r>
            <a:r>
              <a:rPr lang="ru-RU" sz="1600" i="1" dirty="0" err="1"/>
              <a:t>ұсыныстарды</a:t>
            </a:r>
            <a:r>
              <a:rPr lang="ru-RU" sz="1600" i="1" dirty="0"/>
              <a:t> </a:t>
            </a:r>
            <a:r>
              <a:rPr lang="ru-RU" sz="1600" i="1" dirty="0" err="1"/>
              <a:t>қоса</a:t>
            </a:r>
            <a:r>
              <a:rPr lang="ru-RU" sz="1600" i="1" dirty="0"/>
              <a:t> </a:t>
            </a:r>
            <a:r>
              <a:rPr lang="ru-RU" sz="1600" i="1" dirty="0" err="1"/>
              <a:t>алғанда</a:t>
            </a:r>
            <a:r>
              <a:rPr lang="ru-RU" sz="1600" i="1" dirty="0"/>
              <a:t>); </a:t>
            </a:r>
          </a:p>
          <a:p>
            <a:pPr marL="342900" indent="-342900" algn="just">
              <a:buFont typeface="+mj-lt"/>
              <a:buAutoNum type="arabicPeriod"/>
            </a:pPr>
            <a:r>
              <a:rPr lang="ru-RU" sz="1600" i="1" dirty="0" err="1"/>
              <a:t>тұтынушылардың</a:t>
            </a:r>
            <a:r>
              <a:rPr lang="ru-RU" sz="1600" i="1" dirty="0"/>
              <a:t> </a:t>
            </a:r>
            <a:r>
              <a:rPr lang="ru-RU" sz="1600" i="1" dirty="0" err="1"/>
              <a:t>әртүрлі</a:t>
            </a:r>
            <a:r>
              <a:rPr lang="ru-RU" sz="1600" i="1" dirty="0"/>
              <a:t> </a:t>
            </a:r>
            <a:r>
              <a:rPr lang="ru-RU" sz="1600" i="1" dirty="0" err="1"/>
              <a:t>топтары</a:t>
            </a:r>
            <a:r>
              <a:rPr lang="ru-RU" sz="1600" i="1" dirty="0"/>
              <a:t> </a:t>
            </a:r>
            <a:r>
              <a:rPr lang="ru-RU" sz="1600" i="1" dirty="0" err="1"/>
              <a:t>үшін</a:t>
            </a:r>
            <a:r>
              <a:rPr lang="ru-RU" sz="1600" i="1" dirty="0"/>
              <a:t> </a:t>
            </a:r>
            <a:r>
              <a:rPr lang="ru-RU" sz="1600" i="1" dirty="0" err="1"/>
              <a:t>қаржы</a:t>
            </a:r>
            <a:r>
              <a:rPr lang="ru-RU" sz="1600" i="1" dirty="0"/>
              <a:t> </a:t>
            </a:r>
            <a:r>
              <a:rPr lang="ru-RU" sz="1600" i="1" dirty="0" err="1"/>
              <a:t>өнімдері</a:t>
            </a:r>
            <a:r>
              <a:rPr lang="ru-RU" sz="1600" i="1" dirty="0"/>
              <a:t> мен </a:t>
            </a:r>
            <a:r>
              <a:rPr lang="ru-RU" sz="1600" i="1" dirty="0" err="1"/>
              <a:t>қызметтерінің</a:t>
            </a:r>
            <a:r>
              <a:rPr lang="ru-RU" sz="1600" i="1" dirty="0"/>
              <a:t> </a:t>
            </a:r>
            <a:r>
              <a:rPr lang="ru-RU" sz="1600" i="1" dirty="0" err="1"/>
              <a:t>физикалық</a:t>
            </a:r>
            <a:r>
              <a:rPr lang="ru-RU" sz="1600" i="1" dirty="0"/>
              <a:t> </a:t>
            </a:r>
            <a:r>
              <a:rPr lang="ru-RU" sz="1600" i="1" dirty="0" err="1"/>
              <a:t>және</a:t>
            </a:r>
            <a:r>
              <a:rPr lang="ru-RU" sz="1600" i="1" dirty="0"/>
              <a:t> </a:t>
            </a:r>
            <a:r>
              <a:rPr lang="ru-RU" sz="1600" i="1" dirty="0" err="1"/>
              <a:t>бағалық</a:t>
            </a:r>
            <a:r>
              <a:rPr lang="ru-RU" sz="1600" i="1" dirty="0"/>
              <a:t> </a:t>
            </a:r>
            <a:r>
              <a:rPr lang="ru-RU" sz="1600" i="1" dirty="0" err="1"/>
              <a:t>қолжетімділік</a:t>
            </a:r>
            <a:r>
              <a:rPr lang="ru-RU" sz="1600" i="1" dirty="0"/>
              <a:t> </a:t>
            </a:r>
            <a:r>
              <a:rPr lang="ru-RU" sz="1600" i="1" dirty="0" err="1"/>
              <a:t>деңгейін</a:t>
            </a:r>
            <a:r>
              <a:rPr lang="ru-RU" sz="1600" i="1" dirty="0"/>
              <a:t> </a:t>
            </a:r>
            <a:r>
              <a:rPr lang="ru-RU" sz="1600" i="1" dirty="0" err="1"/>
              <a:t>анықтау</a:t>
            </a:r>
            <a:r>
              <a:rPr lang="ru-RU" sz="1600" i="1" dirty="0"/>
              <a:t>; </a:t>
            </a:r>
          </a:p>
          <a:p>
            <a:pPr marL="342900" indent="-342900" algn="just">
              <a:buFont typeface="+mj-lt"/>
              <a:buAutoNum type="arabicPeriod"/>
            </a:pPr>
            <a:r>
              <a:rPr lang="ru-RU" sz="1600" i="1" dirty="0"/>
              <a:t>ҚС </a:t>
            </a:r>
            <a:r>
              <a:rPr lang="ru-RU" sz="1600" i="1" dirty="0" err="1"/>
              <a:t>және</a:t>
            </a:r>
            <a:r>
              <a:rPr lang="ru-RU" sz="1600" i="1" dirty="0"/>
              <a:t> </a:t>
            </a:r>
            <a:r>
              <a:rPr lang="ru-RU" sz="1600" i="1" dirty="0" err="1"/>
              <a:t>халықтың</a:t>
            </a:r>
            <a:r>
              <a:rPr lang="ru-RU" sz="1600" i="1" dirty="0"/>
              <a:t> </a:t>
            </a:r>
            <a:r>
              <a:rPr lang="ru-RU" sz="1600" i="1" dirty="0" err="1"/>
              <a:t>инвестициялық</a:t>
            </a:r>
            <a:r>
              <a:rPr lang="ru-RU" sz="1600" i="1" dirty="0"/>
              <a:t> </a:t>
            </a:r>
            <a:r>
              <a:rPr lang="ru-RU" sz="1600" i="1" dirty="0" err="1"/>
              <a:t>белсенділігінің</a:t>
            </a:r>
            <a:r>
              <a:rPr lang="ru-RU" sz="1600" i="1" dirty="0"/>
              <a:t>, </a:t>
            </a:r>
            <a:r>
              <a:rPr lang="ru-RU" sz="1600" i="1" dirty="0" err="1"/>
              <a:t>қаржылық</a:t>
            </a:r>
            <a:r>
              <a:rPr lang="ru-RU" sz="1600" i="1" dirty="0"/>
              <a:t> </a:t>
            </a:r>
            <a:r>
              <a:rPr lang="ru-RU" sz="1600" i="1" dirty="0" err="1"/>
              <a:t>қолжетімділік</a:t>
            </a:r>
            <a:r>
              <a:rPr lang="ru-RU" sz="1600" i="1" dirty="0"/>
              <a:t> пен </a:t>
            </a:r>
            <a:r>
              <a:rPr lang="ru-RU" sz="1600" i="1" dirty="0" err="1"/>
              <a:t>инклюзияны</a:t>
            </a:r>
            <a:r>
              <a:rPr lang="ru-RU" sz="1600" i="1" dirty="0"/>
              <a:t> </a:t>
            </a:r>
            <a:r>
              <a:rPr lang="ru-RU" sz="1600" i="1" dirty="0" err="1"/>
              <a:t>дамытудың</a:t>
            </a:r>
            <a:r>
              <a:rPr lang="ru-RU" sz="1600" i="1" dirty="0"/>
              <a:t> </a:t>
            </a:r>
            <a:r>
              <a:rPr lang="ru-RU" sz="1600" i="1" dirty="0" err="1"/>
              <a:t>оңтайлы</a:t>
            </a:r>
            <a:r>
              <a:rPr lang="ru-RU" sz="1600" i="1" dirty="0"/>
              <a:t> </a:t>
            </a:r>
            <a:r>
              <a:rPr lang="ru-RU" sz="1600" i="1" dirty="0" err="1"/>
              <a:t>арналарын</a:t>
            </a:r>
            <a:r>
              <a:rPr lang="ru-RU" sz="1600" i="1" dirty="0"/>
              <a:t>, </a:t>
            </a:r>
            <a:r>
              <a:rPr lang="ru-RU" sz="1600" i="1" dirty="0" err="1"/>
              <a:t>қалыптастыру</a:t>
            </a:r>
            <a:r>
              <a:rPr lang="ru-RU" sz="1600" i="1" dirty="0"/>
              <a:t> </a:t>
            </a:r>
            <a:r>
              <a:rPr lang="ru-RU" sz="1600" i="1" dirty="0" err="1"/>
              <a:t>және</a:t>
            </a:r>
            <a:r>
              <a:rPr lang="ru-RU" sz="1600" i="1" dirty="0"/>
              <a:t> </a:t>
            </a:r>
            <a:r>
              <a:rPr lang="ru-RU" sz="1600" i="1" dirty="0" err="1"/>
              <a:t>қолдау</a:t>
            </a:r>
            <a:r>
              <a:rPr lang="ru-RU" sz="1600" i="1" dirty="0"/>
              <a:t> </a:t>
            </a:r>
            <a:r>
              <a:rPr lang="ru-RU" sz="1600" i="1" dirty="0" err="1"/>
              <a:t>құралдарын</a:t>
            </a:r>
            <a:r>
              <a:rPr lang="ru-RU" sz="1600" i="1" dirty="0"/>
              <a:t> </a:t>
            </a:r>
            <a:r>
              <a:rPr lang="ru-RU" sz="1600" i="1" dirty="0" err="1"/>
              <a:t>айқындау</a:t>
            </a:r>
            <a:r>
              <a:rPr lang="ru-RU" sz="1600" i="1" dirty="0"/>
              <a:t>; </a:t>
            </a:r>
          </a:p>
          <a:p>
            <a:pPr marL="342900" indent="-342900" algn="just">
              <a:buFont typeface="+mj-lt"/>
              <a:buAutoNum type="arabicPeriod"/>
            </a:pPr>
            <a:r>
              <a:rPr lang="ru-RU" sz="1600" i="1" dirty="0"/>
              <a:t>ҚС-</a:t>
            </a:r>
            <a:r>
              <a:rPr lang="ru-RU" sz="1600" i="1" dirty="0" err="1"/>
              <a:t>ды</a:t>
            </a:r>
            <a:r>
              <a:rPr lang="ru-RU" sz="1600" i="1" dirty="0"/>
              <a:t> </a:t>
            </a:r>
            <a:r>
              <a:rPr lang="ru-RU" sz="1600" i="1" dirty="0" err="1"/>
              <a:t>арттыру</a:t>
            </a:r>
            <a:r>
              <a:rPr lang="ru-RU" sz="1600" i="1" dirty="0"/>
              <a:t>, </a:t>
            </a:r>
            <a:r>
              <a:rPr lang="ru-RU" sz="1600" i="1" dirty="0" err="1"/>
              <a:t>қолжетімділік</a:t>
            </a:r>
            <a:r>
              <a:rPr lang="ru-RU" sz="1600" i="1" dirty="0"/>
              <a:t> пен инклюзия </a:t>
            </a:r>
            <a:r>
              <a:rPr lang="ru-RU" sz="1600" i="1" dirty="0" err="1"/>
              <a:t>саласындағы</a:t>
            </a:r>
            <a:r>
              <a:rPr lang="ru-RU" sz="1600" i="1" dirty="0"/>
              <a:t> </a:t>
            </a:r>
            <a:r>
              <a:rPr lang="ru-RU" sz="1600" i="1" dirty="0" err="1"/>
              <a:t>қолда</a:t>
            </a:r>
            <a:r>
              <a:rPr lang="ru-RU" sz="1600" i="1" dirty="0"/>
              <a:t> бар </a:t>
            </a:r>
            <a:r>
              <a:rPr lang="ru-RU" sz="1600" i="1" dirty="0" err="1"/>
              <a:t>белсенділікті</a:t>
            </a:r>
            <a:r>
              <a:rPr lang="ru-RU" sz="1600" i="1" dirty="0"/>
              <a:t>, </a:t>
            </a:r>
            <a:r>
              <a:rPr lang="ru-RU" sz="1600" i="1" dirty="0" err="1"/>
              <a:t>тартылған</a:t>
            </a:r>
            <a:r>
              <a:rPr lang="ru-RU" sz="1600" i="1" dirty="0"/>
              <a:t> </a:t>
            </a:r>
            <a:r>
              <a:rPr lang="ru-RU" sz="1600" i="1" dirty="0" err="1"/>
              <a:t>ұйымдар</a:t>
            </a:r>
            <a:r>
              <a:rPr lang="ru-RU" sz="1600" i="1" dirty="0"/>
              <a:t> мен ҚС-</a:t>
            </a:r>
            <a:r>
              <a:rPr lang="ru-RU" sz="1600" i="1" dirty="0" err="1"/>
              <a:t>ды</a:t>
            </a:r>
            <a:r>
              <a:rPr lang="ru-RU" sz="1600" i="1" dirty="0"/>
              <a:t> </a:t>
            </a:r>
            <a:r>
              <a:rPr lang="ru-RU" sz="1600" i="1" dirty="0" err="1"/>
              <a:t>қалыптастыру</a:t>
            </a:r>
            <a:r>
              <a:rPr lang="ru-RU" sz="1600" i="1" dirty="0"/>
              <a:t> мен </a:t>
            </a:r>
            <a:r>
              <a:rPr lang="ru-RU" sz="1600" i="1" dirty="0" err="1"/>
              <a:t>қолдаудың</a:t>
            </a:r>
            <a:r>
              <a:rPr lang="ru-RU" sz="1600" i="1" dirty="0"/>
              <a:t> </a:t>
            </a:r>
            <a:r>
              <a:rPr lang="ru-RU" sz="1600" i="1" dirty="0" err="1"/>
              <a:t>пайдаланылатын</a:t>
            </a:r>
            <a:r>
              <a:rPr lang="ru-RU" sz="1600" i="1" dirty="0"/>
              <a:t> </a:t>
            </a:r>
            <a:r>
              <a:rPr lang="ru-RU" sz="1600" i="1" dirty="0" err="1"/>
              <a:t>арналары</a:t>
            </a:r>
            <a:r>
              <a:rPr lang="ru-RU" sz="1600" i="1" dirty="0"/>
              <a:t> мен </a:t>
            </a:r>
            <a:r>
              <a:rPr lang="ru-RU" sz="1600" i="1" dirty="0" err="1"/>
              <a:t>құралдарын</a:t>
            </a:r>
            <a:r>
              <a:rPr lang="ru-RU" sz="1600" i="1" dirty="0"/>
              <a:t> </a:t>
            </a:r>
            <a:r>
              <a:rPr lang="ru-RU" sz="1600" i="1" dirty="0" err="1"/>
              <a:t>және</a:t>
            </a:r>
            <a:r>
              <a:rPr lang="ru-RU" sz="1600" i="1" dirty="0"/>
              <a:t> </a:t>
            </a:r>
            <a:r>
              <a:rPr lang="ru-RU" sz="1600" i="1" dirty="0" err="1"/>
              <a:t>халықтың</a:t>
            </a:r>
            <a:r>
              <a:rPr lang="ru-RU" sz="1600" i="1" dirty="0"/>
              <a:t> </a:t>
            </a:r>
            <a:r>
              <a:rPr lang="ru-RU" sz="1600" i="1" dirty="0" err="1"/>
              <a:t>инвестициялық</a:t>
            </a:r>
            <a:r>
              <a:rPr lang="ru-RU" sz="1600" i="1" dirty="0"/>
              <a:t> </a:t>
            </a:r>
            <a:r>
              <a:rPr lang="ru-RU" sz="1600" i="1" dirty="0" err="1"/>
              <a:t>белсенділігін</a:t>
            </a:r>
            <a:r>
              <a:rPr lang="ru-RU" sz="1600" i="1" dirty="0"/>
              <a:t> </a:t>
            </a:r>
            <a:r>
              <a:rPr lang="ru-RU" sz="1600" i="1" dirty="0" err="1"/>
              <a:t>талдау</a:t>
            </a:r>
            <a:r>
              <a:rPr lang="ru-RU" sz="1600" i="1" dirty="0"/>
              <a:t>; </a:t>
            </a:r>
          </a:p>
          <a:p>
            <a:pPr marL="342900" indent="-342900" algn="just">
              <a:buFont typeface="+mj-lt"/>
              <a:buAutoNum type="arabicPeriod"/>
            </a:pPr>
            <a:r>
              <a:rPr lang="ru-RU" sz="1600" i="1" dirty="0"/>
              <a:t>ҚС </a:t>
            </a:r>
            <a:r>
              <a:rPr lang="ru-RU" sz="1600" i="1" dirty="0" err="1"/>
              <a:t>саласындағы</a:t>
            </a:r>
            <a:r>
              <a:rPr lang="ru-RU" sz="1600" i="1" dirty="0"/>
              <a:t> </a:t>
            </a:r>
            <a:r>
              <a:rPr lang="ru-RU" sz="1600" i="1" dirty="0" err="1"/>
              <a:t>халықтың</a:t>
            </a:r>
            <a:r>
              <a:rPr lang="ru-RU" sz="1600" i="1" dirty="0"/>
              <a:t> </a:t>
            </a:r>
            <a:r>
              <a:rPr lang="ru-RU" sz="1600" i="1" dirty="0" err="1"/>
              <a:t>ақпараттық</a:t>
            </a:r>
            <a:r>
              <a:rPr lang="ru-RU" sz="1600" i="1" dirty="0"/>
              <a:t> </a:t>
            </a:r>
            <a:r>
              <a:rPr lang="ru-RU" sz="1600" i="1" dirty="0" err="1"/>
              <a:t>және</a:t>
            </a:r>
            <a:r>
              <a:rPr lang="ru-RU" sz="1600" i="1" dirty="0"/>
              <a:t> </a:t>
            </a:r>
            <a:r>
              <a:rPr lang="ru-RU" sz="1600" i="1" dirty="0" err="1"/>
              <a:t>білім</a:t>
            </a:r>
            <a:r>
              <a:rPr lang="ru-RU" sz="1600" i="1" dirty="0"/>
              <a:t> беру </a:t>
            </a:r>
            <a:r>
              <a:rPr lang="ru-RU" sz="1600" i="1" dirty="0" err="1"/>
              <a:t>қажеттіліктерін</a:t>
            </a:r>
            <a:r>
              <a:rPr lang="ru-RU" sz="1600" i="1" dirty="0"/>
              <a:t> </a:t>
            </a:r>
            <a:r>
              <a:rPr lang="ru-RU" sz="1600" i="1" dirty="0" err="1"/>
              <a:t>анықтау</a:t>
            </a:r>
            <a:r>
              <a:rPr lang="ru-RU" sz="1600" i="1" dirty="0"/>
              <a:t>; </a:t>
            </a:r>
          </a:p>
          <a:p>
            <a:pPr marL="342900" indent="-342900" algn="just">
              <a:buFont typeface="+mj-lt"/>
              <a:buAutoNum type="arabicPeriod"/>
            </a:pPr>
            <a:r>
              <a:rPr lang="ru-RU" sz="1600" i="1" dirty="0" err="1"/>
              <a:t>халықтың</a:t>
            </a:r>
            <a:r>
              <a:rPr lang="ru-RU" sz="1600" i="1" dirty="0"/>
              <a:t> </a:t>
            </a:r>
            <a:r>
              <a:rPr lang="ru-RU" sz="1600" i="1" dirty="0" err="1"/>
              <a:t>елдің</a:t>
            </a:r>
            <a:r>
              <a:rPr lang="ru-RU" sz="1600" i="1" dirty="0"/>
              <a:t> </a:t>
            </a:r>
            <a:r>
              <a:rPr lang="ru-RU" sz="1600" i="1" dirty="0" err="1"/>
              <a:t>ақша-қаржы</a:t>
            </a:r>
            <a:r>
              <a:rPr lang="ru-RU" sz="1600" i="1" dirty="0"/>
              <a:t> </a:t>
            </a:r>
            <a:r>
              <a:rPr lang="ru-RU" sz="1600" i="1" dirty="0" err="1"/>
              <a:t>жүйесіне</a:t>
            </a:r>
            <a:r>
              <a:rPr lang="ru-RU" sz="1600" i="1" dirty="0"/>
              <a:t> </a:t>
            </a:r>
            <a:r>
              <a:rPr lang="ru-RU" sz="1600" i="1" dirty="0" err="1"/>
              <a:t>қатынасын</a:t>
            </a:r>
            <a:r>
              <a:rPr lang="ru-RU" sz="1600" i="1" dirty="0"/>
              <a:t> </a:t>
            </a:r>
            <a:r>
              <a:rPr lang="ru-RU" sz="1600" i="1" dirty="0" err="1"/>
              <a:t>анықтау</a:t>
            </a:r>
            <a:r>
              <a:rPr lang="ru-RU" sz="1600" i="1" dirty="0"/>
              <a:t>; </a:t>
            </a:r>
          </a:p>
          <a:p>
            <a:pPr marL="342900" indent="-342900" algn="just">
              <a:buFont typeface="+mj-lt"/>
              <a:buAutoNum type="arabicPeriod"/>
            </a:pPr>
            <a:r>
              <a:rPr lang="ru-RU" sz="1600" i="1" dirty="0"/>
              <a:t>ҚР </a:t>
            </a:r>
            <a:r>
              <a:rPr lang="ru-RU" sz="1600" i="1" dirty="0" err="1"/>
              <a:t>Қаржы</a:t>
            </a:r>
            <a:r>
              <a:rPr lang="ru-RU" sz="1600" i="1" dirty="0"/>
              <a:t> </a:t>
            </a:r>
            <a:r>
              <a:rPr lang="ru-RU" sz="1600" i="1" dirty="0" err="1"/>
              <a:t>нарығын</a:t>
            </a:r>
            <a:r>
              <a:rPr lang="ru-RU" sz="1600" i="1" dirty="0"/>
              <a:t> </a:t>
            </a:r>
            <a:r>
              <a:rPr lang="ru-RU" sz="1600" i="1" dirty="0" err="1"/>
              <a:t>реттеу</a:t>
            </a:r>
            <a:r>
              <a:rPr lang="ru-RU" sz="1600" i="1" dirty="0"/>
              <a:t> </a:t>
            </a:r>
            <a:r>
              <a:rPr lang="ru-RU" sz="1600" i="1" dirty="0" err="1"/>
              <a:t>және</a:t>
            </a:r>
            <a:r>
              <a:rPr lang="ru-RU" sz="1600" i="1" dirty="0"/>
              <a:t> </a:t>
            </a:r>
            <a:r>
              <a:rPr lang="ru-RU" sz="1600" i="1" dirty="0" err="1"/>
              <a:t>дамыту</a:t>
            </a:r>
            <a:r>
              <a:rPr lang="ru-RU" sz="1600" i="1" dirty="0"/>
              <a:t> </a:t>
            </a:r>
            <a:r>
              <a:rPr lang="ru-RU" sz="1600" i="1" dirty="0" err="1"/>
              <a:t>агенттігінің</a:t>
            </a:r>
            <a:r>
              <a:rPr lang="ru-RU" sz="1600" i="1" dirty="0"/>
              <a:t> </a:t>
            </a:r>
            <a:r>
              <a:rPr lang="ru-RU" sz="1600" i="1" dirty="0" err="1"/>
              <a:t>қызметі</a:t>
            </a:r>
            <a:r>
              <a:rPr lang="ru-RU" sz="1600" i="1" dirty="0"/>
              <a:t> </a:t>
            </a:r>
            <a:r>
              <a:rPr lang="ru-RU" sz="1600" i="1" dirty="0" err="1"/>
              <a:t>туралы</a:t>
            </a:r>
            <a:r>
              <a:rPr lang="ru-RU" sz="1600" i="1" dirty="0"/>
              <a:t> </a:t>
            </a:r>
            <a:r>
              <a:rPr lang="ru-RU" sz="1600" i="1" dirty="0" err="1"/>
              <a:t>халықтың</a:t>
            </a:r>
            <a:r>
              <a:rPr lang="ru-RU" sz="1600" i="1" dirty="0"/>
              <a:t> </a:t>
            </a:r>
            <a:r>
              <a:rPr lang="ru-RU" sz="1600" i="1" dirty="0" err="1"/>
              <a:t>хабардарлығын</a:t>
            </a:r>
            <a:r>
              <a:rPr lang="ru-RU" sz="1600" i="1" dirty="0"/>
              <a:t> </a:t>
            </a:r>
            <a:r>
              <a:rPr lang="ru-RU" sz="1600" i="1" dirty="0" err="1"/>
              <a:t>анықтау</a:t>
            </a:r>
            <a:r>
              <a:rPr lang="ru-RU" sz="1600" i="1" dirty="0"/>
              <a:t>; </a:t>
            </a:r>
          </a:p>
          <a:p>
            <a:pPr marL="342900" indent="-342900" algn="just">
              <a:buFont typeface="+mj-lt"/>
              <a:buAutoNum type="arabicPeriod"/>
            </a:pPr>
            <a:r>
              <a:rPr lang="ru-RU" sz="1600" i="1" dirty="0" err="1"/>
              <a:t>шетелдік</a:t>
            </a:r>
            <a:r>
              <a:rPr lang="ru-RU" sz="1600" i="1" dirty="0"/>
              <a:t> </a:t>
            </a:r>
            <a:r>
              <a:rPr lang="ru-RU" sz="1600" i="1" dirty="0" err="1"/>
              <a:t>тәжірибені</a:t>
            </a:r>
            <a:r>
              <a:rPr lang="ru-RU" sz="1600" i="1" dirty="0"/>
              <a:t> </a:t>
            </a:r>
            <a:r>
              <a:rPr lang="ru-RU" sz="1600" i="1" dirty="0" err="1"/>
              <a:t>талдау-қаржылық</a:t>
            </a:r>
            <a:r>
              <a:rPr lang="ru-RU" sz="1600" i="1" dirty="0"/>
              <a:t> </a:t>
            </a:r>
            <a:r>
              <a:rPr lang="ru-RU" sz="1600" i="1" dirty="0" err="1"/>
              <a:t>сауаттылықты</a:t>
            </a:r>
            <a:r>
              <a:rPr lang="ru-RU" sz="1600" i="1" dirty="0"/>
              <a:t> </a:t>
            </a:r>
            <a:r>
              <a:rPr lang="ru-RU" sz="1600" i="1" dirty="0" err="1"/>
              <a:t>арттыру</a:t>
            </a:r>
            <a:r>
              <a:rPr lang="ru-RU" sz="1600" i="1" dirty="0"/>
              <a:t>, </a:t>
            </a:r>
            <a:r>
              <a:rPr lang="ru-RU" sz="1600" i="1" dirty="0" err="1"/>
              <a:t>қаржылық</a:t>
            </a:r>
            <a:r>
              <a:rPr lang="ru-RU" sz="1600" i="1" dirty="0"/>
              <a:t> </a:t>
            </a:r>
            <a:r>
              <a:rPr lang="ru-RU" sz="1600" i="1" dirty="0" err="1"/>
              <a:t>қолжетімділік</a:t>
            </a:r>
            <a:r>
              <a:rPr lang="ru-RU" sz="1600" i="1" dirty="0"/>
              <a:t> </a:t>
            </a:r>
            <a:r>
              <a:rPr lang="ru-RU" sz="1600" i="1" dirty="0" err="1"/>
              <a:t>және</a:t>
            </a:r>
            <a:r>
              <a:rPr lang="ru-RU" sz="1600" i="1" dirty="0"/>
              <a:t> инклюзия </a:t>
            </a:r>
            <a:r>
              <a:rPr lang="ru-RU" sz="1600" i="1" dirty="0" err="1"/>
              <a:t>саласындағы</a:t>
            </a:r>
            <a:r>
              <a:rPr lang="ru-RU" sz="1600" i="1" dirty="0"/>
              <a:t> </a:t>
            </a:r>
            <a:r>
              <a:rPr lang="ru-RU" sz="1600" i="1" dirty="0" err="1"/>
              <a:t>үздік</a:t>
            </a:r>
            <a:r>
              <a:rPr lang="ru-RU" sz="1600" i="1" dirty="0"/>
              <a:t> </a:t>
            </a:r>
            <a:r>
              <a:rPr lang="ru-RU" sz="1600" i="1" dirty="0" err="1"/>
              <a:t>практикалар</a:t>
            </a:r>
            <a:r>
              <a:rPr lang="ru-RU" sz="1600" i="1" dirty="0"/>
              <a:t> мен </a:t>
            </a:r>
            <a:r>
              <a:rPr lang="ru-RU" sz="1600" i="1" dirty="0" err="1"/>
              <a:t>кейстер</a:t>
            </a:r>
            <a:r>
              <a:rPr lang="ru-RU" sz="1600" i="1" dirty="0"/>
              <a:t>. </a:t>
            </a:r>
          </a:p>
        </p:txBody>
      </p:sp>
    </p:spTree>
    <p:extLst>
      <p:ext uri="{BB962C8B-B14F-4D97-AF65-F5344CB8AC3E}">
        <p14:creationId xmlns:p14="http://schemas.microsoft.com/office/powerpoint/2010/main" val="218145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7</a:t>
            </a:fld>
            <a:endParaRPr lang="ru-RU" dirty="0"/>
          </a:p>
        </p:txBody>
      </p:sp>
      <p:sp>
        <p:nvSpPr>
          <p:cNvPr id="4" name="Заголовок 1">
            <a:extLst>
              <a:ext uri="{FF2B5EF4-FFF2-40B4-BE49-F238E27FC236}">
                <a16:creationId xmlns:a16="http://schemas.microsoft.com/office/drawing/2014/main" id="{59B0F487-F541-E04E-9D10-D501DC70FC38}"/>
              </a:ext>
            </a:extLst>
          </p:cNvPr>
          <p:cNvSpPr>
            <a:spLocks noGrp="1"/>
          </p:cNvSpPr>
          <p:nvPr>
            <p:ph type="title"/>
          </p:nvPr>
        </p:nvSpPr>
        <p:spPr>
          <a:xfrm>
            <a:off x="888789" y="154139"/>
            <a:ext cx="8564797" cy="768107"/>
          </a:xfrm>
        </p:spPr>
        <p:txBody>
          <a:bodyPr>
            <a:noAutofit/>
          </a:bodyPr>
          <a:lstStyle/>
          <a:p>
            <a:pPr algn="just"/>
            <a:r>
              <a:rPr lang="ru-RU" sz="2800" b="1" dirty="0">
                <a:solidFill>
                  <a:srgbClr val="7A4300"/>
                </a:solidFill>
                <a:latin typeface="+mn-lt"/>
              </a:rPr>
              <a:t>ҚС </a:t>
            </a:r>
            <a:r>
              <a:rPr lang="ru-RU" sz="2800" b="1" dirty="0" err="1">
                <a:solidFill>
                  <a:srgbClr val="7A4300"/>
                </a:solidFill>
                <a:latin typeface="+mn-lt"/>
              </a:rPr>
              <a:t>деңгейін</a:t>
            </a:r>
            <a:r>
              <a:rPr lang="ru-RU" sz="2800" b="1" dirty="0">
                <a:solidFill>
                  <a:srgbClr val="7A4300"/>
                </a:solidFill>
                <a:latin typeface="+mn-lt"/>
              </a:rPr>
              <a:t> </a:t>
            </a:r>
            <a:r>
              <a:rPr lang="ru-RU" sz="2800" b="1" dirty="0" err="1">
                <a:solidFill>
                  <a:srgbClr val="7A4300"/>
                </a:solidFill>
                <a:latin typeface="+mn-lt"/>
              </a:rPr>
              <a:t>арттыру</a:t>
            </a:r>
            <a:r>
              <a:rPr lang="ru-RU" sz="2800" b="1" dirty="0">
                <a:solidFill>
                  <a:srgbClr val="7A4300"/>
                </a:solidFill>
                <a:latin typeface="+mn-lt"/>
              </a:rPr>
              <a:t> </a:t>
            </a:r>
            <a:r>
              <a:rPr lang="ru-RU" sz="2800" b="1" dirty="0" err="1">
                <a:solidFill>
                  <a:srgbClr val="7A4300"/>
                </a:solidFill>
                <a:latin typeface="+mn-lt"/>
              </a:rPr>
              <a:t>шеңберінде</a:t>
            </a:r>
            <a:r>
              <a:rPr lang="ru-RU" sz="2800" b="1" dirty="0">
                <a:solidFill>
                  <a:srgbClr val="7A4300"/>
                </a:solidFill>
                <a:latin typeface="+mn-lt"/>
              </a:rPr>
              <a:t> </a:t>
            </a:r>
            <a:r>
              <a:rPr lang="ru-RU" sz="2800" b="1" dirty="0" err="1">
                <a:solidFill>
                  <a:srgbClr val="7A4300"/>
                </a:solidFill>
                <a:latin typeface="+mn-lt"/>
              </a:rPr>
              <a:t>мемлекеттің</a:t>
            </a:r>
            <a:r>
              <a:rPr lang="ru-RU" sz="2800" b="1" dirty="0">
                <a:solidFill>
                  <a:srgbClr val="7A4300"/>
                </a:solidFill>
                <a:latin typeface="+mn-lt"/>
              </a:rPr>
              <a:t> </a:t>
            </a:r>
            <a:r>
              <a:rPr lang="ru-RU" sz="2800" b="1" dirty="0" err="1">
                <a:solidFill>
                  <a:srgbClr val="7A4300"/>
                </a:solidFill>
                <a:latin typeface="+mn-lt"/>
              </a:rPr>
              <a:t>қатысу</a:t>
            </a:r>
            <a:r>
              <a:rPr lang="ru-RU" sz="2800" b="1" dirty="0">
                <a:solidFill>
                  <a:srgbClr val="7A4300"/>
                </a:solidFill>
                <a:latin typeface="+mn-lt"/>
              </a:rPr>
              <a:t> </a:t>
            </a:r>
            <a:r>
              <a:rPr lang="ru-RU" sz="2800" b="1" dirty="0" err="1">
                <a:solidFill>
                  <a:srgbClr val="7A4300"/>
                </a:solidFill>
                <a:latin typeface="+mn-lt"/>
              </a:rPr>
              <a:t>нысандары</a:t>
            </a:r>
            <a:r>
              <a:rPr lang="ru-RU" sz="2800" b="1" dirty="0">
                <a:solidFill>
                  <a:srgbClr val="7A4300"/>
                </a:solidFill>
                <a:latin typeface="+mn-lt"/>
              </a:rPr>
              <a:t> мен </a:t>
            </a:r>
            <a:r>
              <a:rPr lang="ru-RU" sz="2800" b="1" dirty="0" err="1">
                <a:solidFill>
                  <a:srgbClr val="7A4300"/>
                </a:solidFill>
                <a:latin typeface="+mn-lt"/>
              </a:rPr>
              <a:t>қызмет</a:t>
            </a:r>
            <a:r>
              <a:rPr lang="ru-RU" sz="2800" b="1" dirty="0">
                <a:solidFill>
                  <a:srgbClr val="7A4300"/>
                </a:solidFill>
                <a:latin typeface="+mn-lt"/>
              </a:rPr>
              <a:t> </a:t>
            </a:r>
            <a:r>
              <a:rPr lang="ru-RU" sz="2800" b="1" dirty="0" err="1">
                <a:solidFill>
                  <a:srgbClr val="7A4300"/>
                </a:solidFill>
                <a:latin typeface="+mn-lt"/>
              </a:rPr>
              <a:t>бағыттары</a:t>
            </a:r>
            <a:endParaRPr lang="ru-RU" sz="2800" b="1" dirty="0">
              <a:solidFill>
                <a:srgbClr val="7A4300"/>
              </a:solidFill>
              <a:latin typeface="+mn-lt"/>
            </a:endParaRPr>
          </a:p>
        </p:txBody>
      </p:sp>
      <p:sp>
        <p:nvSpPr>
          <p:cNvPr id="5" name="Равнобедренный треугольник 24">
            <a:extLst>
              <a:ext uri="{FF2B5EF4-FFF2-40B4-BE49-F238E27FC236}">
                <a16:creationId xmlns:a16="http://schemas.microsoft.com/office/drawing/2014/main" id="{14BFA42C-9B3E-7C41-BBF3-92C091FA94EC}"/>
              </a:ext>
            </a:extLst>
          </p:cNvPr>
          <p:cNvSpPr/>
          <p:nvPr/>
        </p:nvSpPr>
        <p:spPr>
          <a:xfrm rot="5400000">
            <a:off x="411213" y="256552"/>
            <a:ext cx="498869" cy="45628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6" name="Группа 5">
            <a:extLst>
              <a:ext uri="{FF2B5EF4-FFF2-40B4-BE49-F238E27FC236}">
                <a16:creationId xmlns:a16="http://schemas.microsoft.com/office/drawing/2014/main" id="{668F4033-1064-9A4E-8946-C08A5A8E8CD5}"/>
              </a:ext>
            </a:extLst>
          </p:cNvPr>
          <p:cNvGrpSpPr/>
          <p:nvPr/>
        </p:nvGrpSpPr>
        <p:grpSpPr>
          <a:xfrm>
            <a:off x="888789" y="1069938"/>
            <a:ext cx="10046785" cy="5018666"/>
            <a:chOff x="331827" y="714362"/>
            <a:chExt cx="5597463" cy="3526630"/>
          </a:xfrm>
        </p:grpSpPr>
        <p:sp>
          <p:nvSpPr>
            <p:cNvPr id="7" name="Скругленный прямоугольник 6">
              <a:extLst>
                <a:ext uri="{FF2B5EF4-FFF2-40B4-BE49-F238E27FC236}">
                  <a16:creationId xmlns:a16="http://schemas.microsoft.com/office/drawing/2014/main" id="{8D18AE7D-6B9C-BE48-A4A5-94A5DF2E3E57}"/>
                </a:ext>
              </a:extLst>
            </p:cNvPr>
            <p:cNvSpPr/>
            <p:nvPr/>
          </p:nvSpPr>
          <p:spPr bwMode="gray">
            <a:xfrm>
              <a:off x="1116926" y="3863399"/>
              <a:ext cx="4643470" cy="348947"/>
            </a:xfrm>
            <a:prstGeom prst="roundRect">
              <a:avLst/>
            </a:prstGeom>
            <a:solidFill>
              <a:srgbClr val="FED07A"/>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8" name="Скругленный прямоугольник 7">
              <a:extLst>
                <a:ext uri="{FF2B5EF4-FFF2-40B4-BE49-F238E27FC236}">
                  <a16:creationId xmlns:a16="http://schemas.microsoft.com/office/drawing/2014/main" id="{E7F393A9-0B11-314D-B388-BB5CB5DD4B5C}"/>
                </a:ext>
              </a:extLst>
            </p:cNvPr>
            <p:cNvSpPr/>
            <p:nvPr/>
          </p:nvSpPr>
          <p:spPr bwMode="gray">
            <a:xfrm>
              <a:off x="1214414" y="2857502"/>
              <a:ext cx="4643470" cy="1000132"/>
            </a:xfrm>
            <a:prstGeom prst="roundRect">
              <a:avLst/>
            </a:prstGeom>
            <a:solidFill>
              <a:schemeClr val="accent2">
                <a:lumMod val="20000"/>
                <a:lumOff val="80000"/>
              </a:schemeClr>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9" name="Скругленный прямоугольник 8">
              <a:extLst>
                <a:ext uri="{FF2B5EF4-FFF2-40B4-BE49-F238E27FC236}">
                  <a16:creationId xmlns:a16="http://schemas.microsoft.com/office/drawing/2014/main" id="{E78C369D-FAC4-2142-A3E6-00B60EFF8974}"/>
                </a:ext>
              </a:extLst>
            </p:cNvPr>
            <p:cNvSpPr/>
            <p:nvPr/>
          </p:nvSpPr>
          <p:spPr bwMode="gray">
            <a:xfrm>
              <a:off x="331827" y="1561687"/>
              <a:ext cx="1428760" cy="357190"/>
            </a:xfrm>
            <a:prstGeom prst="roundRect">
              <a:avLst/>
            </a:prstGeom>
            <a:solidFill>
              <a:srgbClr val="FED07A"/>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0" name="Скругленный прямоугольник 9">
              <a:extLst>
                <a:ext uri="{FF2B5EF4-FFF2-40B4-BE49-F238E27FC236}">
                  <a16:creationId xmlns:a16="http://schemas.microsoft.com/office/drawing/2014/main" id="{6B0BDD26-1358-1A47-A92D-A3BF6133FE58}"/>
                </a:ext>
              </a:extLst>
            </p:cNvPr>
            <p:cNvSpPr/>
            <p:nvPr/>
          </p:nvSpPr>
          <p:spPr bwMode="gray">
            <a:xfrm>
              <a:off x="2643174" y="714362"/>
              <a:ext cx="1428760" cy="357190"/>
            </a:xfrm>
            <a:prstGeom prst="roundRect">
              <a:avLst/>
            </a:prstGeom>
            <a:solidFill>
              <a:schemeClr val="accent2">
                <a:lumMod val="20000"/>
                <a:lumOff val="80000"/>
              </a:schemeClr>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1" name="Прямоугольник 10">
              <a:extLst>
                <a:ext uri="{FF2B5EF4-FFF2-40B4-BE49-F238E27FC236}">
                  <a16:creationId xmlns:a16="http://schemas.microsoft.com/office/drawing/2014/main" id="{2B471C2A-79DB-FF44-818B-D8928A100ADB}"/>
                </a:ext>
              </a:extLst>
            </p:cNvPr>
            <p:cNvSpPr/>
            <p:nvPr/>
          </p:nvSpPr>
          <p:spPr>
            <a:xfrm>
              <a:off x="2714612" y="714362"/>
              <a:ext cx="1005127" cy="266785"/>
            </a:xfrm>
            <a:prstGeom prst="rect">
              <a:avLst/>
            </a:prstGeom>
          </p:spPr>
          <p:txBody>
            <a:bodyPr wrap="none">
              <a:spAutoFit/>
            </a:bodyPr>
            <a:lstStyle/>
            <a:p>
              <a:r>
                <a:rPr lang="ru-RU" sz="1867" b="1" dirty="0"/>
                <a:t>         </a:t>
              </a:r>
              <a:r>
                <a:rPr lang="ru-RU" sz="1867" b="1" dirty="0" err="1"/>
                <a:t>Мемлекет</a:t>
              </a:r>
              <a:r>
                <a:rPr lang="ru-RU" sz="1867" b="1" dirty="0"/>
                <a:t> </a:t>
              </a:r>
            </a:p>
          </p:txBody>
        </p:sp>
        <p:sp>
          <p:nvSpPr>
            <p:cNvPr id="12" name="Прямоугольник 11">
              <a:extLst>
                <a:ext uri="{FF2B5EF4-FFF2-40B4-BE49-F238E27FC236}">
                  <a16:creationId xmlns:a16="http://schemas.microsoft.com/office/drawing/2014/main" id="{4585CECC-7161-BF4E-A7B0-9E150CBCDF4E}"/>
                </a:ext>
              </a:extLst>
            </p:cNvPr>
            <p:cNvSpPr/>
            <p:nvPr/>
          </p:nvSpPr>
          <p:spPr>
            <a:xfrm>
              <a:off x="1357290" y="2937693"/>
              <a:ext cx="4572000" cy="237903"/>
            </a:xfrm>
            <a:prstGeom prst="rect">
              <a:avLst/>
            </a:prstGeom>
          </p:spPr>
          <p:txBody>
            <a:bodyPr>
              <a:spAutoFit/>
            </a:bodyPr>
            <a:lstStyle/>
            <a:p>
              <a:pPr algn="ctr"/>
              <a:r>
                <a:rPr lang="ru-RU" sz="1600" dirty="0" err="1"/>
                <a:t>Қаржы</a:t>
              </a:r>
              <a:r>
                <a:rPr lang="ru-RU" sz="1600" dirty="0"/>
                <a:t> </a:t>
              </a:r>
              <a:r>
                <a:rPr lang="ru-RU" sz="1600" dirty="0" err="1"/>
                <a:t>нарығы</a:t>
              </a:r>
              <a:r>
                <a:rPr lang="ru-RU" sz="1600" dirty="0"/>
                <a:t> </a:t>
              </a:r>
              <a:r>
                <a:rPr lang="ru-RU" sz="1600" dirty="0" err="1"/>
                <a:t>субъектілерінің</a:t>
              </a:r>
              <a:r>
                <a:rPr lang="ru-RU" sz="1600" dirty="0"/>
                <a:t> </a:t>
              </a:r>
              <a:r>
                <a:rPr lang="ru-RU" sz="1600" dirty="0" err="1"/>
                <a:t>іс-қимылдарын</a:t>
              </a:r>
              <a:r>
                <a:rPr lang="ru-RU" sz="1600" dirty="0"/>
                <a:t> </a:t>
              </a:r>
              <a:r>
                <a:rPr lang="ru-RU" sz="1600" dirty="0" err="1"/>
                <a:t>үйлестіру</a:t>
              </a:r>
              <a:endParaRPr lang="ru-RU" sz="1600" dirty="0"/>
            </a:p>
          </p:txBody>
        </p:sp>
        <p:sp>
          <p:nvSpPr>
            <p:cNvPr id="13" name="Прямоугольник 12">
              <a:extLst>
                <a:ext uri="{FF2B5EF4-FFF2-40B4-BE49-F238E27FC236}">
                  <a16:creationId xmlns:a16="http://schemas.microsoft.com/office/drawing/2014/main" id="{F34AC8E5-1DAB-F14C-8ACF-55A00334AD17}"/>
                </a:ext>
              </a:extLst>
            </p:cNvPr>
            <p:cNvSpPr/>
            <p:nvPr/>
          </p:nvSpPr>
          <p:spPr>
            <a:xfrm>
              <a:off x="1212344" y="3830069"/>
              <a:ext cx="4622625" cy="410923"/>
            </a:xfrm>
            <a:prstGeom prst="rect">
              <a:avLst/>
            </a:prstGeom>
          </p:spPr>
          <p:txBody>
            <a:bodyPr wrap="square">
              <a:spAutoFit/>
            </a:bodyPr>
            <a:lstStyle/>
            <a:p>
              <a:pPr algn="ctr"/>
              <a:r>
                <a:rPr lang="ru-RU" sz="1600" dirty="0" err="1"/>
                <a:t>Халықтың</a:t>
              </a:r>
              <a:r>
                <a:rPr lang="ru-RU" sz="1600" dirty="0"/>
                <a:t> </a:t>
              </a:r>
              <a:r>
                <a:rPr lang="ru-RU" sz="1600" dirty="0" err="1"/>
                <a:t>қажеттіліктеріне</a:t>
              </a:r>
              <a:r>
                <a:rPr lang="ru-RU" sz="1600" dirty="0"/>
                <a:t> мониторинг </a:t>
              </a:r>
              <a:r>
                <a:rPr lang="ru-RU" sz="1600" dirty="0" err="1"/>
                <a:t>жүргізу</a:t>
              </a:r>
              <a:r>
                <a:rPr lang="ru-RU" sz="1600" dirty="0"/>
                <a:t> </a:t>
              </a:r>
              <a:r>
                <a:rPr lang="ru-RU" sz="1600" dirty="0" err="1"/>
                <a:t>және</a:t>
              </a:r>
              <a:r>
                <a:rPr lang="ru-RU" sz="1600" dirty="0"/>
                <a:t> </a:t>
              </a:r>
              <a:r>
                <a:rPr lang="ru-RU" sz="1600" dirty="0" err="1"/>
                <a:t>әлеуметтік</a:t>
              </a:r>
              <a:r>
                <a:rPr lang="ru-RU" sz="1600" dirty="0"/>
                <a:t> </a:t>
              </a:r>
              <a:r>
                <a:rPr lang="ru-RU" sz="1600" dirty="0" err="1"/>
                <a:t>зерттеулер</a:t>
              </a:r>
              <a:r>
                <a:rPr lang="ru-RU" sz="1600" dirty="0"/>
                <a:t> </a:t>
              </a:r>
              <a:r>
                <a:rPr lang="ru-RU" sz="1600" dirty="0" err="1"/>
                <a:t>жүргізу</a:t>
              </a:r>
              <a:r>
                <a:rPr lang="ru-RU" sz="1600" dirty="0"/>
                <a:t> </a:t>
              </a:r>
              <a:r>
                <a:rPr lang="ru-RU" sz="1600" dirty="0" err="1"/>
                <a:t>арқылы</a:t>
              </a:r>
              <a:r>
                <a:rPr lang="ru-RU" sz="1600" dirty="0"/>
                <a:t> ҚС </a:t>
              </a:r>
              <a:r>
                <a:rPr lang="ru-RU" sz="1600" dirty="0" err="1"/>
                <a:t>бойынша</a:t>
              </a:r>
              <a:r>
                <a:rPr lang="ru-RU" sz="1600" dirty="0"/>
                <a:t> </a:t>
              </a:r>
              <a:r>
                <a:rPr lang="ru-RU" sz="1600" dirty="0" err="1"/>
                <a:t>бағдарламалар</a:t>
              </a:r>
              <a:r>
                <a:rPr lang="ru-RU" sz="1600" dirty="0"/>
                <a:t> </a:t>
              </a:r>
              <a:r>
                <a:rPr lang="ru-RU" sz="1600" dirty="0" err="1"/>
                <a:t>тиімділігін</a:t>
              </a:r>
              <a:r>
                <a:rPr lang="ru-RU" sz="1600" dirty="0"/>
                <a:t> </a:t>
              </a:r>
              <a:r>
                <a:rPr lang="ru-RU" sz="1600" dirty="0" err="1"/>
                <a:t>бағалау</a:t>
              </a:r>
              <a:r>
                <a:rPr lang="ru-RU" sz="1600" dirty="0"/>
                <a:t>. </a:t>
              </a:r>
            </a:p>
          </p:txBody>
        </p:sp>
        <p:sp>
          <p:nvSpPr>
            <p:cNvPr id="14" name="Прямоугольник 13">
              <a:extLst>
                <a:ext uri="{FF2B5EF4-FFF2-40B4-BE49-F238E27FC236}">
                  <a16:creationId xmlns:a16="http://schemas.microsoft.com/office/drawing/2014/main" id="{D2C4509C-878A-2E44-8355-99873632D328}"/>
                </a:ext>
              </a:extLst>
            </p:cNvPr>
            <p:cNvSpPr/>
            <p:nvPr/>
          </p:nvSpPr>
          <p:spPr>
            <a:xfrm>
              <a:off x="358746" y="1549203"/>
              <a:ext cx="1186070" cy="410923"/>
            </a:xfrm>
            <a:prstGeom prst="rect">
              <a:avLst/>
            </a:prstGeom>
          </p:spPr>
          <p:txBody>
            <a:bodyPr wrap="square">
              <a:spAutoFit/>
            </a:bodyPr>
            <a:lstStyle/>
            <a:p>
              <a:r>
                <a:rPr lang="ru-RU" sz="1600" dirty="0" err="1"/>
                <a:t>Халықтан</a:t>
              </a:r>
              <a:r>
                <a:rPr lang="ru-RU" sz="1600" dirty="0"/>
                <a:t> </a:t>
              </a:r>
              <a:r>
                <a:rPr lang="ru-RU" sz="1600" dirty="0" err="1"/>
                <a:t>кері</a:t>
              </a:r>
              <a:r>
                <a:rPr lang="ru-RU" sz="1600" dirty="0"/>
                <a:t> </a:t>
              </a:r>
              <a:r>
                <a:rPr lang="ru-RU" sz="1600" dirty="0" err="1"/>
                <a:t>байланыс</a:t>
              </a:r>
              <a:endParaRPr lang="ru-RU" sz="1600" dirty="0"/>
            </a:p>
          </p:txBody>
        </p:sp>
        <p:cxnSp>
          <p:nvCxnSpPr>
            <p:cNvPr id="15" name="Прямая со стрелкой 14">
              <a:extLst>
                <a:ext uri="{FF2B5EF4-FFF2-40B4-BE49-F238E27FC236}">
                  <a16:creationId xmlns:a16="http://schemas.microsoft.com/office/drawing/2014/main" id="{C8781CDB-BEE6-3F45-BD64-7E39C8A5BC0F}"/>
                </a:ext>
              </a:extLst>
            </p:cNvPr>
            <p:cNvCxnSpPr/>
            <p:nvPr/>
          </p:nvCxnSpPr>
          <p:spPr>
            <a:xfrm rot="5400000">
              <a:off x="3215472" y="1213634"/>
              <a:ext cx="285752" cy="1588"/>
            </a:xfrm>
            <a:prstGeom prst="straightConnector1">
              <a:avLst/>
            </a:prstGeom>
            <a:ln w="158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6" name="Скругленный прямоугольник 15">
              <a:extLst>
                <a:ext uri="{FF2B5EF4-FFF2-40B4-BE49-F238E27FC236}">
                  <a16:creationId xmlns:a16="http://schemas.microsoft.com/office/drawing/2014/main" id="{DA2C429E-6CBF-1C43-869D-A0F75D376159}"/>
                </a:ext>
              </a:extLst>
            </p:cNvPr>
            <p:cNvSpPr/>
            <p:nvPr/>
          </p:nvSpPr>
          <p:spPr bwMode="gray">
            <a:xfrm>
              <a:off x="2214546" y="1357304"/>
              <a:ext cx="2428892" cy="357190"/>
            </a:xfrm>
            <a:prstGeom prst="roundRect">
              <a:avLst/>
            </a:prstGeom>
            <a:solidFill>
              <a:schemeClr val="accent2">
                <a:lumMod val="20000"/>
                <a:lumOff val="80000"/>
              </a:schemeClr>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17" name="Прямоугольник 16">
              <a:extLst>
                <a:ext uri="{FF2B5EF4-FFF2-40B4-BE49-F238E27FC236}">
                  <a16:creationId xmlns:a16="http://schemas.microsoft.com/office/drawing/2014/main" id="{F8970147-0AB4-9A4B-B23C-8200B3929A2C}"/>
                </a:ext>
              </a:extLst>
            </p:cNvPr>
            <p:cNvSpPr/>
            <p:nvPr/>
          </p:nvSpPr>
          <p:spPr>
            <a:xfrm>
              <a:off x="2428860" y="1381371"/>
              <a:ext cx="2000264" cy="237903"/>
            </a:xfrm>
            <a:prstGeom prst="rect">
              <a:avLst/>
            </a:prstGeom>
          </p:spPr>
          <p:txBody>
            <a:bodyPr wrap="square">
              <a:spAutoFit/>
            </a:bodyPr>
            <a:lstStyle/>
            <a:p>
              <a:pPr algn="ctr"/>
              <a:r>
                <a:rPr lang="ru-RU" sz="1600" dirty="0"/>
                <a:t>ҚС </a:t>
              </a:r>
              <a:r>
                <a:rPr lang="ru-RU" sz="1600" dirty="0" err="1"/>
                <a:t>деңгейін</a:t>
              </a:r>
              <a:r>
                <a:rPr lang="ru-RU" sz="1600" dirty="0"/>
                <a:t> </a:t>
              </a:r>
              <a:r>
                <a:rPr lang="ru-RU" sz="1600" dirty="0" err="1"/>
                <a:t>зерттеу</a:t>
              </a:r>
              <a:r>
                <a:rPr lang="ru-RU" sz="1600" dirty="0"/>
                <a:t> </a:t>
              </a:r>
            </a:p>
          </p:txBody>
        </p:sp>
        <p:sp>
          <p:nvSpPr>
            <p:cNvPr id="18" name="Скругленный прямоугольник 17">
              <a:extLst>
                <a:ext uri="{FF2B5EF4-FFF2-40B4-BE49-F238E27FC236}">
                  <a16:creationId xmlns:a16="http://schemas.microsoft.com/office/drawing/2014/main" id="{EFE9B2AD-9052-EC48-973D-5B89D93A0FE7}"/>
                </a:ext>
              </a:extLst>
            </p:cNvPr>
            <p:cNvSpPr/>
            <p:nvPr/>
          </p:nvSpPr>
          <p:spPr bwMode="gray">
            <a:xfrm>
              <a:off x="1285852" y="3286130"/>
              <a:ext cx="1357322" cy="500066"/>
            </a:xfrm>
            <a:prstGeom prst="roundRect">
              <a:avLst/>
            </a:prstGeom>
            <a:solidFill>
              <a:srgbClr val="FED07A"/>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grpSp>
          <p:nvGrpSpPr>
            <p:cNvPr id="19" name="Группа 18">
              <a:extLst>
                <a:ext uri="{FF2B5EF4-FFF2-40B4-BE49-F238E27FC236}">
                  <a16:creationId xmlns:a16="http://schemas.microsoft.com/office/drawing/2014/main" id="{DEDB6345-8C8E-EC45-A302-4B20AC7A2637}"/>
                </a:ext>
              </a:extLst>
            </p:cNvPr>
            <p:cNvGrpSpPr/>
            <p:nvPr/>
          </p:nvGrpSpPr>
          <p:grpSpPr>
            <a:xfrm>
              <a:off x="1428728" y="2039342"/>
              <a:ext cx="4010197" cy="571504"/>
              <a:chOff x="1571604" y="1875571"/>
              <a:chExt cx="4010197" cy="571504"/>
            </a:xfrm>
          </p:grpSpPr>
          <p:sp>
            <p:nvSpPr>
              <p:cNvPr id="30" name="Скругленный прямоугольник 29">
                <a:extLst>
                  <a:ext uri="{FF2B5EF4-FFF2-40B4-BE49-F238E27FC236}">
                    <a16:creationId xmlns:a16="http://schemas.microsoft.com/office/drawing/2014/main" id="{7CDE0330-96A1-1740-B895-537DCAA430C2}"/>
                  </a:ext>
                </a:extLst>
              </p:cNvPr>
              <p:cNvSpPr/>
              <p:nvPr/>
            </p:nvSpPr>
            <p:spPr bwMode="gray">
              <a:xfrm>
                <a:off x="1571604" y="1875571"/>
                <a:ext cx="3929090" cy="571504"/>
              </a:xfrm>
              <a:prstGeom prst="roundRect">
                <a:avLst/>
              </a:prstGeom>
              <a:solidFill>
                <a:schemeClr val="accent2">
                  <a:lumMod val="20000"/>
                  <a:lumOff val="80000"/>
                </a:schemeClr>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31" name="Прямоугольник 30">
                <a:extLst>
                  <a:ext uri="{FF2B5EF4-FFF2-40B4-BE49-F238E27FC236}">
                    <a16:creationId xmlns:a16="http://schemas.microsoft.com/office/drawing/2014/main" id="{91909D28-4A53-D547-981F-3928C2F4F7C7}"/>
                  </a:ext>
                </a:extLst>
              </p:cNvPr>
              <p:cNvSpPr/>
              <p:nvPr/>
            </p:nvSpPr>
            <p:spPr>
              <a:xfrm>
                <a:off x="1581273" y="1928095"/>
                <a:ext cx="4000528" cy="410923"/>
              </a:xfrm>
              <a:prstGeom prst="rect">
                <a:avLst/>
              </a:prstGeom>
            </p:spPr>
            <p:txBody>
              <a:bodyPr wrap="square">
                <a:spAutoFit/>
              </a:bodyPr>
              <a:lstStyle/>
              <a:p>
                <a:pPr algn="ctr"/>
                <a:r>
                  <a:rPr lang="ru-RU" sz="1600" dirty="0" err="1"/>
                  <a:t>Жалпыұлттық</a:t>
                </a:r>
                <a:r>
                  <a:rPr lang="ru-RU" sz="1600" dirty="0"/>
                  <a:t> </a:t>
                </a:r>
                <a:r>
                  <a:rPr lang="ru-RU" sz="1600" dirty="0" err="1"/>
                  <a:t>стратегияны</a:t>
                </a:r>
                <a:r>
                  <a:rPr lang="ru-RU" sz="1600" dirty="0"/>
                  <a:t> </a:t>
                </a:r>
                <a:r>
                  <a:rPr lang="ru-RU" sz="1600" dirty="0" err="1"/>
                  <a:t>қалыптастыру</a:t>
                </a:r>
                <a:r>
                  <a:rPr lang="ru-RU" sz="1600" dirty="0"/>
                  <a:t>, </a:t>
                </a:r>
                <a:r>
                  <a:rPr lang="ru-RU" sz="1600" dirty="0" err="1"/>
                  <a:t>ақпаратты</a:t>
                </a:r>
                <a:r>
                  <a:rPr lang="ru-RU" sz="1600" dirty="0"/>
                  <a:t> </a:t>
                </a:r>
                <a:r>
                  <a:rPr lang="ru-RU" sz="1600" dirty="0" err="1"/>
                  <a:t>және</a:t>
                </a:r>
                <a:r>
                  <a:rPr lang="ru-RU" sz="1600" dirty="0"/>
                  <a:t> </a:t>
                </a:r>
                <a:r>
                  <a:rPr lang="ru-RU" sz="1600" dirty="0" err="1"/>
                  <a:t>ақпараттық</a:t>
                </a:r>
                <a:r>
                  <a:rPr lang="ru-RU" sz="1600" dirty="0"/>
                  <a:t> </a:t>
                </a:r>
                <a:r>
                  <a:rPr lang="ru-RU" sz="1600" dirty="0" err="1"/>
                  <a:t>бағдарламаларды</a:t>
                </a:r>
                <a:r>
                  <a:rPr lang="ru-RU" sz="1600" dirty="0"/>
                  <a:t> </a:t>
                </a:r>
                <a:r>
                  <a:rPr lang="ru-RU" sz="1600" dirty="0" err="1"/>
                  <a:t>ашу</a:t>
                </a:r>
                <a:r>
                  <a:rPr lang="ru-RU" sz="1600" dirty="0"/>
                  <a:t> </a:t>
                </a:r>
                <a:r>
                  <a:rPr lang="ru-RU" sz="1600" dirty="0" err="1"/>
                  <a:t>стандарттарын</a:t>
                </a:r>
                <a:r>
                  <a:rPr lang="ru-RU" sz="1600" dirty="0"/>
                  <a:t> </a:t>
                </a:r>
                <a:r>
                  <a:rPr lang="ru-RU" sz="1600" dirty="0" err="1"/>
                  <a:t>әзірлеу</a:t>
                </a:r>
                <a:r>
                  <a:rPr lang="ru-RU" sz="1600" dirty="0"/>
                  <a:t>, </a:t>
                </a:r>
                <a:r>
                  <a:rPr lang="ru-RU" sz="1600" dirty="0" err="1"/>
                  <a:t>олардың</a:t>
                </a:r>
                <a:r>
                  <a:rPr lang="ru-RU" sz="1600" dirty="0"/>
                  <a:t> </a:t>
                </a:r>
                <a:r>
                  <a:rPr lang="ru-RU" sz="1600" dirty="0" err="1"/>
                  <a:t>орындалуын</a:t>
                </a:r>
                <a:r>
                  <a:rPr lang="ru-RU" sz="1600" dirty="0"/>
                  <a:t> </a:t>
                </a:r>
                <a:r>
                  <a:rPr lang="ru-RU" sz="1600" dirty="0" err="1"/>
                  <a:t>бақылау</a:t>
                </a:r>
                <a:endParaRPr lang="ru-RU" sz="1600" dirty="0"/>
              </a:p>
            </p:txBody>
          </p:sp>
        </p:grpSp>
        <p:cxnSp>
          <p:nvCxnSpPr>
            <p:cNvPr id="20" name="Прямая со стрелкой 19">
              <a:extLst>
                <a:ext uri="{FF2B5EF4-FFF2-40B4-BE49-F238E27FC236}">
                  <a16:creationId xmlns:a16="http://schemas.microsoft.com/office/drawing/2014/main" id="{5BC2939E-EF7F-AD42-8AEE-04CC97ACB53D}"/>
                </a:ext>
              </a:extLst>
            </p:cNvPr>
            <p:cNvCxnSpPr/>
            <p:nvPr/>
          </p:nvCxnSpPr>
          <p:spPr>
            <a:xfrm rot="5400000">
              <a:off x="3215472" y="1856576"/>
              <a:ext cx="285752" cy="1588"/>
            </a:xfrm>
            <a:prstGeom prst="straightConnector1">
              <a:avLst/>
            </a:prstGeom>
            <a:ln w="158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a:extLst>
                <a:ext uri="{FF2B5EF4-FFF2-40B4-BE49-F238E27FC236}">
                  <a16:creationId xmlns:a16="http://schemas.microsoft.com/office/drawing/2014/main" id="{B0C799D7-D552-E24B-A766-4523F0B6EBEA}"/>
                </a:ext>
              </a:extLst>
            </p:cNvPr>
            <p:cNvCxnSpPr/>
            <p:nvPr/>
          </p:nvCxnSpPr>
          <p:spPr>
            <a:xfrm rot="5400000">
              <a:off x="3215472" y="2713832"/>
              <a:ext cx="285752" cy="1588"/>
            </a:xfrm>
            <a:prstGeom prst="straightConnector1">
              <a:avLst/>
            </a:prstGeom>
            <a:ln w="158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2" name="Прямоугольник 21">
              <a:extLst>
                <a:ext uri="{FF2B5EF4-FFF2-40B4-BE49-F238E27FC236}">
                  <a16:creationId xmlns:a16="http://schemas.microsoft.com/office/drawing/2014/main" id="{0329B23D-6ED8-6D46-9973-937D849CD591}"/>
                </a:ext>
              </a:extLst>
            </p:cNvPr>
            <p:cNvSpPr/>
            <p:nvPr/>
          </p:nvSpPr>
          <p:spPr>
            <a:xfrm>
              <a:off x="1214414" y="3286130"/>
              <a:ext cx="1428760" cy="410923"/>
            </a:xfrm>
            <a:prstGeom prst="rect">
              <a:avLst/>
            </a:prstGeom>
          </p:spPr>
          <p:txBody>
            <a:bodyPr wrap="square">
              <a:spAutoFit/>
            </a:bodyPr>
            <a:lstStyle/>
            <a:p>
              <a:pPr algn="ctr"/>
              <a:r>
                <a:rPr lang="ru-RU" sz="1600" dirty="0" err="1"/>
                <a:t>Білім</a:t>
              </a:r>
              <a:r>
                <a:rPr lang="ru-RU" sz="1600" dirty="0"/>
                <a:t> беру </a:t>
              </a:r>
              <a:r>
                <a:rPr lang="ru-RU" sz="1600" dirty="0" err="1"/>
                <a:t>бағдарламалары</a:t>
              </a:r>
              <a:r>
                <a:rPr lang="ru-RU" sz="1600" dirty="0"/>
                <a:t> </a:t>
              </a:r>
            </a:p>
          </p:txBody>
        </p:sp>
        <p:sp>
          <p:nvSpPr>
            <p:cNvPr id="23" name="Скругленный прямоугольник 22">
              <a:extLst>
                <a:ext uri="{FF2B5EF4-FFF2-40B4-BE49-F238E27FC236}">
                  <a16:creationId xmlns:a16="http://schemas.microsoft.com/office/drawing/2014/main" id="{B2484524-C0BB-FB41-A10D-3B169F2AB7C8}"/>
                </a:ext>
              </a:extLst>
            </p:cNvPr>
            <p:cNvSpPr/>
            <p:nvPr/>
          </p:nvSpPr>
          <p:spPr bwMode="gray">
            <a:xfrm>
              <a:off x="4770747" y="3252800"/>
              <a:ext cx="1000132" cy="500066"/>
            </a:xfrm>
            <a:prstGeom prst="roundRect">
              <a:avLst/>
            </a:prstGeom>
            <a:solidFill>
              <a:srgbClr val="FED07A"/>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4" name="Прямоугольник 23">
              <a:extLst>
                <a:ext uri="{FF2B5EF4-FFF2-40B4-BE49-F238E27FC236}">
                  <a16:creationId xmlns:a16="http://schemas.microsoft.com/office/drawing/2014/main" id="{DD73F65A-7466-6E4D-9AA9-7F563D57B75B}"/>
                </a:ext>
              </a:extLst>
            </p:cNvPr>
            <p:cNvSpPr/>
            <p:nvPr/>
          </p:nvSpPr>
          <p:spPr>
            <a:xfrm>
              <a:off x="4801881" y="3311154"/>
              <a:ext cx="958557" cy="410923"/>
            </a:xfrm>
            <a:prstGeom prst="rect">
              <a:avLst/>
            </a:prstGeom>
          </p:spPr>
          <p:txBody>
            <a:bodyPr wrap="square">
              <a:spAutoFit/>
            </a:bodyPr>
            <a:lstStyle/>
            <a:p>
              <a:pPr algn="ctr"/>
              <a:r>
                <a:rPr lang="ru-RU" sz="1600" dirty="0" err="1"/>
                <a:t>Консультациялық</a:t>
              </a:r>
              <a:r>
                <a:rPr lang="ru-RU" sz="1600" dirty="0"/>
                <a:t> </a:t>
              </a:r>
              <a:r>
                <a:rPr lang="ru-RU" sz="1600" dirty="0" err="1"/>
                <a:t>қолдау</a:t>
              </a:r>
              <a:endParaRPr lang="ru-RU" sz="1600" dirty="0"/>
            </a:p>
          </p:txBody>
        </p:sp>
        <p:sp>
          <p:nvSpPr>
            <p:cNvPr id="25" name="Скругленный прямоугольник 24">
              <a:extLst>
                <a:ext uri="{FF2B5EF4-FFF2-40B4-BE49-F238E27FC236}">
                  <a16:creationId xmlns:a16="http://schemas.microsoft.com/office/drawing/2014/main" id="{A64E227A-DB1B-1A45-95D5-46C6F090454F}"/>
                </a:ext>
              </a:extLst>
            </p:cNvPr>
            <p:cNvSpPr/>
            <p:nvPr/>
          </p:nvSpPr>
          <p:spPr bwMode="gray">
            <a:xfrm>
              <a:off x="2714612" y="3286130"/>
              <a:ext cx="2000264" cy="500066"/>
            </a:xfrm>
            <a:prstGeom prst="roundRect">
              <a:avLst/>
            </a:prstGeom>
            <a:solidFill>
              <a:srgbClr val="FED07A"/>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26" name="Прямоугольник 25">
              <a:extLst>
                <a:ext uri="{FF2B5EF4-FFF2-40B4-BE49-F238E27FC236}">
                  <a16:creationId xmlns:a16="http://schemas.microsoft.com/office/drawing/2014/main" id="{366D11A2-AC57-4845-8A39-B19CA10273BD}"/>
                </a:ext>
              </a:extLst>
            </p:cNvPr>
            <p:cNvSpPr/>
            <p:nvPr/>
          </p:nvSpPr>
          <p:spPr>
            <a:xfrm>
              <a:off x="2658741" y="3389270"/>
              <a:ext cx="2143140" cy="237903"/>
            </a:xfrm>
            <a:prstGeom prst="rect">
              <a:avLst/>
            </a:prstGeom>
          </p:spPr>
          <p:txBody>
            <a:bodyPr wrap="square">
              <a:spAutoFit/>
            </a:bodyPr>
            <a:lstStyle/>
            <a:p>
              <a:pPr algn="ctr"/>
              <a:r>
                <a:rPr lang="ru-RU" sz="1600" dirty="0" err="1"/>
                <a:t>Ақпараттық-түсіндіру</a:t>
              </a:r>
              <a:r>
                <a:rPr lang="ru-RU" sz="1600" dirty="0"/>
                <a:t> </a:t>
              </a:r>
              <a:r>
                <a:rPr lang="ru-RU" sz="1600" dirty="0" err="1"/>
                <a:t>жұмысы</a:t>
              </a:r>
              <a:endParaRPr lang="ru-RU" sz="1600" dirty="0"/>
            </a:p>
          </p:txBody>
        </p:sp>
        <p:cxnSp>
          <p:nvCxnSpPr>
            <p:cNvPr id="27" name="Прямая со стрелкой 26">
              <a:extLst>
                <a:ext uri="{FF2B5EF4-FFF2-40B4-BE49-F238E27FC236}">
                  <a16:creationId xmlns:a16="http://schemas.microsoft.com/office/drawing/2014/main" id="{CAFF50E9-8B5A-E447-9A34-011683BA90F8}"/>
                </a:ext>
              </a:extLst>
            </p:cNvPr>
            <p:cNvCxnSpPr/>
            <p:nvPr/>
          </p:nvCxnSpPr>
          <p:spPr>
            <a:xfrm rot="5400000">
              <a:off x="3215472" y="3999716"/>
              <a:ext cx="285752" cy="1588"/>
            </a:xfrm>
            <a:prstGeom prst="straightConnector1">
              <a:avLst/>
            </a:prstGeom>
            <a:ln w="158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8" name="Shape 57">
              <a:extLst>
                <a:ext uri="{FF2B5EF4-FFF2-40B4-BE49-F238E27FC236}">
                  <a16:creationId xmlns:a16="http://schemas.microsoft.com/office/drawing/2014/main" id="{EFA1ADA3-63CA-0E4F-AAB7-F3ACC3039B5B}"/>
                </a:ext>
              </a:extLst>
            </p:cNvPr>
            <p:cNvCxnSpPr>
              <a:cxnSpLocks/>
              <a:stCxn id="13" idx="1"/>
              <a:endCxn id="9" idx="2"/>
            </p:cNvCxnSpPr>
            <p:nvPr/>
          </p:nvCxnSpPr>
          <p:spPr>
            <a:xfrm rot="10800000">
              <a:off x="1046207" y="1918878"/>
              <a:ext cx="166137" cy="2116654"/>
            </a:xfrm>
            <a:prstGeom prst="bentConnector2">
              <a:avLst/>
            </a:prstGeom>
            <a:ln w="158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9" name="Shape 58">
              <a:extLst>
                <a:ext uri="{FF2B5EF4-FFF2-40B4-BE49-F238E27FC236}">
                  <a16:creationId xmlns:a16="http://schemas.microsoft.com/office/drawing/2014/main" id="{B54C799F-C465-1145-A2EB-B3D669692028}"/>
                </a:ext>
              </a:extLst>
            </p:cNvPr>
            <p:cNvCxnSpPr/>
            <p:nvPr/>
          </p:nvCxnSpPr>
          <p:spPr>
            <a:xfrm flipV="1">
              <a:off x="857224" y="928676"/>
              <a:ext cx="1785950" cy="651695"/>
            </a:xfrm>
            <a:prstGeom prst="bentConnector3">
              <a:avLst>
                <a:gd name="adj1" fmla="val 11067"/>
              </a:avLst>
            </a:prstGeom>
            <a:ln w="15875">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647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6C0B494D-3563-1B44-9261-294CE6B0A832}"/>
              </a:ext>
            </a:extLst>
          </p:cNvPr>
          <p:cNvSpPr>
            <a:spLocks noGrp="1"/>
          </p:cNvSpPr>
          <p:nvPr>
            <p:ph type="sldNum" sz="quarter" idx="12"/>
          </p:nvPr>
        </p:nvSpPr>
        <p:spPr/>
        <p:txBody>
          <a:bodyPr/>
          <a:lstStyle/>
          <a:p>
            <a:fld id="{36AE403C-4EB7-40BC-9395-955F62C492F5}" type="slidenum">
              <a:rPr lang="ru-RU" smtClean="0"/>
              <a:pPr/>
              <a:t>70</a:t>
            </a:fld>
            <a:endParaRPr lang="ru-RU" dirty="0"/>
          </a:p>
        </p:txBody>
      </p:sp>
      <p:grpSp>
        <p:nvGrpSpPr>
          <p:cNvPr id="2" name="Gruppieren 127">
            <a:extLst>
              <a:ext uri="{FF2B5EF4-FFF2-40B4-BE49-F238E27FC236}">
                <a16:creationId xmlns:a16="http://schemas.microsoft.com/office/drawing/2014/main" id="{26DA18BA-4705-A14D-AF8F-C1D532A16761}"/>
              </a:ext>
            </a:extLst>
          </p:cNvPr>
          <p:cNvGrpSpPr>
            <a:grpSpLocks noChangeAspect="1"/>
          </p:cNvGrpSpPr>
          <p:nvPr/>
        </p:nvGrpSpPr>
        <p:grpSpPr>
          <a:xfrm>
            <a:off x="6721843" y="1315264"/>
            <a:ext cx="667759" cy="578317"/>
            <a:chOff x="467544" y="3192771"/>
            <a:chExt cx="1090800" cy="1090800"/>
          </a:xfrm>
        </p:grpSpPr>
        <p:sp>
          <p:nvSpPr>
            <p:cNvPr id="6" name="Rechteck 128">
              <a:extLst>
                <a:ext uri="{FF2B5EF4-FFF2-40B4-BE49-F238E27FC236}">
                  <a16:creationId xmlns:a16="http://schemas.microsoft.com/office/drawing/2014/main" id="{D2D10010-F9DD-9C4B-BAF9-B0779CBC6AC3}"/>
                </a:ext>
              </a:extLst>
            </p:cNvPr>
            <p:cNvSpPr>
              <a:spLocks noChangeAspect="1"/>
            </p:cNvSpPr>
            <p:nvPr/>
          </p:nvSpPr>
          <p:spPr bwMode="gray">
            <a:xfrm>
              <a:off x="467544" y="3192771"/>
              <a:ext cx="1090800" cy="1090800"/>
            </a:xfrm>
            <a:prstGeom prst="rect">
              <a:avLst/>
            </a:prstGeom>
            <a:solidFill>
              <a:schemeClr val="accent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en-US" sz="1867" dirty="0">
                <a:solidFill>
                  <a:schemeClr val="tx1"/>
                </a:solidFill>
                <a:latin typeface="Calibri" panose="020F0502020204030204" pitchFamily="34" charset="0"/>
              </a:endParaRPr>
            </a:p>
          </p:txBody>
        </p:sp>
        <p:sp>
          <p:nvSpPr>
            <p:cNvPr id="7" name="Freeform 21">
              <a:extLst>
                <a:ext uri="{FF2B5EF4-FFF2-40B4-BE49-F238E27FC236}">
                  <a16:creationId xmlns:a16="http://schemas.microsoft.com/office/drawing/2014/main" id="{BC8B8FD4-8E7B-6840-AD18-049B32363246}"/>
                </a:ext>
              </a:extLst>
            </p:cNvPr>
            <p:cNvSpPr>
              <a:spLocks noEditPoints="1"/>
            </p:cNvSpPr>
            <p:nvPr/>
          </p:nvSpPr>
          <p:spPr bwMode="auto">
            <a:xfrm>
              <a:off x="627181" y="3331410"/>
              <a:ext cx="771526" cy="811213"/>
            </a:xfrm>
            <a:custGeom>
              <a:avLst/>
              <a:gdLst/>
              <a:ahLst/>
              <a:cxnLst>
                <a:cxn ang="0">
                  <a:pos x="409" y="271"/>
                </a:cxn>
                <a:cxn ang="0">
                  <a:pos x="409" y="37"/>
                </a:cxn>
                <a:cxn ang="0">
                  <a:pos x="404" y="28"/>
                </a:cxn>
                <a:cxn ang="0">
                  <a:pos x="313" y="0"/>
                </a:cxn>
                <a:cxn ang="0">
                  <a:pos x="201" y="27"/>
                </a:cxn>
                <a:cxn ang="0">
                  <a:pos x="95" y="53"/>
                </a:cxn>
                <a:cxn ang="0">
                  <a:pos x="16" y="28"/>
                </a:cxn>
                <a:cxn ang="0">
                  <a:pos x="5" y="28"/>
                </a:cxn>
                <a:cxn ang="0">
                  <a:pos x="0" y="37"/>
                </a:cxn>
                <a:cxn ang="0">
                  <a:pos x="0" y="420"/>
                </a:cxn>
                <a:cxn ang="0">
                  <a:pos x="10" y="430"/>
                </a:cxn>
                <a:cxn ang="0">
                  <a:pos x="20" y="420"/>
                </a:cxn>
                <a:cxn ang="0">
                  <a:pos x="20" y="291"/>
                </a:cxn>
                <a:cxn ang="0">
                  <a:pos x="95" y="309"/>
                </a:cxn>
                <a:cxn ang="0">
                  <a:pos x="95" y="309"/>
                </a:cxn>
                <a:cxn ang="0">
                  <a:pos x="208" y="283"/>
                </a:cxn>
                <a:cxn ang="0">
                  <a:pos x="313" y="257"/>
                </a:cxn>
                <a:cxn ang="0">
                  <a:pos x="392" y="281"/>
                </a:cxn>
                <a:cxn ang="0">
                  <a:pos x="398" y="283"/>
                </a:cxn>
                <a:cxn ang="0">
                  <a:pos x="398" y="283"/>
                </a:cxn>
                <a:cxn ang="0">
                  <a:pos x="409" y="273"/>
                </a:cxn>
                <a:cxn ang="0">
                  <a:pos x="409" y="271"/>
                </a:cxn>
                <a:cxn ang="0">
                  <a:pos x="388" y="254"/>
                </a:cxn>
                <a:cxn ang="0">
                  <a:pos x="313" y="236"/>
                </a:cxn>
                <a:cxn ang="0">
                  <a:pos x="201" y="263"/>
                </a:cxn>
                <a:cxn ang="0">
                  <a:pos x="95" y="288"/>
                </a:cxn>
                <a:cxn ang="0">
                  <a:pos x="95" y="288"/>
                </a:cxn>
                <a:cxn ang="0">
                  <a:pos x="21" y="267"/>
                </a:cxn>
                <a:cxn ang="0">
                  <a:pos x="21" y="55"/>
                </a:cxn>
                <a:cxn ang="0">
                  <a:pos x="95" y="74"/>
                </a:cxn>
                <a:cxn ang="0">
                  <a:pos x="208" y="47"/>
                </a:cxn>
                <a:cxn ang="0">
                  <a:pos x="313" y="22"/>
                </a:cxn>
                <a:cxn ang="0">
                  <a:pos x="388" y="43"/>
                </a:cxn>
                <a:cxn ang="0">
                  <a:pos x="388" y="116"/>
                </a:cxn>
                <a:cxn ang="0">
                  <a:pos x="388" y="254"/>
                </a:cxn>
              </a:cxnLst>
              <a:rect l="0" t="0" r="r" b="b"/>
              <a:pathLst>
                <a:path w="409" h="430">
                  <a:moveTo>
                    <a:pt x="409" y="271"/>
                  </a:moveTo>
                  <a:cubicBezTo>
                    <a:pt x="409" y="37"/>
                    <a:pt x="409" y="37"/>
                    <a:pt x="409" y="37"/>
                  </a:cubicBezTo>
                  <a:cubicBezTo>
                    <a:pt x="409" y="34"/>
                    <a:pt x="407" y="30"/>
                    <a:pt x="404" y="28"/>
                  </a:cubicBezTo>
                  <a:cubicBezTo>
                    <a:pt x="375" y="10"/>
                    <a:pt x="345" y="0"/>
                    <a:pt x="313" y="0"/>
                  </a:cubicBezTo>
                  <a:cubicBezTo>
                    <a:pt x="274" y="0"/>
                    <a:pt x="237" y="14"/>
                    <a:pt x="201" y="27"/>
                  </a:cubicBezTo>
                  <a:cubicBezTo>
                    <a:pt x="165" y="40"/>
                    <a:pt x="131" y="53"/>
                    <a:pt x="95" y="53"/>
                  </a:cubicBezTo>
                  <a:cubicBezTo>
                    <a:pt x="67" y="53"/>
                    <a:pt x="41" y="45"/>
                    <a:pt x="16" y="28"/>
                  </a:cubicBezTo>
                  <a:cubicBezTo>
                    <a:pt x="13" y="26"/>
                    <a:pt x="9" y="26"/>
                    <a:pt x="5" y="28"/>
                  </a:cubicBezTo>
                  <a:cubicBezTo>
                    <a:pt x="2" y="30"/>
                    <a:pt x="0" y="33"/>
                    <a:pt x="0" y="37"/>
                  </a:cubicBezTo>
                  <a:cubicBezTo>
                    <a:pt x="0" y="420"/>
                    <a:pt x="0" y="420"/>
                    <a:pt x="0" y="420"/>
                  </a:cubicBezTo>
                  <a:cubicBezTo>
                    <a:pt x="0" y="425"/>
                    <a:pt x="5" y="430"/>
                    <a:pt x="10" y="430"/>
                  </a:cubicBezTo>
                  <a:cubicBezTo>
                    <a:pt x="16" y="430"/>
                    <a:pt x="20" y="425"/>
                    <a:pt x="20" y="420"/>
                  </a:cubicBezTo>
                  <a:cubicBezTo>
                    <a:pt x="20" y="291"/>
                    <a:pt x="20" y="291"/>
                    <a:pt x="20" y="291"/>
                  </a:cubicBezTo>
                  <a:cubicBezTo>
                    <a:pt x="44" y="303"/>
                    <a:pt x="69" y="309"/>
                    <a:pt x="95" y="309"/>
                  </a:cubicBezTo>
                  <a:cubicBezTo>
                    <a:pt x="95" y="309"/>
                    <a:pt x="95" y="309"/>
                    <a:pt x="95" y="309"/>
                  </a:cubicBezTo>
                  <a:cubicBezTo>
                    <a:pt x="135" y="309"/>
                    <a:pt x="172" y="296"/>
                    <a:pt x="208" y="283"/>
                  </a:cubicBezTo>
                  <a:cubicBezTo>
                    <a:pt x="244" y="269"/>
                    <a:pt x="277" y="257"/>
                    <a:pt x="313" y="257"/>
                  </a:cubicBezTo>
                  <a:cubicBezTo>
                    <a:pt x="341" y="257"/>
                    <a:pt x="367" y="265"/>
                    <a:pt x="392" y="281"/>
                  </a:cubicBezTo>
                  <a:cubicBezTo>
                    <a:pt x="394" y="283"/>
                    <a:pt x="396" y="283"/>
                    <a:pt x="398" y="283"/>
                  </a:cubicBezTo>
                  <a:cubicBezTo>
                    <a:pt x="398" y="283"/>
                    <a:pt x="398" y="283"/>
                    <a:pt x="398" y="283"/>
                  </a:cubicBezTo>
                  <a:cubicBezTo>
                    <a:pt x="404" y="283"/>
                    <a:pt x="409" y="278"/>
                    <a:pt x="409" y="273"/>
                  </a:cubicBezTo>
                  <a:cubicBezTo>
                    <a:pt x="409" y="272"/>
                    <a:pt x="409" y="272"/>
                    <a:pt x="409" y="271"/>
                  </a:cubicBezTo>
                  <a:close/>
                  <a:moveTo>
                    <a:pt x="388" y="254"/>
                  </a:moveTo>
                  <a:cubicBezTo>
                    <a:pt x="364" y="242"/>
                    <a:pt x="339" y="236"/>
                    <a:pt x="313" y="236"/>
                  </a:cubicBezTo>
                  <a:cubicBezTo>
                    <a:pt x="274" y="236"/>
                    <a:pt x="237" y="250"/>
                    <a:pt x="201" y="263"/>
                  </a:cubicBezTo>
                  <a:cubicBezTo>
                    <a:pt x="165" y="276"/>
                    <a:pt x="131" y="288"/>
                    <a:pt x="95" y="288"/>
                  </a:cubicBezTo>
                  <a:cubicBezTo>
                    <a:pt x="95" y="288"/>
                    <a:pt x="95" y="288"/>
                    <a:pt x="95" y="288"/>
                  </a:cubicBezTo>
                  <a:cubicBezTo>
                    <a:pt x="69" y="288"/>
                    <a:pt x="45" y="281"/>
                    <a:pt x="21" y="267"/>
                  </a:cubicBezTo>
                  <a:cubicBezTo>
                    <a:pt x="21" y="55"/>
                    <a:pt x="21" y="55"/>
                    <a:pt x="21" y="55"/>
                  </a:cubicBezTo>
                  <a:cubicBezTo>
                    <a:pt x="45" y="68"/>
                    <a:pt x="69" y="74"/>
                    <a:pt x="95" y="74"/>
                  </a:cubicBezTo>
                  <a:cubicBezTo>
                    <a:pt x="135" y="74"/>
                    <a:pt x="172" y="60"/>
                    <a:pt x="208" y="47"/>
                  </a:cubicBezTo>
                  <a:cubicBezTo>
                    <a:pt x="244" y="34"/>
                    <a:pt x="277" y="22"/>
                    <a:pt x="313" y="22"/>
                  </a:cubicBezTo>
                  <a:cubicBezTo>
                    <a:pt x="339" y="22"/>
                    <a:pt x="364" y="29"/>
                    <a:pt x="388" y="43"/>
                  </a:cubicBezTo>
                  <a:cubicBezTo>
                    <a:pt x="388" y="116"/>
                    <a:pt x="388" y="116"/>
                    <a:pt x="388" y="116"/>
                  </a:cubicBezTo>
                  <a:lnTo>
                    <a:pt x="388" y="254"/>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en-US" sz="2133" dirty="0">
                <a:latin typeface="Calibri" panose="020F0502020204030204" pitchFamily="34" charset="0"/>
              </a:endParaRPr>
            </a:p>
          </p:txBody>
        </p:sp>
      </p:grpSp>
      <p:grpSp>
        <p:nvGrpSpPr>
          <p:cNvPr id="3" name="Gruppieren 58">
            <a:extLst>
              <a:ext uri="{FF2B5EF4-FFF2-40B4-BE49-F238E27FC236}">
                <a16:creationId xmlns:a16="http://schemas.microsoft.com/office/drawing/2014/main" id="{03EE7FAF-E88C-6149-B4A5-B9153C3BFAC8}"/>
              </a:ext>
            </a:extLst>
          </p:cNvPr>
          <p:cNvGrpSpPr>
            <a:grpSpLocks noChangeAspect="1"/>
          </p:cNvGrpSpPr>
          <p:nvPr/>
        </p:nvGrpSpPr>
        <p:grpSpPr>
          <a:xfrm>
            <a:off x="475301" y="2693618"/>
            <a:ext cx="628144" cy="602204"/>
            <a:chOff x="7585656" y="3192771"/>
            <a:chExt cx="1090800" cy="1090800"/>
          </a:xfrm>
        </p:grpSpPr>
        <p:sp>
          <p:nvSpPr>
            <p:cNvPr id="9" name="Rechteck 59">
              <a:extLst>
                <a:ext uri="{FF2B5EF4-FFF2-40B4-BE49-F238E27FC236}">
                  <a16:creationId xmlns:a16="http://schemas.microsoft.com/office/drawing/2014/main" id="{FA28737E-4190-3447-93F8-3DB0B3077B56}"/>
                </a:ext>
              </a:extLst>
            </p:cNvPr>
            <p:cNvSpPr>
              <a:spLocks noChangeAspect="1"/>
            </p:cNvSpPr>
            <p:nvPr/>
          </p:nvSpPr>
          <p:spPr bwMode="gray">
            <a:xfrm>
              <a:off x="7585656" y="3192771"/>
              <a:ext cx="1090800" cy="1090800"/>
            </a:xfrm>
            <a:prstGeom prst="rect">
              <a:avLst/>
            </a:prstGeom>
            <a:solidFill>
              <a:schemeClr val="accent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en-US" sz="1867" dirty="0">
                <a:solidFill>
                  <a:schemeClr val="tx1"/>
                </a:solidFill>
                <a:latin typeface="Calibri" panose="020F0502020204030204" pitchFamily="34" charset="0"/>
              </a:endParaRPr>
            </a:p>
          </p:txBody>
        </p:sp>
        <p:sp>
          <p:nvSpPr>
            <p:cNvPr id="10" name="Freeform 45">
              <a:extLst>
                <a:ext uri="{FF2B5EF4-FFF2-40B4-BE49-F238E27FC236}">
                  <a16:creationId xmlns:a16="http://schemas.microsoft.com/office/drawing/2014/main" id="{EBDD1B3C-7A19-BF40-961E-8D2BDDB3D381}"/>
                </a:ext>
              </a:extLst>
            </p:cNvPr>
            <p:cNvSpPr>
              <a:spLocks noChangeAspect="1" noEditPoints="1"/>
            </p:cNvSpPr>
            <p:nvPr/>
          </p:nvSpPr>
          <p:spPr bwMode="auto">
            <a:xfrm>
              <a:off x="7726056" y="3342696"/>
              <a:ext cx="810000" cy="810000"/>
            </a:xfrm>
            <a:custGeom>
              <a:avLst/>
              <a:gdLst/>
              <a:ahLst/>
              <a:cxnLst>
                <a:cxn ang="0">
                  <a:pos x="215" y="0"/>
                </a:cxn>
                <a:cxn ang="0">
                  <a:pos x="0" y="215"/>
                </a:cxn>
                <a:cxn ang="0">
                  <a:pos x="215" y="431"/>
                </a:cxn>
                <a:cxn ang="0">
                  <a:pos x="431" y="215"/>
                </a:cxn>
                <a:cxn ang="0">
                  <a:pos x="215" y="0"/>
                </a:cxn>
                <a:cxn ang="0">
                  <a:pos x="215" y="411"/>
                </a:cxn>
                <a:cxn ang="0">
                  <a:pos x="20" y="215"/>
                </a:cxn>
                <a:cxn ang="0">
                  <a:pos x="215" y="20"/>
                </a:cxn>
                <a:cxn ang="0">
                  <a:pos x="411" y="215"/>
                </a:cxn>
                <a:cxn ang="0">
                  <a:pos x="215" y="411"/>
                </a:cxn>
                <a:cxn ang="0">
                  <a:pos x="353" y="215"/>
                </a:cxn>
                <a:cxn ang="0">
                  <a:pos x="343" y="225"/>
                </a:cxn>
                <a:cxn ang="0">
                  <a:pos x="215" y="225"/>
                </a:cxn>
                <a:cxn ang="0">
                  <a:pos x="215" y="225"/>
                </a:cxn>
                <a:cxn ang="0">
                  <a:pos x="214" y="225"/>
                </a:cxn>
                <a:cxn ang="0">
                  <a:pos x="213" y="225"/>
                </a:cxn>
                <a:cxn ang="0">
                  <a:pos x="212" y="224"/>
                </a:cxn>
                <a:cxn ang="0">
                  <a:pos x="211" y="224"/>
                </a:cxn>
                <a:cxn ang="0">
                  <a:pos x="210" y="223"/>
                </a:cxn>
                <a:cxn ang="0">
                  <a:pos x="209" y="222"/>
                </a:cxn>
                <a:cxn ang="0">
                  <a:pos x="208" y="222"/>
                </a:cxn>
                <a:cxn ang="0">
                  <a:pos x="88" y="102"/>
                </a:cxn>
                <a:cxn ang="0">
                  <a:pos x="88" y="88"/>
                </a:cxn>
                <a:cxn ang="0">
                  <a:pos x="102" y="88"/>
                </a:cxn>
                <a:cxn ang="0">
                  <a:pos x="220" y="205"/>
                </a:cxn>
                <a:cxn ang="0">
                  <a:pos x="343" y="205"/>
                </a:cxn>
                <a:cxn ang="0">
                  <a:pos x="353" y="215"/>
                </a:cxn>
              </a:cxnLst>
              <a:rect l="0" t="0" r="r" b="b"/>
              <a:pathLst>
                <a:path w="431" h="431">
                  <a:moveTo>
                    <a:pt x="215" y="0"/>
                  </a:moveTo>
                  <a:cubicBezTo>
                    <a:pt x="97" y="0"/>
                    <a:pt x="0" y="96"/>
                    <a:pt x="0" y="215"/>
                  </a:cubicBezTo>
                  <a:cubicBezTo>
                    <a:pt x="0" y="334"/>
                    <a:pt x="97" y="431"/>
                    <a:pt x="215" y="431"/>
                  </a:cubicBezTo>
                  <a:cubicBezTo>
                    <a:pt x="334" y="431"/>
                    <a:pt x="431" y="334"/>
                    <a:pt x="431" y="215"/>
                  </a:cubicBezTo>
                  <a:cubicBezTo>
                    <a:pt x="431" y="96"/>
                    <a:pt x="334" y="0"/>
                    <a:pt x="215" y="0"/>
                  </a:cubicBezTo>
                  <a:close/>
                  <a:moveTo>
                    <a:pt x="215" y="411"/>
                  </a:moveTo>
                  <a:cubicBezTo>
                    <a:pt x="108" y="411"/>
                    <a:pt x="20" y="323"/>
                    <a:pt x="20" y="215"/>
                  </a:cubicBezTo>
                  <a:cubicBezTo>
                    <a:pt x="20" y="107"/>
                    <a:pt x="108" y="20"/>
                    <a:pt x="215" y="20"/>
                  </a:cubicBezTo>
                  <a:cubicBezTo>
                    <a:pt x="323" y="20"/>
                    <a:pt x="411" y="107"/>
                    <a:pt x="411" y="215"/>
                  </a:cubicBezTo>
                  <a:cubicBezTo>
                    <a:pt x="411" y="323"/>
                    <a:pt x="323" y="411"/>
                    <a:pt x="215" y="411"/>
                  </a:cubicBezTo>
                  <a:close/>
                  <a:moveTo>
                    <a:pt x="353" y="215"/>
                  </a:moveTo>
                  <a:cubicBezTo>
                    <a:pt x="353" y="221"/>
                    <a:pt x="348" y="225"/>
                    <a:pt x="343" y="225"/>
                  </a:cubicBezTo>
                  <a:cubicBezTo>
                    <a:pt x="215" y="225"/>
                    <a:pt x="215" y="225"/>
                    <a:pt x="215" y="225"/>
                  </a:cubicBezTo>
                  <a:cubicBezTo>
                    <a:pt x="215" y="225"/>
                    <a:pt x="215" y="225"/>
                    <a:pt x="215" y="225"/>
                  </a:cubicBezTo>
                  <a:cubicBezTo>
                    <a:pt x="215" y="225"/>
                    <a:pt x="214" y="225"/>
                    <a:pt x="214" y="225"/>
                  </a:cubicBezTo>
                  <a:cubicBezTo>
                    <a:pt x="213" y="225"/>
                    <a:pt x="213" y="225"/>
                    <a:pt x="213" y="225"/>
                  </a:cubicBezTo>
                  <a:cubicBezTo>
                    <a:pt x="212" y="225"/>
                    <a:pt x="212" y="225"/>
                    <a:pt x="212" y="224"/>
                  </a:cubicBezTo>
                  <a:cubicBezTo>
                    <a:pt x="211" y="224"/>
                    <a:pt x="211" y="224"/>
                    <a:pt x="211" y="224"/>
                  </a:cubicBezTo>
                  <a:cubicBezTo>
                    <a:pt x="211" y="224"/>
                    <a:pt x="210" y="224"/>
                    <a:pt x="210" y="223"/>
                  </a:cubicBezTo>
                  <a:cubicBezTo>
                    <a:pt x="209" y="223"/>
                    <a:pt x="209" y="223"/>
                    <a:pt x="209" y="222"/>
                  </a:cubicBezTo>
                  <a:cubicBezTo>
                    <a:pt x="209" y="222"/>
                    <a:pt x="208" y="222"/>
                    <a:pt x="208" y="222"/>
                  </a:cubicBezTo>
                  <a:cubicBezTo>
                    <a:pt x="88" y="102"/>
                    <a:pt x="88" y="102"/>
                    <a:pt x="88" y="102"/>
                  </a:cubicBezTo>
                  <a:cubicBezTo>
                    <a:pt x="84" y="98"/>
                    <a:pt x="84" y="92"/>
                    <a:pt x="88" y="88"/>
                  </a:cubicBezTo>
                  <a:cubicBezTo>
                    <a:pt x="92" y="84"/>
                    <a:pt x="98" y="84"/>
                    <a:pt x="102" y="88"/>
                  </a:cubicBezTo>
                  <a:cubicBezTo>
                    <a:pt x="220" y="205"/>
                    <a:pt x="220" y="205"/>
                    <a:pt x="220" y="205"/>
                  </a:cubicBezTo>
                  <a:cubicBezTo>
                    <a:pt x="343" y="205"/>
                    <a:pt x="343" y="205"/>
                    <a:pt x="343" y="205"/>
                  </a:cubicBezTo>
                  <a:cubicBezTo>
                    <a:pt x="348" y="205"/>
                    <a:pt x="353" y="210"/>
                    <a:pt x="353" y="215"/>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133" dirty="0">
                <a:latin typeface="Calibri" panose="020F0502020204030204" pitchFamily="34" charset="0"/>
              </a:endParaRPr>
            </a:p>
          </p:txBody>
        </p:sp>
      </p:grpSp>
      <p:grpSp>
        <p:nvGrpSpPr>
          <p:cNvPr id="5" name="Группа 10">
            <a:extLst>
              <a:ext uri="{FF2B5EF4-FFF2-40B4-BE49-F238E27FC236}">
                <a16:creationId xmlns:a16="http://schemas.microsoft.com/office/drawing/2014/main" id="{C1161636-AAE6-5B4B-BA25-0ADC1CD06124}"/>
              </a:ext>
            </a:extLst>
          </p:cNvPr>
          <p:cNvGrpSpPr/>
          <p:nvPr/>
        </p:nvGrpSpPr>
        <p:grpSpPr>
          <a:xfrm>
            <a:off x="452265" y="3794495"/>
            <a:ext cx="640161" cy="602204"/>
            <a:chOff x="836767" y="3147830"/>
            <a:chExt cx="428289" cy="428289"/>
          </a:xfrm>
        </p:grpSpPr>
        <p:sp>
          <p:nvSpPr>
            <p:cNvPr id="12" name="Rechteck 59">
              <a:extLst>
                <a:ext uri="{FF2B5EF4-FFF2-40B4-BE49-F238E27FC236}">
                  <a16:creationId xmlns:a16="http://schemas.microsoft.com/office/drawing/2014/main" id="{C91D1B49-64E3-7446-AEC9-483BBC07B6E4}"/>
                </a:ext>
              </a:extLst>
            </p:cNvPr>
            <p:cNvSpPr>
              <a:spLocks noChangeAspect="1"/>
            </p:cNvSpPr>
            <p:nvPr/>
          </p:nvSpPr>
          <p:spPr bwMode="gray">
            <a:xfrm>
              <a:off x="836767" y="3147830"/>
              <a:ext cx="428289" cy="428289"/>
            </a:xfrm>
            <a:prstGeom prst="rect">
              <a:avLst/>
            </a:prstGeom>
            <a:solidFill>
              <a:schemeClr val="accent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en-US" sz="1867" dirty="0">
                <a:solidFill>
                  <a:schemeClr val="tx1"/>
                </a:solidFill>
                <a:latin typeface="Calibri" panose="020F0502020204030204" pitchFamily="34" charset="0"/>
              </a:endParaRPr>
            </a:p>
          </p:txBody>
        </p:sp>
        <p:grpSp>
          <p:nvGrpSpPr>
            <p:cNvPr id="8" name="Group 102">
              <a:extLst>
                <a:ext uri="{FF2B5EF4-FFF2-40B4-BE49-F238E27FC236}">
                  <a16:creationId xmlns:a16="http://schemas.microsoft.com/office/drawing/2014/main" id="{9FD8EF8F-2914-344E-AC7F-D3E9C7834EED}"/>
                </a:ext>
              </a:extLst>
            </p:cNvPr>
            <p:cNvGrpSpPr>
              <a:grpSpLocks noChangeAspect="1"/>
            </p:cNvGrpSpPr>
            <p:nvPr>
              <p:custDataLst>
                <p:tags r:id="rId3"/>
              </p:custDataLst>
            </p:nvPr>
          </p:nvGrpSpPr>
          <p:grpSpPr bwMode="gray">
            <a:xfrm>
              <a:off x="858554" y="3193083"/>
              <a:ext cx="384713" cy="337782"/>
              <a:chOff x="2171" y="2447"/>
              <a:chExt cx="1482" cy="1301"/>
            </a:xfrm>
            <a:solidFill>
              <a:schemeClr val="bg1"/>
            </a:solidFill>
          </p:grpSpPr>
          <p:sp>
            <p:nvSpPr>
              <p:cNvPr id="14" name="Freeform 103">
                <a:extLst>
                  <a:ext uri="{FF2B5EF4-FFF2-40B4-BE49-F238E27FC236}">
                    <a16:creationId xmlns:a16="http://schemas.microsoft.com/office/drawing/2014/main" id="{D6EE7959-E05B-B649-8BCC-32DC366E084E}"/>
                  </a:ext>
                </a:extLst>
              </p:cNvPr>
              <p:cNvSpPr>
                <a:spLocks noChangeAspect="1"/>
              </p:cNvSpPr>
              <p:nvPr>
                <p:custDataLst>
                  <p:tags r:id="rId4"/>
                </p:custDataLst>
              </p:nvPr>
            </p:nvSpPr>
            <p:spPr bwMode="gray">
              <a:xfrm>
                <a:off x="2171" y="2504"/>
                <a:ext cx="356" cy="1244"/>
              </a:xfrm>
              <a:custGeom>
                <a:avLst/>
                <a:gdLst>
                  <a:gd name="T0" fmla="*/ 575 w 585"/>
                  <a:gd name="T1" fmla="*/ 593 h 2047"/>
                  <a:gd name="T2" fmla="*/ 522 w 585"/>
                  <a:gd name="T3" fmla="*/ 537 h 2047"/>
                  <a:gd name="T4" fmla="*/ 505 w 585"/>
                  <a:gd name="T5" fmla="*/ 516 h 2047"/>
                  <a:gd name="T6" fmla="*/ 488 w 585"/>
                  <a:gd name="T7" fmla="*/ 499 h 2047"/>
                  <a:gd name="T8" fmla="*/ 484 w 585"/>
                  <a:gd name="T9" fmla="*/ 482 h 2047"/>
                  <a:gd name="T10" fmla="*/ 446 w 585"/>
                  <a:gd name="T11" fmla="*/ 405 h 2047"/>
                  <a:gd name="T12" fmla="*/ 428 w 585"/>
                  <a:gd name="T13" fmla="*/ 370 h 2047"/>
                  <a:gd name="T14" fmla="*/ 338 w 585"/>
                  <a:gd name="T15" fmla="*/ 332 h 2047"/>
                  <a:gd name="T16" fmla="*/ 317 w 585"/>
                  <a:gd name="T17" fmla="*/ 293 h 2047"/>
                  <a:gd name="T18" fmla="*/ 362 w 585"/>
                  <a:gd name="T19" fmla="*/ 210 h 2047"/>
                  <a:gd name="T20" fmla="*/ 373 w 585"/>
                  <a:gd name="T21" fmla="*/ 164 h 2047"/>
                  <a:gd name="T22" fmla="*/ 380 w 585"/>
                  <a:gd name="T23" fmla="*/ 63 h 2047"/>
                  <a:gd name="T24" fmla="*/ 359 w 585"/>
                  <a:gd name="T25" fmla="*/ 28 h 2047"/>
                  <a:gd name="T26" fmla="*/ 317 w 585"/>
                  <a:gd name="T27" fmla="*/ 14 h 2047"/>
                  <a:gd name="T28" fmla="*/ 282 w 585"/>
                  <a:gd name="T29" fmla="*/ 0 h 2047"/>
                  <a:gd name="T30" fmla="*/ 223 w 585"/>
                  <a:gd name="T31" fmla="*/ 21 h 2047"/>
                  <a:gd name="T32" fmla="*/ 174 w 585"/>
                  <a:gd name="T33" fmla="*/ 60 h 2047"/>
                  <a:gd name="T34" fmla="*/ 160 w 585"/>
                  <a:gd name="T35" fmla="*/ 143 h 2047"/>
                  <a:gd name="T36" fmla="*/ 160 w 585"/>
                  <a:gd name="T37" fmla="*/ 178 h 2047"/>
                  <a:gd name="T38" fmla="*/ 181 w 585"/>
                  <a:gd name="T39" fmla="*/ 244 h 2047"/>
                  <a:gd name="T40" fmla="*/ 157 w 585"/>
                  <a:gd name="T41" fmla="*/ 272 h 2047"/>
                  <a:gd name="T42" fmla="*/ 129 w 585"/>
                  <a:gd name="T43" fmla="*/ 293 h 2047"/>
                  <a:gd name="T44" fmla="*/ 42 w 585"/>
                  <a:gd name="T45" fmla="*/ 328 h 2047"/>
                  <a:gd name="T46" fmla="*/ 7 w 585"/>
                  <a:gd name="T47" fmla="*/ 391 h 2047"/>
                  <a:gd name="T48" fmla="*/ 17 w 585"/>
                  <a:gd name="T49" fmla="*/ 527 h 2047"/>
                  <a:gd name="T50" fmla="*/ 66 w 585"/>
                  <a:gd name="T51" fmla="*/ 677 h 2047"/>
                  <a:gd name="T52" fmla="*/ 52 w 585"/>
                  <a:gd name="T53" fmla="*/ 806 h 2047"/>
                  <a:gd name="T54" fmla="*/ 21 w 585"/>
                  <a:gd name="T55" fmla="*/ 935 h 2047"/>
                  <a:gd name="T56" fmla="*/ 56 w 585"/>
                  <a:gd name="T57" fmla="*/ 1109 h 2047"/>
                  <a:gd name="T58" fmla="*/ 66 w 585"/>
                  <a:gd name="T59" fmla="*/ 1168 h 2047"/>
                  <a:gd name="T60" fmla="*/ 77 w 585"/>
                  <a:gd name="T61" fmla="*/ 1315 h 2047"/>
                  <a:gd name="T62" fmla="*/ 66 w 585"/>
                  <a:gd name="T63" fmla="*/ 1503 h 2047"/>
                  <a:gd name="T64" fmla="*/ 77 w 585"/>
                  <a:gd name="T65" fmla="*/ 1737 h 2047"/>
                  <a:gd name="T66" fmla="*/ 73 w 585"/>
                  <a:gd name="T67" fmla="*/ 1831 h 2047"/>
                  <a:gd name="T68" fmla="*/ 94 w 585"/>
                  <a:gd name="T69" fmla="*/ 1883 h 2047"/>
                  <a:gd name="T70" fmla="*/ 94 w 585"/>
                  <a:gd name="T71" fmla="*/ 1925 h 2047"/>
                  <a:gd name="T72" fmla="*/ 87 w 585"/>
                  <a:gd name="T73" fmla="*/ 2002 h 2047"/>
                  <a:gd name="T74" fmla="*/ 164 w 585"/>
                  <a:gd name="T75" fmla="*/ 2047 h 2047"/>
                  <a:gd name="T76" fmla="*/ 219 w 585"/>
                  <a:gd name="T77" fmla="*/ 2026 h 2047"/>
                  <a:gd name="T78" fmla="*/ 212 w 585"/>
                  <a:gd name="T79" fmla="*/ 1960 h 2047"/>
                  <a:gd name="T80" fmla="*/ 195 w 585"/>
                  <a:gd name="T81" fmla="*/ 1911 h 2047"/>
                  <a:gd name="T82" fmla="*/ 188 w 585"/>
                  <a:gd name="T83" fmla="*/ 1897 h 2047"/>
                  <a:gd name="T84" fmla="*/ 216 w 585"/>
                  <a:gd name="T85" fmla="*/ 1866 h 2047"/>
                  <a:gd name="T86" fmla="*/ 254 w 585"/>
                  <a:gd name="T87" fmla="*/ 1887 h 2047"/>
                  <a:gd name="T88" fmla="*/ 341 w 585"/>
                  <a:gd name="T89" fmla="*/ 1904 h 2047"/>
                  <a:gd name="T90" fmla="*/ 400 w 585"/>
                  <a:gd name="T91" fmla="*/ 1894 h 2047"/>
                  <a:gd name="T92" fmla="*/ 359 w 585"/>
                  <a:gd name="T93" fmla="*/ 1852 h 2047"/>
                  <a:gd name="T94" fmla="*/ 289 w 585"/>
                  <a:gd name="T95" fmla="*/ 1817 h 2047"/>
                  <a:gd name="T96" fmla="*/ 268 w 585"/>
                  <a:gd name="T97" fmla="*/ 1747 h 2047"/>
                  <a:gd name="T98" fmla="*/ 275 w 585"/>
                  <a:gd name="T99" fmla="*/ 1733 h 2047"/>
                  <a:gd name="T100" fmla="*/ 286 w 585"/>
                  <a:gd name="T101" fmla="*/ 1674 h 2047"/>
                  <a:gd name="T102" fmla="*/ 390 w 585"/>
                  <a:gd name="T103" fmla="*/ 1228 h 2047"/>
                  <a:gd name="T104" fmla="*/ 421 w 585"/>
                  <a:gd name="T105" fmla="*/ 1102 h 2047"/>
                  <a:gd name="T106" fmla="*/ 449 w 585"/>
                  <a:gd name="T107" fmla="*/ 1102 h 2047"/>
                  <a:gd name="T108" fmla="*/ 446 w 585"/>
                  <a:gd name="T109" fmla="*/ 928 h 2047"/>
                  <a:gd name="T110" fmla="*/ 425 w 585"/>
                  <a:gd name="T111" fmla="*/ 809 h 2047"/>
                  <a:gd name="T112" fmla="*/ 432 w 585"/>
                  <a:gd name="T113" fmla="*/ 736 h 2047"/>
                  <a:gd name="T114" fmla="*/ 446 w 585"/>
                  <a:gd name="T115" fmla="*/ 705 h 2047"/>
                  <a:gd name="T116" fmla="*/ 529 w 585"/>
                  <a:gd name="T117" fmla="*/ 698 h 2047"/>
                  <a:gd name="T118" fmla="*/ 578 w 585"/>
                  <a:gd name="T119" fmla="*/ 666 h 2047"/>
                  <a:gd name="T120" fmla="*/ 582 w 585"/>
                  <a:gd name="T121" fmla="*/ 621 h 2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5" h="2047">
                    <a:moveTo>
                      <a:pt x="582" y="621"/>
                    </a:moveTo>
                    <a:lnTo>
                      <a:pt x="582" y="618"/>
                    </a:lnTo>
                    <a:lnTo>
                      <a:pt x="582" y="614"/>
                    </a:lnTo>
                    <a:lnTo>
                      <a:pt x="582" y="604"/>
                    </a:lnTo>
                    <a:lnTo>
                      <a:pt x="575" y="593"/>
                    </a:lnTo>
                    <a:lnTo>
                      <a:pt x="564" y="583"/>
                    </a:lnTo>
                    <a:lnTo>
                      <a:pt x="543" y="562"/>
                    </a:lnTo>
                    <a:lnTo>
                      <a:pt x="526" y="548"/>
                    </a:lnTo>
                    <a:lnTo>
                      <a:pt x="526" y="544"/>
                    </a:lnTo>
                    <a:lnTo>
                      <a:pt x="522" y="537"/>
                    </a:lnTo>
                    <a:lnTo>
                      <a:pt x="522" y="534"/>
                    </a:lnTo>
                    <a:lnTo>
                      <a:pt x="519" y="530"/>
                    </a:lnTo>
                    <a:lnTo>
                      <a:pt x="508" y="523"/>
                    </a:lnTo>
                    <a:lnTo>
                      <a:pt x="508" y="520"/>
                    </a:lnTo>
                    <a:lnTo>
                      <a:pt x="505" y="516"/>
                    </a:lnTo>
                    <a:lnTo>
                      <a:pt x="501" y="513"/>
                    </a:lnTo>
                    <a:lnTo>
                      <a:pt x="498" y="509"/>
                    </a:lnTo>
                    <a:lnTo>
                      <a:pt x="491" y="502"/>
                    </a:lnTo>
                    <a:lnTo>
                      <a:pt x="491" y="499"/>
                    </a:lnTo>
                    <a:lnTo>
                      <a:pt x="488" y="499"/>
                    </a:lnTo>
                    <a:lnTo>
                      <a:pt x="491" y="496"/>
                    </a:lnTo>
                    <a:lnTo>
                      <a:pt x="498" y="489"/>
                    </a:lnTo>
                    <a:lnTo>
                      <a:pt x="494" y="489"/>
                    </a:lnTo>
                    <a:lnTo>
                      <a:pt x="488" y="485"/>
                    </a:lnTo>
                    <a:lnTo>
                      <a:pt x="484" y="482"/>
                    </a:lnTo>
                    <a:lnTo>
                      <a:pt x="484" y="478"/>
                    </a:lnTo>
                    <a:lnTo>
                      <a:pt x="474" y="461"/>
                    </a:lnTo>
                    <a:lnTo>
                      <a:pt x="456" y="433"/>
                    </a:lnTo>
                    <a:lnTo>
                      <a:pt x="449" y="415"/>
                    </a:lnTo>
                    <a:lnTo>
                      <a:pt x="446" y="405"/>
                    </a:lnTo>
                    <a:lnTo>
                      <a:pt x="446" y="398"/>
                    </a:lnTo>
                    <a:lnTo>
                      <a:pt x="446" y="391"/>
                    </a:lnTo>
                    <a:lnTo>
                      <a:pt x="442" y="384"/>
                    </a:lnTo>
                    <a:lnTo>
                      <a:pt x="439" y="377"/>
                    </a:lnTo>
                    <a:lnTo>
                      <a:pt x="428" y="370"/>
                    </a:lnTo>
                    <a:lnTo>
                      <a:pt x="418" y="360"/>
                    </a:lnTo>
                    <a:lnTo>
                      <a:pt x="404" y="353"/>
                    </a:lnTo>
                    <a:lnTo>
                      <a:pt x="390" y="349"/>
                    </a:lnTo>
                    <a:lnTo>
                      <a:pt x="362" y="339"/>
                    </a:lnTo>
                    <a:lnTo>
                      <a:pt x="338" y="332"/>
                    </a:lnTo>
                    <a:lnTo>
                      <a:pt x="327" y="325"/>
                    </a:lnTo>
                    <a:lnTo>
                      <a:pt x="324" y="321"/>
                    </a:lnTo>
                    <a:lnTo>
                      <a:pt x="320" y="314"/>
                    </a:lnTo>
                    <a:lnTo>
                      <a:pt x="317" y="304"/>
                    </a:lnTo>
                    <a:lnTo>
                      <a:pt x="317" y="293"/>
                    </a:lnTo>
                    <a:lnTo>
                      <a:pt x="320" y="283"/>
                    </a:lnTo>
                    <a:lnTo>
                      <a:pt x="327" y="272"/>
                    </a:lnTo>
                    <a:lnTo>
                      <a:pt x="341" y="248"/>
                    </a:lnTo>
                    <a:lnTo>
                      <a:pt x="355" y="224"/>
                    </a:lnTo>
                    <a:lnTo>
                      <a:pt x="362" y="210"/>
                    </a:lnTo>
                    <a:lnTo>
                      <a:pt x="366" y="196"/>
                    </a:lnTo>
                    <a:lnTo>
                      <a:pt x="366" y="168"/>
                    </a:lnTo>
                    <a:lnTo>
                      <a:pt x="366" y="178"/>
                    </a:lnTo>
                    <a:lnTo>
                      <a:pt x="366" y="192"/>
                    </a:lnTo>
                    <a:lnTo>
                      <a:pt x="373" y="164"/>
                    </a:lnTo>
                    <a:lnTo>
                      <a:pt x="380" y="136"/>
                    </a:lnTo>
                    <a:lnTo>
                      <a:pt x="383" y="105"/>
                    </a:lnTo>
                    <a:lnTo>
                      <a:pt x="383" y="91"/>
                    </a:lnTo>
                    <a:lnTo>
                      <a:pt x="383" y="77"/>
                    </a:lnTo>
                    <a:lnTo>
                      <a:pt x="380" y="63"/>
                    </a:lnTo>
                    <a:lnTo>
                      <a:pt x="376" y="49"/>
                    </a:lnTo>
                    <a:lnTo>
                      <a:pt x="376" y="42"/>
                    </a:lnTo>
                    <a:lnTo>
                      <a:pt x="373" y="39"/>
                    </a:lnTo>
                    <a:lnTo>
                      <a:pt x="366" y="32"/>
                    </a:lnTo>
                    <a:lnTo>
                      <a:pt x="359" y="28"/>
                    </a:lnTo>
                    <a:lnTo>
                      <a:pt x="345" y="18"/>
                    </a:lnTo>
                    <a:lnTo>
                      <a:pt x="338" y="14"/>
                    </a:lnTo>
                    <a:lnTo>
                      <a:pt x="331" y="14"/>
                    </a:lnTo>
                    <a:lnTo>
                      <a:pt x="320" y="14"/>
                    </a:lnTo>
                    <a:lnTo>
                      <a:pt x="317" y="14"/>
                    </a:lnTo>
                    <a:lnTo>
                      <a:pt x="313" y="14"/>
                    </a:lnTo>
                    <a:lnTo>
                      <a:pt x="306" y="11"/>
                    </a:lnTo>
                    <a:lnTo>
                      <a:pt x="296" y="4"/>
                    </a:lnTo>
                    <a:lnTo>
                      <a:pt x="289" y="0"/>
                    </a:lnTo>
                    <a:lnTo>
                      <a:pt x="282" y="0"/>
                    </a:lnTo>
                    <a:lnTo>
                      <a:pt x="275" y="0"/>
                    </a:lnTo>
                    <a:lnTo>
                      <a:pt x="265" y="0"/>
                    </a:lnTo>
                    <a:lnTo>
                      <a:pt x="258" y="4"/>
                    </a:lnTo>
                    <a:lnTo>
                      <a:pt x="251" y="7"/>
                    </a:lnTo>
                    <a:lnTo>
                      <a:pt x="223" y="21"/>
                    </a:lnTo>
                    <a:lnTo>
                      <a:pt x="209" y="28"/>
                    </a:lnTo>
                    <a:lnTo>
                      <a:pt x="195" y="35"/>
                    </a:lnTo>
                    <a:lnTo>
                      <a:pt x="188" y="42"/>
                    </a:lnTo>
                    <a:lnTo>
                      <a:pt x="181" y="49"/>
                    </a:lnTo>
                    <a:lnTo>
                      <a:pt x="174" y="60"/>
                    </a:lnTo>
                    <a:lnTo>
                      <a:pt x="171" y="74"/>
                    </a:lnTo>
                    <a:lnTo>
                      <a:pt x="171" y="88"/>
                    </a:lnTo>
                    <a:lnTo>
                      <a:pt x="171" y="119"/>
                    </a:lnTo>
                    <a:lnTo>
                      <a:pt x="167" y="133"/>
                    </a:lnTo>
                    <a:lnTo>
                      <a:pt x="160" y="143"/>
                    </a:lnTo>
                    <a:lnTo>
                      <a:pt x="157" y="150"/>
                    </a:lnTo>
                    <a:lnTo>
                      <a:pt x="157" y="157"/>
                    </a:lnTo>
                    <a:lnTo>
                      <a:pt x="157" y="161"/>
                    </a:lnTo>
                    <a:lnTo>
                      <a:pt x="157" y="168"/>
                    </a:lnTo>
                    <a:lnTo>
                      <a:pt x="160" y="178"/>
                    </a:lnTo>
                    <a:lnTo>
                      <a:pt x="167" y="192"/>
                    </a:lnTo>
                    <a:lnTo>
                      <a:pt x="181" y="213"/>
                    </a:lnTo>
                    <a:lnTo>
                      <a:pt x="185" y="224"/>
                    </a:lnTo>
                    <a:lnTo>
                      <a:pt x="185" y="234"/>
                    </a:lnTo>
                    <a:lnTo>
                      <a:pt x="181" y="244"/>
                    </a:lnTo>
                    <a:lnTo>
                      <a:pt x="178" y="255"/>
                    </a:lnTo>
                    <a:lnTo>
                      <a:pt x="167" y="265"/>
                    </a:lnTo>
                    <a:lnTo>
                      <a:pt x="164" y="272"/>
                    </a:lnTo>
                    <a:lnTo>
                      <a:pt x="160" y="272"/>
                    </a:lnTo>
                    <a:lnTo>
                      <a:pt x="157" y="272"/>
                    </a:lnTo>
                    <a:lnTo>
                      <a:pt x="153" y="272"/>
                    </a:lnTo>
                    <a:lnTo>
                      <a:pt x="150" y="276"/>
                    </a:lnTo>
                    <a:lnTo>
                      <a:pt x="139" y="290"/>
                    </a:lnTo>
                    <a:lnTo>
                      <a:pt x="136" y="293"/>
                    </a:lnTo>
                    <a:lnTo>
                      <a:pt x="129" y="293"/>
                    </a:lnTo>
                    <a:lnTo>
                      <a:pt x="115" y="300"/>
                    </a:lnTo>
                    <a:lnTo>
                      <a:pt x="101" y="304"/>
                    </a:lnTo>
                    <a:lnTo>
                      <a:pt x="84" y="311"/>
                    </a:lnTo>
                    <a:lnTo>
                      <a:pt x="56" y="321"/>
                    </a:lnTo>
                    <a:lnTo>
                      <a:pt x="42" y="328"/>
                    </a:lnTo>
                    <a:lnTo>
                      <a:pt x="31" y="335"/>
                    </a:lnTo>
                    <a:lnTo>
                      <a:pt x="21" y="346"/>
                    </a:lnTo>
                    <a:lnTo>
                      <a:pt x="14" y="360"/>
                    </a:lnTo>
                    <a:lnTo>
                      <a:pt x="10" y="373"/>
                    </a:lnTo>
                    <a:lnTo>
                      <a:pt x="7" y="391"/>
                    </a:lnTo>
                    <a:lnTo>
                      <a:pt x="7" y="405"/>
                    </a:lnTo>
                    <a:lnTo>
                      <a:pt x="7" y="422"/>
                    </a:lnTo>
                    <a:lnTo>
                      <a:pt x="10" y="485"/>
                    </a:lnTo>
                    <a:lnTo>
                      <a:pt x="14" y="506"/>
                    </a:lnTo>
                    <a:lnTo>
                      <a:pt x="17" y="527"/>
                    </a:lnTo>
                    <a:lnTo>
                      <a:pt x="31" y="565"/>
                    </a:lnTo>
                    <a:lnTo>
                      <a:pt x="45" y="604"/>
                    </a:lnTo>
                    <a:lnTo>
                      <a:pt x="59" y="642"/>
                    </a:lnTo>
                    <a:lnTo>
                      <a:pt x="66" y="659"/>
                    </a:lnTo>
                    <a:lnTo>
                      <a:pt x="66" y="677"/>
                    </a:lnTo>
                    <a:lnTo>
                      <a:pt x="66" y="694"/>
                    </a:lnTo>
                    <a:lnTo>
                      <a:pt x="66" y="712"/>
                    </a:lnTo>
                    <a:lnTo>
                      <a:pt x="63" y="750"/>
                    </a:lnTo>
                    <a:lnTo>
                      <a:pt x="56" y="785"/>
                    </a:lnTo>
                    <a:lnTo>
                      <a:pt x="52" y="806"/>
                    </a:lnTo>
                    <a:lnTo>
                      <a:pt x="49" y="823"/>
                    </a:lnTo>
                    <a:lnTo>
                      <a:pt x="38" y="862"/>
                    </a:lnTo>
                    <a:lnTo>
                      <a:pt x="28" y="900"/>
                    </a:lnTo>
                    <a:lnTo>
                      <a:pt x="24" y="917"/>
                    </a:lnTo>
                    <a:lnTo>
                      <a:pt x="21" y="935"/>
                    </a:lnTo>
                    <a:lnTo>
                      <a:pt x="10" y="1022"/>
                    </a:lnTo>
                    <a:lnTo>
                      <a:pt x="0" y="1109"/>
                    </a:lnTo>
                    <a:lnTo>
                      <a:pt x="28" y="1109"/>
                    </a:lnTo>
                    <a:lnTo>
                      <a:pt x="45" y="1109"/>
                    </a:lnTo>
                    <a:lnTo>
                      <a:pt x="56" y="1109"/>
                    </a:lnTo>
                    <a:lnTo>
                      <a:pt x="59" y="1113"/>
                    </a:lnTo>
                    <a:lnTo>
                      <a:pt x="59" y="1120"/>
                    </a:lnTo>
                    <a:lnTo>
                      <a:pt x="63" y="1130"/>
                    </a:lnTo>
                    <a:lnTo>
                      <a:pt x="63" y="1137"/>
                    </a:lnTo>
                    <a:lnTo>
                      <a:pt x="66" y="1168"/>
                    </a:lnTo>
                    <a:lnTo>
                      <a:pt x="70" y="1200"/>
                    </a:lnTo>
                    <a:lnTo>
                      <a:pt x="73" y="1228"/>
                    </a:lnTo>
                    <a:lnTo>
                      <a:pt x="77" y="1256"/>
                    </a:lnTo>
                    <a:lnTo>
                      <a:pt x="77" y="1287"/>
                    </a:lnTo>
                    <a:lnTo>
                      <a:pt x="77" y="1315"/>
                    </a:lnTo>
                    <a:lnTo>
                      <a:pt x="77" y="1346"/>
                    </a:lnTo>
                    <a:lnTo>
                      <a:pt x="77" y="1374"/>
                    </a:lnTo>
                    <a:lnTo>
                      <a:pt x="77" y="1405"/>
                    </a:lnTo>
                    <a:lnTo>
                      <a:pt x="70" y="1472"/>
                    </a:lnTo>
                    <a:lnTo>
                      <a:pt x="66" y="1503"/>
                    </a:lnTo>
                    <a:lnTo>
                      <a:pt x="66" y="1538"/>
                    </a:lnTo>
                    <a:lnTo>
                      <a:pt x="70" y="1608"/>
                    </a:lnTo>
                    <a:lnTo>
                      <a:pt x="70" y="1677"/>
                    </a:lnTo>
                    <a:lnTo>
                      <a:pt x="73" y="1705"/>
                    </a:lnTo>
                    <a:lnTo>
                      <a:pt x="77" y="1737"/>
                    </a:lnTo>
                    <a:lnTo>
                      <a:pt x="80" y="1796"/>
                    </a:lnTo>
                    <a:lnTo>
                      <a:pt x="77" y="1806"/>
                    </a:lnTo>
                    <a:lnTo>
                      <a:pt x="77" y="1810"/>
                    </a:lnTo>
                    <a:lnTo>
                      <a:pt x="73" y="1813"/>
                    </a:lnTo>
                    <a:lnTo>
                      <a:pt x="73" y="1831"/>
                    </a:lnTo>
                    <a:lnTo>
                      <a:pt x="77" y="1845"/>
                    </a:lnTo>
                    <a:lnTo>
                      <a:pt x="80" y="1859"/>
                    </a:lnTo>
                    <a:lnTo>
                      <a:pt x="91" y="1873"/>
                    </a:lnTo>
                    <a:lnTo>
                      <a:pt x="94" y="1876"/>
                    </a:lnTo>
                    <a:lnTo>
                      <a:pt x="94" y="1883"/>
                    </a:lnTo>
                    <a:lnTo>
                      <a:pt x="94" y="1890"/>
                    </a:lnTo>
                    <a:lnTo>
                      <a:pt x="94" y="1897"/>
                    </a:lnTo>
                    <a:lnTo>
                      <a:pt x="94" y="1904"/>
                    </a:lnTo>
                    <a:lnTo>
                      <a:pt x="91" y="1911"/>
                    </a:lnTo>
                    <a:lnTo>
                      <a:pt x="94" y="1925"/>
                    </a:lnTo>
                    <a:lnTo>
                      <a:pt x="98" y="1956"/>
                    </a:lnTo>
                    <a:lnTo>
                      <a:pt x="94" y="1967"/>
                    </a:lnTo>
                    <a:lnTo>
                      <a:pt x="91" y="1981"/>
                    </a:lnTo>
                    <a:lnTo>
                      <a:pt x="87" y="1995"/>
                    </a:lnTo>
                    <a:lnTo>
                      <a:pt x="87" y="2002"/>
                    </a:lnTo>
                    <a:lnTo>
                      <a:pt x="91" y="2005"/>
                    </a:lnTo>
                    <a:lnTo>
                      <a:pt x="125" y="2030"/>
                    </a:lnTo>
                    <a:lnTo>
                      <a:pt x="146" y="2044"/>
                    </a:lnTo>
                    <a:lnTo>
                      <a:pt x="153" y="2047"/>
                    </a:lnTo>
                    <a:lnTo>
                      <a:pt x="164" y="2047"/>
                    </a:lnTo>
                    <a:lnTo>
                      <a:pt x="202" y="2044"/>
                    </a:lnTo>
                    <a:lnTo>
                      <a:pt x="209" y="2040"/>
                    </a:lnTo>
                    <a:lnTo>
                      <a:pt x="212" y="2037"/>
                    </a:lnTo>
                    <a:lnTo>
                      <a:pt x="216" y="2033"/>
                    </a:lnTo>
                    <a:lnTo>
                      <a:pt x="219" y="2026"/>
                    </a:lnTo>
                    <a:lnTo>
                      <a:pt x="223" y="2016"/>
                    </a:lnTo>
                    <a:lnTo>
                      <a:pt x="223" y="2009"/>
                    </a:lnTo>
                    <a:lnTo>
                      <a:pt x="223" y="2002"/>
                    </a:lnTo>
                    <a:lnTo>
                      <a:pt x="219" y="1981"/>
                    </a:lnTo>
                    <a:lnTo>
                      <a:pt x="212" y="1960"/>
                    </a:lnTo>
                    <a:lnTo>
                      <a:pt x="209" y="1942"/>
                    </a:lnTo>
                    <a:lnTo>
                      <a:pt x="205" y="1935"/>
                    </a:lnTo>
                    <a:lnTo>
                      <a:pt x="202" y="1928"/>
                    </a:lnTo>
                    <a:lnTo>
                      <a:pt x="198" y="1918"/>
                    </a:lnTo>
                    <a:lnTo>
                      <a:pt x="195" y="1911"/>
                    </a:lnTo>
                    <a:lnTo>
                      <a:pt x="192" y="1901"/>
                    </a:lnTo>
                    <a:lnTo>
                      <a:pt x="188" y="1897"/>
                    </a:lnTo>
                    <a:lnTo>
                      <a:pt x="171" y="1894"/>
                    </a:lnTo>
                    <a:lnTo>
                      <a:pt x="185" y="1897"/>
                    </a:lnTo>
                    <a:lnTo>
                      <a:pt x="188" y="1897"/>
                    </a:lnTo>
                    <a:lnTo>
                      <a:pt x="195" y="1894"/>
                    </a:lnTo>
                    <a:lnTo>
                      <a:pt x="216" y="1855"/>
                    </a:lnTo>
                    <a:lnTo>
                      <a:pt x="205" y="1873"/>
                    </a:lnTo>
                    <a:lnTo>
                      <a:pt x="209" y="1866"/>
                    </a:lnTo>
                    <a:lnTo>
                      <a:pt x="216" y="1866"/>
                    </a:lnTo>
                    <a:lnTo>
                      <a:pt x="219" y="1866"/>
                    </a:lnTo>
                    <a:lnTo>
                      <a:pt x="226" y="1866"/>
                    </a:lnTo>
                    <a:lnTo>
                      <a:pt x="237" y="1873"/>
                    </a:lnTo>
                    <a:lnTo>
                      <a:pt x="247" y="1880"/>
                    </a:lnTo>
                    <a:lnTo>
                      <a:pt x="254" y="1887"/>
                    </a:lnTo>
                    <a:lnTo>
                      <a:pt x="261" y="1890"/>
                    </a:lnTo>
                    <a:lnTo>
                      <a:pt x="275" y="1897"/>
                    </a:lnTo>
                    <a:lnTo>
                      <a:pt x="293" y="1897"/>
                    </a:lnTo>
                    <a:lnTo>
                      <a:pt x="310" y="1901"/>
                    </a:lnTo>
                    <a:lnTo>
                      <a:pt x="341" y="1904"/>
                    </a:lnTo>
                    <a:lnTo>
                      <a:pt x="369" y="1908"/>
                    </a:lnTo>
                    <a:lnTo>
                      <a:pt x="383" y="1904"/>
                    </a:lnTo>
                    <a:lnTo>
                      <a:pt x="393" y="1901"/>
                    </a:lnTo>
                    <a:lnTo>
                      <a:pt x="397" y="1897"/>
                    </a:lnTo>
                    <a:lnTo>
                      <a:pt x="400" y="1894"/>
                    </a:lnTo>
                    <a:lnTo>
                      <a:pt x="400" y="1890"/>
                    </a:lnTo>
                    <a:lnTo>
                      <a:pt x="397" y="1883"/>
                    </a:lnTo>
                    <a:lnTo>
                      <a:pt x="390" y="1873"/>
                    </a:lnTo>
                    <a:lnTo>
                      <a:pt x="383" y="1866"/>
                    </a:lnTo>
                    <a:lnTo>
                      <a:pt x="359" y="1852"/>
                    </a:lnTo>
                    <a:lnTo>
                      <a:pt x="345" y="1845"/>
                    </a:lnTo>
                    <a:lnTo>
                      <a:pt x="331" y="1838"/>
                    </a:lnTo>
                    <a:lnTo>
                      <a:pt x="299" y="1824"/>
                    </a:lnTo>
                    <a:lnTo>
                      <a:pt x="293" y="1820"/>
                    </a:lnTo>
                    <a:lnTo>
                      <a:pt x="289" y="1817"/>
                    </a:lnTo>
                    <a:lnTo>
                      <a:pt x="286" y="1803"/>
                    </a:lnTo>
                    <a:lnTo>
                      <a:pt x="279" y="1782"/>
                    </a:lnTo>
                    <a:lnTo>
                      <a:pt x="272" y="1765"/>
                    </a:lnTo>
                    <a:lnTo>
                      <a:pt x="268" y="1758"/>
                    </a:lnTo>
                    <a:lnTo>
                      <a:pt x="268" y="1747"/>
                    </a:lnTo>
                    <a:lnTo>
                      <a:pt x="268" y="1744"/>
                    </a:lnTo>
                    <a:lnTo>
                      <a:pt x="265" y="1740"/>
                    </a:lnTo>
                    <a:lnTo>
                      <a:pt x="268" y="1737"/>
                    </a:lnTo>
                    <a:lnTo>
                      <a:pt x="272" y="1733"/>
                    </a:lnTo>
                    <a:lnTo>
                      <a:pt x="275" y="1733"/>
                    </a:lnTo>
                    <a:lnTo>
                      <a:pt x="279" y="1730"/>
                    </a:lnTo>
                    <a:lnTo>
                      <a:pt x="279" y="1716"/>
                    </a:lnTo>
                    <a:lnTo>
                      <a:pt x="282" y="1702"/>
                    </a:lnTo>
                    <a:lnTo>
                      <a:pt x="282" y="1688"/>
                    </a:lnTo>
                    <a:lnTo>
                      <a:pt x="286" y="1674"/>
                    </a:lnTo>
                    <a:lnTo>
                      <a:pt x="299" y="1622"/>
                    </a:lnTo>
                    <a:lnTo>
                      <a:pt x="341" y="1468"/>
                    </a:lnTo>
                    <a:lnTo>
                      <a:pt x="355" y="1409"/>
                    </a:lnTo>
                    <a:lnTo>
                      <a:pt x="369" y="1350"/>
                    </a:lnTo>
                    <a:lnTo>
                      <a:pt x="390" y="1228"/>
                    </a:lnTo>
                    <a:lnTo>
                      <a:pt x="397" y="1189"/>
                    </a:lnTo>
                    <a:lnTo>
                      <a:pt x="400" y="1154"/>
                    </a:lnTo>
                    <a:lnTo>
                      <a:pt x="411" y="1078"/>
                    </a:lnTo>
                    <a:lnTo>
                      <a:pt x="414" y="1088"/>
                    </a:lnTo>
                    <a:lnTo>
                      <a:pt x="421" y="1102"/>
                    </a:lnTo>
                    <a:lnTo>
                      <a:pt x="425" y="1109"/>
                    </a:lnTo>
                    <a:lnTo>
                      <a:pt x="432" y="1116"/>
                    </a:lnTo>
                    <a:lnTo>
                      <a:pt x="435" y="1116"/>
                    </a:lnTo>
                    <a:lnTo>
                      <a:pt x="439" y="1113"/>
                    </a:lnTo>
                    <a:lnTo>
                      <a:pt x="449" y="1102"/>
                    </a:lnTo>
                    <a:lnTo>
                      <a:pt x="453" y="1095"/>
                    </a:lnTo>
                    <a:lnTo>
                      <a:pt x="453" y="1067"/>
                    </a:lnTo>
                    <a:lnTo>
                      <a:pt x="449" y="998"/>
                    </a:lnTo>
                    <a:lnTo>
                      <a:pt x="449" y="963"/>
                    </a:lnTo>
                    <a:lnTo>
                      <a:pt x="446" y="928"/>
                    </a:lnTo>
                    <a:lnTo>
                      <a:pt x="446" y="893"/>
                    </a:lnTo>
                    <a:lnTo>
                      <a:pt x="446" y="876"/>
                    </a:lnTo>
                    <a:lnTo>
                      <a:pt x="442" y="858"/>
                    </a:lnTo>
                    <a:lnTo>
                      <a:pt x="432" y="827"/>
                    </a:lnTo>
                    <a:lnTo>
                      <a:pt x="425" y="809"/>
                    </a:lnTo>
                    <a:lnTo>
                      <a:pt x="425" y="792"/>
                    </a:lnTo>
                    <a:lnTo>
                      <a:pt x="425" y="760"/>
                    </a:lnTo>
                    <a:lnTo>
                      <a:pt x="425" y="750"/>
                    </a:lnTo>
                    <a:lnTo>
                      <a:pt x="425" y="743"/>
                    </a:lnTo>
                    <a:lnTo>
                      <a:pt x="432" y="736"/>
                    </a:lnTo>
                    <a:lnTo>
                      <a:pt x="439" y="733"/>
                    </a:lnTo>
                    <a:lnTo>
                      <a:pt x="446" y="729"/>
                    </a:lnTo>
                    <a:lnTo>
                      <a:pt x="446" y="726"/>
                    </a:lnTo>
                    <a:lnTo>
                      <a:pt x="449" y="719"/>
                    </a:lnTo>
                    <a:lnTo>
                      <a:pt x="446" y="705"/>
                    </a:lnTo>
                    <a:lnTo>
                      <a:pt x="442" y="691"/>
                    </a:lnTo>
                    <a:lnTo>
                      <a:pt x="467" y="694"/>
                    </a:lnTo>
                    <a:lnTo>
                      <a:pt x="494" y="694"/>
                    </a:lnTo>
                    <a:lnTo>
                      <a:pt x="519" y="698"/>
                    </a:lnTo>
                    <a:lnTo>
                      <a:pt x="529" y="698"/>
                    </a:lnTo>
                    <a:lnTo>
                      <a:pt x="543" y="694"/>
                    </a:lnTo>
                    <a:lnTo>
                      <a:pt x="557" y="691"/>
                    </a:lnTo>
                    <a:lnTo>
                      <a:pt x="564" y="684"/>
                    </a:lnTo>
                    <a:lnTo>
                      <a:pt x="575" y="677"/>
                    </a:lnTo>
                    <a:lnTo>
                      <a:pt x="578" y="666"/>
                    </a:lnTo>
                    <a:lnTo>
                      <a:pt x="585" y="656"/>
                    </a:lnTo>
                    <a:lnTo>
                      <a:pt x="585" y="642"/>
                    </a:lnTo>
                    <a:lnTo>
                      <a:pt x="585" y="631"/>
                    </a:lnTo>
                    <a:lnTo>
                      <a:pt x="585" y="628"/>
                    </a:lnTo>
                    <a:lnTo>
                      <a:pt x="582" y="621"/>
                    </a:lnTo>
                    <a:close/>
                  </a:path>
                </a:pathLst>
              </a:custGeom>
              <a:grp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33" dirty="0">
                  <a:latin typeface="Calibri" panose="020F0502020204030204" pitchFamily="34" charset="0"/>
                </a:endParaRPr>
              </a:p>
            </p:txBody>
          </p:sp>
          <p:sp>
            <p:nvSpPr>
              <p:cNvPr id="15" name="Freeform 104">
                <a:extLst>
                  <a:ext uri="{FF2B5EF4-FFF2-40B4-BE49-F238E27FC236}">
                    <a16:creationId xmlns:a16="http://schemas.microsoft.com/office/drawing/2014/main" id="{0FA01016-0722-D74A-8E1E-B7B0CB84B835}"/>
                  </a:ext>
                </a:extLst>
              </p:cNvPr>
              <p:cNvSpPr>
                <a:spLocks noChangeAspect="1" noEditPoints="1"/>
              </p:cNvSpPr>
              <p:nvPr>
                <p:custDataLst>
                  <p:tags r:id="rId5"/>
                </p:custDataLst>
              </p:nvPr>
            </p:nvSpPr>
            <p:spPr bwMode="gray">
              <a:xfrm flipH="1">
                <a:off x="3277" y="2504"/>
                <a:ext cx="376" cy="1244"/>
              </a:xfrm>
              <a:custGeom>
                <a:avLst/>
                <a:gdLst>
                  <a:gd name="T0" fmla="*/ 485 w 1199"/>
                  <a:gd name="T1" fmla="*/ 471 h 3970"/>
                  <a:gd name="T2" fmla="*/ 535 w 1199"/>
                  <a:gd name="T3" fmla="*/ 592 h 3970"/>
                  <a:gd name="T4" fmla="*/ 613 w 1199"/>
                  <a:gd name="T5" fmla="*/ 600 h 3970"/>
                  <a:gd name="T6" fmla="*/ 707 w 1199"/>
                  <a:gd name="T7" fmla="*/ 485 h 3970"/>
                  <a:gd name="T8" fmla="*/ 756 w 1199"/>
                  <a:gd name="T9" fmla="*/ 399 h 3970"/>
                  <a:gd name="T10" fmla="*/ 792 w 1199"/>
                  <a:gd name="T11" fmla="*/ 150 h 3970"/>
                  <a:gd name="T12" fmla="*/ 720 w 1199"/>
                  <a:gd name="T13" fmla="*/ 21 h 3970"/>
                  <a:gd name="T14" fmla="*/ 557 w 1199"/>
                  <a:gd name="T15" fmla="*/ 14 h 3970"/>
                  <a:gd name="T16" fmla="*/ 471 w 1199"/>
                  <a:gd name="T17" fmla="*/ 78 h 3970"/>
                  <a:gd name="T18" fmla="*/ 450 w 1199"/>
                  <a:gd name="T19" fmla="*/ 200 h 3970"/>
                  <a:gd name="T20" fmla="*/ 435 w 1199"/>
                  <a:gd name="T21" fmla="*/ 279 h 3970"/>
                  <a:gd name="T22" fmla="*/ 1184 w 1199"/>
                  <a:gd name="T23" fmla="*/ 1206 h 3970"/>
                  <a:gd name="T24" fmla="*/ 1071 w 1199"/>
                  <a:gd name="T25" fmla="*/ 729 h 3970"/>
                  <a:gd name="T26" fmla="*/ 857 w 1199"/>
                  <a:gd name="T27" fmla="*/ 613 h 3970"/>
                  <a:gd name="T28" fmla="*/ 756 w 1199"/>
                  <a:gd name="T29" fmla="*/ 707 h 3970"/>
                  <a:gd name="T30" fmla="*/ 664 w 1199"/>
                  <a:gd name="T31" fmla="*/ 1299 h 3970"/>
                  <a:gd name="T32" fmla="*/ 613 w 1199"/>
                  <a:gd name="T33" fmla="*/ 1185 h 3970"/>
                  <a:gd name="T34" fmla="*/ 613 w 1199"/>
                  <a:gd name="T35" fmla="*/ 750 h 3970"/>
                  <a:gd name="T36" fmla="*/ 628 w 1199"/>
                  <a:gd name="T37" fmla="*/ 657 h 3970"/>
                  <a:gd name="T38" fmla="*/ 564 w 1199"/>
                  <a:gd name="T39" fmla="*/ 622 h 3970"/>
                  <a:gd name="T40" fmla="*/ 557 w 1199"/>
                  <a:gd name="T41" fmla="*/ 678 h 3970"/>
                  <a:gd name="T42" fmla="*/ 521 w 1199"/>
                  <a:gd name="T43" fmla="*/ 949 h 3970"/>
                  <a:gd name="T44" fmla="*/ 435 w 1199"/>
                  <a:gd name="T45" fmla="*/ 1085 h 3970"/>
                  <a:gd name="T46" fmla="*/ 418 w 1199"/>
                  <a:gd name="T47" fmla="*/ 545 h 3970"/>
                  <a:gd name="T48" fmla="*/ 279 w 1199"/>
                  <a:gd name="T49" fmla="*/ 622 h 3970"/>
                  <a:gd name="T50" fmla="*/ 129 w 1199"/>
                  <a:gd name="T51" fmla="*/ 714 h 3970"/>
                  <a:gd name="T52" fmla="*/ 43 w 1199"/>
                  <a:gd name="T53" fmla="*/ 985 h 3970"/>
                  <a:gd name="T54" fmla="*/ 7 w 1199"/>
                  <a:gd name="T55" fmla="*/ 1385 h 3970"/>
                  <a:gd name="T56" fmla="*/ 150 w 1199"/>
                  <a:gd name="T57" fmla="*/ 1593 h 3970"/>
                  <a:gd name="T58" fmla="*/ 193 w 1199"/>
                  <a:gd name="T59" fmla="*/ 1892 h 3970"/>
                  <a:gd name="T60" fmla="*/ 207 w 1199"/>
                  <a:gd name="T61" fmla="*/ 2085 h 3970"/>
                  <a:gd name="T62" fmla="*/ 207 w 1199"/>
                  <a:gd name="T63" fmla="*/ 3171 h 3970"/>
                  <a:gd name="T64" fmla="*/ 221 w 1199"/>
                  <a:gd name="T65" fmla="*/ 3634 h 3970"/>
                  <a:gd name="T66" fmla="*/ 238 w 1199"/>
                  <a:gd name="T67" fmla="*/ 3771 h 3970"/>
                  <a:gd name="T68" fmla="*/ 301 w 1199"/>
                  <a:gd name="T69" fmla="*/ 3850 h 3970"/>
                  <a:gd name="T70" fmla="*/ 437 w 1199"/>
                  <a:gd name="T71" fmla="*/ 3821 h 3970"/>
                  <a:gd name="T72" fmla="*/ 444 w 1199"/>
                  <a:gd name="T73" fmla="*/ 3721 h 3970"/>
                  <a:gd name="T74" fmla="*/ 499 w 1199"/>
                  <a:gd name="T75" fmla="*/ 3613 h 3970"/>
                  <a:gd name="T76" fmla="*/ 514 w 1199"/>
                  <a:gd name="T77" fmla="*/ 2627 h 3970"/>
                  <a:gd name="T78" fmla="*/ 564 w 1199"/>
                  <a:gd name="T79" fmla="*/ 2213 h 3970"/>
                  <a:gd name="T80" fmla="*/ 642 w 1199"/>
                  <a:gd name="T81" fmla="*/ 2763 h 3970"/>
                  <a:gd name="T82" fmla="*/ 642 w 1199"/>
                  <a:gd name="T83" fmla="*/ 3677 h 3970"/>
                  <a:gd name="T84" fmla="*/ 678 w 1199"/>
                  <a:gd name="T85" fmla="*/ 3805 h 3970"/>
                  <a:gd name="T86" fmla="*/ 671 w 1199"/>
                  <a:gd name="T87" fmla="*/ 3899 h 3970"/>
                  <a:gd name="T88" fmla="*/ 742 w 1199"/>
                  <a:gd name="T89" fmla="*/ 3970 h 3970"/>
                  <a:gd name="T90" fmla="*/ 870 w 1199"/>
                  <a:gd name="T91" fmla="*/ 3948 h 3970"/>
                  <a:gd name="T92" fmla="*/ 842 w 1199"/>
                  <a:gd name="T93" fmla="*/ 3770 h 3970"/>
                  <a:gd name="T94" fmla="*/ 878 w 1199"/>
                  <a:gd name="T95" fmla="*/ 3284 h 3970"/>
                  <a:gd name="T96" fmla="*/ 906 w 1199"/>
                  <a:gd name="T97" fmla="*/ 2428 h 3970"/>
                  <a:gd name="T98" fmla="*/ 977 w 1199"/>
                  <a:gd name="T99" fmla="*/ 2042 h 3970"/>
                  <a:gd name="T100" fmla="*/ 1056 w 1199"/>
                  <a:gd name="T101" fmla="*/ 1714 h 3970"/>
                  <a:gd name="T102" fmla="*/ 1199 w 1199"/>
                  <a:gd name="T103" fmla="*/ 1271 h 3970"/>
                  <a:gd name="T104" fmla="*/ 221 w 1199"/>
                  <a:gd name="T105" fmla="*/ 1335 h 3970"/>
                  <a:gd name="T106" fmla="*/ 249 w 1199"/>
                  <a:gd name="T107" fmla="*/ 1214 h 3970"/>
                  <a:gd name="T108" fmla="*/ 949 w 1199"/>
                  <a:gd name="T109" fmla="*/ 1292 h 3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99" h="3970">
                    <a:moveTo>
                      <a:pt x="463" y="364"/>
                    </a:moveTo>
                    <a:lnTo>
                      <a:pt x="478" y="386"/>
                    </a:lnTo>
                    <a:lnTo>
                      <a:pt x="485" y="428"/>
                    </a:lnTo>
                    <a:lnTo>
                      <a:pt x="485" y="471"/>
                    </a:lnTo>
                    <a:lnTo>
                      <a:pt x="478" y="493"/>
                    </a:lnTo>
                    <a:lnTo>
                      <a:pt x="463" y="500"/>
                    </a:lnTo>
                    <a:lnTo>
                      <a:pt x="499" y="550"/>
                    </a:lnTo>
                    <a:lnTo>
                      <a:pt x="535" y="592"/>
                    </a:lnTo>
                    <a:lnTo>
                      <a:pt x="557" y="607"/>
                    </a:lnTo>
                    <a:lnTo>
                      <a:pt x="578" y="613"/>
                    </a:lnTo>
                    <a:lnTo>
                      <a:pt x="592" y="613"/>
                    </a:lnTo>
                    <a:lnTo>
                      <a:pt x="613" y="600"/>
                    </a:lnTo>
                    <a:lnTo>
                      <a:pt x="664" y="564"/>
                    </a:lnTo>
                    <a:lnTo>
                      <a:pt x="699" y="515"/>
                    </a:lnTo>
                    <a:lnTo>
                      <a:pt x="713" y="495"/>
                    </a:lnTo>
                    <a:lnTo>
                      <a:pt x="707" y="485"/>
                    </a:lnTo>
                    <a:lnTo>
                      <a:pt x="707" y="464"/>
                    </a:lnTo>
                    <a:lnTo>
                      <a:pt x="714" y="442"/>
                    </a:lnTo>
                    <a:lnTo>
                      <a:pt x="728" y="428"/>
                    </a:lnTo>
                    <a:lnTo>
                      <a:pt x="756" y="399"/>
                    </a:lnTo>
                    <a:lnTo>
                      <a:pt x="778" y="343"/>
                    </a:lnTo>
                    <a:lnTo>
                      <a:pt x="792" y="285"/>
                    </a:lnTo>
                    <a:lnTo>
                      <a:pt x="799" y="221"/>
                    </a:lnTo>
                    <a:lnTo>
                      <a:pt x="792" y="150"/>
                    </a:lnTo>
                    <a:lnTo>
                      <a:pt x="785" y="114"/>
                    </a:lnTo>
                    <a:lnTo>
                      <a:pt x="771" y="78"/>
                    </a:lnTo>
                    <a:lnTo>
                      <a:pt x="750" y="50"/>
                    </a:lnTo>
                    <a:lnTo>
                      <a:pt x="720" y="21"/>
                    </a:lnTo>
                    <a:lnTo>
                      <a:pt x="678" y="7"/>
                    </a:lnTo>
                    <a:lnTo>
                      <a:pt x="621" y="0"/>
                    </a:lnTo>
                    <a:lnTo>
                      <a:pt x="585" y="0"/>
                    </a:lnTo>
                    <a:lnTo>
                      <a:pt x="557" y="14"/>
                    </a:lnTo>
                    <a:lnTo>
                      <a:pt x="528" y="21"/>
                    </a:lnTo>
                    <a:lnTo>
                      <a:pt x="506" y="43"/>
                    </a:lnTo>
                    <a:lnTo>
                      <a:pt x="485" y="56"/>
                    </a:lnTo>
                    <a:lnTo>
                      <a:pt x="471" y="78"/>
                    </a:lnTo>
                    <a:lnTo>
                      <a:pt x="457" y="100"/>
                    </a:lnTo>
                    <a:lnTo>
                      <a:pt x="450" y="121"/>
                    </a:lnTo>
                    <a:lnTo>
                      <a:pt x="450" y="157"/>
                    </a:lnTo>
                    <a:lnTo>
                      <a:pt x="450" y="200"/>
                    </a:lnTo>
                    <a:lnTo>
                      <a:pt x="450" y="221"/>
                    </a:lnTo>
                    <a:lnTo>
                      <a:pt x="442" y="236"/>
                    </a:lnTo>
                    <a:lnTo>
                      <a:pt x="435" y="257"/>
                    </a:lnTo>
                    <a:lnTo>
                      <a:pt x="435" y="279"/>
                    </a:lnTo>
                    <a:lnTo>
                      <a:pt x="435" y="307"/>
                    </a:lnTo>
                    <a:lnTo>
                      <a:pt x="450" y="335"/>
                    </a:lnTo>
                    <a:lnTo>
                      <a:pt x="463" y="364"/>
                    </a:lnTo>
                    <a:close/>
                    <a:moveTo>
                      <a:pt x="1184" y="1206"/>
                    </a:moveTo>
                    <a:lnTo>
                      <a:pt x="1156" y="1042"/>
                    </a:lnTo>
                    <a:lnTo>
                      <a:pt x="1099" y="793"/>
                    </a:lnTo>
                    <a:lnTo>
                      <a:pt x="1084" y="750"/>
                    </a:lnTo>
                    <a:lnTo>
                      <a:pt x="1071" y="729"/>
                    </a:lnTo>
                    <a:lnTo>
                      <a:pt x="1049" y="707"/>
                    </a:lnTo>
                    <a:lnTo>
                      <a:pt x="1020" y="685"/>
                    </a:lnTo>
                    <a:lnTo>
                      <a:pt x="977" y="664"/>
                    </a:lnTo>
                    <a:lnTo>
                      <a:pt x="857" y="613"/>
                    </a:lnTo>
                    <a:lnTo>
                      <a:pt x="799" y="586"/>
                    </a:lnTo>
                    <a:lnTo>
                      <a:pt x="778" y="564"/>
                    </a:lnTo>
                    <a:lnTo>
                      <a:pt x="756" y="550"/>
                    </a:lnTo>
                    <a:lnTo>
                      <a:pt x="756" y="707"/>
                    </a:lnTo>
                    <a:lnTo>
                      <a:pt x="750" y="849"/>
                    </a:lnTo>
                    <a:lnTo>
                      <a:pt x="742" y="914"/>
                    </a:lnTo>
                    <a:lnTo>
                      <a:pt x="735" y="971"/>
                    </a:lnTo>
                    <a:lnTo>
                      <a:pt x="664" y="1299"/>
                    </a:lnTo>
                    <a:lnTo>
                      <a:pt x="635" y="1455"/>
                    </a:lnTo>
                    <a:lnTo>
                      <a:pt x="621" y="1321"/>
                    </a:lnTo>
                    <a:lnTo>
                      <a:pt x="613" y="1256"/>
                    </a:lnTo>
                    <a:lnTo>
                      <a:pt x="613" y="1185"/>
                    </a:lnTo>
                    <a:lnTo>
                      <a:pt x="628" y="914"/>
                    </a:lnTo>
                    <a:lnTo>
                      <a:pt x="628" y="806"/>
                    </a:lnTo>
                    <a:lnTo>
                      <a:pt x="621" y="771"/>
                    </a:lnTo>
                    <a:lnTo>
                      <a:pt x="613" y="750"/>
                    </a:lnTo>
                    <a:lnTo>
                      <a:pt x="607" y="729"/>
                    </a:lnTo>
                    <a:lnTo>
                      <a:pt x="600" y="707"/>
                    </a:lnTo>
                    <a:lnTo>
                      <a:pt x="607" y="685"/>
                    </a:lnTo>
                    <a:lnTo>
                      <a:pt x="628" y="657"/>
                    </a:lnTo>
                    <a:lnTo>
                      <a:pt x="613" y="635"/>
                    </a:lnTo>
                    <a:lnTo>
                      <a:pt x="600" y="622"/>
                    </a:lnTo>
                    <a:lnTo>
                      <a:pt x="578" y="622"/>
                    </a:lnTo>
                    <a:lnTo>
                      <a:pt x="564" y="622"/>
                    </a:lnTo>
                    <a:lnTo>
                      <a:pt x="549" y="635"/>
                    </a:lnTo>
                    <a:lnTo>
                      <a:pt x="542" y="643"/>
                    </a:lnTo>
                    <a:lnTo>
                      <a:pt x="542" y="657"/>
                    </a:lnTo>
                    <a:lnTo>
                      <a:pt x="557" y="678"/>
                    </a:lnTo>
                    <a:lnTo>
                      <a:pt x="557" y="714"/>
                    </a:lnTo>
                    <a:lnTo>
                      <a:pt x="535" y="828"/>
                    </a:lnTo>
                    <a:lnTo>
                      <a:pt x="521" y="892"/>
                    </a:lnTo>
                    <a:lnTo>
                      <a:pt x="521" y="949"/>
                    </a:lnTo>
                    <a:lnTo>
                      <a:pt x="493" y="1357"/>
                    </a:lnTo>
                    <a:lnTo>
                      <a:pt x="484" y="1528"/>
                    </a:lnTo>
                    <a:lnTo>
                      <a:pt x="471" y="1449"/>
                    </a:lnTo>
                    <a:lnTo>
                      <a:pt x="435" y="1085"/>
                    </a:lnTo>
                    <a:lnTo>
                      <a:pt x="414" y="878"/>
                    </a:lnTo>
                    <a:lnTo>
                      <a:pt x="407" y="729"/>
                    </a:lnTo>
                    <a:lnTo>
                      <a:pt x="414" y="578"/>
                    </a:lnTo>
                    <a:lnTo>
                      <a:pt x="418" y="545"/>
                    </a:lnTo>
                    <a:lnTo>
                      <a:pt x="418" y="545"/>
                    </a:lnTo>
                    <a:lnTo>
                      <a:pt x="414" y="550"/>
                    </a:lnTo>
                    <a:lnTo>
                      <a:pt x="364" y="578"/>
                    </a:lnTo>
                    <a:lnTo>
                      <a:pt x="279" y="622"/>
                    </a:lnTo>
                    <a:lnTo>
                      <a:pt x="178" y="664"/>
                    </a:lnTo>
                    <a:lnTo>
                      <a:pt x="157" y="685"/>
                    </a:lnTo>
                    <a:lnTo>
                      <a:pt x="142" y="693"/>
                    </a:lnTo>
                    <a:lnTo>
                      <a:pt x="129" y="714"/>
                    </a:lnTo>
                    <a:lnTo>
                      <a:pt x="100" y="764"/>
                    </a:lnTo>
                    <a:lnTo>
                      <a:pt x="78" y="828"/>
                    </a:lnTo>
                    <a:lnTo>
                      <a:pt x="57" y="907"/>
                    </a:lnTo>
                    <a:lnTo>
                      <a:pt x="43" y="985"/>
                    </a:lnTo>
                    <a:lnTo>
                      <a:pt x="14" y="1149"/>
                    </a:lnTo>
                    <a:lnTo>
                      <a:pt x="0" y="1278"/>
                    </a:lnTo>
                    <a:lnTo>
                      <a:pt x="0" y="1342"/>
                    </a:lnTo>
                    <a:lnTo>
                      <a:pt x="7" y="1385"/>
                    </a:lnTo>
                    <a:lnTo>
                      <a:pt x="29" y="1428"/>
                    </a:lnTo>
                    <a:lnTo>
                      <a:pt x="50" y="1464"/>
                    </a:lnTo>
                    <a:lnTo>
                      <a:pt x="100" y="1528"/>
                    </a:lnTo>
                    <a:lnTo>
                      <a:pt x="150" y="1593"/>
                    </a:lnTo>
                    <a:lnTo>
                      <a:pt x="172" y="1635"/>
                    </a:lnTo>
                    <a:lnTo>
                      <a:pt x="185" y="1678"/>
                    </a:lnTo>
                    <a:lnTo>
                      <a:pt x="207" y="1771"/>
                    </a:lnTo>
                    <a:lnTo>
                      <a:pt x="193" y="1892"/>
                    </a:lnTo>
                    <a:lnTo>
                      <a:pt x="185" y="2042"/>
                    </a:lnTo>
                    <a:lnTo>
                      <a:pt x="193" y="2070"/>
                    </a:lnTo>
                    <a:lnTo>
                      <a:pt x="200" y="2078"/>
                    </a:lnTo>
                    <a:lnTo>
                      <a:pt x="207" y="2085"/>
                    </a:lnTo>
                    <a:lnTo>
                      <a:pt x="214" y="2293"/>
                    </a:lnTo>
                    <a:lnTo>
                      <a:pt x="221" y="2721"/>
                    </a:lnTo>
                    <a:lnTo>
                      <a:pt x="214" y="2949"/>
                    </a:lnTo>
                    <a:lnTo>
                      <a:pt x="207" y="3171"/>
                    </a:lnTo>
                    <a:lnTo>
                      <a:pt x="210" y="3355"/>
                    </a:lnTo>
                    <a:lnTo>
                      <a:pt x="213" y="3427"/>
                    </a:lnTo>
                    <a:lnTo>
                      <a:pt x="213" y="3478"/>
                    </a:lnTo>
                    <a:lnTo>
                      <a:pt x="221" y="3634"/>
                    </a:lnTo>
                    <a:lnTo>
                      <a:pt x="228" y="3698"/>
                    </a:lnTo>
                    <a:lnTo>
                      <a:pt x="256" y="3697"/>
                    </a:lnTo>
                    <a:lnTo>
                      <a:pt x="244" y="3721"/>
                    </a:lnTo>
                    <a:lnTo>
                      <a:pt x="238" y="3771"/>
                    </a:lnTo>
                    <a:lnTo>
                      <a:pt x="238" y="3807"/>
                    </a:lnTo>
                    <a:lnTo>
                      <a:pt x="252" y="3828"/>
                    </a:lnTo>
                    <a:lnTo>
                      <a:pt x="274" y="3843"/>
                    </a:lnTo>
                    <a:lnTo>
                      <a:pt x="301" y="3850"/>
                    </a:lnTo>
                    <a:lnTo>
                      <a:pt x="323" y="3850"/>
                    </a:lnTo>
                    <a:lnTo>
                      <a:pt x="381" y="3850"/>
                    </a:lnTo>
                    <a:lnTo>
                      <a:pt x="416" y="3835"/>
                    </a:lnTo>
                    <a:lnTo>
                      <a:pt x="437" y="3821"/>
                    </a:lnTo>
                    <a:lnTo>
                      <a:pt x="452" y="3800"/>
                    </a:lnTo>
                    <a:lnTo>
                      <a:pt x="452" y="3779"/>
                    </a:lnTo>
                    <a:lnTo>
                      <a:pt x="452" y="3757"/>
                    </a:lnTo>
                    <a:lnTo>
                      <a:pt x="444" y="3721"/>
                    </a:lnTo>
                    <a:lnTo>
                      <a:pt x="444" y="3693"/>
                    </a:lnTo>
                    <a:lnTo>
                      <a:pt x="444" y="3687"/>
                    </a:lnTo>
                    <a:lnTo>
                      <a:pt x="493" y="3685"/>
                    </a:lnTo>
                    <a:lnTo>
                      <a:pt x="499" y="3613"/>
                    </a:lnTo>
                    <a:lnTo>
                      <a:pt x="499" y="3156"/>
                    </a:lnTo>
                    <a:lnTo>
                      <a:pt x="499" y="2834"/>
                    </a:lnTo>
                    <a:lnTo>
                      <a:pt x="506" y="2707"/>
                    </a:lnTo>
                    <a:lnTo>
                      <a:pt x="514" y="2627"/>
                    </a:lnTo>
                    <a:lnTo>
                      <a:pt x="528" y="2492"/>
                    </a:lnTo>
                    <a:lnTo>
                      <a:pt x="542" y="2342"/>
                    </a:lnTo>
                    <a:lnTo>
                      <a:pt x="557" y="2235"/>
                    </a:lnTo>
                    <a:lnTo>
                      <a:pt x="564" y="2213"/>
                    </a:lnTo>
                    <a:lnTo>
                      <a:pt x="585" y="2293"/>
                    </a:lnTo>
                    <a:lnTo>
                      <a:pt x="600" y="2421"/>
                    </a:lnTo>
                    <a:lnTo>
                      <a:pt x="635" y="2649"/>
                    </a:lnTo>
                    <a:lnTo>
                      <a:pt x="642" y="2763"/>
                    </a:lnTo>
                    <a:lnTo>
                      <a:pt x="642" y="2935"/>
                    </a:lnTo>
                    <a:lnTo>
                      <a:pt x="642" y="3291"/>
                    </a:lnTo>
                    <a:lnTo>
                      <a:pt x="642" y="3514"/>
                    </a:lnTo>
                    <a:lnTo>
                      <a:pt x="642" y="3677"/>
                    </a:lnTo>
                    <a:lnTo>
                      <a:pt x="635" y="3777"/>
                    </a:lnTo>
                    <a:lnTo>
                      <a:pt x="635" y="3799"/>
                    </a:lnTo>
                    <a:lnTo>
                      <a:pt x="649" y="3805"/>
                    </a:lnTo>
                    <a:lnTo>
                      <a:pt x="678" y="3805"/>
                    </a:lnTo>
                    <a:lnTo>
                      <a:pt x="678" y="3813"/>
                    </a:lnTo>
                    <a:lnTo>
                      <a:pt x="678" y="3841"/>
                    </a:lnTo>
                    <a:lnTo>
                      <a:pt x="671" y="3877"/>
                    </a:lnTo>
                    <a:lnTo>
                      <a:pt x="671" y="3899"/>
                    </a:lnTo>
                    <a:lnTo>
                      <a:pt x="671" y="3921"/>
                    </a:lnTo>
                    <a:lnTo>
                      <a:pt x="685" y="3942"/>
                    </a:lnTo>
                    <a:lnTo>
                      <a:pt x="707" y="3956"/>
                    </a:lnTo>
                    <a:lnTo>
                      <a:pt x="742" y="3970"/>
                    </a:lnTo>
                    <a:lnTo>
                      <a:pt x="799" y="3970"/>
                    </a:lnTo>
                    <a:lnTo>
                      <a:pt x="821" y="3970"/>
                    </a:lnTo>
                    <a:lnTo>
                      <a:pt x="849" y="3963"/>
                    </a:lnTo>
                    <a:lnTo>
                      <a:pt x="870" y="3948"/>
                    </a:lnTo>
                    <a:lnTo>
                      <a:pt x="885" y="3928"/>
                    </a:lnTo>
                    <a:lnTo>
                      <a:pt x="885" y="3892"/>
                    </a:lnTo>
                    <a:lnTo>
                      <a:pt x="878" y="3841"/>
                    </a:lnTo>
                    <a:lnTo>
                      <a:pt x="842" y="3770"/>
                    </a:lnTo>
                    <a:lnTo>
                      <a:pt x="849" y="3763"/>
                    </a:lnTo>
                    <a:lnTo>
                      <a:pt x="857" y="3741"/>
                    </a:lnTo>
                    <a:lnTo>
                      <a:pt x="857" y="3720"/>
                    </a:lnTo>
                    <a:lnTo>
                      <a:pt x="878" y="3284"/>
                    </a:lnTo>
                    <a:lnTo>
                      <a:pt x="892" y="2992"/>
                    </a:lnTo>
                    <a:lnTo>
                      <a:pt x="892" y="2814"/>
                    </a:lnTo>
                    <a:lnTo>
                      <a:pt x="899" y="2663"/>
                    </a:lnTo>
                    <a:lnTo>
                      <a:pt x="906" y="2428"/>
                    </a:lnTo>
                    <a:lnTo>
                      <a:pt x="928" y="2199"/>
                    </a:lnTo>
                    <a:lnTo>
                      <a:pt x="934" y="2121"/>
                    </a:lnTo>
                    <a:lnTo>
                      <a:pt x="949" y="2078"/>
                    </a:lnTo>
                    <a:lnTo>
                      <a:pt x="977" y="2042"/>
                    </a:lnTo>
                    <a:lnTo>
                      <a:pt x="985" y="2027"/>
                    </a:lnTo>
                    <a:lnTo>
                      <a:pt x="985" y="1999"/>
                    </a:lnTo>
                    <a:lnTo>
                      <a:pt x="977" y="1907"/>
                    </a:lnTo>
                    <a:lnTo>
                      <a:pt x="1056" y="1714"/>
                    </a:lnTo>
                    <a:lnTo>
                      <a:pt x="1148" y="1478"/>
                    </a:lnTo>
                    <a:lnTo>
                      <a:pt x="1184" y="1385"/>
                    </a:lnTo>
                    <a:lnTo>
                      <a:pt x="1199" y="1314"/>
                    </a:lnTo>
                    <a:lnTo>
                      <a:pt x="1199" y="1271"/>
                    </a:lnTo>
                    <a:lnTo>
                      <a:pt x="1184" y="1206"/>
                    </a:lnTo>
                    <a:close/>
                    <a:moveTo>
                      <a:pt x="243" y="1278"/>
                    </a:moveTo>
                    <a:lnTo>
                      <a:pt x="243" y="1357"/>
                    </a:lnTo>
                    <a:lnTo>
                      <a:pt x="221" y="1335"/>
                    </a:lnTo>
                    <a:lnTo>
                      <a:pt x="214" y="1307"/>
                    </a:lnTo>
                    <a:lnTo>
                      <a:pt x="214" y="1286"/>
                    </a:lnTo>
                    <a:lnTo>
                      <a:pt x="221" y="1256"/>
                    </a:lnTo>
                    <a:lnTo>
                      <a:pt x="249" y="1214"/>
                    </a:lnTo>
                    <a:lnTo>
                      <a:pt x="243" y="1278"/>
                    </a:lnTo>
                    <a:close/>
                    <a:moveTo>
                      <a:pt x="977" y="1342"/>
                    </a:moveTo>
                    <a:lnTo>
                      <a:pt x="949" y="1406"/>
                    </a:lnTo>
                    <a:lnTo>
                      <a:pt x="949" y="1292"/>
                    </a:lnTo>
                    <a:lnTo>
                      <a:pt x="970" y="1321"/>
                    </a:lnTo>
                    <a:lnTo>
                      <a:pt x="977" y="1335"/>
                    </a:lnTo>
                    <a:lnTo>
                      <a:pt x="977" y="1342"/>
                    </a:lnTo>
                    <a:close/>
                  </a:path>
                </a:pathLst>
              </a:custGeom>
              <a:grp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33" dirty="0">
                  <a:latin typeface="Calibri" panose="020F0502020204030204" pitchFamily="34" charset="0"/>
                </a:endParaRPr>
              </a:p>
            </p:txBody>
          </p:sp>
          <p:sp>
            <p:nvSpPr>
              <p:cNvPr id="16" name="Freeform 105">
                <a:extLst>
                  <a:ext uri="{FF2B5EF4-FFF2-40B4-BE49-F238E27FC236}">
                    <a16:creationId xmlns:a16="http://schemas.microsoft.com/office/drawing/2014/main" id="{5AA49E45-0815-2B46-9A50-6AF39606500C}"/>
                  </a:ext>
                </a:extLst>
              </p:cNvPr>
              <p:cNvSpPr>
                <a:spLocks noChangeAspect="1"/>
              </p:cNvSpPr>
              <p:nvPr>
                <p:custDataLst>
                  <p:tags r:id="rId6"/>
                </p:custDataLst>
              </p:nvPr>
            </p:nvSpPr>
            <p:spPr bwMode="gray">
              <a:xfrm>
                <a:off x="2710" y="2447"/>
                <a:ext cx="430" cy="1186"/>
              </a:xfrm>
              <a:custGeom>
                <a:avLst/>
                <a:gdLst>
                  <a:gd name="T0" fmla="*/ 699 w 741"/>
                  <a:gd name="T1" fmla="*/ 1191 h 2046"/>
                  <a:gd name="T2" fmla="*/ 642 w 741"/>
                  <a:gd name="T3" fmla="*/ 1149 h 2046"/>
                  <a:gd name="T4" fmla="*/ 652 w 741"/>
                  <a:gd name="T5" fmla="*/ 1033 h 2046"/>
                  <a:gd name="T6" fmla="*/ 623 w 741"/>
                  <a:gd name="T7" fmla="*/ 553 h 2046"/>
                  <a:gd name="T8" fmla="*/ 581 w 741"/>
                  <a:gd name="T9" fmla="*/ 374 h 2046"/>
                  <a:gd name="T10" fmla="*/ 408 w 741"/>
                  <a:gd name="T11" fmla="*/ 298 h 2046"/>
                  <a:gd name="T12" fmla="*/ 321 w 741"/>
                  <a:gd name="T13" fmla="*/ 504 h 2046"/>
                  <a:gd name="T14" fmla="*/ 307 w 741"/>
                  <a:gd name="T15" fmla="*/ 350 h 2046"/>
                  <a:gd name="T16" fmla="*/ 340 w 741"/>
                  <a:gd name="T17" fmla="*/ 305 h 2046"/>
                  <a:gd name="T18" fmla="*/ 392 w 741"/>
                  <a:gd name="T19" fmla="*/ 260 h 2046"/>
                  <a:gd name="T20" fmla="*/ 420 w 741"/>
                  <a:gd name="T21" fmla="*/ 175 h 2046"/>
                  <a:gd name="T22" fmla="*/ 432 w 741"/>
                  <a:gd name="T23" fmla="*/ 71 h 2046"/>
                  <a:gd name="T24" fmla="*/ 359 w 741"/>
                  <a:gd name="T25" fmla="*/ 3 h 2046"/>
                  <a:gd name="T26" fmla="*/ 224 w 741"/>
                  <a:gd name="T27" fmla="*/ 52 h 2046"/>
                  <a:gd name="T28" fmla="*/ 198 w 741"/>
                  <a:gd name="T29" fmla="*/ 126 h 2046"/>
                  <a:gd name="T30" fmla="*/ 186 w 741"/>
                  <a:gd name="T31" fmla="*/ 189 h 2046"/>
                  <a:gd name="T32" fmla="*/ 196 w 741"/>
                  <a:gd name="T33" fmla="*/ 230 h 2046"/>
                  <a:gd name="T34" fmla="*/ 205 w 741"/>
                  <a:gd name="T35" fmla="*/ 277 h 2046"/>
                  <a:gd name="T36" fmla="*/ 257 w 741"/>
                  <a:gd name="T37" fmla="*/ 308 h 2046"/>
                  <a:gd name="T38" fmla="*/ 283 w 741"/>
                  <a:gd name="T39" fmla="*/ 329 h 2046"/>
                  <a:gd name="T40" fmla="*/ 278 w 741"/>
                  <a:gd name="T41" fmla="*/ 367 h 2046"/>
                  <a:gd name="T42" fmla="*/ 245 w 741"/>
                  <a:gd name="T43" fmla="*/ 317 h 2046"/>
                  <a:gd name="T44" fmla="*/ 78 w 741"/>
                  <a:gd name="T45" fmla="*/ 390 h 2046"/>
                  <a:gd name="T46" fmla="*/ 52 w 741"/>
                  <a:gd name="T47" fmla="*/ 489 h 2046"/>
                  <a:gd name="T48" fmla="*/ 0 w 741"/>
                  <a:gd name="T49" fmla="*/ 1073 h 2046"/>
                  <a:gd name="T50" fmla="*/ 16 w 741"/>
                  <a:gd name="T51" fmla="*/ 1123 h 2046"/>
                  <a:gd name="T52" fmla="*/ 30 w 741"/>
                  <a:gd name="T53" fmla="*/ 1229 h 2046"/>
                  <a:gd name="T54" fmla="*/ 54 w 741"/>
                  <a:gd name="T55" fmla="*/ 1227 h 2046"/>
                  <a:gd name="T56" fmla="*/ 94 w 741"/>
                  <a:gd name="T57" fmla="*/ 1238 h 2046"/>
                  <a:gd name="T58" fmla="*/ 82 w 741"/>
                  <a:gd name="T59" fmla="*/ 1208 h 2046"/>
                  <a:gd name="T60" fmla="*/ 68 w 741"/>
                  <a:gd name="T61" fmla="*/ 1153 h 2046"/>
                  <a:gd name="T62" fmla="*/ 85 w 741"/>
                  <a:gd name="T63" fmla="*/ 1196 h 2046"/>
                  <a:gd name="T64" fmla="*/ 99 w 741"/>
                  <a:gd name="T65" fmla="*/ 1094 h 2046"/>
                  <a:gd name="T66" fmla="*/ 96 w 741"/>
                  <a:gd name="T67" fmla="*/ 1021 h 2046"/>
                  <a:gd name="T68" fmla="*/ 125 w 741"/>
                  <a:gd name="T69" fmla="*/ 1255 h 2046"/>
                  <a:gd name="T70" fmla="*/ 148 w 741"/>
                  <a:gd name="T71" fmla="*/ 1817 h 2046"/>
                  <a:gd name="T72" fmla="*/ 139 w 741"/>
                  <a:gd name="T73" fmla="*/ 1923 h 2046"/>
                  <a:gd name="T74" fmla="*/ 120 w 741"/>
                  <a:gd name="T75" fmla="*/ 1990 h 2046"/>
                  <a:gd name="T76" fmla="*/ 132 w 741"/>
                  <a:gd name="T77" fmla="*/ 2030 h 2046"/>
                  <a:gd name="T78" fmla="*/ 224 w 741"/>
                  <a:gd name="T79" fmla="*/ 2030 h 2046"/>
                  <a:gd name="T80" fmla="*/ 259 w 741"/>
                  <a:gd name="T81" fmla="*/ 1973 h 2046"/>
                  <a:gd name="T82" fmla="*/ 269 w 741"/>
                  <a:gd name="T83" fmla="*/ 1897 h 2046"/>
                  <a:gd name="T84" fmla="*/ 257 w 741"/>
                  <a:gd name="T85" fmla="*/ 1775 h 2046"/>
                  <a:gd name="T86" fmla="*/ 293 w 741"/>
                  <a:gd name="T87" fmla="*/ 1373 h 2046"/>
                  <a:gd name="T88" fmla="*/ 316 w 741"/>
                  <a:gd name="T89" fmla="*/ 1224 h 2046"/>
                  <a:gd name="T90" fmla="*/ 352 w 741"/>
                  <a:gd name="T91" fmla="*/ 1458 h 2046"/>
                  <a:gd name="T92" fmla="*/ 382 w 741"/>
                  <a:gd name="T93" fmla="*/ 1697 h 2046"/>
                  <a:gd name="T94" fmla="*/ 363 w 741"/>
                  <a:gd name="T95" fmla="*/ 1810 h 2046"/>
                  <a:gd name="T96" fmla="*/ 349 w 741"/>
                  <a:gd name="T97" fmla="*/ 1921 h 2046"/>
                  <a:gd name="T98" fmla="*/ 368 w 741"/>
                  <a:gd name="T99" fmla="*/ 1966 h 2046"/>
                  <a:gd name="T100" fmla="*/ 352 w 741"/>
                  <a:gd name="T101" fmla="*/ 2030 h 2046"/>
                  <a:gd name="T102" fmla="*/ 427 w 741"/>
                  <a:gd name="T103" fmla="*/ 2044 h 2046"/>
                  <a:gd name="T104" fmla="*/ 474 w 741"/>
                  <a:gd name="T105" fmla="*/ 1997 h 2046"/>
                  <a:gd name="T106" fmla="*/ 491 w 741"/>
                  <a:gd name="T107" fmla="*/ 1919 h 2046"/>
                  <a:gd name="T108" fmla="*/ 503 w 741"/>
                  <a:gd name="T109" fmla="*/ 1824 h 2046"/>
                  <a:gd name="T110" fmla="*/ 635 w 741"/>
                  <a:gd name="T111" fmla="*/ 1597 h 2046"/>
                  <a:gd name="T112" fmla="*/ 741 w 741"/>
                  <a:gd name="T113" fmla="*/ 1491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41" h="2046">
                    <a:moveTo>
                      <a:pt x="739" y="1375"/>
                    </a:moveTo>
                    <a:lnTo>
                      <a:pt x="732" y="1205"/>
                    </a:lnTo>
                    <a:lnTo>
                      <a:pt x="730" y="1203"/>
                    </a:lnTo>
                    <a:lnTo>
                      <a:pt x="725" y="1198"/>
                    </a:lnTo>
                    <a:lnTo>
                      <a:pt x="713" y="1193"/>
                    </a:lnTo>
                    <a:lnTo>
                      <a:pt x="699" y="1191"/>
                    </a:lnTo>
                    <a:lnTo>
                      <a:pt x="687" y="1191"/>
                    </a:lnTo>
                    <a:lnTo>
                      <a:pt x="635" y="1193"/>
                    </a:lnTo>
                    <a:lnTo>
                      <a:pt x="633" y="1179"/>
                    </a:lnTo>
                    <a:lnTo>
                      <a:pt x="628" y="1165"/>
                    </a:lnTo>
                    <a:lnTo>
                      <a:pt x="640" y="1156"/>
                    </a:lnTo>
                    <a:lnTo>
                      <a:pt x="642" y="1149"/>
                    </a:lnTo>
                    <a:lnTo>
                      <a:pt x="645" y="1139"/>
                    </a:lnTo>
                    <a:lnTo>
                      <a:pt x="647" y="1113"/>
                    </a:lnTo>
                    <a:lnTo>
                      <a:pt x="647" y="1080"/>
                    </a:lnTo>
                    <a:lnTo>
                      <a:pt x="649" y="1066"/>
                    </a:lnTo>
                    <a:lnTo>
                      <a:pt x="652" y="1052"/>
                    </a:lnTo>
                    <a:lnTo>
                      <a:pt x="652" y="1033"/>
                    </a:lnTo>
                    <a:lnTo>
                      <a:pt x="652" y="957"/>
                    </a:lnTo>
                    <a:lnTo>
                      <a:pt x="649" y="846"/>
                    </a:lnTo>
                    <a:lnTo>
                      <a:pt x="642" y="730"/>
                    </a:lnTo>
                    <a:lnTo>
                      <a:pt x="637" y="676"/>
                    </a:lnTo>
                    <a:lnTo>
                      <a:pt x="633" y="629"/>
                    </a:lnTo>
                    <a:lnTo>
                      <a:pt x="623" y="553"/>
                    </a:lnTo>
                    <a:lnTo>
                      <a:pt x="619" y="494"/>
                    </a:lnTo>
                    <a:lnTo>
                      <a:pt x="614" y="423"/>
                    </a:lnTo>
                    <a:lnTo>
                      <a:pt x="611" y="409"/>
                    </a:lnTo>
                    <a:lnTo>
                      <a:pt x="604" y="395"/>
                    </a:lnTo>
                    <a:lnTo>
                      <a:pt x="595" y="386"/>
                    </a:lnTo>
                    <a:lnTo>
                      <a:pt x="581" y="374"/>
                    </a:lnTo>
                    <a:lnTo>
                      <a:pt x="567" y="367"/>
                    </a:lnTo>
                    <a:lnTo>
                      <a:pt x="550" y="357"/>
                    </a:lnTo>
                    <a:lnTo>
                      <a:pt x="512" y="345"/>
                    </a:lnTo>
                    <a:lnTo>
                      <a:pt x="477" y="334"/>
                    </a:lnTo>
                    <a:lnTo>
                      <a:pt x="444" y="317"/>
                    </a:lnTo>
                    <a:lnTo>
                      <a:pt x="408" y="298"/>
                    </a:lnTo>
                    <a:lnTo>
                      <a:pt x="399" y="310"/>
                    </a:lnTo>
                    <a:lnTo>
                      <a:pt x="389" y="326"/>
                    </a:lnTo>
                    <a:lnTo>
                      <a:pt x="373" y="360"/>
                    </a:lnTo>
                    <a:lnTo>
                      <a:pt x="356" y="400"/>
                    </a:lnTo>
                    <a:lnTo>
                      <a:pt x="340" y="445"/>
                    </a:lnTo>
                    <a:lnTo>
                      <a:pt x="321" y="504"/>
                    </a:lnTo>
                    <a:lnTo>
                      <a:pt x="300" y="369"/>
                    </a:lnTo>
                    <a:lnTo>
                      <a:pt x="300" y="367"/>
                    </a:lnTo>
                    <a:lnTo>
                      <a:pt x="304" y="364"/>
                    </a:lnTo>
                    <a:lnTo>
                      <a:pt x="309" y="360"/>
                    </a:lnTo>
                    <a:lnTo>
                      <a:pt x="309" y="355"/>
                    </a:lnTo>
                    <a:lnTo>
                      <a:pt x="307" y="350"/>
                    </a:lnTo>
                    <a:lnTo>
                      <a:pt x="304" y="341"/>
                    </a:lnTo>
                    <a:lnTo>
                      <a:pt x="302" y="334"/>
                    </a:lnTo>
                    <a:lnTo>
                      <a:pt x="297" y="326"/>
                    </a:lnTo>
                    <a:lnTo>
                      <a:pt x="309" y="322"/>
                    </a:lnTo>
                    <a:lnTo>
                      <a:pt x="326" y="315"/>
                    </a:lnTo>
                    <a:lnTo>
                      <a:pt x="340" y="305"/>
                    </a:lnTo>
                    <a:lnTo>
                      <a:pt x="356" y="293"/>
                    </a:lnTo>
                    <a:lnTo>
                      <a:pt x="361" y="289"/>
                    </a:lnTo>
                    <a:lnTo>
                      <a:pt x="370" y="284"/>
                    </a:lnTo>
                    <a:lnTo>
                      <a:pt x="385" y="277"/>
                    </a:lnTo>
                    <a:lnTo>
                      <a:pt x="389" y="270"/>
                    </a:lnTo>
                    <a:lnTo>
                      <a:pt x="392" y="260"/>
                    </a:lnTo>
                    <a:lnTo>
                      <a:pt x="392" y="234"/>
                    </a:lnTo>
                    <a:lnTo>
                      <a:pt x="394" y="223"/>
                    </a:lnTo>
                    <a:lnTo>
                      <a:pt x="396" y="213"/>
                    </a:lnTo>
                    <a:lnTo>
                      <a:pt x="401" y="201"/>
                    </a:lnTo>
                    <a:lnTo>
                      <a:pt x="411" y="189"/>
                    </a:lnTo>
                    <a:lnTo>
                      <a:pt x="420" y="175"/>
                    </a:lnTo>
                    <a:lnTo>
                      <a:pt x="430" y="159"/>
                    </a:lnTo>
                    <a:lnTo>
                      <a:pt x="434" y="135"/>
                    </a:lnTo>
                    <a:lnTo>
                      <a:pt x="439" y="111"/>
                    </a:lnTo>
                    <a:lnTo>
                      <a:pt x="439" y="97"/>
                    </a:lnTo>
                    <a:lnTo>
                      <a:pt x="437" y="85"/>
                    </a:lnTo>
                    <a:lnTo>
                      <a:pt x="432" y="71"/>
                    </a:lnTo>
                    <a:lnTo>
                      <a:pt x="425" y="57"/>
                    </a:lnTo>
                    <a:lnTo>
                      <a:pt x="420" y="48"/>
                    </a:lnTo>
                    <a:lnTo>
                      <a:pt x="401" y="29"/>
                    </a:lnTo>
                    <a:lnTo>
                      <a:pt x="389" y="19"/>
                    </a:lnTo>
                    <a:lnTo>
                      <a:pt x="375" y="10"/>
                    </a:lnTo>
                    <a:lnTo>
                      <a:pt x="359" y="3"/>
                    </a:lnTo>
                    <a:lnTo>
                      <a:pt x="342" y="0"/>
                    </a:lnTo>
                    <a:lnTo>
                      <a:pt x="255" y="15"/>
                    </a:lnTo>
                    <a:lnTo>
                      <a:pt x="233" y="26"/>
                    </a:lnTo>
                    <a:lnTo>
                      <a:pt x="224" y="34"/>
                    </a:lnTo>
                    <a:lnTo>
                      <a:pt x="222" y="41"/>
                    </a:lnTo>
                    <a:lnTo>
                      <a:pt x="224" y="52"/>
                    </a:lnTo>
                    <a:lnTo>
                      <a:pt x="226" y="60"/>
                    </a:lnTo>
                    <a:lnTo>
                      <a:pt x="226" y="64"/>
                    </a:lnTo>
                    <a:lnTo>
                      <a:pt x="224" y="69"/>
                    </a:lnTo>
                    <a:lnTo>
                      <a:pt x="205" y="107"/>
                    </a:lnTo>
                    <a:lnTo>
                      <a:pt x="200" y="116"/>
                    </a:lnTo>
                    <a:lnTo>
                      <a:pt x="198" y="126"/>
                    </a:lnTo>
                    <a:lnTo>
                      <a:pt x="198" y="133"/>
                    </a:lnTo>
                    <a:lnTo>
                      <a:pt x="198" y="142"/>
                    </a:lnTo>
                    <a:lnTo>
                      <a:pt x="184" y="173"/>
                    </a:lnTo>
                    <a:lnTo>
                      <a:pt x="181" y="182"/>
                    </a:lnTo>
                    <a:lnTo>
                      <a:pt x="181" y="187"/>
                    </a:lnTo>
                    <a:lnTo>
                      <a:pt x="186" y="189"/>
                    </a:lnTo>
                    <a:lnTo>
                      <a:pt x="193" y="192"/>
                    </a:lnTo>
                    <a:lnTo>
                      <a:pt x="196" y="194"/>
                    </a:lnTo>
                    <a:lnTo>
                      <a:pt x="198" y="199"/>
                    </a:lnTo>
                    <a:lnTo>
                      <a:pt x="196" y="215"/>
                    </a:lnTo>
                    <a:lnTo>
                      <a:pt x="196" y="227"/>
                    </a:lnTo>
                    <a:lnTo>
                      <a:pt x="196" y="230"/>
                    </a:lnTo>
                    <a:lnTo>
                      <a:pt x="198" y="239"/>
                    </a:lnTo>
                    <a:lnTo>
                      <a:pt x="198" y="248"/>
                    </a:lnTo>
                    <a:lnTo>
                      <a:pt x="196" y="256"/>
                    </a:lnTo>
                    <a:lnTo>
                      <a:pt x="198" y="265"/>
                    </a:lnTo>
                    <a:lnTo>
                      <a:pt x="198" y="267"/>
                    </a:lnTo>
                    <a:lnTo>
                      <a:pt x="205" y="277"/>
                    </a:lnTo>
                    <a:lnTo>
                      <a:pt x="210" y="279"/>
                    </a:lnTo>
                    <a:lnTo>
                      <a:pt x="219" y="284"/>
                    </a:lnTo>
                    <a:lnTo>
                      <a:pt x="238" y="286"/>
                    </a:lnTo>
                    <a:lnTo>
                      <a:pt x="248" y="286"/>
                    </a:lnTo>
                    <a:lnTo>
                      <a:pt x="262" y="286"/>
                    </a:lnTo>
                    <a:lnTo>
                      <a:pt x="257" y="308"/>
                    </a:lnTo>
                    <a:lnTo>
                      <a:pt x="257" y="312"/>
                    </a:lnTo>
                    <a:lnTo>
                      <a:pt x="259" y="317"/>
                    </a:lnTo>
                    <a:lnTo>
                      <a:pt x="271" y="329"/>
                    </a:lnTo>
                    <a:lnTo>
                      <a:pt x="276" y="331"/>
                    </a:lnTo>
                    <a:lnTo>
                      <a:pt x="281" y="329"/>
                    </a:lnTo>
                    <a:lnTo>
                      <a:pt x="283" y="329"/>
                    </a:lnTo>
                    <a:lnTo>
                      <a:pt x="278" y="331"/>
                    </a:lnTo>
                    <a:lnTo>
                      <a:pt x="274" y="341"/>
                    </a:lnTo>
                    <a:lnTo>
                      <a:pt x="271" y="345"/>
                    </a:lnTo>
                    <a:lnTo>
                      <a:pt x="269" y="350"/>
                    </a:lnTo>
                    <a:lnTo>
                      <a:pt x="274" y="360"/>
                    </a:lnTo>
                    <a:lnTo>
                      <a:pt x="278" y="367"/>
                    </a:lnTo>
                    <a:lnTo>
                      <a:pt x="250" y="456"/>
                    </a:lnTo>
                    <a:lnTo>
                      <a:pt x="245" y="471"/>
                    </a:lnTo>
                    <a:lnTo>
                      <a:pt x="245" y="456"/>
                    </a:lnTo>
                    <a:lnTo>
                      <a:pt x="243" y="362"/>
                    </a:lnTo>
                    <a:lnTo>
                      <a:pt x="243" y="331"/>
                    </a:lnTo>
                    <a:lnTo>
                      <a:pt x="245" y="317"/>
                    </a:lnTo>
                    <a:lnTo>
                      <a:pt x="248" y="315"/>
                    </a:lnTo>
                    <a:lnTo>
                      <a:pt x="229" y="322"/>
                    </a:lnTo>
                    <a:lnTo>
                      <a:pt x="172" y="345"/>
                    </a:lnTo>
                    <a:lnTo>
                      <a:pt x="115" y="369"/>
                    </a:lnTo>
                    <a:lnTo>
                      <a:pt x="92" y="381"/>
                    </a:lnTo>
                    <a:lnTo>
                      <a:pt x="78" y="390"/>
                    </a:lnTo>
                    <a:lnTo>
                      <a:pt x="70" y="397"/>
                    </a:lnTo>
                    <a:lnTo>
                      <a:pt x="66" y="407"/>
                    </a:lnTo>
                    <a:lnTo>
                      <a:pt x="61" y="419"/>
                    </a:lnTo>
                    <a:lnTo>
                      <a:pt x="59" y="430"/>
                    </a:lnTo>
                    <a:lnTo>
                      <a:pt x="56" y="459"/>
                    </a:lnTo>
                    <a:lnTo>
                      <a:pt x="52" y="489"/>
                    </a:lnTo>
                    <a:lnTo>
                      <a:pt x="37" y="650"/>
                    </a:lnTo>
                    <a:lnTo>
                      <a:pt x="28" y="726"/>
                    </a:lnTo>
                    <a:lnTo>
                      <a:pt x="21" y="785"/>
                    </a:lnTo>
                    <a:lnTo>
                      <a:pt x="16" y="851"/>
                    </a:lnTo>
                    <a:lnTo>
                      <a:pt x="7" y="990"/>
                    </a:lnTo>
                    <a:lnTo>
                      <a:pt x="0" y="1073"/>
                    </a:lnTo>
                    <a:lnTo>
                      <a:pt x="2" y="1078"/>
                    </a:lnTo>
                    <a:lnTo>
                      <a:pt x="2" y="1082"/>
                    </a:lnTo>
                    <a:lnTo>
                      <a:pt x="9" y="1089"/>
                    </a:lnTo>
                    <a:lnTo>
                      <a:pt x="16" y="1094"/>
                    </a:lnTo>
                    <a:lnTo>
                      <a:pt x="18" y="1097"/>
                    </a:lnTo>
                    <a:lnTo>
                      <a:pt x="16" y="1123"/>
                    </a:lnTo>
                    <a:lnTo>
                      <a:pt x="14" y="1158"/>
                    </a:lnTo>
                    <a:lnTo>
                      <a:pt x="16" y="1193"/>
                    </a:lnTo>
                    <a:lnTo>
                      <a:pt x="18" y="1210"/>
                    </a:lnTo>
                    <a:lnTo>
                      <a:pt x="21" y="1217"/>
                    </a:lnTo>
                    <a:lnTo>
                      <a:pt x="23" y="1222"/>
                    </a:lnTo>
                    <a:lnTo>
                      <a:pt x="30" y="1229"/>
                    </a:lnTo>
                    <a:lnTo>
                      <a:pt x="33" y="1234"/>
                    </a:lnTo>
                    <a:lnTo>
                      <a:pt x="35" y="1231"/>
                    </a:lnTo>
                    <a:lnTo>
                      <a:pt x="37" y="1229"/>
                    </a:lnTo>
                    <a:lnTo>
                      <a:pt x="35" y="1205"/>
                    </a:lnTo>
                    <a:lnTo>
                      <a:pt x="40" y="1215"/>
                    </a:lnTo>
                    <a:lnTo>
                      <a:pt x="54" y="1227"/>
                    </a:lnTo>
                    <a:lnTo>
                      <a:pt x="68" y="1241"/>
                    </a:lnTo>
                    <a:lnTo>
                      <a:pt x="78" y="1248"/>
                    </a:lnTo>
                    <a:lnTo>
                      <a:pt x="85" y="1248"/>
                    </a:lnTo>
                    <a:lnTo>
                      <a:pt x="87" y="1243"/>
                    </a:lnTo>
                    <a:lnTo>
                      <a:pt x="87" y="1238"/>
                    </a:lnTo>
                    <a:lnTo>
                      <a:pt x="94" y="1238"/>
                    </a:lnTo>
                    <a:lnTo>
                      <a:pt x="101" y="1238"/>
                    </a:lnTo>
                    <a:lnTo>
                      <a:pt x="104" y="1236"/>
                    </a:lnTo>
                    <a:lnTo>
                      <a:pt x="106" y="1234"/>
                    </a:lnTo>
                    <a:lnTo>
                      <a:pt x="104" y="1229"/>
                    </a:lnTo>
                    <a:lnTo>
                      <a:pt x="92" y="1217"/>
                    </a:lnTo>
                    <a:lnTo>
                      <a:pt x="82" y="1208"/>
                    </a:lnTo>
                    <a:lnTo>
                      <a:pt x="73" y="1196"/>
                    </a:lnTo>
                    <a:lnTo>
                      <a:pt x="66" y="1184"/>
                    </a:lnTo>
                    <a:lnTo>
                      <a:pt x="63" y="1172"/>
                    </a:lnTo>
                    <a:lnTo>
                      <a:pt x="63" y="1163"/>
                    </a:lnTo>
                    <a:lnTo>
                      <a:pt x="66" y="1156"/>
                    </a:lnTo>
                    <a:lnTo>
                      <a:pt x="68" y="1153"/>
                    </a:lnTo>
                    <a:lnTo>
                      <a:pt x="73" y="1153"/>
                    </a:lnTo>
                    <a:lnTo>
                      <a:pt x="78" y="1156"/>
                    </a:lnTo>
                    <a:lnTo>
                      <a:pt x="80" y="1165"/>
                    </a:lnTo>
                    <a:lnTo>
                      <a:pt x="82" y="1186"/>
                    </a:lnTo>
                    <a:lnTo>
                      <a:pt x="82" y="1191"/>
                    </a:lnTo>
                    <a:lnTo>
                      <a:pt x="85" y="1196"/>
                    </a:lnTo>
                    <a:lnTo>
                      <a:pt x="92" y="1201"/>
                    </a:lnTo>
                    <a:lnTo>
                      <a:pt x="99" y="1201"/>
                    </a:lnTo>
                    <a:lnTo>
                      <a:pt x="104" y="1201"/>
                    </a:lnTo>
                    <a:lnTo>
                      <a:pt x="101" y="1137"/>
                    </a:lnTo>
                    <a:lnTo>
                      <a:pt x="99" y="1108"/>
                    </a:lnTo>
                    <a:lnTo>
                      <a:pt x="99" y="1094"/>
                    </a:lnTo>
                    <a:lnTo>
                      <a:pt x="99" y="1087"/>
                    </a:lnTo>
                    <a:lnTo>
                      <a:pt x="96" y="1075"/>
                    </a:lnTo>
                    <a:lnTo>
                      <a:pt x="94" y="1064"/>
                    </a:lnTo>
                    <a:lnTo>
                      <a:pt x="92" y="1054"/>
                    </a:lnTo>
                    <a:lnTo>
                      <a:pt x="94" y="1030"/>
                    </a:lnTo>
                    <a:lnTo>
                      <a:pt x="96" y="1021"/>
                    </a:lnTo>
                    <a:lnTo>
                      <a:pt x="96" y="1026"/>
                    </a:lnTo>
                    <a:lnTo>
                      <a:pt x="99" y="1052"/>
                    </a:lnTo>
                    <a:lnTo>
                      <a:pt x="99" y="1087"/>
                    </a:lnTo>
                    <a:lnTo>
                      <a:pt x="106" y="1120"/>
                    </a:lnTo>
                    <a:lnTo>
                      <a:pt x="113" y="1167"/>
                    </a:lnTo>
                    <a:lnTo>
                      <a:pt x="125" y="1255"/>
                    </a:lnTo>
                    <a:lnTo>
                      <a:pt x="132" y="1349"/>
                    </a:lnTo>
                    <a:lnTo>
                      <a:pt x="137" y="1420"/>
                    </a:lnTo>
                    <a:lnTo>
                      <a:pt x="139" y="1503"/>
                    </a:lnTo>
                    <a:lnTo>
                      <a:pt x="144" y="1623"/>
                    </a:lnTo>
                    <a:lnTo>
                      <a:pt x="151" y="1803"/>
                    </a:lnTo>
                    <a:lnTo>
                      <a:pt x="148" y="1817"/>
                    </a:lnTo>
                    <a:lnTo>
                      <a:pt x="146" y="1831"/>
                    </a:lnTo>
                    <a:lnTo>
                      <a:pt x="139" y="1867"/>
                    </a:lnTo>
                    <a:lnTo>
                      <a:pt x="137" y="1883"/>
                    </a:lnTo>
                    <a:lnTo>
                      <a:pt x="134" y="1900"/>
                    </a:lnTo>
                    <a:lnTo>
                      <a:pt x="134" y="1914"/>
                    </a:lnTo>
                    <a:lnTo>
                      <a:pt x="139" y="1923"/>
                    </a:lnTo>
                    <a:lnTo>
                      <a:pt x="146" y="1940"/>
                    </a:lnTo>
                    <a:lnTo>
                      <a:pt x="151" y="1949"/>
                    </a:lnTo>
                    <a:lnTo>
                      <a:pt x="148" y="1959"/>
                    </a:lnTo>
                    <a:lnTo>
                      <a:pt x="141" y="1966"/>
                    </a:lnTo>
                    <a:lnTo>
                      <a:pt x="127" y="1978"/>
                    </a:lnTo>
                    <a:lnTo>
                      <a:pt x="120" y="1990"/>
                    </a:lnTo>
                    <a:lnTo>
                      <a:pt x="118" y="1999"/>
                    </a:lnTo>
                    <a:lnTo>
                      <a:pt x="115" y="2011"/>
                    </a:lnTo>
                    <a:lnTo>
                      <a:pt x="118" y="2016"/>
                    </a:lnTo>
                    <a:lnTo>
                      <a:pt x="120" y="2023"/>
                    </a:lnTo>
                    <a:lnTo>
                      <a:pt x="125" y="2027"/>
                    </a:lnTo>
                    <a:lnTo>
                      <a:pt x="132" y="2030"/>
                    </a:lnTo>
                    <a:lnTo>
                      <a:pt x="141" y="2034"/>
                    </a:lnTo>
                    <a:lnTo>
                      <a:pt x="153" y="2037"/>
                    </a:lnTo>
                    <a:lnTo>
                      <a:pt x="174" y="2039"/>
                    </a:lnTo>
                    <a:lnTo>
                      <a:pt x="193" y="2037"/>
                    </a:lnTo>
                    <a:lnTo>
                      <a:pt x="210" y="2034"/>
                    </a:lnTo>
                    <a:lnTo>
                      <a:pt x="224" y="2030"/>
                    </a:lnTo>
                    <a:lnTo>
                      <a:pt x="233" y="2023"/>
                    </a:lnTo>
                    <a:lnTo>
                      <a:pt x="243" y="2016"/>
                    </a:lnTo>
                    <a:lnTo>
                      <a:pt x="255" y="2001"/>
                    </a:lnTo>
                    <a:lnTo>
                      <a:pt x="259" y="1997"/>
                    </a:lnTo>
                    <a:lnTo>
                      <a:pt x="259" y="1990"/>
                    </a:lnTo>
                    <a:lnTo>
                      <a:pt x="259" y="1973"/>
                    </a:lnTo>
                    <a:lnTo>
                      <a:pt x="257" y="1956"/>
                    </a:lnTo>
                    <a:lnTo>
                      <a:pt x="259" y="1945"/>
                    </a:lnTo>
                    <a:lnTo>
                      <a:pt x="264" y="1931"/>
                    </a:lnTo>
                    <a:lnTo>
                      <a:pt x="269" y="1919"/>
                    </a:lnTo>
                    <a:lnTo>
                      <a:pt x="271" y="1907"/>
                    </a:lnTo>
                    <a:lnTo>
                      <a:pt x="269" y="1897"/>
                    </a:lnTo>
                    <a:lnTo>
                      <a:pt x="269" y="1886"/>
                    </a:lnTo>
                    <a:lnTo>
                      <a:pt x="262" y="1867"/>
                    </a:lnTo>
                    <a:lnTo>
                      <a:pt x="252" y="1850"/>
                    </a:lnTo>
                    <a:lnTo>
                      <a:pt x="250" y="1838"/>
                    </a:lnTo>
                    <a:lnTo>
                      <a:pt x="250" y="1819"/>
                    </a:lnTo>
                    <a:lnTo>
                      <a:pt x="257" y="1775"/>
                    </a:lnTo>
                    <a:lnTo>
                      <a:pt x="264" y="1720"/>
                    </a:lnTo>
                    <a:lnTo>
                      <a:pt x="269" y="1668"/>
                    </a:lnTo>
                    <a:lnTo>
                      <a:pt x="274" y="1614"/>
                    </a:lnTo>
                    <a:lnTo>
                      <a:pt x="278" y="1548"/>
                    </a:lnTo>
                    <a:lnTo>
                      <a:pt x="285" y="1470"/>
                    </a:lnTo>
                    <a:lnTo>
                      <a:pt x="293" y="1373"/>
                    </a:lnTo>
                    <a:lnTo>
                      <a:pt x="295" y="1328"/>
                    </a:lnTo>
                    <a:lnTo>
                      <a:pt x="297" y="1293"/>
                    </a:lnTo>
                    <a:lnTo>
                      <a:pt x="302" y="1264"/>
                    </a:lnTo>
                    <a:lnTo>
                      <a:pt x="307" y="1245"/>
                    </a:lnTo>
                    <a:lnTo>
                      <a:pt x="311" y="1231"/>
                    </a:lnTo>
                    <a:lnTo>
                      <a:pt x="316" y="1224"/>
                    </a:lnTo>
                    <a:lnTo>
                      <a:pt x="318" y="1219"/>
                    </a:lnTo>
                    <a:lnTo>
                      <a:pt x="321" y="1243"/>
                    </a:lnTo>
                    <a:lnTo>
                      <a:pt x="323" y="1271"/>
                    </a:lnTo>
                    <a:lnTo>
                      <a:pt x="335" y="1340"/>
                    </a:lnTo>
                    <a:lnTo>
                      <a:pt x="344" y="1406"/>
                    </a:lnTo>
                    <a:lnTo>
                      <a:pt x="352" y="1458"/>
                    </a:lnTo>
                    <a:lnTo>
                      <a:pt x="356" y="1498"/>
                    </a:lnTo>
                    <a:lnTo>
                      <a:pt x="363" y="1534"/>
                    </a:lnTo>
                    <a:lnTo>
                      <a:pt x="370" y="1571"/>
                    </a:lnTo>
                    <a:lnTo>
                      <a:pt x="375" y="1609"/>
                    </a:lnTo>
                    <a:lnTo>
                      <a:pt x="380" y="1652"/>
                    </a:lnTo>
                    <a:lnTo>
                      <a:pt x="382" y="1697"/>
                    </a:lnTo>
                    <a:lnTo>
                      <a:pt x="382" y="1718"/>
                    </a:lnTo>
                    <a:lnTo>
                      <a:pt x="380" y="1737"/>
                    </a:lnTo>
                    <a:lnTo>
                      <a:pt x="378" y="1756"/>
                    </a:lnTo>
                    <a:lnTo>
                      <a:pt x="370" y="1772"/>
                    </a:lnTo>
                    <a:lnTo>
                      <a:pt x="363" y="1793"/>
                    </a:lnTo>
                    <a:lnTo>
                      <a:pt x="363" y="1810"/>
                    </a:lnTo>
                    <a:lnTo>
                      <a:pt x="366" y="1824"/>
                    </a:lnTo>
                    <a:lnTo>
                      <a:pt x="368" y="1843"/>
                    </a:lnTo>
                    <a:lnTo>
                      <a:pt x="363" y="1864"/>
                    </a:lnTo>
                    <a:lnTo>
                      <a:pt x="359" y="1886"/>
                    </a:lnTo>
                    <a:lnTo>
                      <a:pt x="352" y="1905"/>
                    </a:lnTo>
                    <a:lnTo>
                      <a:pt x="349" y="1921"/>
                    </a:lnTo>
                    <a:lnTo>
                      <a:pt x="349" y="1926"/>
                    </a:lnTo>
                    <a:lnTo>
                      <a:pt x="352" y="1933"/>
                    </a:lnTo>
                    <a:lnTo>
                      <a:pt x="361" y="1945"/>
                    </a:lnTo>
                    <a:lnTo>
                      <a:pt x="370" y="1956"/>
                    </a:lnTo>
                    <a:lnTo>
                      <a:pt x="370" y="1961"/>
                    </a:lnTo>
                    <a:lnTo>
                      <a:pt x="368" y="1966"/>
                    </a:lnTo>
                    <a:lnTo>
                      <a:pt x="359" y="1973"/>
                    </a:lnTo>
                    <a:lnTo>
                      <a:pt x="354" y="1985"/>
                    </a:lnTo>
                    <a:lnTo>
                      <a:pt x="349" y="1997"/>
                    </a:lnTo>
                    <a:lnTo>
                      <a:pt x="349" y="2011"/>
                    </a:lnTo>
                    <a:lnTo>
                      <a:pt x="349" y="2025"/>
                    </a:lnTo>
                    <a:lnTo>
                      <a:pt x="352" y="2030"/>
                    </a:lnTo>
                    <a:lnTo>
                      <a:pt x="356" y="2034"/>
                    </a:lnTo>
                    <a:lnTo>
                      <a:pt x="363" y="2039"/>
                    </a:lnTo>
                    <a:lnTo>
                      <a:pt x="375" y="2044"/>
                    </a:lnTo>
                    <a:lnTo>
                      <a:pt x="389" y="2044"/>
                    </a:lnTo>
                    <a:lnTo>
                      <a:pt x="408" y="2046"/>
                    </a:lnTo>
                    <a:lnTo>
                      <a:pt x="427" y="2044"/>
                    </a:lnTo>
                    <a:lnTo>
                      <a:pt x="444" y="2039"/>
                    </a:lnTo>
                    <a:lnTo>
                      <a:pt x="453" y="2034"/>
                    </a:lnTo>
                    <a:lnTo>
                      <a:pt x="463" y="2027"/>
                    </a:lnTo>
                    <a:lnTo>
                      <a:pt x="470" y="2020"/>
                    </a:lnTo>
                    <a:lnTo>
                      <a:pt x="472" y="2011"/>
                    </a:lnTo>
                    <a:lnTo>
                      <a:pt x="474" y="1997"/>
                    </a:lnTo>
                    <a:lnTo>
                      <a:pt x="472" y="1973"/>
                    </a:lnTo>
                    <a:lnTo>
                      <a:pt x="472" y="1964"/>
                    </a:lnTo>
                    <a:lnTo>
                      <a:pt x="474" y="1956"/>
                    </a:lnTo>
                    <a:lnTo>
                      <a:pt x="479" y="1949"/>
                    </a:lnTo>
                    <a:lnTo>
                      <a:pt x="486" y="1935"/>
                    </a:lnTo>
                    <a:lnTo>
                      <a:pt x="491" y="1919"/>
                    </a:lnTo>
                    <a:lnTo>
                      <a:pt x="491" y="1900"/>
                    </a:lnTo>
                    <a:lnTo>
                      <a:pt x="491" y="1879"/>
                    </a:lnTo>
                    <a:lnTo>
                      <a:pt x="491" y="1869"/>
                    </a:lnTo>
                    <a:lnTo>
                      <a:pt x="493" y="1862"/>
                    </a:lnTo>
                    <a:lnTo>
                      <a:pt x="498" y="1848"/>
                    </a:lnTo>
                    <a:lnTo>
                      <a:pt x="503" y="1824"/>
                    </a:lnTo>
                    <a:lnTo>
                      <a:pt x="507" y="1803"/>
                    </a:lnTo>
                    <a:lnTo>
                      <a:pt x="510" y="1777"/>
                    </a:lnTo>
                    <a:lnTo>
                      <a:pt x="510" y="1704"/>
                    </a:lnTo>
                    <a:lnTo>
                      <a:pt x="507" y="1628"/>
                    </a:lnTo>
                    <a:lnTo>
                      <a:pt x="564" y="1616"/>
                    </a:lnTo>
                    <a:lnTo>
                      <a:pt x="635" y="1597"/>
                    </a:lnTo>
                    <a:lnTo>
                      <a:pt x="725" y="1571"/>
                    </a:lnTo>
                    <a:lnTo>
                      <a:pt x="730" y="1569"/>
                    </a:lnTo>
                    <a:lnTo>
                      <a:pt x="734" y="1567"/>
                    </a:lnTo>
                    <a:lnTo>
                      <a:pt x="739" y="1560"/>
                    </a:lnTo>
                    <a:lnTo>
                      <a:pt x="741" y="1550"/>
                    </a:lnTo>
                    <a:lnTo>
                      <a:pt x="741" y="1491"/>
                    </a:lnTo>
                    <a:lnTo>
                      <a:pt x="739" y="1375"/>
                    </a:lnTo>
                    <a:close/>
                  </a:path>
                </a:pathLst>
              </a:custGeom>
              <a:grp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133" dirty="0">
                  <a:latin typeface="Calibri" panose="020F0502020204030204" pitchFamily="34" charset="0"/>
                </a:endParaRPr>
              </a:p>
            </p:txBody>
          </p:sp>
        </p:grpSp>
      </p:grpSp>
      <p:grpSp>
        <p:nvGrpSpPr>
          <p:cNvPr id="11" name="Group 3">
            <a:extLst>
              <a:ext uri="{FF2B5EF4-FFF2-40B4-BE49-F238E27FC236}">
                <a16:creationId xmlns:a16="http://schemas.microsoft.com/office/drawing/2014/main" id="{1023754E-217E-7E4B-AE0E-CFCE9629F04F}"/>
              </a:ext>
            </a:extLst>
          </p:cNvPr>
          <p:cNvGrpSpPr/>
          <p:nvPr/>
        </p:nvGrpSpPr>
        <p:grpSpPr>
          <a:xfrm>
            <a:off x="439483" y="5262806"/>
            <a:ext cx="662015" cy="602204"/>
            <a:chOff x="4259987" y="2575936"/>
            <a:chExt cx="428289" cy="451653"/>
          </a:xfrm>
        </p:grpSpPr>
        <p:sp>
          <p:nvSpPr>
            <p:cNvPr id="18" name="Rechteck 59">
              <a:extLst>
                <a:ext uri="{FF2B5EF4-FFF2-40B4-BE49-F238E27FC236}">
                  <a16:creationId xmlns:a16="http://schemas.microsoft.com/office/drawing/2014/main" id="{627B9448-A189-074C-BD45-920BCA9618CB}"/>
                </a:ext>
              </a:extLst>
            </p:cNvPr>
            <p:cNvSpPr>
              <a:spLocks noChangeAspect="1"/>
            </p:cNvSpPr>
            <p:nvPr/>
          </p:nvSpPr>
          <p:spPr bwMode="gray">
            <a:xfrm>
              <a:off x="4259987" y="2575936"/>
              <a:ext cx="428289" cy="451653"/>
            </a:xfrm>
            <a:prstGeom prst="rect">
              <a:avLst/>
            </a:prstGeom>
            <a:solidFill>
              <a:schemeClr val="accent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en-US" sz="1867" dirty="0">
                <a:solidFill>
                  <a:schemeClr val="tx1"/>
                </a:solidFill>
                <a:latin typeface="Calibri" panose="020F0502020204030204" pitchFamily="34" charset="0"/>
              </a:endParaRPr>
            </a:p>
          </p:txBody>
        </p:sp>
        <p:grpSp>
          <p:nvGrpSpPr>
            <p:cNvPr id="13" name="Group 227">
              <a:extLst>
                <a:ext uri="{FF2B5EF4-FFF2-40B4-BE49-F238E27FC236}">
                  <a16:creationId xmlns:a16="http://schemas.microsoft.com/office/drawing/2014/main" id="{D6A77AF6-9DCF-0F40-90E9-C2C8D2A8E9D3}"/>
                </a:ext>
              </a:extLst>
            </p:cNvPr>
            <p:cNvGrpSpPr>
              <a:grpSpLocks noChangeAspect="1"/>
            </p:cNvGrpSpPr>
            <p:nvPr>
              <p:custDataLst>
                <p:tags r:id="rId1"/>
              </p:custDataLst>
            </p:nvPr>
          </p:nvGrpSpPr>
          <p:grpSpPr bwMode="gray">
            <a:xfrm rot="7786630">
              <a:off x="4321189" y="2653817"/>
              <a:ext cx="313804" cy="297570"/>
              <a:chOff x="3015" y="2023"/>
              <a:chExt cx="318" cy="318"/>
            </a:xfrm>
          </p:grpSpPr>
          <p:sp>
            <p:nvSpPr>
              <p:cNvPr id="20" name="Oval 228">
                <a:extLst>
                  <a:ext uri="{FF2B5EF4-FFF2-40B4-BE49-F238E27FC236}">
                    <a16:creationId xmlns:a16="http://schemas.microsoft.com/office/drawing/2014/main" id="{54CE04CF-8671-3447-8F45-48BD2A755419}"/>
                  </a:ext>
                </a:extLst>
              </p:cNvPr>
              <p:cNvSpPr>
                <a:spLocks noChangeArrowheads="1"/>
              </p:cNvSpPr>
              <p:nvPr>
                <p:custDataLst>
                  <p:tags r:id="rId2"/>
                </p:custDataLst>
              </p:nvPr>
            </p:nvSpPr>
            <p:spPr bwMode="gray">
              <a:xfrm>
                <a:off x="3015" y="2023"/>
                <a:ext cx="318" cy="318"/>
              </a:xfrm>
              <a:prstGeom prst="ellipse">
                <a:avLst/>
              </a:prstGeom>
              <a:solidFill>
                <a:srgbClr val="FFFFFF"/>
              </a:solidFill>
              <a:ln w="635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4000" tIns="110400" rIns="120000" bIns="62400" anchor="ctr"/>
              <a:lstStyle/>
              <a:p>
                <a:pPr algn="l">
                  <a:lnSpc>
                    <a:spcPct val="90000"/>
                  </a:lnSpc>
                  <a:spcBef>
                    <a:spcPct val="25000"/>
                  </a:spcBef>
                </a:pPr>
                <a:endParaRPr lang="en-US" sz="1600" dirty="0">
                  <a:latin typeface="Calibri" panose="020F0502020204030204" pitchFamily="34" charset="0"/>
                </a:endParaRPr>
              </a:p>
            </p:txBody>
          </p:sp>
          <p:sp>
            <p:nvSpPr>
              <p:cNvPr id="21" name="Oval 229">
                <a:extLst>
                  <a:ext uri="{FF2B5EF4-FFF2-40B4-BE49-F238E27FC236}">
                    <a16:creationId xmlns:a16="http://schemas.microsoft.com/office/drawing/2014/main" id="{E98B27A6-32BE-7C43-AD14-9A8B470C60E9}"/>
                  </a:ext>
                </a:extLst>
              </p:cNvPr>
              <p:cNvSpPr>
                <a:spLocks noChangeAspect="1" noChangeArrowheads="1"/>
              </p:cNvSpPr>
              <p:nvPr/>
            </p:nvSpPr>
            <p:spPr bwMode="gray">
              <a:xfrm>
                <a:off x="3015" y="2024"/>
                <a:ext cx="318" cy="314"/>
              </a:xfrm>
              <a:prstGeom prst="ellipse">
                <a:avLst/>
              </a:prstGeom>
              <a:solidFill>
                <a:schemeClr val="bg2">
                  <a:lumMod val="60000"/>
                  <a:lumOff val="40000"/>
                </a:schemeClr>
              </a:solidFill>
              <a:ln w="63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000" tIns="62400" rIns="120000" bIns="62400" anchor="ctr"/>
              <a:lstStyle/>
              <a:p>
                <a:endParaRPr lang="en-US" sz="2133" dirty="0">
                  <a:latin typeface="Calibri" panose="020F0502020204030204" pitchFamily="34" charset="0"/>
                </a:endParaRPr>
              </a:p>
            </p:txBody>
          </p:sp>
          <p:sp>
            <p:nvSpPr>
              <p:cNvPr id="22" name="Arc 230">
                <a:extLst>
                  <a:ext uri="{FF2B5EF4-FFF2-40B4-BE49-F238E27FC236}">
                    <a16:creationId xmlns:a16="http://schemas.microsoft.com/office/drawing/2014/main" id="{43A05856-E651-B346-BB6F-E5C96E48E054}"/>
                  </a:ext>
                </a:extLst>
              </p:cNvPr>
              <p:cNvSpPr>
                <a:spLocks noChangeAspect="1"/>
              </p:cNvSpPr>
              <p:nvPr/>
            </p:nvSpPr>
            <p:spPr bwMode="gray">
              <a:xfrm>
                <a:off x="3015" y="2024"/>
                <a:ext cx="318" cy="314"/>
              </a:xfrm>
              <a:custGeom>
                <a:avLst/>
                <a:gdLst>
                  <a:gd name="G0" fmla="+- 21593 0 0"/>
                  <a:gd name="G1" fmla="+- 21600 0 0"/>
                  <a:gd name="G2" fmla="+- 21600 0 0"/>
                  <a:gd name="T0" fmla="*/ 21593 w 43193"/>
                  <a:gd name="T1" fmla="*/ 0 h 43200"/>
                  <a:gd name="T2" fmla="*/ 0 w 43193"/>
                  <a:gd name="T3" fmla="*/ 22133 h 43200"/>
                  <a:gd name="T4" fmla="*/ 21593 w 43193"/>
                  <a:gd name="T5" fmla="*/ 21600 h 43200"/>
                </a:gdLst>
                <a:ahLst/>
                <a:cxnLst>
                  <a:cxn ang="0">
                    <a:pos x="T0" y="T1"/>
                  </a:cxn>
                  <a:cxn ang="0">
                    <a:pos x="T2" y="T3"/>
                  </a:cxn>
                  <a:cxn ang="0">
                    <a:pos x="T4" y="T5"/>
                  </a:cxn>
                </a:cxnLst>
                <a:rect l="0" t="0" r="r" b="b"/>
                <a:pathLst>
                  <a:path w="43193" h="43200" fill="none" extrusionOk="0">
                    <a:moveTo>
                      <a:pt x="21592" y="0"/>
                    </a:moveTo>
                    <a:cubicBezTo>
                      <a:pt x="33522" y="0"/>
                      <a:pt x="43193" y="9670"/>
                      <a:pt x="43193" y="21600"/>
                    </a:cubicBezTo>
                    <a:cubicBezTo>
                      <a:pt x="43193" y="33529"/>
                      <a:pt x="33522" y="43200"/>
                      <a:pt x="21593" y="43200"/>
                    </a:cubicBezTo>
                    <a:cubicBezTo>
                      <a:pt x="9871" y="43200"/>
                      <a:pt x="288" y="33851"/>
                      <a:pt x="-1" y="22133"/>
                    </a:cubicBezTo>
                  </a:path>
                  <a:path w="43193" h="43200" stroke="0" extrusionOk="0">
                    <a:moveTo>
                      <a:pt x="21592" y="0"/>
                    </a:moveTo>
                    <a:cubicBezTo>
                      <a:pt x="33522" y="0"/>
                      <a:pt x="43193" y="9670"/>
                      <a:pt x="43193" y="21600"/>
                    </a:cubicBezTo>
                    <a:cubicBezTo>
                      <a:pt x="43193" y="33529"/>
                      <a:pt x="33522" y="43200"/>
                      <a:pt x="21593" y="43200"/>
                    </a:cubicBezTo>
                    <a:cubicBezTo>
                      <a:pt x="9871" y="43200"/>
                      <a:pt x="288" y="33851"/>
                      <a:pt x="-1" y="22133"/>
                    </a:cubicBezTo>
                    <a:lnTo>
                      <a:pt x="21593" y="21600"/>
                    </a:lnTo>
                    <a:close/>
                  </a:path>
                </a:pathLst>
              </a:custGeom>
              <a:solidFill>
                <a:srgbClr val="78A779"/>
              </a:solidFill>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lIns="120000" tIns="62400" rIns="120000" bIns="62400" anchor="ctr"/>
              <a:lstStyle/>
              <a:p>
                <a:endParaRPr lang="en-US" sz="2133" dirty="0">
                  <a:solidFill>
                    <a:srgbClr val="FFC000"/>
                  </a:solidFill>
                  <a:latin typeface="Calibri" panose="020F0502020204030204" pitchFamily="34" charset="0"/>
                </a:endParaRPr>
              </a:p>
            </p:txBody>
          </p:sp>
        </p:grpSp>
      </p:grpSp>
      <p:grpSp>
        <p:nvGrpSpPr>
          <p:cNvPr id="17" name="Gruppieren 85">
            <a:extLst>
              <a:ext uri="{FF2B5EF4-FFF2-40B4-BE49-F238E27FC236}">
                <a16:creationId xmlns:a16="http://schemas.microsoft.com/office/drawing/2014/main" id="{EC6439DC-65FC-B443-A155-71BDFCC0EA4A}"/>
              </a:ext>
            </a:extLst>
          </p:cNvPr>
          <p:cNvGrpSpPr>
            <a:grpSpLocks noChangeAspect="1"/>
          </p:cNvGrpSpPr>
          <p:nvPr/>
        </p:nvGrpSpPr>
        <p:grpSpPr>
          <a:xfrm>
            <a:off x="454722" y="1220756"/>
            <a:ext cx="644839" cy="612065"/>
            <a:chOff x="5805661" y="1403251"/>
            <a:chExt cx="1090800" cy="1090800"/>
          </a:xfrm>
        </p:grpSpPr>
        <p:sp>
          <p:nvSpPr>
            <p:cNvPr id="24" name="Rechteck 86">
              <a:extLst>
                <a:ext uri="{FF2B5EF4-FFF2-40B4-BE49-F238E27FC236}">
                  <a16:creationId xmlns:a16="http://schemas.microsoft.com/office/drawing/2014/main" id="{5FA13699-347B-3D46-B22B-1A39B7809DA8}"/>
                </a:ext>
              </a:extLst>
            </p:cNvPr>
            <p:cNvSpPr>
              <a:spLocks noChangeAspect="1"/>
            </p:cNvSpPr>
            <p:nvPr/>
          </p:nvSpPr>
          <p:spPr bwMode="gray">
            <a:xfrm>
              <a:off x="5805661" y="1403251"/>
              <a:ext cx="1090800" cy="10908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en-US" sz="1867" dirty="0">
                <a:solidFill>
                  <a:schemeClr val="tx1"/>
                </a:solidFill>
                <a:latin typeface="Calibri" panose="020F0502020204030204" pitchFamily="34" charset="0"/>
              </a:endParaRPr>
            </a:p>
          </p:txBody>
        </p:sp>
        <p:sp>
          <p:nvSpPr>
            <p:cNvPr id="25" name="Freeform 26">
              <a:extLst>
                <a:ext uri="{FF2B5EF4-FFF2-40B4-BE49-F238E27FC236}">
                  <a16:creationId xmlns:a16="http://schemas.microsoft.com/office/drawing/2014/main" id="{1573A0BB-BF75-F84D-A69A-C650EA56E571}"/>
                </a:ext>
              </a:extLst>
            </p:cNvPr>
            <p:cNvSpPr>
              <a:spLocks noEditPoints="1"/>
            </p:cNvSpPr>
            <p:nvPr/>
          </p:nvSpPr>
          <p:spPr bwMode="auto">
            <a:xfrm>
              <a:off x="6024830" y="1543477"/>
              <a:ext cx="633412" cy="808038"/>
            </a:xfrm>
            <a:custGeom>
              <a:avLst/>
              <a:gdLst/>
              <a:ahLst/>
              <a:cxnLst>
                <a:cxn ang="0">
                  <a:pos x="31" y="0"/>
                </a:cxn>
                <a:cxn ang="0">
                  <a:pos x="0" y="398"/>
                </a:cxn>
                <a:cxn ang="0">
                  <a:pos x="306" y="431"/>
                </a:cxn>
                <a:cxn ang="0">
                  <a:pos x="337" y="102"/>
                </a:cxn>
                <a:cxn ang="0">
                  <a:pos x="236" y="21"/>
                </a:cxn>
                <a:cxn ang="0">
                  <a:pos x="248" y="108"/>
                </a:cxn>
                <a:cxn ang="0">
                  <a:pos x="236" y="21"/>
                </a:cxn>
                <a:cxn ang="0">
                  <a:pos x="306" y="411"/>
                </a:cxn>
                <a:cxn ang="0">
                  <a:pos x="20" y="398"/>
                </a:cxn>
                <a:cxn ang="0">
                  <a:pos x="31" y="20"/>
                </a:cxn>
                <a:cxn ang="0">
                  <a:pos x="216" y="95"/>
                </a:cxn>
                <a:cxn ang="0">
                  <a:pos x="317" y="128"/>
                </a:cxn>
                <a:cxn ang="0">
                  <a:pos x="293" y="295"/>
                </a:cxn>
                <a:cxn ang="0">
                  <a:pos x="55" y="306"/>
                </a:cxn>
                <a:cxn ang="0">
                  <a:pos x="55" y="285"/>
                </a:cxn>
                <a:cxn ang="0">
                  <a:pos x="293" y="295"/>
                </a:cxn>
                <a:cxn ang="0">
                  <a:pos x="282" y="266"/>
                </a:cxn>
                <a:cxn ang="0">
                  <a:pos x="45" y="255"/>
                </a:cxn>
                <a:cxn ang="0">
                  <a:pos x="282" y="245"/>
                </a:cxn>
                <a:cxn ang="0">
                  <a:pos x="293" y="215"/>
                </a:cxn>
                <a:cxn ang="0">
                  <a:pos x="55" y="226"/>
                </a:cxn>
                <a:cxn ang="0">
                  <a:pos x="55" y="205"/>
                </a:cxn>
                <a:cxn ang="0">
                  <a:pos x="293" y="215"/>
                </a:cxn>
                <a:cxn ang="0">
                  <a:pos x="282" y="165"/>
                </a:cxn>
                <a:cxn ang="0">
                  <a:pos x="282" y="186"/>
                </a:cxn>
                <a:cxn ang="0">
                  <a:pos x="45" y="175"/>
                </a:cxn>
                <a:cxn ang="0">
                  <a:pos x="45" y="135"/>
                </a:cxn>
                <a:cxn ang="0">
                  <a:pos x="146" y="125"/>
                </a:cxn>
                <a:cxn ang="0">
                  <a:pos x="146" y="146"/>
                </a:cxn>
                <a:cxn ang="0">
                  <a:pos x="45" y="135"/>
                </a:cxn>
                <a:cxn ang="0">
                  <a:pos x="55" y="85"/>
                </a:cxn>
                <a:cxn ang="0">
                  <a:pos x="157" y="95"/>
                </a:cxn>
                <a:cxn ang="0">
                  <a:pos x="55" y="106"/>
                </a:cxn>
                <a:cxn ang="0">
                  <a:pos x="293" y="335"/>
                </a:cxn>
                <a:cxn ang="0">
                  <a:pos x="168" y="346"/>
                </a:cxn>
                <a:cxn ang="0">
                  <a:pos x="168" y="325"/>
                </a:cxn>
                <a:cxn ang="0">
                  <a:pos x="293" y="335"/>
                </a:cxn>
              </a:cxnLst>
              <a:rect l="0" t="0" r="r" b="b"/>
              <a:pathLst>
                <a:path w="337" h="431">
                  <a:moveTo>
                    <a:pt x="244" y="0"/>
                  </a:moveTo>
                  <a:cubicBezTo>
                    <a:pt x="31" y="0"/>
                    <a:pt x="31" y="0"/>
                    <a:pt x="31" y="0"/>
                  </a:cubicBezTo>
                  <a:cubicBezTo>
                    <a:pt x="14" y="0"/>
                    <a:pt x="0" y="15"/>
                    <a:pt x="0" y="33"/>
                  </a:cubicBezTo>
                  <a:cubicBezTo>
                    <a:pt x="0" y="398"/>
                    <a:pt x="0" y="398"/>
                    <a:pt x="0" y="398"/>
                  </a:cubicBezTo>
                  <a:cubicBezTo>
                    <a:pt x="0" y="416"/>
                    <a:pt x="14" y="431"/>
                    <a:pt x="31" y="431"/>
                  </a:cubicBezTo>
                  <a:cubicBezTo>
                    <a:pt x="306" y="431"/>
                    <a:pt x="306" y="431"/>
                    <a:pt x="306" y="431"/>
                  </a:cubicBezTo>
                  <a:cubicBezTo>
                    <a:pt x="323" y="431"/>
                    <a:pt x="337" y="416"/>
                    <a:pt x="337" y="398"/>
                  </a:cubicBezTo>
                  <a:cubicBezTo>
                    <a:pt x="337" y="102"/>
                    <a:pt x="337" y="102"/>
                    <a:pt x="337" y="102"/>
                  </a:cubicBezTo>
                  <a:lnTo>
                    <a:pt x="244" y="0"/>
                  </a:lnTo>
                  <a:close/>
                  <a:moveTo>
                    <a:pt x="236" y="21"/>
                  </a:moveTo>
                  <a:cubicBezTo>
                    <a:pt x="316" y="108"/>
                    <a:pt x="316" y="108"/>
                    <a:pt x="316" y="108"/>
                  </a:cubicBezTo>
                  <a:cubicBezTo>
                    <a:pt x="248" y="108"/>
                    <a:pt x="248" y="108"/>
                    <a:pt x="248" y="108"/>
                  </a:cubicBezTo>
                  <a:cubicBezTo>
                    <a:pt x="242" y="108"/>
                    <a:pt x="236" y="103"/>
                    <a:pt x="236" y="95"/>
                  </a:cubicBezTo>
                  <a:lnTo>
                    <a:pt x="236" y="21"/>
                  </a:lnTo>
                  <a:close/>
                  <a:moveTo>
                    <a:pt x="317" y="398"/>
                  </a:moveTo>
                  <a:cubicBezTo>
                    <a:pt x="317" y="405"/>
                    <a:pt x="312" y="411"/>
                    <a:pt x="306" y="411"/>
                  </a:cubicBezTo>
                  <a:cubicBezTo>
                    <a:pt x="31" y="411"/>
                    <a:pt x="31" y="411"/>
                    <a:pt x="31" y="411"/>
                  </a:cubicBezTo>
                  <a:cubicBezTo>
                    <a:pt x="25" y="411"/>
                    <a:pt x="20" y="405"/>
                    <a:pt x="20" y="398"/>
                  </a:cubicBezTo>
                  <a:cubicBezTo>
                    <a:pt x="20" y="33"/>
                    <a:pt x="20" y="33"/>
                    <a:pt x="20" y="33"/>
                  </a:cubicBezTo>
                  <a:cubicBezTo>
                    <a:pt x="20" y="26"/>
                    <a:pt x="25" y="20"/>
                    <a:pt x="31" y="20"/>
                  </a:cubicBezTo>
                  <a:cubicBezTo>
                    <a:pt x="216" y="20"/>
                    <a:pt x="216" y="20"/>
                    <a:pt x="216" y="20"/>
                  </a:cubicBezTo>
                  <a:cubicBezTo>
                    <a:pt x="216" y="95"/>
                    <a:pt x="216" y="95"/>
                    <a:pt x="216" y="95"/>
                  </a:cubicBezTo>
                  <a:cubicBezTo>
                    <a:pt x="216" y="114"/>
                    <a:pt x="231" y="128"/>
                    <a:pt x="248" y="128"/>
                  </a:cubicBezTo>
                  <a:cubicBezTo>
                    <a:pt x="317" y="128"/>
                    <a:pt x="317" y="128"/>
                    <a:pt x="317" y="128"/>
                  </a:cubicBezTo>
                  <a:lnTo>
                    <a:pt x="317" y="398"/>
                  </a:lnTo>
                  <a:close/>
                  <a:moveTo>
                    <a:pt x="293" y="295"/>
                  </a:moveTo>
                  <a:cubicBezTo>
                    <a:pt x="293" y="301"/>
                    <a:pt x="288" y="306"/>
                    <a:pt x="282" y="306"/>
                  </a:cubicBezTo>
                  <a:cubicBezTo>
                    <a:pt x="55" y="306"/>
                    <a:pt x="55" y="306"/>
                    <a:pt x="55" y="306"/>
                  </a:cubicBezTo>
                  <a:cubicBezTo>
                    <a:pt x="49" y="306"/>
                    <a:pt x="45" y="301"/>
                    <a:pt x="45" y="295"/>
                  </a:cubicBezTo>
                  <a:cubicBezTo>
                    <a:pt x="45" y="290"/>
                    <a:pt x="49" y="285"/>
                    <a:pt x="55" y="285"/>
                  </a:cubicBezTo>
                  <a:cubicBezTo>
                    <a:pt x="282" y="285"/>
                    <a:pt x="282" y="285"/>
                    <a:pt x="282" y="285"/>
                  </a:cubicBezTo>
                  <a:cubicBezTo>
                    <a:pt x="288" y="285"/>
                    <a:pt x="293" y="290"/>
                    <a:pt x="293" y="295"/>
                  </a:cubicBezTo>
                  <a:close/>
                  <a:moveTo>
                    <a:pt x="293" y="255"/>
                  </a:moveTo>
                  <a:cubicBezTo>
                    <a:pt x="293" y="261"/>
                    <a:pt x="288" y="266"/>
                    <a:pt x="282" y="266"/>
                  </a:cubicBezTo>
                  <a:cubicBezTo>
                    <a:pt x="55" y="266"/>
                    <a:pt x="55" y="266"/>
                    <a:pt x="55" y="266"/>
                  </a:cubicBezTo>
                  <a:cubicBezTo>
                    <a:pt x="49" y="266"/>
                    <a:pt x="45" y="261"/>
                    <a:pt x="45" y="255"/>
                  </a:cubicBezTo>
                  <a:cubicBezTo>
                    <a:pt x="45" y="250"/>
                    <a:pt x="49" y="245"/>
                    <a:pt x="55" y="245"/>
                  </a:cubicBezTo>
                  <a:cubicBezTo>
                    <a:pt x="282" y="245"/>
                    <a:pt x="282" y="245"/>
                    <a:pt x="282" y="245"/>
                  </a:cubicBezTo>
                  <a:cubicBezTo>
                    <a:pt x="288" y="245"/>
                    <a:pt x="293" y="250"/>
                    <a:pt x="293" y="255"/>
                  </a:cubicBezTo>
                  <a:close/>
                  <a:moveTo>
                    <a:pt x="293" y="215"/>
                  </a:moveTo>
                  <a:cubicBezTo>
                    <a:pt x="293" y="221"/>
                    <a:pt x="288" y="226"/>
                    <a:pt x="282" y="226"/>
                  </a:cubicBezTo>
                  <a:cubicBezTo>
                    <a:pt x="55" y="226"/>
                    <a:pt x="55" y="226"/>
                    <a:pt x="55" y="226"/>
                  </a:cubicBezTo>
                  <a:cubicBezTo>
                    <a:pt x="49" y="226"/>
                    <a:pt x="45" y="221"/>
                    <a:pt x="45" y="215"/>
                  </a:cubicBezTo>
                  <a:cubicBezTo>
                    <a:pt x="45" y="210"/>
                    <a:pt x="49" y="205"/>
                    <a:pt x="55" y="205"/>
                  </a:cubicBezTo>
                  <a:cubicBezTo>
                    <a:pt x="282" y="205"/>
                    <a:pt x="282" y="205"/>
                    <a:pt x="282" y="205"/>
                  </a:cubicBezTo>
                  <a:cubicBezTo>
                    <a:pt x="288" y="205"/>
                    <a:pt x="293" y="210"/>
                    <a:pt x="293" y="215"/>
                  </a:cubicBezTo>
                  <a:close/>
                  <a:moveTo>
                    <a:pt x="55" y="165"/>
                  </a:moveTo>
                  <a:cubicBezTo>
                    <a:pt x="282" y="165"/>
                    <a:pt x="282" y="165"/>
                    <a:pt x="282" y="165"/>
                  </a:cubicBezTo>
                  <a:cubicBezTo>
                    <a:pt x="288" y="165"/>
                    <a:pt x="293" y="170"/>
                    <a:pt x="293" y="175"/>
                  </a:cubicBezTo>
                  <a:cubicBezTo>
                    <a:pt x="293" y="181"/>
                    <a:pt x="288" y="186"/>
                    <a:pt x="282" y="186"/>
                  </a:cubicBezTo>
                  <a:cubicBezTo>
                    <a:pt x="55" y="186"/>
                    <a:pt x="55" y="186"/>
                    <a:pt x="55" y="186"/>
                  </a:cubicBezTo>
                  <a:cubicBezTo>
                    <a:pt x="49" y="186"/>
                    <a:pt x="45" y="181"/>
                    <a:pt x="45" y="175"/>
                  </a:cubicBezTo>
                  <a:cubicBezTo>
                    <a:pt x="45" y="170"/>
                    <a:pt x="49" y="165"/>
                    <a:pt x="55" y="165"/>
                  </a:cubicBezTo>
                  <a:close/>
                  <a:moveTo>
                    <a:pt x="45" y="135"/>
                  </a:moveTo>
                  <a:cubicBezTo>
                    <a:pt x="45" y="130"/>
                    <a:pt x="49" y="125"/>
                    <a:pt x="55" y="125"/>
                  </a:cubicBezTo>
                  <a:cubicBezTo>
                    <a:pt x="146" y="125"/>
                    <a:pt x="146" y="125"/>
                    <a:pt x="146" y="125"/>
                  </a:cubicBezTo>
                  <a:cubicBezTo>
                    <a:pt x="152" y="125"/>
                    <a:pt x="157" y="130"/>
                    <a:pt x="157" y="135"/>
                  </a:cubicBezTo>
                  <a:cubicBezTo>
                    <a:pt x="157" y="141"/>
                    <a:pt x="152" y="146"/>
                    <a:pt x="146" y="146"/>
                  </a:cubicBezTo>
                  <a:cubicBezTo>
                    <a:pt x="55" y="146"/>
                    <a:pt x="55" y="146"/>
                    <a:pt x="55" y="146"/>
                  </a:cubicBezTo>
                  <a:cubicBezTo>
                    <a:pt x="49" y="146"/>
                    <a:pt x="45" y="141"/>
                    <a:pt x="45" y="135"/>
                  </a:cubicBezTo>
                  <a:close/>
                  <a:moveTo>
                    <a:pt x="45" y="95"/>
                  </a:moveTo>
                  <a:cubicBezTo>
                    <a:pt x="45" y="90"/>
                    <a:pt x="49" y="85"/>
                    <a:pt x="55" y="85"/>
                  </a:cubicBezTo>
                  <a:cubicBezTo>
                    <a:pt x="146" y="85"/>
                    <a:pt x="146" y="85"/>
                    <a:pt x="146" y="85"/>
                  </a:cubicBezTo>
                  <a:cubicBezTo>
                    <a:pt x="152" y="85"/>
                    <a:pt x="157" y="90"/>
                    <a:pt x="157" y="95"/>
                  </a:cubicBezTo>
                  <a:cubicBezTo>
                    <a:pt x="157" y="101"/>
                    <a:pt x="152" y="106"/>
                    <a:pt x="146" y="106"/>
                  </a:cubicBezTo>
                  <a:cubicBezTo>
                    <a:pt x="55" y="106"/>
                    <a:pt x="55" y="106"/>
                    <a:pt x="55" y="106"/>
                  </a:cubicBezTo>
                  <a:cubicBezTo>
                    <a:pt x="49" y="106"/>
                    <a:pt x="45" y="101"/>
                    <a:pt x="45" y="95"/>
                  </a:cubicBezTo>
                  <a:close/>
                  <a:moveTo>
                    <a:pt x="293" y="335"/>
                  </a:moveTo>
                  <a:cubicBezTo>
                    <a:pt x="293" y="341"/>
                    <a:pt x="288" y="346"/>
                    <a:pt x="282" y="346"/>
                  </a:cubicBezTo>
                  <a:cubicBezTo>
                    <a:pt x="168" y="346"/>
                    <a:pt x="168" y="346"/>
                    <a:pt x="168" y="346"/>
                  </a:cubicBezTo>
                  <a:cubicBezTo>
                    <a:pt x="162" y="346"/>
                    <a:pt x="157" y="341"/>
                    <a:pt x="157" y="335"/>
                  </a:cubicBezTo>
                  <a:cubicBezTo>
                    <a:pt x="157" y="330"/>
                    <a:pt x="162" y="325"/>
                    <a:pt x="168" y="325"/>
                  </a:cubicBezTo>
                  <a:cubicBezTo>
                    <a:pt x="282" y="325"/>
                    <a:pt x="282" y="325"/>
                    <a:pt x="282" y="325"/>
                  </a:cubicBezTo>
                  <a:cubicBezTo>
                    <a:pt x="288" y="325"/>
                    <a:pt x="293" y="330"/>
                    <a:pt x="293" y="335"/>
                  </a:cubicBez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en-US" sz="2133" dirty="0">
                <a:latin typeface="Calibri" panose="020F0502020204030204" pitchFamily="34" charset="0"/>
              </a:endParaRPr>
            </a:p>
          </p:txBody>
        </p:sp>
      </p:grpSp>
      <p:sp>
        <p:nvSpPr>
          <p:cNvPr id="26" name="Прямоугольник 25">
            <a:extLst>
              <a:ext uri="{FF2B5EF4-FFF2-40B4-BE49-F238E27FC236}">
                <a16:creationId xmlns:a16="http://schemas.microsoft.com/office/drawing/2014/main" id="{FE017FA9-56D0-0046-B105-E3A849FDE05E}"/>
              </a:ext>
            </a:extLst>
          </p:cNvPr>
          <p:cNvSpPr/>
          <p:nvPr/>
        </p:nvSpPr>
        <p:spPr>
          <a:xfrm>
            <a:off x="1111429" y="1124744"/>
            <a:ext cx="4888561" cy="1323439"/>
          </a:xfrm>
          <a:prstGeom prst="rect">
            <a:avLst/>
          </a:prstGeom>
        </p:spPr>
        <p:txBody>
          <a:bodyPr wrap="square">
            <a:spAutoFit/>
          </a:bodyPr>
          <a:lstStyle/>
          <a:p>
            <a:r>
              <a:rPr lang="ru-RU" sz="1600" b="1" dirty="0" err="1">
                <a:solidFill>
                  <a:srgbClr val="000000"/>
                </a:solidFill>
                <a:cs typeface="Arial" panose="020B0604020202020204" pitchFamily="34" charset="0"/>
              </a:rPr>
              <a:t>Кезеңдер</a:t>
            </a:r>
            <a:r>
              <a:rPr lang="ru-RU" sz="1600" b="1" dirty="0">
                <a:solidFill>
                  <a:srgbClr val="000000"/>
                </a:solidFill>
                <a:cs typeface="Arial" panose="020B0604020202020204" pitchFamily="34" charset="0"/>
              </a:rPr>
              <a:t>:</a:t>
            </a:r>
            <a:endParaRPr lang="en-US" sz="1600" b="1" dirty="0">
              <a:solidFill>
                <a:srgbClr val="000000"/>
              </a:solidFill>
              <a:cs typeface="Arial" panose="020B0604020202020204" pitchFamily="34" charset="0"/>
            </a:endParaRPr>
          </a:p>
          <a:p>
            <a:pPr algn="just"/>
            <a:r>
              <a:rPr lang="ru-RU" sz="1600" u="sng" dirty="0">
                <a:solidFill>
                  <a:srgbClr val="000000"/>
                </a:solidFill>
                <a:cs typeface="Arial" panose="020B0604020202020204" pitchFamily="34" charset="0"/>
              </a:rPr>
              <a:t>1 </a:t>
            </a:r>
            <a:r>
              <a:rPr lang="ru-RU" sz="1600" u="sng" dirty="0" err="1">
                <a:solidFill>
                  <a:srgbClr val="000000"/>
                </a:solidFill>
                <a:cs typeface="Arial" panose="020B0604020202020204" pitchFamily="34" charset="0"/>
              </a:rPr>
              <a:t>Кезең</a:t>
            </a:r>
            <a:r>
              <a:rPr lang="ru-RU" sz="1600" u="sng" dirty="0">
                <a:solidFill>
                  <a:srgbClr val="000000"/>
                </a:solidFill>
                <a:cs typeface="Arial" panose="020B0604020202020204" pitchFamily="34" charset="0"/>
              </a:rPr>
              <a:t>: </a:t>
            </a:r>
            <a:r>
              <a:rPr lang="ru-RU" sz="1600" dirty="0" err="1">
                <a:solidFill>
                  <a:srgbClr val="000000"/>
                </a:solidFill>
                <a:cs typeface="Arial" panose="020B0604020202020204" pitchFamily="34" charset="0"/>
              </a:rPr>
              <a:t>Кабинеттік</a:t>
            </a:r>
            <a:r>
              <a:rPr lang="ru-RU" sz="1600" dirty="0">
                <a:solidFill>
                  <a:srgbClr val="000000"/>
                </a:solidFill>
                <a:cs typeface="Arial" panose="020B0604020202020204" pitchFamily="34" charset="0"/>
              </a:rPr>
              <a:t> </a:t>
            </a:r>
            <a:r>
              <a:rPr lang="ru-RU" sz="1600" dirty="0" err="1">
                <a:solidFill>
                  <a:srgbClr val="000000"/>
                </a:solidFill>
                <a:cs typeface="Arial" panose="020B0604020202020204" pitchFamily="34" charset="0"/>
              </a:rPr>
              <a:t>зерттеу</a:t>
            </a:r>
            <a:endParaRPr lang="ru-RU" sz="1600" dirty="0">
              <a:solidFill>
                <a:srgbClr val="000000"/>
              </a:solidFill>
              <a:cs typeface="Arial" panose="020B0604020202020204" pitchFamily="34" charset="0"/>
            </a:endParaRPr>
          </a:p>
          <a:p>
            <a:pPr algn="just"/>
            <a:r>
              <a:rPr lang="ru-RU" sz="1600" u="sng" dirty="0">
                <a:solidFill>
                  <a:srgbClr val="000000"/>
                </a:solidFill>
                <a:cs typeface="Arial" panose="020B0604020202020204" pitchFamily="34" charset="0"/>
              </a:rPr>
              <a:t>2Кезең: </a:t>
            </a:r>
            <a:r>
              <a:rPr lang="ru-RU" sz="1600" dirty="0" err="1">
                <a:solidFill>
                  <a:srgbClr val="000000"/>
                </a:solidFill>
                <a:cs typeface="Arial" panose="020B0604020202020204" pitchFamily="34" charset="0"/>
              </a:rPr>
              <a:t>Халықтың</a:t>
            </a:r>
            <a:r>
              <a:rPr lang="ru-RU" sz="1600" dirty="0">
                <a:solidFill>
                  <a:srgbClr val="000000"/>
                </a:solidFill>
                <a:cs typeface="Arial" panose="020B0604020202020204" pitchFamily="34" charset="0"/>
              </a:rPr>
              <a:t> </a:t>
            </a:r>
            <a:r>
              <a:rPr lang="ru-RU" sz="1600" dirty="0" err="1">
                <a:solidFill>
                  <a:srgbClr val="000000"/>
                </a:solidFill>
                <a:cs typeface="Arial" panose="020B0604020202020204" pitchFamily="34" charset="0"/>
              </a:rPr>
              <a:t>жалпыұлттық</a:t>
            </a:r>
            <a:r>
              <a:rPr lang="ru-RU" sz="1600" dirty="0">
                <a:solidFill>
                  <a:srgbClr val="000000"/>
                </a:solidFill>
                <a:cs typeface="Arial" panose="020B0604020202020204" pitchFamily="34" charset="0"/>
              </a:rPr>
              <a:t> </a:t>
            </a:r>
            <a:r>
              <a:rPr lang="ru-RU" sz="1600" dirty="0" err="1">
                <a:solidFill>
                  <a:srgbClr val="000000"/>
                </a:solidFill>
                <a:cs typeface="Arial" panose="020B0604020202020204" pitchFamily="34" charset="0"/>
              </a:rPr>
              <a:t>репрезентативтік</a:t>
            </a:r>
            <a:r>
              <a:rPr lang="ru-RU" sz="1600" dirty="0">
                <a:solidFill>
                  <a:srgbClr val="000000"/>
                </a:solidFill>
                <a:cs typeface="Arial" panose="020B0604020202020204" pitchFamily="34" charset="0"/>
              </a:rPr>
              <a:t> </a:t>
            </a:r>
            <a:r>
              <a:rPr lang="ru-RU" sz="1600" dirty="0" err="1">
                <a:solidFill>
                  <a:srgbClr val="000000"/>
                </a:solidFill>
                <a:cs typeface="Arial" panose="020B0604020202020204" pitchFamily="34" charset="0"/>
              </a:rPr>
              <a:t>сауалнамасы</a:t>
            </a:r>
            <a:r>
              <a:rPr lang="ru-RU" sz="1600" dirty="0"/>
              <a:t>. </a:t>
            </a:r>
            <a:r>
              <a:rPr lang="ru-RU" sz="1600" dirty="0">
                <a:solidFill>
                  <a:srgbClr val="000000"/>
                </a:solidFill>
                <a:cs typeface="Arial" panose="020B0604020202020204" pitchFamily="34" charset="0"/>
              </a:rPr>
              <a:t> </a:t>
            </a:r>
          </a:p>
          <a:p>
            <a:pPr algn="just"/>
            <a:r>
              <a:rPr lang="ru-RU" sz="1600" u="sng" dirty="0">
                <a:solidFill>
                  <a:srgbClr val="000000"/>
                </a:solidFill>
                <a:cs typeface="Arial" panose="020B0604020202020204" pitchFamily="34" charset="0"/>
              </a:rPr>
              <a:t>3 </a:t>
            </a:r>
            <a:r>
              <a:rPr lang="ru-RU" sz="1600" u="sng" dirty="0" err="1">
                <a:solidFill>
                  <a:srgbClr val="000000"/>
                </a:solidFill>
                <a:cs typeface="Arial" panose="020B0604020202020204" pitchFamily="34" charset="0"/>
              </a:rPr>
              <a:t>Кезең</a:t>
            </a:r>
            <a:r>
              <a:rPr lang="ru-RU" sz="1600" u="sng" dirty="0">
                <a:solidFill>
                  <a:srgbClr val="000000"/>
                </a:solidFill>
                <a:cs typeface="Arial" panose="020B0604020202020204" pitchFamily="34" charset="0"/>
              </a:rPr>
              <a:t>: </a:t>
            </a:r>
            <a:r>
              <a:rPr lang="ru-RU" sz="1600" dirty="0">
                <a:solidFill>
                  <a:srgbClr val="000000"/>
                </a:solidFill>
                <a:cs typeface="Arial" panose="020B0604020202020204" pitchFamily="34" charset="0"/>
              </a:rPr>
              <a:t>фокус - </a:t>
            </a:r>
            <a:r>
              <a:rPr lang="ru-RU" sz="1600" dirty="0" err="1">
                <a:solidFill>
                  <a:srgbClr val="000000"/>
                </a:solidFill>
                <a:cs typeface="Arial" panose="020B0604020202020204" pitchFamily="34" charset="0"/>
              </a:rPr>
              <a:t>топтық</a:t>
            </a:r>
            <a:r>
              <a:rPr lang="ru-RU" sz="1600" dirty="0">
                <a:solidFill>
                  <a:srgbClr val="000000"/>
                </a:solidFill>
                <a:cs typeface="Arial" panose="020B0604020202020204" pitchFamily="34" charset="0"/>
              </a:rPr>
              <a:t> </a:t>
            </a:r>
            <a:r>
              <a:rPr lang="ru-RU" sz="1600" dirty="0" err="1">
                <a:solidFill>
                  <a:srgbClr val="000000"/>
                </a:solidFill>
                <a:cs typeface="Arial" panose="020B0604020202020204" pitchFamily="34" charset="0"/>
              </a:rPr>
              <a:t>пікірталастар</a:t>
            </a:r>
            <a:endParaRPr lang="ru-RU" sz="1600" dirty="0">
              <a:solidFill>
                <a:srgbClr val="000000"/>
              </a:solidFill>
              <a:cs typeface="Arial" panose="020B0604020202020204" pitchFamily="34" charset="0"/>
            </a:endParaRPr>
          </a:p>
        </p:txBody>
      </p:sp>
      <p:sp>
        <p:nvSpPr>
          <p:cNvPr id="27" name="Прямоугольник 26">
            <a:extLst>
              <a:ext uri="{FF2B5EF4-FFF2-40B4-BE49-F238E27FC236}">
                <a16:creationId xmlns:a16="http://schemas.microsoft.com/office/drawing/2014/main" id="{E2CBBDE1-DCF9-DE48-8417-8656B30247F5}"/>
              </a:ext>
            </a:extLst>
          </p:cNvPr>
          <p:cNvSpPr/>
          <p:nvPr/>
        </p:nvSpPr>
        <p:spPr>
          <a:xfrm>
            <a:off x="1099559" y="2588972"/>
            <a:ext cx="4101557" cy="830997"/>
          </a:xfrm>
          <a:prstGeom prst="rect">
            <a:avLst/>
          </a:prstGeom>
        </p:spPr>
        <p:txBody>
          <a:bodyPr wrap="square">
            <a:spAutoFit/>
          </a:bodyPr>
          <a:lstStyle/>
          <a:p>
            <a:pPr lvl="0" algn="just"/>
            <a:r>
              <a:rPr lang="ru-RU" sz="1600" b="1" dirty="0" err="1">
                <a:solidFill>
                  <a:srgbClr val="000000"/>
                </a:solidFill>
                <a:cs typeface="Arial" panose="020B0604020202020204" pitchFamily="34" charset="0"/>
              </a:rPr>
              <a:t>Ұзақтығы</a:t>
            </a:r>
            <a:r>
              <a:rPr lang="en-US" sz="1600" b="1" dirty="0">
                <a:solidFill>
                  <a:srgbClr val="000000"/>
                </a:solidFill>
                <a:cs typeface="Arial" panose="020B0604020202020204" pitchFamily="34" charset="0"/>
              </a:rPr>
              <a:t> </a:t>
            </a:r>
            <a:endParaRPr lang="ru-RU" sz="1600" b="1" dirty="0">
              <a:solidFill>
                <a:srgbClr val="000000"/>
              </a:solidFill>
              <a:cs typeface="Arial" panose="020B0604020202020204" pitchFamily="34" charset="0"/>
            </a:endParaRPr>
          </a:p>
          <a:p>
            <a:pPr lvl="0" algn="just"/>
            <a:r>
              <a:rPr lang="ru-RU" sz="1600" u="sng" dirty="0">
                <a:solidFill>
                  <a:srgbClr val="000000"/>
                </a:solidFill>
                <a:cs typeface="Arial" panose="020B0604020202020204" pitchFamily="34" charset="0"/>
              </a:rPr>
              <a:t>2 </a:t>
            </a:r>
            <a:r>
              <a:rPr lang="ru-RU" sz="1600" u="sng" dirty="0" err="1">
                <a:solidFill>
                  <a:srgbClr val="000000"/>
                </a:solidFill>
                <a:cs typeface="Arial" panose="020B0604020202020204" pitchFamily="34" charset="0"/>
              </a:rPr>
              <a:t>Кезең</a:t>
            </a:r>
            <a:r>
              <a:rPr lang="ru-RU" sz="1600" u="sng" dirty="0">
                <a:solidFill>
                  <a:srgbClr val="000000"/>
                </a:solidFill>
                <a:cs typeface="Arial" panose="020B0604020202020204" pitchFamily="34" charset="0"/>
              </a:rPr>
              <a:t>: </a:t>
            </a:r>
            <a:r>
              <a:rPr lang="ru-RU" sz="1600" dirty="0" err="1">
                <a:solidFill>
                  <a:srgbClr val="000000"/>
                </a:solidFill>
                <a:cs typeface="Arial" panose="020B0604020202020204" pitchFamily="34" charset="0"/>
              </a:rPr>
              <a:t>сауалнама</a:t>
            </a:r>
            <a:r>
              <a:rPr lang="ru-RU" sz="1600" dirty="0">
                <a:solidFill>
                  <a:srgbClr val="000000"/>
                </a:solidFill>
                <a:cs typeface="Arial" panose="020B0604020202020204" pitchFamily="34" charset="0"/>
              </a:rPr>
              <a:t> - 20 минут</a:t>
            </a:r>
          </a:p>
          <a:p>
            <a:pPr algn="just"/>
            <a:r>
              <a:rPr lang="ru-RU" sz="1600" u="sng" dirty="0">
                <a:solidFill>
                  <a:srgbClr val="000000"/>
                </a:solidFill>
                <a:cs typeface="Arial" panose="020B0604020202020204" pitchFamily="34" charset="0"/>
              </a:rPr>
              <a:t>3 </a:t>
            </a:r>
            <a:r>
              <a:rPr lang="ru-RU" sz="1600" u="sng" dirty="0" err="1">
                <a:solidFill>
                  <a:srgbClr val="000000"/>
                </a:solidFill>
                <a:cs typeface="Arial" panose="020B0604020202020204" pitchFamily="34" charset="0"/>
              </a:rPr>
              <a:t>Кезең</a:t>
            </a:r>
            <a:r>
              <a:rPr lang="ru-RU" sz="1600" u="sng" dirty="0">
                <a:solidFill>
                  <a:srgbClr val="000000"/>
                </a:solidFill>
                <a:cs typeface="Arial" panose="020B0604020202020204" pitchFamily="34" charset="0"/>
              </a:rPr>
              <a:t>: </a:t>
            </a:r>
            <a:r>
              <a:rPr lang="ru-RU" sz="1600" dirty="0">
                <a:solidFill>
                  <a:srgbClr val="000000"/>
                </a:solidFill>
                <a:cs typeface="Arial" panose="020B0604020202020204" pitchFamily="34" charset="0"/>
              </a:rPr>
              <a:t>фокус-топтар-2-2,5 </a:t>
            </a:r>
            <a:r>
              <a:rPr lang="ru-RU" sz="1600" dirty="0" err="1">
                <a:solidFill>
                  <a:srgbClr val="000000"/>
                </a:solidFill>
                <a:cs typeface="Arial" panose="020B0604020202020204" pitchFamily="34" charset="0"/>
              </a:rPr>
              <a:t>сағат</a:t>
            </a:r>
            <a:endParaRPr lang="ru-RU" sz="1600" dirty="0">
              <a:solidFill>
                <a:srgbClr val="000000"/>
              </a:solidFill>
              <a:cs typeface="Arial" panose="020B0604020202020204" pitchFamily="34" charset="0"/>
            </a:endParaRPr>
          </a:p>
        </p:txBody>
      </p:sp>
      <p:sp>
        <p:nvSpPr>
          <p:cNvPr id="28" name="Прямоугольник 27">
            <a:extLst>
              <a:ext uri="{FF2B5EF4-FFF2-40B4-BE49-F238E27FC236}">
                <a16:creationId xmlns:a16="http://schemas.microsoft.com/office/drawing/2014/main" id="{ECA8EF71-B447-5B42-BD02-37757C44D4DC}"/>
              </a:ext>
            </a:extLst>
          </p:cNvPr>
          <p:cNvSpPr/>
          <p:nvPr/>
        </p:nvSpPr>
        <p:spPr>
          <a:xfrm>
            <a:off x="1034995" y="3566543"/>
            <a:ext cx="6024715" cy="1531445"/>
          </a:xfrm>
          <a:prstGeom prst="rect">
            <a:avLst/>
          </a:prstGeom>
        </p:spPr>
        <p:txBody>
          <a:bodyPr wrap="square">
            <a:spAutoFit/>
          </a:bodyPr>
          <a:lstStyle/>
          <a:p>
            <a:pPr lvl="0" algn="just">
              <a:lnSpc>
                <a:spcPct val="150000"/>
              </a:lnSpc>
            </a:pPr>
            <a:r>
              <a:rPr lang="ru-RU" sz="1600" b="1" dirty="0" err="1">
                <a:solidFill>
                  <a:srgbClr val="000000"/>
                </a:solidFill>
                <a:cs typeface="Arial" panose="020B0604020202020204" pitchFamily="34" charset="0"/>
              </a:rPr>
              <a:t>Сандық</a:t>
            </a:r>
            <a:r>
              <a:rPr lang="ru-RU" sz="1600" b="1" dirty="0">
                <a:solidFill>
                  <a:srgbClr val="000000"/>
                </a:solidFill>
                <a:cs typeface="Arial" panose="020B0604020202020204" pitchFamily="34" charset="0"/>
              </a:rPr>
              <a:t> </a:t>
            </a:r>
            <a:r>
              <a:rPr lang="ru-RU" sz="1600" b="1" dirty="0" err="1">
                <a:solidFill>
                  <a:srgbClr val="000000"/>
                </a:solidFill>
                <a:cs typeface="Arial" panose="020B0604020202020204" pitchFamily="34" charset="0"/>
              </a:rPr>
              <a:t>кезеңнің</a:t>
            </a:r>
            <a:r>
              <a:rPr lang="ru-RU" sz="1600" b="1" dirty="0">
                <a:solidFill>
                  <a:srgbClr val="000000"/>
                </a:solidFill>
                <a:cs typeface="Arial" panose="020B0604020202020204" pitchFamily="34" charset="0"/>
              </a:rPr>
              <a:t> </a:t>
            </a:r>
            <a:r>
              <a:rPr lang="ru-RU" sz="1600" b="1" dirty="0" err="1">
                <a:solidFill>
                  <a:srgbClr val="000000"/>
                </a:solidFill>
                <a:cs typeface="Arial" panose="020B0604020202020204" pitchFamily="34" charset="0"/>
              </a:rPr>
              <a:t>мақсатты</a:t>
            </a:r>
            <a:r>
              <a:rPr lang="ru-RU" sz="1600" b="1" dirty="0">
                <a:solidFill>
                  <a:srgbClr val="000000"/>
                </a:solidFill>
                <a:cs typeface="Arial" panose="020B0604020202020204" pitchFamily="34" charset="0"/>
              </a:rPr>
              <a:t> </a:t>
            </a:r>
            <a:r>
              <a:rPr lang="ru-RU" sz="1600" b="1" dirty="0" err="1">
                <a:solidFill>
                  <a:srgbClr val="000000"/>
                </a:solidFill>
                <a:cs typeface="Arial" panose="020B0604020202020204" pitchFamily="34" charset="0"/>
              </a:rPr>
              <a:t>аудиториясы</a:t>
            </a:r>
            <a:endParaRPr lang="ru-RU" sz="1600" b="1" dirty="0">
              <a:solidFill>
                <a:srgbClr val="000000"/>
              </a:solidFill>
              <a:cs typeface="Arial" panose="020B0604020202020204" pitchFamily="34" charset="0"/>
            </a:endParaRPr>
          </a:p>
          <a:p>
            <a:pPr marL="285750" lvl="0" indent="-285750" algn="just">
              <a:lnSpc>
                <a:spcPct val="150000"/>
              </a:lnSpc>
              <a:buFont typeface="Arial" panose="020B0604020202020204" pitchFamily="34" charset="0"/>
              <a:buChar char="•"/>
            </a:pPr>
            <a:r>
              <a:rPr lang="ru-RU" sz="1600" dirty="0">
                <a:solidFill>
                  <a:srgbClr val="000000"/>
                </a:solidFill>
                <a:cs typeface="Arial" panose="020B0604020202020204" pitchFamily="34" charset="0"/>
              </a:rPr>
              <a:t>50 % </a:t>
            </a:r>
            <a:r>
              <a:rPr lang="ru-RU" sz="1600" dirty="0" err="1">
                <a:solidFill>
                  <a:srgbClr val="000000"/>
                </a:solidFill>
                <a:cs typeface="Arial" panose="020B0604020202020204" pitchFamily="34" charset="0"/>
              </a:rPr>
              <a:t>әйелдер</a:t>
            </a:r>
            <a:r>
              <a:rPr lang="ru-RU" sz="1600" dirty="0">
                <a:solidFill>
                  <a:srgbClr val="000000"/>
                </a:solidFill>
                <a:cs typeface="Arial" panose="020B0604020202020204" pitchFamily="34" charset="0"/>
              </a:rPr>
              <a:t> </a:t>
            </a:r>
            <a:r>
              <a:rPr lang="ru-RU" sz="1600" dirty="0" err="1">
                <a:solidFill>
                  <a:srgbClr val="000000"/>
                </a:solidFill>
                <a:cs typeface="Arial" panose="020B0604020202020204" pitchFamily="34" charset="0"/>
              </a:rPr>
              <a:t>және</a:t>
            </a:r>
            <a:r>
              <a:rPr lang="ru-RU" sz="1600" dirty="0">
                <a:solidFill>
                  <a:srgbClr val="000000"/>
                </a:solidFill>
                <a:cs typeface="Arial" panose="020B0604020202020204" pitchFamily="34" charset="0"/>
              </a:rPr>
              <a:t> 50 % </a:t>
            </a:r>
            <a:r>
              <a:rPr lang="ru-RU" sz="1600" dirty="0" err="1">
                <a:solidFill>
                  <a:srgbClr val="000000"/>
                </a:solidFill>
                <a:cs typeface="Arial" panose="020B0604020202020204" pitchFamily="34" charset="0"/>
              </a:rPr>
              <a:t>ерлер</a:t>
            </a:r>
            <a:r>
              <a:rPr lang="ru-RU" sz="1600" dirty="0">
                <a:solidFill>
                  <a:srgbClr val="000000"/>
                </a:solidFill>
                <a:cs typeface="Arial" panose="020B0604020202020204" pitchFamily="34" charset="0"/>
              </a:rPr>
              <a:t> </a:t>
            </a:r>
          </a:p>
          <a:p>
            <a:pPr marL="285750" lvl="0" indent="-285750" algn="just">
              <a:lnSpc>
                <a:spcPct val="150000"/>
              </a:lnSpc>
              <a:buFont typeface="Arial" panose="020B0604020202020204" pitchFamily="34" charset="0"/>
              <a:buChar char="•"/>
            </a:pPr>
            <a:r>
              <a:rPr lang="ru-RU" sz="1600" dirty="0">
                <a:solidFill>
                  <a:srgbClr val="000000"/>
                </a:solidFill>
                <a:cs typeface="Arial" panose="020B0604020202020204" pitchFamily="34" charset="0"/>
              </a:rPr>
              <a:t>18 </a:t>
            </a:r>
            <a:r>
              <a:rPr lang="ru-RU" sz="1600" dirty="0" err="1">
                <a:solidFill>
                  <a:srgbClr val="000000"/>
                </a:solidFill>
                <a:cs typeface="Arial" panose="020B0604020202020204" pitchFamily="34" charset="0"/>
              </a:rPr>
              <a:t>және</a:t>
            </a:r>
            <a:r>
              <a:rPr lang="ru-RU" sz="1600" dirty="0">
                <a:solidFill>
                  <a:srgbClr val="000000"/>
                </a:solidFill>
                <a:cs typeface="Arial" panose="020B0604020202020204" pitchFamily="34" charset="0"/>
              </a:rPr>
              <a:t> </a:t>
            </a:r>
            <a:r>
              <a:rPr lang="ru-RU" sz="1600" dirty="0" err="1">
                <a:solidFill>
                  <a:srgbClr val="000000"/>
                </a:solidFill>
                <a:cs typeface="Arial" panose="020B0604020202020204" pitchFamily="34" charset="0"/>
              </a:rPr>
              <a:t>одан</a:t>
            </a:r>
            <a:r>
              <a:rPr lang="ru-RU" sz="1600" dirty="0">
                <a:solidFill>
                  <a:srgbClr val="000000"/>
                </a:solidFill>
                <a:cs typeface="Arial" panose="020B0604020202020204" pitchFamily="34" charset="0"/>
              </a:rPr>
              <a:t> </a:t>
            </a:r>
            <a:r>
              <a:rPr lang="ru-RU" sz="1600" dirty="0" err="1">
                <a:solidFill>
                  <a:srgbClr val="000000"/>
                </a:solidFill>
                <a:cs typeface="Arial" panose="020B0604020202020204" pitchFamily="34" charset="0"/>
              </a:rPr>
              <a:t>жоғары</a:t>
            </a:r>
            <a:r>
              <a:rPr lang="ru-RU" sz="1600" dirty="0">
                <a:solidFill>
                  <a:srgbClr val="000000"/>
                </a:solidFill>
                <a:cs typeface="Arial" panose="020B0604020202020204" pitchFamily="34" charset="0"/>
              </a:rPr>
              <a:t> </a:t>
            </a:r>
            <a:r>
              <a:rPr lang="ru-RU" sz="1600" dirty="0" err="1">
                <a:solidFill>
                  <a:srgbClr val="000000"/>
                </a:solidFill>
                <a:cs typeface="Arial" panose="020B0604020202020204" pitchFamily="34" charset="0"/>
              </a:rPr>
              <a:t>жастағы</a:t>
            </a:r>
            <a:r>
              <a:rPr lang="ru-RU" sz="1600" dirty="0">
                <a:solidFill>
                  <a:srgbClr val="000000"/>
                </a:solidFill>
                <a:cs typeface="Arial" panose="020B0604020202020204" pitchFamily="34" charset="0"/>
              </a:rPr>
              <a:t> ҚР </a:t>
            </a:r>
            <a:r>
              <a:rPr lang="ru-RU" sz="1600" dirty="0" err="1">
                <a:solidFill>
                  <a:srgbClr val="000000"/>
                </a:solidFill>
                <a:cs typeface="Arial" panose="020B0604020202020204" pitchFamily="34" charset="0"/>
              </a:rPr>
              <a:t>резиденттері</a:t>
            </a:r>
            <a:endParaRPr lang="ru-RU" sz="1600" dirty="0">
              <a:solidFill>
                <a:srgbClr val="000000"/>
              </a:solidFill>
              <a:cs typeface="Arial" panose="020B0604020202020204" pitchFamily="34" charset="0"/>
            </a:endParaRPr>
          </a:p>
          <a:p>
            <a:pPr marL="285750" lvl="0" indent="-285750" algn="just">
              <a:lnSpc>
                <a:spcPct val="150000"/>
              </a:lnSpc>
              <a:buFont typeface="Arial" panose="020B0604020202020204" pitchFamily="34" charset="0"/>
              <a:buChar char="•"/>
            </a:pPr>
            <a:r>
              <a:rPr lang="ru-RU" sz="1600" dirty="0" err="1">
                <a:solidFill>
                  <a:srgbClr val="000000"/>
                </a:solidFill>
                <a:cs typeface="Arial" panose="020B0604020202020204" pitchFamily="34" charset="0"/>
              </a:rPr>
              <a:t>Қаржылық</a:t>
            </a:r>
            <a:r>
              <a:rPr lang="ru-RU" sz="1600" dirty="0">
                <a:solidFill>
                  <a:srgbClr val="000000"/>
                </a:solidFill>
                <a:cs typeface="Arial" panose="020B0604020202020204" pitchFamily="34" charset="0"/>
              </a:rPr>
              <a:t> </a:t>
            </a:r>
            <a:r>
              <a:rPr lang="ru-RU" sz="1600" dirty="0" err="1">
                <a:solidFill>
                  <a:srgbClr val="000000"/>
                </a:solidFill>
                <a:cs typeface="Arial" panose="020B0604020202020204" pitchFamily="34" charset="0"/>
              </a:rPr>
              <a:t>қызметтердің</a:t>
            </a:r>
            <a:r>
              <a:rPr lang="ru-RU" sz="1600" dirty="0">
                <a:solidFill>
                  <a:srgbClr val="000000"/>
                </a:solidFill>
                <a:cs typeface="Arial" panose="020B0604020202020204" pitchFamily="34" charset="0"/>
              </a:rPr>
              <a:t> </a:t>
            </a:r>
            <a:r>
              <a:rPr lang="ru-RU" sz="1600" dirty="0" err="1">
                <a:solidFill>
                  <a:srgbClr val="000000"/>
                </a:solidFill>
                <a:cs typeface="Arial" panose="020B0604020202020204" pitchFamily="34" charset="0"/>
              </a:rPr>
              <a:t>нақты</a:t>
            </a:r>
            <a:r>
              <a:rPr lang="ru-RU" sz="1600" dirty="0">
                <a:solidFill>
                  <a:srgbClr val="000000"/>
                </a:solidFill>
                <a:cs typeface="Arial" panose="020B0604020202020204" pitchFamily="34" charset="0"/>
              </a:rPr>
              <a:t> </a:t>
            </a:r>
            <a:r>
              <a:rPr lang="ru-RU" sz="1600" dirty="0" err="1">
                <a:solidFill>
                  <a:srgbClr val="000000"/>
                </a:solidFill>
                <a:cs typeface="Arial" panose="020B0604020202020204" pitchFamily="34" charset="0"/>
              </a:rPr>
              <a:t>және</a:t>
            </a:r>
            <a:r>
              <a:rPr lang="ru-RU" sz="1600" dirty="0">
                <a:solidFill>
                  <a:srgbClr val="000000"/>
                </a:solidFill>
                <a:cs typeface="Arial" panose="020B0604020202020204" pitchFamily="34" charset="0"/>
              </a:rPr>
              <a:t> </a:t>
            </a:r>
            <a:r>
              <a:rPr lang="ru-RU" sz="1600" dirty="0" err="1">
                <a:solidFill>
                  <a:srgbClr val="000000"/>
                </a:solidFill>
                <a:cs typeface="Arial" panose="020B0604020202020204" pitchFamily="34" charset="0"/>
              </a:rPr>
              <a:t>әлеуетті</a:t>
            </a:r>
            <a:r>
              <a:rPr lang="ru-RU" sz="1600" dirty="0">
                <a:solidFill>
                  <a:srgbClr val="000000"/>
                </a:solidFill>
                <a:cs typeface="Arial" panose="020B0604020202020204" pitchFamily="34" charset="0"/>
              </a:rPr>
              <a:t> </a:t>
            </a:r>
            <a:r>
              <a:rPr lang="ru-RU" sz="1600" dirty="0" err="1">
                <a:solidFill>
                  <a:srgbClr val="000000"/>
                </a:solidFill>
                <a:cs typeface="Arial" panose="020B0604020202020204" pitchFamily="34" charset="0"/>
              </a:rPr>
              <a:t>тұтынушылары</a:t>
            </a:r>
            <a:endParaRPr lang="ru-RU" sz="1600" dirty="0">
              <a:solidFill>
                <a:srgbClr val="000000"/>
              </a:solidFill>
              <a:cs typeface="Arial" panose="020B0604020202020204" pitchFamily="34" charset="0"/>
            </a:endParaRPr>
          </a:p>
        </p:txBody>
      </p:sp>
      <p:sp>
        <p:nvSpPr>
          <p:cNvPr id="29" name="Прямоугольник 28">
            <a:extLst>
              <a:ext uri="{FF2B5EF4-FFF2-40B4-BE49-F238E27FC236}">
                <a16:creationId xmlns:a16="http://schemas.microsoft.com/office/drawing/2014/main" id="{3A643555-4B0E-504E-9A45-8897A0B1DCE7}"/>
              </a:ext>
            </a:extLst>
          </p:cNvPr>
          <p:cNvSpPr/>
          <p:nvPr/>
        </p:nvSpPr>
        <p:spPr>
          <a:xfrm>
            <a:off x="7440149" y="1219878"/>
            <a:ext cx="4416491" cy="1077218"/>
          </a:xfrm>
          <a:prstGeom prst="rect">
            <a:avLst/>
          </a:prstGeom>
        </p:spPr>
        <p:txBody>
          <a:bodyPr wrap="square">
            <a:spAutoFit/>
          </a:bodyPr>
          <a:lstStyle/>
          <a:p>
            <a:pPr lvl="0"/>
            <a:r>
              <a:rPr lang="ru-RU" sz="1600" b="1" dirty="0">
                <a:solidFill>
                  <a:srgbClr val="000000"/>
                </a:solidFill>
                <a:cs typeface="Arial" panose="020B0604020202020204" pitchFamily="34" charset="0"/>
              </a:rPr>
              <a:t>География:</a:t>
            </a:r>
          </a:p>
          <a:p>
            <a:r>
              <a:rPr lang="ru-RU" sz="1600" u="sng" dirty="0">
                <a:solidFill>
                  <a:srgbClr val="000000"/>
                </a:solidFill>
                <a:cs typeface="Arial" panose="020B0604020202020204" pitchFamily="34" charset="0"/>
              </a:rPr>
              <a:t>Кезең2:</a:t>
            </a:r>
            <a:r>
              <a:rPr lang="ru-RU" sz="1600" dirty="0">
                <a:solidFill>
                  <a:srgbClr val="000000"/>
                </a:solidFill>
                <a:cs typeface="Arial" panose="020B0604020202020204" pitchFamily="34" charset="0"/>
              </a:rPr>
              <a:t> ҚР 14 </a:t>
            </a:r>
            <a:r>
              <a:rPr lang="ru-RU" sz="1600" dirty="0" err="1">
                <a:solidFill>
                  <a:srgbClr val="000000"/>
                </a:solidFill>
                <a:cs typeface="Arial" panose="020B0604020202020204" pitchFamily="34" charset="0"/>
              </a:rPr>
              <a:t>облысы</a:t>
            </a:r>
            <a:r>
              <a:rPr lang="ru-RU" sz="1600" dirty="0">
                <a:solidFill>
                  <a:srgbClr val="000000"/>
                </a:solidFill>
                <a:cs typeface="Arial" panose="020B0604020202020204" pitchFamily="34" charset="0"/>
              </a:rPr>
              <a:t> (</a:t>
            </a:r>
            <a:r>
              <a:rPr lang="ru-RU" sz="1600" dirty="0" err="1">
                <a:solidFill>
                  <a:srgbClr val="000000"/>
                </a:solidFill>
                <a:cs typeface="Arial" panose="020B0604020202020204" pitchFamily="34" charset="0"/>
              </a:rPr>
              <a:t>қалалық</a:t>
            </a:r>
            <a:r>
              <a:rPr lang="ru-RU" sz="1600" dirty="0">
                <a:solidFill>
                  <a:srgbClr val="000000"/>
                </a:solidFill>
                <a:cs typeface="Arial" panose="020B0604020202020204" pitchFamily="34" charset="0"/>
              </a:rPr>
              <a:t> </a:t>
            </a:r>
            <a:r>
              <a:rPr lang="ru-RU" sz="1600" dirty="0" err="1">
                <a:solidFill>
                  <a:srgbClr val="000000"/>
                </a:solidFill>
                <a:cs typeface="Arial" panose="020B0604020202020204" pitchFamily="34" charset="0"/>
              </a:rPr>
              <a:t>және</a:t>
            </a:r>
            <a:r>
              <a:rPr lang="ru-RU" sz="1600" dirty="0">
                <a:solidFill>
                  <a:srgbClr val="000000"/>
                </a:solidFill>
                <a:cs typeface="Arial" panose="020B0604020202020204" pitchFamily="34" charset="0"/>
              </a:rPr>
              <a:t> </a:t>
            </a:r>
            <a:r>
              <a:rPr lang="ru-RU" sz="1600" dirty="0" err="1">
                <a:solidFill>
                  <a:srgbClr val="000000"/>
                </a:solidFill>
                <a:cs typeface="Arial" panose="020B0604020202020204" pitchFamily="34" charset="0"/>
              </a:rPr>
              <a:t>ауылдық</a:t>
            </a:r>
            <a:r>
              <a:rPr lang="ru-RU" sz="1600" dirty="0">
                <a:solidFill>
                  <a:srgbClr val="000000"/>
                </a:solidFill>
                <a:cs typeface="Arial" panose="020B0604020202020204" pitchFamily="34" charset="0"/>
              </a:rPr>
              <a:t> </a:t>
            </a:r>
            <a:r>
              <a:rPr lang="ru-RU" sz="1600" dirty="0" err="1">
                <a:solidFill>
                  <a:srgbClr val="000000"/>
                </a:solidFill>
                <a:cs typeface="Arial" panose="020B0604020202020204" pitchFamily="34" charset="0"/>
              </a:rPr>
              <a:t>елді</a:t>
            </a:r>
            <a:r>
              <a:rPr lang="ru-RU" sz="1600" dirty="0">
                <a:solidFill>
                  <a:srgbClr val="000000"/>
                </a:solidFill>
                <a:cs typeface="Arial" panose="020B0604020202020204" pitchFamily="34" charset="0"/>
              </a:rPr>
              <a:t> </a:t>
            </a:r>
            <a:r>
              <a:rPr lang="ru-RU" sz="1600" dirty="0" err="1">
                <a:solidFill>
                  <a:srgbClr val="000000"/>
                </a:solidFill>
                <a:cs typeface="Arial" panose="020B0604020202020204" pitchFamily="34" charset="0"/>
              </a:rPr>
              <a:t>мекен</a:t>
            </a:r>
            <a:r>
              <a:rPr lang="ru-RU" sz="1600" dirty="0">
                <a:solidFill>
                  <a:srgbClr val="000000"/>
                </a:solidFill>
                <a:cs typeface="Arial" panose="020B0604020202020204" pitchFamily="34" charset="0"/>
              </a:rPr>
              <a:t>) </a:t>
            </a:r>
            <a:r>
              <a:rPr lang="ru-RU" sz="1600" dirty="0" err="1">
                <a:solidFill>
                  <a:srgbClr val="000000"/>
                </a:solidFill>
                <a:cs typeface="Arial" panose="020B0604020202020204" pitchFamily="34" charset="0"/>
              </a:rPr>
              <a:t>және</a:t>
            </a:r>
            <a:r>
              <a:rPr lang="ru-RU" sz="1600" dirty="0">
                <a:solidFill>
                  <a:srgbClr val="000000"/>
                </a:solidFill>
                <a:cs typeface="Arial" panose="020B0604020202020204" pitchFamily="34" charset="0"/>
              </a:rPr>
              <a:t> </a:t>
            </a:r>
            <a:r>
              <a:rPr lang="ru-RU" sz="1600" dirty="0" err="1">
                <a:solidFill>
                  <a:srgbClr val="000000"/>
                </a:solidFill>
                <a:cs typeface="Arial" panose="020B0604020202020204" pitchFamily="34" charset="0"/>
              </a:rPr>
              <a:t>Республикалық</a:t>
            </a:r>
            <a:r>
              <a:rPr lang="ru-RU" sz="1600" dirty="0">
                <a:solidFill>
                  <a:srgbClr val="000000"/>
                </a:solidFill>
                <a:cs typeface="Arial" panose="020B0604020202020204" pitchFamily="34" charset="0"/>
              </a:rPr>
              <a:t> </a:t>
            </a:r>
            <a:r>
              <a:rPr lang="ru-RU" sz="1600" dirty="0" err="1">
                <a:solidFill>
                  <a:srgbClr val="000000"/>
                </a:solidFill>
                <a:cs typeface="Arial" panose="020B0604020202020204" pitchFamily="34" charset="0"/>
              </a:rPr>
              <a:t>маңызы</a:t>
            </a:r>
            <a:r>
              <a:rPr lang="ru-RU" sz="1600" dirty="0">
                <a:solidFill>
                  <a:srgbClr val="000000"/>
                </a:solidFill>
                <a:cs typeface="Arial" panose="020B0604020202020204" pitchFamily="34" charset="0"/>
              </a:rPr>
              <a:t> бар </a:t>
            </a:r>
            <a:r>
              <a:rPr lang="ru-RU" sz="1600" dirty="0" err="1">
                <a:solidFill>
                  <a:srgbClr val="000000"/>
                </a:solidFill>
                <a:cs typeface="Arial" panose="020B0604020202020204" pitchFamily="34" charset="0"/>
              </a:rPr>
              <a:t>қалалар</a:t>
            </a:r>
            <a:r>
              <a:rPr lang="ru-RU" sz="1600" dirty="0">
                <a:solidFill>
                  <a:srgbClr val="000000"/>
                </a:solidFill>
                <a:cs typeface="Arial" panose="020B0604020202020204" pitchFamily="34" charset="0"/>
              </a:rPr>
              <a:t> (</a:t>
            </a:r>
            <a:r>
              <a:rPr lang="ru-RU" sz="1600" dirty="0" err="1">
                <a:solidFill>
                  <a:srgbClr val="000000"/>
                </a:solidFill>
                <a:cs typeface="Arial" panose="020B0604020202020204" pitchFamily="34" charset="0"/>
              </a:rPr>
              <a:t>Нұр-Сұлтан</a:t>
            </a:r>
            <a:r>
              <a:rPr lang="ru-RU" sz="1600" dirty="0">
                <a:solidFill>
                  <a:srgbClr val="000000"/>
                </a:solidFill>
                <a:cs typeface="Arial" panose="020B0604020202020204" pitchFamily="34" charset="0"/>
              </a:rPr>
              <a:t>,  Алматы, Шымкент).</a:t>
            </a:r>
            <a:endParaRPr lang="ru-RU" sz="1600" b="1" dirty="0">
              <a:solidFill>
                <a:srgbClr val="000000"/>
              </a:solidFill>
              <a:cs typeface="Arial" panose="020B0604020202020204" pitchFamily="34" charset="0"/>
            </a:endParaRPr>
          </a:p>
        </p:txBody>
      </p:sp>
      <p:sp>
        <p:nvSpPr>
          <p:cNvPr id="30" name="Прямоугольник 29">
            <a:extLst>
              <a:ext uri="{FF2B5EF4-FFF2-40B4-BE49-F238E27FC236}">
                <a16:creationId xmlns:a16="http://schemas.microsoft.com/office/drawing/2014/main" id="{79923E6B-5F10-7940-BD63-76EAF5FEE5BC}"/>
              </a:ext>
            </a:extLst>
          </p:cNvPr>
          <p:cNvSpPr/>
          <p:nvPr/>
        </p:nvSpPr>
        <p:spPr>
          <a:xfrm>
            <a:off x="1133058" y="5159513"/>
            <a:ext cx="5250975" cy="830997"/>
          </a:xfrm>
          <a:prstGeom prst="rect">
            <a:avLst/>
          </a:prstGeom>
        </p:spPr>
        <p:txBody>
          <a:bodyPr wrap="square">
            <a:spAutoFit/>
          </a:bodyPr>
          <a:lstStyle/>
          <a:p>
            <a:pPr algn="just"/>
            <a:r>
              <a:rPr lang="ru-RU" sz="1600" b="1" dirty="0" err="1">
                <a:solidFill>
                  <a:srgbClr val="000000"/>
                </a:solidFill>
                <a:cs typeface="Arial" panose="020B0604020202020204" pitchFamily="34" charset="0"/>
              </a:rPr>
              <a:t>Үлгі</a:t>
            </a:r>
            <a:r>
              <a:rPr lang="ru-RU" sz="1600" b="1" dirty="0">
                <a:solidFill>
                  <a:srgbClr val="000000"/>
                </a:solidFill>
                <a:cs typeface="Arial" panose="020B0604020202020204" pitchFamily="34" charset="0"/>
              </a:rPr>
              <a:t> </a:t>
            </a:r>
            <a:r>
              <a:rPr lang="ru-RU" sz="1600" b="1" dirty="0" err="1">
                <a:solidFill>
                  <a:srgbClr val="000000"/>
                </a:solidFill>
                <a:cs typeface="Arial" panose="020B0604020202020204" pitchFamily="34" charset="0"/>
              </a:rPr>
              <a:t>мөлшері</a:t>
            </a:r>
            <a:r>
              <a:rPr lang="ru-RU" sz="1600" b="1" dirty="0">
                <a:solidFill>
                  <a:srgbClr val="000000"/>
                </a:solidFill>
                <a:cs typeface="Arial" panose="020B0604020202020204" pitchFamily="34" charset="0"/>
              </a:rPr>
              <a:t>:</a:t>
            </a:r>
          </a:p>
          <a:p>
            <a:pPr algn="just"/>
            <a:r>
              <a:rPr lang="ru-RU" sz="1600" u="sng" dirty="0">
                <a:solidFill>
                  <a:srgbClr val="000000"/>
                </a:solidFill>
                <a:cs typeface="Arial" panose="020B0604020202020204" pitchFamily="34" charset="0"/>
              </a:rPr>
              <a:t>2 </a:t>
            </a:r>
            <a:r>
              <a:rPr lang="ru-RU" sz="1600" u="sng" dirty="0" err="1">
                <a:solidFill>
                  <a:srgbClr val="000000"/>
                </a:solidFill>
                <a:cs typeface="Arial" panose="020B0604020202020204" pitchFamily="34" charset="0"/>
              </a:rPr>
              <a:t>Кезең</a:t>
            </a:r>
            <a:r>
              <a:rPr lang="ru-RU" sz="1600" u="sng" dirty="0">
                <a:solidFill>
                  <a:srgbClr val="000000"/>
                </a:solidFill>
                <a:cs typeface="Arial" panose="020B0604020202020204" pitchFamily="34" charset="0"/>
              </a:rPr>
              <a:t>:</a:t>
            </a:r>
            <a:r>
              <a:rPr lang="ru-RU" sz="1600" dirty="0">
                <a:solidFill>
                  <a:srgbClr val="000000"/>
                </a:solidFill>
                <a:cs typeface="Arial" panose="020B0604020202020204" pitchFamily="34" charset="0"/>
              </a:rPr>
              <a:t> 10 000  интервью </a:t>
            </a:r>
          </a:p>
          <a:p>
            <a:pPr algn="just"/>
            <a:r>
              <a:rPr lang="ru-RU" sz="1600" u="sng" dirty="0">
                <a:solidFill>
                  <a:srgbClr val="000000"/>
                </a:solidFill>
                <a:cs typeface="Arial" panose="020B0604020202020204" pitchFamily="34" charset="0"/>
              </a:rPr>
              <a:t>3 </a:t>
            </a:r>
            <a:r>
              <a:rPr lang="ru-RU" sz="1600" u="sng" dirty="0" err="1">
                <a:solidFill>
                  <a:srgbClr val="000000"/>
                </a:solidFill>
                <a:cs typeface="Arial" panose="020B0604020202020204" pitchFamily="34" charset="0"/>
              </a:rPr>
              <a:t>Кезең</a:t>
            </a:r>
            <a:r>
              <a:rPr lang="ru-RU" sz="1600" u="sng" dirty="0">
                <a:solidFill>
                  <a:srgbClr val="000000"/>
                </a:solidFill>
                <a:cs typeface="Arial" panose="020B0604020202020204" pitchFamily="34" charset="0"/>
              </a:rPr>
              <a:t>:</a:t>
            </a:r>
            <a:r>
              <a:rPr lang="ru-RU" sz="1600" dirty="0">
                <a:solidFill>
                  <a:srgbClr val="000000"/>
                </a:solidFill>
                <a:cs typeface="Arial" panose="020B0604020202020204" pitchFamily="34" charset="0"/>
              </a:rPr>
              <a:t> 4 фокус-</a:t>
            </a:r>
            <a:r>
              <a:rPr lang="ru-RU" sz="1600" dirty="0" err="1">
                <a:solidFill>
                  <a:srgbClr val="000000"/>
                </a:solidFill>
                <a:cs typeface="Arial" panose="020B0604020202020204" pitchFamily="34" charset="0"/>
              </a:rPr>
              <a:t>топтар</a:t>
            </a:r>
            <a:endParaRPr lang="ru-RU" sz="1600" dirty="0">
              <a:cs typeface="Arial" panose="020B0604020202020204" pitchFamily="34" charset="0"/>
            </a:endParaRPr>
          </a:p>
        </p:txBody>
      </p:sp>
      <p:grpSp>
        <p:nvGrpSpPr>
          <p:cNvPr id="19" name="Gruppieren 142">
            <a:extLst>
              <a:ext uri="{FF2B5EF4-FFF2-40B4-BE49-F238E27FC236}">
                <a16:creationId xmlns:a16="http://schemas.microsoft.com/office/drawing/2014/main" id="{870C6908-2D6A-3148-8828-FE1F62A72BDF}"/>
              </a:ext>
            </a:extLst>
          </p:cNvPr>
          <p:cNvGrpSpPr>
            <a:grpSpLocks noChangeAspect="1"/>
          </p:cNvGrpSpPr>
          <p:nvPr/>
        </p:nvGrpSpPr>
        <p:grpSpPr>
          <a:xfrm>
            <a:off x="6673028" y="3039957"/>
            <a:ext cx="667759" cy="602355"/>
            <a:chOff x="2185056" y="1407429"/>
            <a:chExt cx="1090800" cy="1090800"/>
          </a:xfrm>
        </p:grpSpPr>
        <p:sp>
          <p:nvSpPr>
            <p:cNvPr id="32" name="Rechteck 143">
              <a:extLst>
                <a:ext uri="{FF2B5EF4-FFF2-40B4-BE49-F238E27FC236}">
                  <a16:creationId xmlns:a16="http://schemas.microsoft.com/office/drawing/2014/main" id="{F4F46C88-274B-724C-AAC8-4DABA48E8D4D}"/>
                </a:ext>
              </a:extLst>
            </p:cNvPr>
            <p:cNvSpPr>
              <a:spLocks noChangeAspect="1"/>
            </p:cNvSpPr>
            <p:nvPr/>
          </p:nvSpPr>
          <p:spPr bwMode="gray">
            <a:xfrm>
              <a:off x="2185056" y="1407429"/>
              <a:ext cx="1090800" cy="1090800"/>
            </a:xfrm>
            <a:prstGeom prst="rect">
              <a:avLst/>
            </a:prstGeom>
            <a:solidFill>
              <a:schemeClr val="accent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en-US" sz="1867" dirty="0">
                <a:solidFill>
                  <a:schemeClr val="tx1"/>
                </a:solidFill>
                <a:latin typeface="Calibri" panose="020F0502020204030204" pitchFamily="34" charset="0"/>
              </a:endParaRPr>
            </a:p>
          </p:txBody>
        </p:sp>
        <p:sp>
          <p:nvSpPr>
            <p:cNvPr id="33" name="Freeform 7">
              <a:extLst>
                <a:ext uri="{FF2B5EF4-FFF2-40B4-BE49-F238E27FC236}">
                  <a16:creationId xmlns:a16="http://schemas.microsoft.com/office/drawing/2014/main" id="{468AFCDD-A88E-E449-A800-AE316D82FFFC}"/>
                </a:ext>
              </a:extLst>
            </p:cNvPr>
            <p:cNvSpPr>
              <a:spLocks/>
            </p:cNvSpPr>
            <p:nvPr/>
          </p:nvSpPr>
          <p:spPr bwMode="auto">
            <a:xfrm>
              <a:off x="2314099" y="1763346"/>
              <a:ext cx="854075" cy="368300"/>
            </a:xfrm>
            <a:custGeom>
              <a:avLst/>
              <a:gdLst/>
              <a:ahLst/>
              <a:cxnLst>
                <a:cxn ang="0">
                  <a:pos x="0" y="70"/>
                </a:cxn>
                <a:cxn ang="0">
                  <a:pos x="226" y="0"/>
                </a:cxn>
                <a:cxn ang="0">
                  <a:pos x="453" y="70"/>
                </a:cxn>
                <a:cxn ang="0">
                  <a:pos x="324" y="134"/>
                </a:cxn>
                <a:cxn ang="0">
                  <a:pos x="312" y="125"/>
                </a:cxn>
                <a:cxn ang="0">
                  <a:pos x="321" y="112"/>
                </a:cxn>
                <a:cxn ang="0">
                  <a:pos x="431" y="70"/>
                </a:cxn>
                <a:cxn ang="0">
                  <a:pos x="376" y="39"/>
                </a:cxn>
                <a:cxn ang="0">
                  <a:pos x="226" y="22"/>
                </a:cxn>
                <a:cxn ang="0">
                  <a:pos x="77" y="39"/>
                </a:cxn>
                <a:cxn ang="0">
                  <a:pos x="22" y="70"/>
                </a:cxn>
                <a:cxn ang="0">
                  <a:pos x="77" y="102"/>
                </a:cxn>
                <a:cxn ang="0">
                  <a:pos x="201" y="118"/>
                </a:cxn>
                <a:cxn ang="0">
                  <a:pos x="129" y="81"/>
                </a:cxn>
                <a:cxn ang="0">
                  <a:pos x="124" y="77"/>
                </a:cxn>
                <a:cxn ang="0">
                  <a:pos x="122" y="72"/>
                </a:cxn>
                <a:cxn ang="0">
                  <a:pos x="125" y="64"/>
                </a:cxn>
                <a:cxn ang="0">
                  <a:pos x="133" y="61"/>
                </a:cxn>
                <a:cxn ang="0">
                  <a:pos x="142" y="63"/>
                </a:cxn>
                <a:cxn ang="0">
                  <a:pos x="240" y="116"/>
                </a:cxn>
                <a:cxn ang="0">
                  <a:pos x="246" y="121"/>
                </a:cxn>
                <a:cxn ang="0">
                  <a:pos x="248" y="128"/>
                </a:cxn>
                <a:cxn ang="0">
                  <a:pos x="246" y="136"/>
                </a:cxn>
                <a:cxn ang="0">
                  <a:pos x="240" y="141"/>
                </a:cxn>
                <a:cxn ang="0">
                  <a:pos x="142" y="194"/>
                </a:cxn>
                <a:cxn ang="0">
                  <a:pos x="137" y="196"/>
                </a:cxn>
                <a:cxn ang="0">
                  <a:pos x="133" y="196"/>
                </a:cxn>
                <a:cxn ang="0">
                  <a:pos x="126" y="193"/>
                </a:cxn>
                <a:cxn ang="0">
                  <a:pos x="122" y="185"/>
                </a:cxn>
                <a:cxn ang="0">
                  <a:pos x="124" y="180"/>
                </a:cxn>
                <a:cxn ang="0">
                  <a:pos x="130" y="176"/>
                </a:cxn>
                <a:cxn ang="0">
                  <a:pos x="200" y="140"/>
                </a:cxn>
                <a:cxn ang="0">
                  <a:pos x="0" y="70"/>
                </a:cxn>
              </a:cxnLst>
              <a:rect l="0" t="0" r="r" b="b"/>
              <a:pathLst>
                <a:path w="453" h="196">
                  <a:moveTo>
                    <a:pt x="0" y="70"/>
                  </a:moveTo>
                  <a:cubicBezTo>
                    <a:pt x="0" y="24"/>
                    <a:pt x="114" y="0"/>
                    <a:pt x="226" y="0"/>
                  </a:cubicBezTo>
                  <a:cubicBezTo>
                    <a:pt x="339" y="0"/>
                    <a:pt x="453" y="24"/>
                    <a:pt x="453" y="70"/>
                  </a:cubicBezTo>
                  <a:cubicBezTo>
                    <a:pt x="453" y="112"/>
                    <a:pt x="363" y="129"/>
                    <a:pt x="324" y="134"/>
                  </a:cubicBezTo>
                  <a:cubicBezTo>
                    <a:pt x="318" y="135"/>
                    <a:pt x="313" y="131"/>
                    <a:pt x="312" y="125"/>
                  </a:cubicBezTo>
                  <a:cubicBezTo>
                    <a:pt x="311" y="119"/>
                    <a:pt x="315" y="113"/>
                    <a:pt x="321" y="112"/>
                  </a:cubicBezTo>
                  <a:cubicBezTo>
                    <a:pt x="401" y="101"/>
                    <a:pt x="431" y="81"/>
                    <a:pt x="431" y="70"/>
                  </a:cubicBezTo>
                  <a:cubicBezTo>
                    <a:pt x="431" y="64"/>
                    <a:pt x="419" y="51"/>
                    <a:pt x="376" y="39"/>
                  </a:cubicBezTo>
                  <a:cubicBezTo>
                    <a:pt x="336" y="28"/>
                    <a:pt x="283" y="22"/>
                    <a:pt x="226" y="22"/>
                  </a:cubicBezTo>
                  <a:cubicBezTo>
                    <a:pt x="170" y="22"/>
                    <a:pt x="117" y="28"/>
                    <a:pt x="77" y="39"/>
                  </a:cubicBezTo>
                  <a:cubicBezTo>
                    <a:pt x="33" y="51"/>
                    <a:pt x="22" y="64"/>
                    <a:pt x="22" y="70"/>
                  </a:cubicBezTo>
                  <a:cubicBezTo>
                    <a:pt x="22" y="76"/>
                    <a:pt x="33" y="90"/>
                    <a:pt x="77" y="102"/>
                  </a:cubicBezTo>
                  <a:cubicBezTo>
                    <a:pt x="110" y="111"/>
                    <a:pt x="154" y="117"/>
                    <a:pt x="201" y="118"/>
                  </a:cubicBezTo>
                  <a:cubicBezTo>
                    <a:pt x="129" y="81"/>
                    <a:pt x="129" y="81"/>
                    <a:pt x="129" y="81"/>
                  </a:cubicBezTo>
                  <a:cubicBezTo>
                    <a:pt x="127" y="80"/>
                    <a:pt x="125" y="79"/>
                    <a:pt x="124" y="77"/>
                  </a:cubicBezTo>
                  <a:cubicBezTo>
                    <a:pt x="123" y="76"/>
                    <a:pt x="122" y="74"/>
                    <a:pt x="122" y="72"/>
                  </a:cubicBezTo>
                  <a:cubicBezTo>
                    <a:pt x="122" y="70"/>
                    <a:pt x="123" y="67"/>
                    <a:pt x="125" y="64"/>
                  </a:cubicBezTo>
                  <a:cubicBezTo>
                    <a:pt x="127" y="62"/>
                    <a:pt x="130" y="61"/>
                    <a:pt x="133" y="61"/>
                  </a:cubicBezTo>
                  <a:cubicBezTo>
                    <a:pt x="136" y="61"/>
                    <a:pt x="139" y="61"/>
                    <a:pt x="142" y="63"/>
                  </a:cubicBezTo>
                  <a:cubicBezTo>
                    <a:pt x="240" y="116"/>
                    <a:pt x="240" y="116"/>
                    <a:pt x="240" y="116"/>
                  </a:cubicBezTo>
                  <a:cubicBezTo>
                    <a:pt x="242" y="118"/>
                    <a:pt x="244" y="119"/>
                    <a:pt x="246" y="121"/>
                  </a:cubicBezTo>
                  <a:cubicBezTo>
                    <a:pt x="247" y="123"/>
                    <a:pt x="248" y="125"/>
                    <a:pt x="248" y="128"/>
                  </a:cubicBezTo>
                  <a:cubicBezTo>
                    <a:pt x="248" y="132"/>
                    <a:pt x="247" y="134"/>
                    <a:pt x="246" y="136"/>
                  </a:cubicBezTo>
                  <a:cubicBezTo>
                    <a:pt x="245" y="138"/>
                    <a:pt x="243" y="140"/>
                    <a:pt x="240" y="141"/>
                  </a:cubicBezTo>
                  <a:cubicBezTo>
                    <a:pt x="142" y="194"/>
                    <a:pt x="142" y="194"/>
                    <a:pt x="142" y="194"/>
                  </a:cubicBezTo>
                  <a:cubicBezTo>
                    <a:pt x="140" y="195"/>
                    <a:pt x="138" y="195"/>
                    <a:pt x="137" y="196"/>
                  </a:cubicBezTo>
                  <a:cubicBezTo>
                    <a:pt x="136" y="196"/>
                    <a:pt x="135" y="196"/>
                    <a:pt x="133" y="196"/>
                  </a:cubicBezTo>
                  <a:cubicBezTo>
                    <a:pt x="131" y="196"/>
                    <a:pt x="128" y="195"/>
                    <a:pt x="126" y="193"/>
                  </a:cubicBezTo>
                  <a:cubicBezTo>
                    <a:pt x="124" y="191"/>
                    <a:pt x="122" y="188"/>
                    <a:pt x="122" y="185"/>
                  </a:cubicBezTo>
                  <a:cubicBezTo>
                    <a:pt x="122" y="183"/>
                    <a:pt x="123" y="182"/>
                    <a:pt x="124" y="180"/>
                  </a:cubicBezTo>
                  <a:cubicBezTo>
                    <a:pt x="125" y="179"/>
                    <a:pt x="127" y="177"/>
                    <a:pt x="130" y="176"/>
                  </a:cubicBezTo>
                  <a:cubicBezTo>
                    <a:pt x="200" y="140"/>
                    <a:pt x="200" y="140"/>
                    <a:pt x="200" y="140"/>
                  </a:cubicBezTo>
                  <a:cubicBezTo>
                    <a:pt x="97" y="137"/>
                    <a:pt x="0" y="113"/>
                    <a:pt x="0" y="70"/>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133" dirty="0">
                <a:latin typeface="Calibri" panose="020F0502020204030204" pitchFamily="34" charset="0"/>
              </a:endParaRPr>
            </a:p>
          </p:txBody>
        </p:sp>
      </p:grpSp>
      <p:sp>
        <p:nvSpPr>
          <p:cNvPr id="34" name="Прямоугольник 39">
            <a:extLst>
              <a:ext uri="{FF2B5EF4-FFF2-40B4-BE49-F238E27FC236}">
                <a16:creationId xmlns:a16="http://schemas.microsoft.com/office/drawing/2014/main" id="{EE9FAD30-3D48-A747-9BC1-C1F49897882F}"/>
              </a:ext>
            </a:extLst>
          </p:cNvPr>
          <p:cNvSpPr/>
          <p:nvPr/>
        </p:nvSpPr>
        <p:spPr>
          <a:xfrm>
            <a:off x="7389601" y="3039957"/>
            <a:ext cx="4371028" cy="584775"/>
          </a:xfrm>
          <a:prstGeom prst="rect">
            <a:avLst/>
          </a:prstGeom>
        </p:spPr>
        <p:txBody>
          <a:bodyPr wrap="square">
            <a:spAutoFit/>
          </a:bodyPr>
          <a:lstStyle/>
          <a:p>
            <a:pPr lvl="0"/>
            <a:r>
              <a:rPr lang="ru-RU" sz="1600" b="1" dirty="0" err="1">
                <a:solidFill>
                  <a:srgbClr val="000000"/>
                </a:solidFill>
                <a:cs typeface="Arial" panose="020B0604020202020204" pitchFamily="34" charset="0"/>
              </a:rPr>
              <a:t>Зерттеу</a:t>
            </a:r>
            <a:r>
              <a:rPr lang="ru-RU" sz="1600" b="1" dirty="0">
                <a:solidFill>
                  <a:srgbClr val="000000"/>
                </a:solidFill>
                <a:cs typeface="Arial" panose="020B0604020202020204" pitchFamily="34" charset="0"/>
              </a:rPr>
              <a:t> </a:t>
            </a:r>
            <a:r>
              <a:rPr lang="ru-RU" sz="1600" b="1" dirty="0" err="1">
                <a:solidFill>
                  <a:srgbClr val="000000"/>
                </a:solidFill>
                <a:cs typeface="Arial" panose="020B0604020202020204" pitchFamily="34" charset="0"/>
              </a:rPr>
              <a:t>жүргізу</a:t>
            </a:r>
            <a:r>
              <a:rPr lang="ru-RU" sz="1600" b="1" dirty="0">
                <a:solidFill>
                  <a:srgbClr val="000000"/>
                </a:solidFill>
                <a:cs typeface="Arial" panose="020B0604020202020204" pitchFamily="34" charset="0"/>
              </a:rPr>
              <a:t> </a:t>
            </a:r>
            <a:r>
              <a:rPr lang="ru-RU" sz="1600" b="1" dirty="0" err="1">
                <a:solidFill>
                  <a:srgbClr val="000000"/>
                </a:solidFill>
                <a:cs typeface="Arial" panose="020B0604020202020204" pitchFamily="34" charset="0"/>
              </a:rPr>
              <a:t>кезеңі</a:t>
            </a:r>
            <a:r>
              <a:rPr lang="ru-RU" sz="1600" b="1" dirty="0">
                <a:solidFill>
                  <a:srgbClr val="000000"/>
                </a:solidFill>
                <a:cs typeface="Arial" panose="020B0604020202020204" pitchFamily="34" charset="0"/>
              </a:rPr>
              <a:t>:</a:t>
            </a:r>
          </a:p>
          <a:p>
            <a:pPr lvl="0"/>
            <a:r>
              <a:rPr lang="ru-RU" sz="1600" dirty="0" err="1">
                <a:solidFill>
                  <a:srgbClr val="000000"/>
                </a:solidFill>
                <a:cs typeface="Arial" panose="020B0604020202020204" pitchFamily="34" charset="0"/>
              </a:rPr>
              <a:t>Қараша</a:t>
            </a:r>
            <a:r>
              <a:rPr lang="ru-RU" sz="1600" dirty="0">
                <a:solidFill>
                  <a:srgbClr val="000000"/>
                </a:solidFill>
                <a:cs typeface="Arial" panose="020B0604020202020204" pitchFamily="34" charset="0"/>
              </a:rPr>
              <a:t> - </a:t>
            </a:r>
            <a:r>
              <a:rPr lang="ru-RU" sz="1600" dirty="0" err="1">
                <a:solidFill>
                  <a:srgbClr val="000000"/>
                </a:solidFill>
                <a:cs typeface="Arial" panose="020B0604020202020204" pitchFamily="34" charset="0"/>
              </a:rPr>
              <a:t>желтоқсан</a:t>
            </a:r>
            <a:r>
              <a:rPr lang="ru-RU" sz="1600" dirty="0">
                <a:solidFill>
                  <a:srgbClr val="000000"/>
                </a:solidFill>
                <a:cs typeface="Arial" panose="020B0604020202020204" pitchFamily="34" charset="0"/>
              </a:rPr>
              <a:t> 2021 ж.</a:t>
            </a:r>
          </a:p>
        </p:txBody>
      </p:sp>
      <p:sp>
        <p:nvSpPr>
          <p:cNvPr id="35" name="Title 1">
            <a:extLst>
              <a:ext uri="{FF2B5EF4-FFF2-40B4-BE49-F238E27FC236}">
                <a16:creationId xmlns:a16="http://schemas.microsoft.com/office/drawing/2014/main" id="{EBFEBBB3-2D65-2346-A355-BB7A66192F00}"/>
              </a:ext>
            </a:extLst>
          </p:cNvPr>
          <p:cNvSpPr>
            <a:spLocks noGrp="1"/>
          </p:cNvSpPr>
          <p:nvPr>
            <p:ph type="title"/>
          </p:nvPr>
        </p:nvSpPr>
        <p:spPr>
          <a:xfrm>
            <a:off x="335360" y="51705"/>
            <a:ext cx="9985109" cy="768140"/>
          </a:xfrm>
        </p:spPr>
        <p:txBody>
          <a:bodyPr>
            <a:normAutofit/>
          </a:bodyPr>
          <a:lstStyle/>
          <a:p>
            <a:r>
              <a:rPr lang="ru-RU" sz="2800" b="1" dirty="0" err="1">
                <a:latin typeface="+mn-lt"/>
              </a:rPr>
              <a:t>Зерттеу</a:t>
            </a:r>
            <a:r>
              <a:rPr lang="ru-RU" sz="2800" b="1" dirty="0">
                <a:latin typeface="+mn-lt"/>
              </a:rPr>
              <a:t> </a:t>
            </a:r>
            <a:r>
              <a:rPr lang="ru-RU" sz="2800" b="1" dirty="0" err="1">
                <a:latin typeface="+mn-lt"/>
              </a:rPr>
              <a:t>жүргізу</a:t>
            </a:r>
            <a:r>
              <a:rPr lang="ru-RU" sz="2800" b="1" dirty="0">
                <a:latin typeface="+mn-lt"/>
              </a:rPr>
              <a:t> </a:t>
            </a:r>
            <a:r>
              <a:rPr lang="ru-RU" sz="2800" b="1" dirty="0" err="1">
                <a:latin typeface="+mn-lt"/>
              </a:rPr>
              <a:t>параметрлері</a:t>
            </a:r>
            <a:endParaRPr lang="ru-RU" sz="2800" b="1" dirty="0">
              <a:latin typeface="+mn-lt"/>
            </a:endParaRPr>
          </a:p>
        </p:txBody>
      </p:sp>
      <p:pic>
        <p:nvPicPr>
          <p:cNvPr id="36" name="Рисунок 35">
            <a:extLst>
              <a:ext uri="{FF2B5EF4-FFF2-40B4-BE49-F238E27FC236}">
                <a16:creationId xmlns:a16="http://schemas.microsoft.com/office/drawing/2014/main" id="{4E82F148-F2DD-43D7-BF82-45B7005DDD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9321" y="3895453"/>
            <a:ext cx="4581773" cy="2384518"/>
          </a:xfrm>
          <a:prstGeom prst="rect">
            <a:avLst/>
          </a:prstGeom>
        </p:spPr>
      </p:pic>
    </p:spTree>
    <p:extLst>
      <p:ext uri="{BB962C8B-B14F-4D97-AF65-F5344CB8AC3E}">
        <p14:creationId xmlns:p14="http://schemas.microsoft.com/office/powerpoint/2010/main" val="295739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71</a:t>
            </a:fld>
            <a:endParaRPr lang="ru-RU" dirty="0"/>
          </a:p>
        </p:txBody>
      </p:sp>
      <p:graphicFrame>
        <p:nvGraphicFramePr>
          <p:cNvPr id="4" name="Таблица 3">
            <a:extLst>
              <a:ext uri="{FF2B5EF4-FFF2-40B4-BE49-F238E27FC236}">
                <a16:creationId xmlns:a16="http://schemas.microsoft.com/office/drawing/2014/main" id="{03AD925A-34F3-E646-9DF9-9D3B99E20C0A}"/>
              </a:ext>
            </a:extLst>
          </p:cNvPr>
          <p:cNvGraphicFramePr>
            <a:graphicFrameLocks noGrp="1"/>
          </p:cNvGraphicFramePr>
          <p:nvPr>
            <p:extLst>
              <p:ext uri="{D42A27DB-BD31-4B8C-83A1-F6EECF244321}">
                <p14:modId xmlns:p14="http://schemas.microsoft.com/office/powerpoint/2010/main" val="2765419027"/>
              </p:ext>
            </p:extLst>
          </p:nvPr>
        </p:nvGraphicFramePr>
        <p:xfrm>
          <a:off x="340380" y="795853"/>
          <a:ext cx="2695620" cy="556049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560497">
                <a:tc>
                  <a:txBody>
                    <a:bodyPr/>
                    <a:lstStyle/>
                    <a:p>
                      <a:pPr algn="ctr"/>
                      <a:r>
                        <a:rPr lang="ru-RU" sz="4400" b="1" dirty="0" err="1">
                          <a:effectLst/>
                        </a:rPr>
                        <a:t>Негізгі</a:t>
                      </a:r>
                      <a:r>
                        <a:rPr lang="ru-RU" sz="1600" b="1" dirty="0">
                          <a:effectLst/>
                        </a:rPr>
                        <a:t> </a:t>
                      </a:r>
                      <a:r>
                        <a:rPr lang="ru-RU" sz="4400" b="1" dirty="0" err="1">
                          <a:effectLst/>
                        </a:rPr>
                        <a:t>фактілер</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5" name="Заголовок 4">
            <a:extLst>
              <a:ext uri="{FF2B5EF4-FFF2-40B4-BE49-F238E27FC236}">
                <a16:creationId xmlns:a16="http://schemas.microsoft.com/office/drawing/2014/main" id="{29E72950-1CAD-C449-9057-20E5987E7824}"/>
              </a:ext>
            </a:extLst>
          </p:cNvPr>
          <p:cNvSpPr txBox="1">
            <a:spLocks/>
          </p:cNvSpPr>
          <p:nvPr/>
        </p:nvSpPr>
        <p:spPr>
          <a:xfrm>
            <a:off x="621280" y="106710"/>
            <a:ext cx="9908632" cy="6763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err="1">
                <a:latin typeface="+mn-lt"/>
              </a:rPr>
              <a:t>Респонденттер</a:t>
            </a:r>
            <a:r>
              <a:rPr lang="ru-RU" sz="2800" b="1" dirty="0">
                <a:latin typeface="+mn-lt"/>
              </a:rPr>
              <a:t> </a:t>
            </a:r>
            <a:r>
              <a:rPr lang="ru-RU" sz="2800" b="1" dirty="0" err="1">
                <a:latin typeface="+mn-lt"/>
              </a:rPr>
              <a:t>портреті</a:t>
            </a:r>
            <a:endParaRPr lang="ru-RU" sz="2800" b="1" dirty="0">
              <a:latin typeface="+mn-lt"/>
            </a:endParaRPr>
          </a:p>
        </p:txBody>
      </p:sp>
      <p:sp>
        <p:nvSpPr>
          <p:cNvPr id="6" name="Равнобедренный треугольник 24">
            <a:extLst>
              <a:ext uri="{FF2B5EF4-FFF2-40B4-BE49-F238E27FC236}">
                <a16:creationId xmlns:a16="http://schemas.microsoft.com/office/drawing/2014/main" id="{DD61F9C8-893F-AF42-BFC0-ED3F3772D2C7}"/>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Прямоугольник 1">
            <a:extLst>
              <a:ext uri="{FF2B5EF4-FFF2-40B4-BE49-F238E27FC236}">
                <a16:creationId xmlns:a16="http://schemas.microsoft.com/office/drawing/2014/main" id="{3705779E-0262-F548-907B-1F422E7F3B44}"/>
              </a:ext>
            </a:extLst>
          </p:cNvPr>
          <p:cNvSpPr/>
          <p:nvPr/>
        </p:nvSpPr>
        <p:spPr>
          <a:xfrm>
            <a:off x="3171000" y="862537"/>
            <a:ext cx="8182800" cy="5180905"/>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err="1"/>
              <a:t>Зерттеуге</a:t>
            </a:r>
            <a:r>
              <a:rPr lang="ru-RU" sz="1600" dirty="0"/>
              <a:t> 18-ден 29 </a:t>
            </a:r>
            <a:r>
              <a:rPr lang="ru-RU" sz="1600" dirty="0" err="1"/>
              <a:t>жасқа</a:t>
            </a:r>
            <a:r>
              <a:rPr lang="ru-RU" sz="1600" dirty="0"/>
              <a:t> </a:t>
            </a:r>
            <a:r>
              <a:rPr lang="ru-RU" sz="1600" dirty="0" err="1"/>
              <a:t>дейінгі</a:t>
            </a:r>
            <a:r>
              <a:rPr lang="ru-RU" sz="1600" dirty="0"/>
              <a:t> (23,08%), 30-дан 49 </a:t>
            </a:r>
            <a:r>
              <a:rPr lang="ru-RU" sz="1600" dirty="0" err="1"/>
              <a:t>жасқа</a:t>
            </a:r>
            <a:r>
              <a:rPr lang="ru-RU" sz="1600" dirty="0"/>
              <a:t> </a:t>
            </a:r>
            <a:r>
              <a:rPr lang="ru-RU" sz="1600" dirty="0" err="1"/>
              <a:t>дейінгі</a:t>
            </a:r>
            <a:r>
              <a:rPr lang="ru-RU" sz="1600" dirty="0"/>
              <a:t> (62,32%), 50-ден 63 </a:t>
            </a:r>
            <a:r>
              <a:rPr lang="ru-RU" sz="1600" dirty="0" err="1"/>
              <a:t>жасқа</a:t>
            </a:r>
            <a:r>
              <a:rPr lang="ru-RU" sz="1600" dirty="0"/>
              <a:t> </a:t>
            </a:r>
            <a:r>
              <a:rPr lang="ru-RU" sz="1600" dirty="0" err="1"/>
              <a:t>дейінгі</a:t>
            </a:r>
            <a:r>
              <a:rPr lang="ru-RU" sz="1600" dirty="0"/>
              <a:t> (12,32%) </a:t>
            </a:r>
            <a:r>
              <a:rPr lang="ru-RU" sz="1600" dirty="0" err="1"/>
              <a:t>және</a:t>
            </a:r>
            <a:r>
              <a:rPr lang="ru-RU" sz="1600" dirty="0"/>
              <a:t> 63 </a:t>
            </a:r>
            <a:r>
              <a:rPr lang="ru-RU" sz="1600" dirty="0" err="1"/>
              <a:t>жастан</a:t>
            </a:r>
            <a:r>
              <a:rPr lang="ru-RU" sz="1600" dirty="0"/>
              <a:t> </a:t>
            </a:r>
            <a:r>
              <a:rPr lang="ru-RU" sz="1600" dirty="0" err="1"/>
              <a:t>асқан</a:t>
            </a:r>
            <a:r>
              <a:rPr lang="ru-RU" sz="1600" dirty="0"/>
              <a:t> (2,28%) 10 000 респондент </a:t>
            </a:r>
            <a:r>
              <a:rPr lang="ru-RU" sz="1600" dirty="0" err="1"/>
              <a:t>қатысты</a:t>
            </a:r>
            <a:r>
              <a:rPr lang="ru-RU" sz="1600" dirty="0"/>
              <a:t>.</a:t>
            </a:r>
          </a:p>
          <a:p>
            <a:pPr algn="just">
              <a:spcBef>
                <a:spcPts val="400"/>
              </a:spcBef>
            </a:pPr>
            <a:endParaRPr lang="ru-RU" sz="1600" dirty="0"/>
          </a:p>
          <a:p>
            <a:pPr algn="just">
              <a:spcBef>
                <a:spcPts val="400"/>
              </a:spcBef>
            </a:pPr>
            <a:r>
              <a:rPr lang="ru-RU" sz="1600" dirty="0" err="1"/>
              <a:t>Респонденттердің</a:t>
            </a:r>
            <a:r>
              <a:rPr lang="ru-RU" sz="1600" dirty="0"/>
              <a:t> </a:t>
            </a:r>
            <a:r>
              <a:rPr lang="ru-RU" sz="1600" dirty="0" err="1"/>
              <a:t>отбасылық</a:t>
            </a:r>
            <a:r>
              <a:rPr lang="ru-RU" sz="1600" dirty="0"/>
              <a:t> </a:t>
            </a:r>
            <a:r>
              <a:rPr lang="ru-RU" sz="1600" dirty="0" err="1"/>
              <a:t>мәртебесі</a:t>
            </a:r>
            <a:r>
              <a:rPr lang="ru-RU" sz="1600" dirty="0"/>
              <a:t> </a:t>
            </a:r>
            <a:r>
              <a:rPr lang="ru-RU" sz="1600" dirty="0" err="1"/>
              <a:t>келесідей</a:t>
            </a:r>
            <a:r>
              <a:rPr lang="ru-RU" sz="1600" dirty="0"/>
              <a:t> </a:t>
            </a:r>
            <a:r>
              <a:rPr lang="ru-RU" sz="1600" dirty="0" err="1"/>
              <a:t>бөлінді</a:t>
            </a:r>
            <a:r>
              <a:rPr lang="ru-RU" sz="1600" dirty="0"/>
              <a:t>: 62,28% – ы </a:t>
            </a:r>
            <a:r>
              <a:rPr lang="ru-RU" sz="1600" dirty="0" err="1"/>
              <a:t>үйленген</a:t>
            </a:r>
            <a:r>
              <a:rPr lang="ru-RU" sz="1600" dirty="0"/>
              <a:t>/</a:t>
            </a:r>
            <a:r>
              <a:rPr lang="ru-RU" sz="1600" dirty="0" err="1"/>
              <a:t>тұрмыста</a:t>
            </a:r>
            <a:r>
              <a:rPr lang="ru-RU" sz="1600" dirty="0"/>
              <a:t>, 26,24% – ы </a:t>
            </a:r>
            <a:r>
              <a:rPr lang="ru-RU" sz="1600" dirty="0" err="1"/>
              <a:t>үйленбеген</a:t>
            </a:r>
            <a:r>
              <a:rPr lang="ru-RU" sz="1600" dirty="0"/>
              <a:t>/</a:t>
            </a:r>
            <a:r>
              <a:rPr lang="ru-RU" sz="1600" dirty="0" err="1"/>
              <a:t>тұрмыста</a:t>
            </a:r>
            <a:r>
              <a:rPr lang="ru-RU" sz="1600" dirty="0"/>
              <a:t> </a:t>
            </a:r>
            <a:r>
              <a:rPr lang="ru-RU" sz="1600" dirty="0" err="1"/>
              <a:t>емес</a:t>
            </a:r>
            <a:r>
              <a:rPr lang="ru-RU" sz="1600" dirty="0"/>
              <a:t>, 8,4% – ы </a:t>
            </a:r>
            <a:r>
              <a:rPr lang="ru-RU" sz="1600" dirty="0" err="1"/>
              <a:t>ажырасқан</a:t>
            </a:r>
            <a:r>
              <a:rPr lang="ru-RU" sz="1600" dirty="0"/>
              <a:t>, 1,6% – ы </a:t>
            </a:r>
            <a:r>
              <a:rPr lang="ru-RU" sz="1600" dirty="0" err="1"/>
              <a:t>жесірлер</a:t>
            </a:r>
            <a:r>
              <a:rPr lang="ru-RU" sz="1600" dirty="0"/>
              <a:t>/</a:t>
            </a:r>
            <a:r>
              <a:rPr lang="ru-RU" sz="1600" dirty="0" err="1"/>
              <a:t>жесірлер</a:t>
            </a:r>
            <a:r>
              <a:rPr lang="ru-RU" sz="1600" dirty="0"/>
              <a:t>, 1,4% - ы </a:t>
            </a:r>
            <a:r>
              <a:rPr lang="ru-RU" sz="1600" dirty="0" err="1"/>
              <a:t>азаматтық</a:t>
            </a:r>
            <a:r>
              <a:rPr lang="ru-RU" sz="1600" dirty="0"/>
              <a:t> </a:t>
            </a:r>
            <a:r>
              <a:rPr lang="ru-RU" sz="1600" dirty="0" err="1"/>
              <a:t>некеде</a:t>
            </a:r>
            <a:r>
              <a:rPr lang="ru-RU" sz="1600" dirty="0"/>
              <a:t>.</a:t>
            </a:r>
          </a:p>
          <a:p>
            <a:pPr algn="just">
              <a:spcBef>
                <a:spcPts val="400"/>
              </a:spcBef>
            </a:pPr>
            <a:endParaRPr lang="ru-RU" sz="1600" dirty="0"/>
          </a:p>
          <a:p>
            <a:pPr algn="just">
              <a:spcBef>
                <a:spcPts val="400"/>
              </a:spcBef>
            </a:pPr>
            <a:r>
              <a:rPr lang="ru-RU" sz="1600" dirty="0" err="1"/>
              <a:t>Сауалнамаға</a:t>
            </a:r>
            <a:r>
              <a:rPr lang="ru-RU" sz="1600" dirty="0"/>
              <a:t> </a:t>
            </a:r>
            <a:r>
              <a:rPr lang="ru-RU" sz="1600" dirty="0" err="1"/>
              <a:t>қатысушылардың</a:t>
            </a:r>
            <a:r>
              <a:rPr lang="ru-RU" sz="1600" dirty="0"/>
              <a:t> </a:t>
            </a:r>
            <a:r>
              <a:rPr lang="ru-RU" sz="1600" dirty="0" err="1"/>
              <a:t>білім</a:t>
            </a:r>
            <a:r>
              <a:rPr lang="ru-RU" sz="1600" dirty="0"/>
              <a:t> </a:t>
            </a:r>
            <a:r>
              <a:rPr lang="ru-RU" sz="1600" dirty="0" err="1"/>
              <a:t>деңгейі</a:t>
            </a:r>
            <a:r>
              <a:rPr lang="ru-RU" sz="1600" dirty="0"/>
              <a:t> </a:t>
            </a:r>
            <a:r>
              <a:rPr lang="ru-RU" sz="1600" dirty="0" err="1"/>
              <a:t>келесідей</a:t>
            </a:r>
            <a:r>
              <a:rPr lang="ru-RU" sz="1600" dirty="0"/>
              <a:t> </a:t>
            </a:r>
            <a:r>
              <a:rPr lang="ru-RU" sz="1600" dirty="0" err="1"/>
              <a:t>бөлінді</a:t>
            </a:r>
            <a:r>
              <a:rPr lang="ru-RU" sz="1600" dirty="0"/>
              <a:t>: 67,7 % – ы </a:t>
            </a:r>
            <a:r>
              <a:rPr lang="ru-RU" sz="1600" dirty="0" err="1"/>
              <a:t>жоғары</a:t>
            </a:r>
            <a:r>
              <a:rPr lang="ru-RU" sz="1600" dirty="0"/>
              <a:t> </a:t>
            </a:r>
            <a:r>
              <a:rPr lang="ru-RU" sz="1600" dirty="0" err="1"/>
              <a:t>білімді</a:t>
            </a:r>
            <a:r>
              <a:rPr lang="ru-RU" sz="1600" dirty="0"/>
              <a:t>, 29,4 % – ы </a:t>
            </a:r>
            <a:r>
              <a:rPr lang="ru-RU" sz="1600" dirty="0" err="1"/>
              <a:t>жалпы</a:t>
            </a:r>
            <a:r>
              <a:rPr lang="ru-RU" sz="1600" dirty="0"/>
              <a:t> орта </a:t>
            </a:r>
            <a:r>
              <a:rPr lang="ru-RU" sz="1600" dirty="0" err="1"/>
              <a:t>білімді</a:t>
            </a:r>
            <a:r>
              <a:rPr lang="ru-RU" sz="1600" dirty="0"/>
              <a:t>, 2,04 % – ы </a:t>
            </a:r>
            <a:r>
              <a:rPr lang="ru-RU" sz="1600" dirty="0" err="1"/>
              <a:t>арнайы</a:t>
            </a:r>
            <a:r>
              <a:rPr lang="ru-RU" sz="1600" dirty="0"/>
              <a:t> орта </a:t>
            </a:r>
            <a:r>
              <a:rPr lang="ru-RU" sz="1600" dirty="0" err="1"/>
              <a:t>білімді</a:t>
            </a:r>
            <a:r>
              <a:rPr lang="ru-RU" sz="1600" dirty="0"/>
              <a:t>, 0,5% - ы </a:t>
            </a:r>
            <a:r>
              <a:rPr lang="ru-RU" sz="1600" dirty="0" err="1"/>
              <a:t>бастауыш</a:t>
            </a:r>
            <a:r>
              <a:rPr lang="ru-RU" sz="1600" dirty="0"/>
              <a:t> орта </a:t>
            </a:r>
            <a:r>
              <a:rPr lang="ru-RU" sz="1600" dirty="0" err="1"/>
              <a:t>білімді</a:t>
            </a:r>
            <a:r>
              <a:rPr lang="ru-RU" sz="1600" dirty="0"/>
              <a:t>.</a:t>
            </a:r>
          </a:p>
          <a:p>
            <a:pPr algn="just">
              <a:spcBef>
                <a:spcPts val="400"/>
              </a:spcBef>
            </a:pPr>
            <a:endParaRPr lang="ru-RU" sz="1600" dirty="0"/>
          </a:p>
          <a:p>
            <a:pPr algn="just">
              <a:spcBef>
                <a:spcPts val="400"/>
              </a:spcBef>
            </a:pPr>
            <a:r>
              <a:rPr lang="ru-RU" sz="1600" dirty="0" err="1"/>
              <a:t>Сауалнама</a:t>
            </a:r>
            <a:r>
              <a:rPr lang="ru-RU" sz="1600" dirty="0"/>
              <a:t> </a:t>
            </a:r>
            <a:r>
              <a:rPr lang="ru-RU" sz="1600" dirty="0" err="1"/>
              <a:t>Республикалық</a:t>
            </a:r>
            <a:r>
              <a:rPr lang="ru-RU" sz="1600" dirty="0"/>
              <a:t> </a:t>
            </a:r>
            <a:r>
              <a:rPr lang="ru-RU" sz="1600" dirty="0" err="1"/>
              <a:t>маңызы</a:t>
            </a:r>
            <a:r>
              <a:rPr lang="ru-RU" sz="1600" dirty="0"/>
              <a:t> бар 3 </a:t>
            </a:r>
            <a:r>
              <a:rPr lang="ru-RU" sz="1600" dirty="0" err="1"/>
              <a:t>қалада</a:t>
            </a:r>
            <a:r>
              <a:rPr lang="ru-RU" sz="1600" dirty="0"/>
              <a:t>: </a:t>
            </a:r>
            <a:r>
              <a:rPr lang="ru-RU" sz="1600" dirty="0" err="1"/>
              <a:t>Нұр-Сұлтан</a:t>
            </a:r>
            <a:r>
              <a:rPr lang="ru-RU" sz="1600" dirty="0"/>
              <a:t>, Алматы </a:t>
            </a:r>
            <a:r>
              <a:rPr lang="ru-RU" sz="1600" dirty="0" err="1"/>
              <a:t>және</a:t>
            </a:r>
            <a:r>
              <a:rPr lang="ru-RU" sz="1600" dirty="0"/>
              <a:t> </a:t>
            </a:r>
            <a:r>
              <a:rPr lang="ru-RU" sz="1600" dirty="0" err="1"/>
              <a:t>Шымкентте</a:t>
            </a:r>
            <a:r>
              <a:rPr lang="ru-RU" sz="1600" dirty="0"/>
              <a:t> (</a:t>
            </a:r>
            <a:r>
              <a:rPr lang="ru-RU" sz="1600" dirty="0" err="1"/>
              <a:t>әр</a:t>
            </a:r>
            <a:r>
              <a:rPr lang="ru-RU" sz="1600" dirty="0"/>
              <a:t> </a:t>
            </a:r>
            <a:r>
              <a:rPr lang="ru-RU" sz="1600" dirty="0" err="1"/>
              <a:t>қалада</a:t>
            </a:r>
            <a:r>
              <a:rPr lang="ru-RU" sz="1600" dirty="0"/>
              <a:t> 1 000 </a:t>
            </a:r>
            <a:r>
              <a:rPr lang="ru-RU" sz="1600" dirty="0" err="1"/>
              <a:t>адамнан</a:t>
            </a:r>
            <a:r>
              <a:rPr lang="ru-RU" sz="1600" dirty="0"/>
              <a:t> </a:t>
            </a:r>
            <a:r>
              <a:rPr lang="ru-RU" sz="1600" dirty="0" err="1"/>
              <a:t>сұхбат</a:t>
            </a:r>
            <a:r>
              <a:rPr lang="ru-RU" sz="1600" dirty="0"/>
              <a:t> </a:t>
            </a:r>
            <a:r>
              <a:rPr lang="ru-RU" sz="1600" dirty="0" err="1"/>
              <a:t>алынды</a:t>
            </a:r>
            <a:r>
              <a:rPr lang="ru-RU" sz="1600" dirty="0"/>
              <a:t>) </a:t>
            </a:r>
            <a:r>
              <a:rPr lang="ru-RU" sz="1600" dirty="0" err="1"/>
              <a:t>және</a:t>
            </a:r>
            <a:r>
              <a:rPr lang="ru-RU" sz="1600" dirty="0"/>
              <a:t> </a:t>
            </a:r>
            <a:r>
              <a:rPr lang="ru-RU" sz="1600" dirty="0" err="1"/>
              <a:t>Қазақстанның</a:t>
            </a:r>
            <a:r>
              <a:rPr lang="ru-RU" sz="1600" dirty="0"/>
              <a:t> 14 </a:t>
            </a:r>
            <a:r>
              <a:rPr lang="ru-RU" sz="1600" dirty="0" err="1"/>
              <a:t>өңірінде</a:t>
            </a:r>
            <a:r>
              <a:rPr lang="ru-RU" sz="1600" dirty="0"/>
              <a:t> (</a:t>
            </a:r>
            <a:r>
              <a:rPr lang="ru-RU" sz="1600" dirty="0" err="1"/>
              <a:t>әр</a:t>
            </a:r>
            <a:r>
              <a:rPr lang="ru-RU" sz="1600" dirty="0"/>
              <a:t> </a:t>
            </a:r>
            <a:r>
              <a:rPr lang="ru-RU" sz="1600" dirty="0" err="1"/>
              <a:t>өңірде</a:t>
            </a:r>
            <a:r>
              <a:rPr lang="ru-RU" sz="1600" dirty="0"/>
              <a:t> 500 </a:t>
            </a:r>
            <a:r>
              <a:rPr lang="ru-RU" sz="1600" dirty="0" err="1"/>
              <a:t>адамнан</a:t>
            </a:r>
            <a:r>
              <a:rPr lang="ru-RU" sz="1600" dirty="0"/>
              <a:t> </a:t>
            </a:r>
            <a:r>
              <a:rPr lang="ru-RU" sz="1600" dirty="0" err="1"/>
              <a:t>сауалнама</a:t>
            </a:r>
            <a:r>
              <a:rPr lang="ru-RU" sz="1600" dirty="0"/>
              <a:t> </a:t>
            </a:r>
            <a:r>
              <a:rPr lang="ru-RU" sz="1600" dirty="0" err="1"/>
              <a:t>алынды</a:t>
            </a:r>
            <a:r>
              <a:rPr lang="ru-RU" sz="1600" dirty="0"/>
              <a:t>) </a:t>
            </a:r>
            <a:r>
              <a:rPr lang="ru-RU" sz="1600" dirty="0" err="1"/>
              <a:t>жүргізілді</a:t>
            </a:r>
            <a:r>
              <a:rPr lang="ru-RU" sz="1600" dirty="0"/>
              <a:t>.</a:t>
            </a:r>
          </a:p>
          <a:p>
            <a:pPr algn="just">
              <a:spcBef>
                <a:spcPts val="400"/>
              </a:spcBef>
            </a:pPr>
            <a:endParaRPr lang="ru-RU" sz="1600" dirty="0"/>
          </a:p>
          <a:p>
            <a:pPr algn="just">
              <a:spcBef>
                <a:spcPts val="400"/>
              </a:spcBef>
            </a:pPr>
            <a:r>
              <a:rPr lang="ru-RU" sz="1600" dirty="0" err="1"/>
              <a:t>Кәсіби</a:t>
            </a:r>
            <a:r>
              <a:rPr lang="ru-RU" sz="1600" dirty="0"/>
              <a:t> </a:t>
            </a:r>
            <a:r>
              <a:rPr lang="ru-RU" sz="1600" dirty="0" err="1"/>
              <a:t>қызмет</a:t>
            </a:r>
            <a:r>
              <a:rPr lang="ru-RU" sz="1600" dirty="0"/>
              <a:t> </a:t>
            </a:r>
            <a:r>
              <a:rPr lang="ru-RU" sz="1600" dirty="0" err="1"/>
              <a:t>түрі</a:t>
            </a:r>
            <a:r>
              <a:rPr lang="ru-RU" sz="1600" dirty="0"/>
              <a:t> </a:t>
            </a:r>
            <a:r>
              <a:rPr lang="ru-RU" sz="1600" dirty="0" err="1"/>
              <a:t>бойынша</a:t>
            </a:r>
            <a:r>
              <a:rPr lang="ru-RU" sz="1600" dirty="0"/>
              <a:t> </a:t>
            </a:r>
            <a:r>
              <a:rPr lang="ru-RU" sz="1600" dirty="0" err="1"/>
              <a:t>бюджеттік</a:t>
            </a:r>
            <a:r>
              <a:rPr lang="ru-RU" sz="1600" dirty="0"/>
              <a:t> </a:t>
            </a:r>
            <a:r>
              <a:rPr lang="ru-RU" sz="1600" dirty="0" err="1"/>
              <a:t>ұйымдардың</a:t>
            </a:r>
            <a:r>
              <a:rPr lang="ru-RU" sz="1600" dirty="0"/>
              <a:t> </a:t>
            </a:r>
            <a:r>
              <a:rPr lang="ru-RU" sz="1600" dirty="0" err="1"/>
              <a:t>қызметкерлері</a:t>
            </a:r>
            <a:r>
              <a:rPr lang="ru-RU" sz="1600" dirty="0"/>
              <a:t> (7,5%), </a:t>
            </a:r>
            <a:r>
              <a:rPr lang="ru-RU" sz="1600" dirty="0" err="1"/>
              <a:t>өзін-өзі</a:t>
            </a:r>
            <a:r>
              <a:rPr lang="ru-RU" sz="1600" dirty="0"/>
              <a:t> </a:t>
            </a:r>
            <a:r>
              <a:rPr lang="ru-RU" sz="1600" dirty="0" err="1"/>
              <a:t>жұмыспен</a:t>
            </a:r>
            <a:r>
              <a:rPr lang="ru-RU" sz="1600" dirty="0"/>
              <a:t> </a:t>
            </a:r>
            <a:r>
              <a:rPr lang="ru-RU" sz="1600" dirty="0" err="1"/>
              <a:t>қамтығандар</a:t>
            </a:r>
            <a:r>
              <a:rPr lang="ru-RU" sz="1600" dirty="0"/>
              <a:t> (8,1%), </a:t>
            </a:r>
            <a:r>
              <a:rPr lang="ru-RU" sz="1600" dirty="0" err="1"/>
              <a:t>жеке</a:t>
            </a:r>
            <a:r>
              <a:rPr lang="ru-RU" sz="1600" dirty="0"/>
              <a:t> </a:t>
            </a:r>
            <a:r>
              <a:rPr lang="ru-RU" sz="1600" dirty="0" err="1"/>
              <a:t>компаниялардың</a:t>
            </a:r>
            <a:r>
              <a:rPr lang="ru-RU" sz="1600" dirty="0"/>
              <a:t> </a:t>
            </a:r>
            <a:r>
              <a:rPr lang="ru-RU" sz="1600" dirty="0" err="1"/>
              <a:t>қызметкерлері</a:t>
            </a:r>
            <a:r>
              <a:rPr lang="ru-RU" sz="1600" dirty="0"/>
              <a:t> (7,2%), </a:t>
            </a:r>
            <a:r>
              <a:rPr lang="ru-RU" sz="1600" dirty="0" err="1"/>
              <a:t>жеке</a:t>
            </a:r>
            <a:r>
              <a:rPr lang="ru-RU" sz="1600" dirty="0"/>
              <a:t> </a:t>
            </a:r>
            <a:r>
              <a:rPr lang="ru-RU" sz="1600" dirty="0" err="1"/>
              <a:t>кәсіпкерлер</a:t>
            </a:r>
            <a:r>
              <a:rPr lang="ru-RU" sz="1600" dirty="0"/>
              <a:t> (6,4%), </a:t>
            </a:r>
            <a:r>
              <a:rPr lang="ru-RU" sz="1600" dirty="0" err="1"/>
              <a:t>студенттер</a:t>
            </a:r>
            <a:r>
              <a:rPr lang="ru-RU" sz="1600" dirty="0"/>
              <a:t> (1,9%), </a:t>
            </a:r>
            <a:r>
              <a:rPr lang="ru-RU" sz="1600" dirty="0" err="1"/>
              <a:t>зейнеткерлер</a:t>
            </a:r>
            <a:r>
              <a:rPr lang="ru-RU" sz="1600" dirty="0"/>
              <a:t> (1,8%), </a:t>
            </a:r>
            <a:r>
              <a:rPr lang="ru-RU" sz="1600" dirty="0" err="1"/>
              <a:t>уақытша</a:t>
            </a:r>
            <a:r>
              <a:rPr lang="ru-RU" sz="1600" dirty="0"/>
              <a:t> </a:t>
            </a:r>
            <a:r>
              <a:rPr lang="ru-RU" sz="1600" dirty="0" err="1"/>
              <a:t>жұмыс</a:t>
            </a:r>
            <a:r>
              <a:rPr lang="ru-RU" sz="1600" dirty="0"/>
              <a:t> </a:t>
            </a:r>
            <a:r>
              <a:rPr lang="ru-RU" sz="1600" dirty="0" err="1"/>
              <a:t>істемейтіндер</a:t>
            </a:r>
            <a:r>
              <a:rPr lang="ru-RU" sz="1600" dirty="0"/>
              <a:t> (0,68%), </a:t>
            </a:r>
            <a:r>
              <a:rPr lang="ru-RU" sz="1600" dirty="0" err="1"/>
              <a:t>басқа</a:t>
            </a:r>
            <a:r>
              <a:rPr lang="ru-RU" sz="1600" dirty="0"/>
              <a:t> </a:t>
            </a:r>
            <a:r>
              <a:rPr lang="ru-RU" sz="1600" dirty="0" err="1"/>
              <a:t>кәсіптердің</a:t>
            </a:r>
            <a:r>
              <a:rPr lang="ru-RU" sz="1600" dirty="0"/>
              <a:t> </a:t>
            </a:r>
            <a:r>
              <a:rPr lang="ru-RU" sz="1600" dirty="0" err="1"/>
              <a:t>өкілдері</a:t>
            </a:r>
            <a:r>
              <a:rPr lang="ru-RU" sz="1600" dirty="0"/>
              <a:t> (64,2%) </a:t>
            </a:r>
            <a:r>
              <a:rPr lang="ru-RU" sz="1600" dirty="0" err="1"/>
              <a:t>сияқты</a:t>
            </a:r>
            <a:r>
              <a:rPr lang="ru-RU" sz="1600" dirty="0"/>
              <a:t> </a:t>
            </a:r>
            <a:r>
              <a:rPr lang="ru-RU" sz="1600" dirty="0" err="1"/>
              <a:t>топтар</a:t>
            </a:r>
            <a:r>
              <a:rPr lang="ru-RU" sz="1600" dirty="0"/>
              <a:t> </a:t>
            </a:r>
            <a:r>
              <a:rPr lang="ru-RU" sz="1600" dirty="0" err="1"/>
              <a:t>сұралды</a:t>
            </a:r>
            <a:r>
              <a:rPr lang="ru-RU" sz="1600" dirty="0"/>
              <a:t>.</a:t>
            </a:r>
          </a:p>
        </p:txBody>
      </p:sp>
    </p:spTree>
    <p:extLst>
      <p:ext uri="{BB962C8B-B14F-4D97-AF65-F5344CB8AC3E}">
        <p14:creationId xmlns:p14="http://schemas.microsoft.com/office/powerpoint/2010/main" val="323388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36525"/>
            <a:ext cx="10515600" cy="1000108"/>
          </a:xfrm>
        </p:spPr>
        <p:txBody>
          <a:bodyPr>
            <a:normAutofit fontScale="90000"/>
          </a:bodyPr>
          <a:lstStyle/>
          <a:p>
            <a:br>
              <a:rPr lang="ru-RU" sz="2700" b="1" dirty="0"/>
            </a:br>
            <a:r>
              <a:rPr lang="ru-RU" sz="2700" b="1" dirty="0">
                <a:latin typeface="+mn-lt"/>
              </a:rPr>
              <a:t>«МЕНШІКТІ ҚАРЖЫ ҚАРАЖАТЫН БАСҚАРУ» </a:t>
            </a:r>
            <a:r>
              <a:rPr lang="ru-RU" sz="2700" b="1" dirty="0" err="1">
                <a:latin typeface="+mn-lt"/>
              </a:rPr>
              <a:t>блогы</a:t>
            </a:r>
            <a:r>
              <a:rPr lang="ru-RU" sz="2700" b="1" dirty="0">
                <a:latin typeface="+mn-lt"/>
              </a:rPr>
              <a:t> </a:t>
            </a:r>
            <a:r>
              <a:rPr lang="ru-RU" sz="2700" b="1" dirty="0" err="1">
                <a:latin typeface="+mn-lt"/>
              </a:rPr>
              <a:t>бойынша</a:t>
            </a:r>
            <a:r>
              <a:rPr lang="ru-RU" sz="2700" b="1" dirty="0">
                <a:latin typeface="+mn-lt"/>
              </a:rPr>
              <a:t> </a:t>
            </a:r>
            <a:r>
              <a:rPr lang="ru-RU" sz="2700" b="1" dirty="0" err="1">
                <a:latin typeface="+mn-lt"/>
              </a:rPr>
              <a:t>қорытындылар</a:t>
            </a:r>
            <a:br>
              <a:rPr lang="ru-RU" sz="2800" dirty="0">
                <a:latin typeface="+mn-lt"/>
              </a:rPr>
            </a:br>
            <a:endParaRPr lang="ru-RU" sz="2800" b="1" dirty="0">
              <a:latin typeface="+mn-lt"/>
            </a:endParaRPr>
          </a:p>
        </p:txBody>
      </p:sp>
      <p:sp>
        <p:nvSpPr>
          <p:cNvPr id="3" name="Содержимое 2"/>
          <p:cNvSpPr>
            <a:spLocks noGrp="1"/>
          </p:cNvSpPr>
          <p:nvPr>
            <p:ph idx="1"/>
          </p:nvPr>
        </p:nvSpPr>
        <p:spPr>
          <a:xfrm>
            <a:off x="838200" y="1154972"/>
            <a:ext cx="10515600" cy="5286412"/>
          </a:xfrm>
        </p:spPr>
        <p:txBody>
          <a:bodyPr>
            <a:normAutofit/>
          </a:bodyPr>
          <a:lstStyle/>
          <a:p>
            <a:pPr algn="just"/>
            <a:r>
              <a:rPr lang="ru-RU" sz="1600" dirty="0" err="1">
                <a:solidFill>
                  <a:schemeClr val="tx1"/>
                </a:solidFill>
              </a:rPr>
              <a:t>Жалпы</a:t>
            </a:r>
            <a:r>
              <a:rPr lang="ru-RU" sz="1600" dirty="0">
                <a:solidFill>
                  <a:schemeClr val="tx1"/>
                </a:solidFill>
              </a:rPr>
              <a:t> </a:t>
            </a:r>
            <a:r>
              <a:rPr lang="ru-RU" sz="1600" dirty="0" err="1">
                <a:solidFill>
                  <a:schemeClr val="tx1"/>
                </a:solidFill>
              </a:rPr>
              <a:t>бюджетті</a:t>
            </a:r>
            <a:r>
              <a:rPr lang="ru-RU" sz="1600" dirty="0">
                <a:solidFill>
                  <a:schemeClr val="tx1"/>
                </a:solidFill>
              </a:rPr>
              <a:t> </a:t>
            </a:r>
            <a:r>
              <a:rPr lang="ru-RU" sz="1600" dirty="0" err="1">
                <a:solidFill>
                  <a:schemeClr val="tx1"/>
                </a:solidFill>
              </a:rPr>
              <a:t>жүргізу</a:t>
            </a:r>
            <a:r>
              <a:rPr lang="ru-RU" sz="1600" dirty="0">
                <a:solidFill>
                  <a:schemeClr val="tx1"/>
                </a:solidFill>
              </a:rPr>
              <a:t> </a:t>
            </a:r>
            <a:r>
              <a:rPr lang="ru-RU" sz="1600" dirty="0" err="1">
                <a:solidFill>
                  <a:schemeClr val="tx1"/>
                </a:solidFill>
              </a:rPr>
              <a:t>үшін</a:t>
            </a:r>
            <a:r>
              <a:rPr lang="ru-RU" sz="1600" dirty="0">
                <a:solidFill>
                  <a:schemeClr val="tx1"/>
                </a:solidFill>
              </a:rPr>
              <a:t> </a:t>
            </a:r>
            <a:r>
              <a:rPr lang="ru-RU" sz="1600" dirty="0" err="1">
                <a:solidFill>
                  <a:schemeClr val="tx1"/>
                </a:solidFill>
              </a:rPr>
              <a:t>негізгі</a:t>
            </a:r>
            <a:r>
              <a:rPr lang="ru-RU" sz="1600" dirty="0">
                <a:solidFill>
                  <a:schemeClr val="tx1"/>
                </a:solidFill>
              </a:rPr>
              <a:t> </a:t>
            </a:r>
            <a:r>
              <a:rPr lang="ru-RU" sz="1600" dirty="0" err="1">
                <a:solidFill>
                  <a:schemeClr val="tx1"/>
                </a:solidFill>
              </a:rPr>
              <a:t>жауапкершілікті</a:t>
            </a:r>
            <a:r>
              <a:rPr lang="ru-RU" sz="1600" dirty="0">
                <a:solidFill>
                  <a:schemeClr val="tx1"/>
                </a:solidFill>
              </a:rPr>
              <a:t> </a:t>
            </a:r>
            <a:r>
              <a:rPr lang="ru-RU" sz="1600" dirty="0" err="1">
                <a:solidFill>
                  <a:schemeClr val="tx1"/>
                </a:solidFill>
              </a:rPr>
              <a:t>жеке</a:t>
            </a:r>
            <a:r>
              <a:rPr lang="ru-RU" sz="1600" dirty="0">
                <a:solidFill>
                  <a:schemeClr val="tx1"/>
                </a:solidFill>
              </a:rPr>
              <a:t> </a:t>
            </a:r>
            <a:r>
              <a:rPr lang="ru-RU" sz="1600" dirty="0" err="1">
                <a:solidFill>
                  <a:schemeClr val="tx1"/>
                </a:solidFill>
              </a:rPr>
              <a:t>өзі</a:t>
            </a:r>
            <a:r>
              <a:rPr lang="ru-RU" sz="1600" dirty="0">
                <a:solidFill>
                  <a:schemeClr val="tx1"/>
                </a:solidFill>
              </a:rPr>
              <a:t> (49,9%) </a:t>
            </a:r>
            <a:r>
              <a:rPr lang="ru-RU" sz="1600" dirty="0" err="1">
                <a:solidFill>
                  <a:schemeClr val="tx1"/>
                </a:solidFill>
              </a:rPr>
              <a:t>немесе</a:t>
            </a:r>
            <a:r>
              <a:rPr lang="ru-RU" sz="1600" dirty="0">
                <a:solidFill>
                  <a:schemeClr val="tx1"/>
                </a:solidFill>
              </a:rPr>
              <a:t> </a:t>
            </a:r>
            <a:r>
              <a:rPr lang="ru-RU" sz="1600" dirty="0" err="1">
                <a:solidFill>
                  <a:schemeClr val="tx1"/>
                </a:solidFill>
              </a:rPr>
              <a:t>жұбайымен</a:t>
            </a:r>
            <a:r>
              <a:rPr lang="ru-RU" sz="1600" dirty="0">
                <a:solidFill>
                  <a:schemeClr val="tx1"/>
                </a:solidFill>
              </a:rPr>
              <a:t> (</a:t>
            </a:r>
            <a:r>
              <a:rPr lang="ru-RU" sz="1600" dirty="0" err="1">
                <a:solidFill>
                  <a:schemeClr val="tx1"/>
                </a:solidFill>
              </a:rPr>
              <a:t>зайыбымен</a:t>
            </a:r>
            <a:r>
              <a:rPr lang="ru-RU" sz="1600" dirty="0">
                <a:solidFill>
                  <a:schemeClr val="tx1"/>
                </a:solidFill>
              </a:rPr>
              <a:t>) </a:t>
            </a:r>
            <a:r>
              <a:rPr lang="ru-RU" sz="1600" dirty="0" err="1">
                <a:solidFill>
                  <a:schemeClr val="tx1"/>
                </a:solidFill>
              </a:rPr>
              <a:t>бірге</a:t>
            </a:r>
            <a:r>
              <a:rPr lang="ru-RU" sz="1600" dirty="0">
                <a:solidFill>
                  <a:schemeClr val="tx1"/>
                </a:solidFill>
              </a:rPr>
              <a:t> – 29,9% </a:t>
            </a:r>
            <a:r>
              <a:rPr lang="ru-RU" sz="1600" dirty="0" err="1">
                <a:solidFill>
                  <a:schemeClr val="tx1"/>
                </a:solidFill>
              </a:rPr>
              <a:t>алады</a:t>
            </a:r>
            <a:r>
              <a:rPr lang="ru-RU" sz="1600" dirty="0">
                <a:solidFill>
                  <a:schemeClr val="tx1"/>
                </a:solidFill>
              </a:rPr>
              <a:t>%.</a:t>
            </a:r>
          </a:p>
          <a:p>
            <a:pPr algn="just"/>
            <a:r>
              <a:rPr lang="ru-RU" sz="1600" dirty="0" err="1">
                <a:solidFill>
                  <a:schemeClr val="tx1"/>
                </a:solidFill>
              </a:rPr>
              <a:t>Респонденттердің</a:t>
            </a:r>
            <a:r>
              <a:rPr lang="ru-RU" sz="1600" dirty="0">
                <a:solidFill>
                  <a:schemeClr val="tx1"/>
                </a:solidFill>
              </a:rPr>
              <a:t> 42,8% - </a:t>
            </a:r>
            <a:r>
              <a:rPr lang="ru-RU" sz="1600" dirty="0" err="1">
                <a:solidFill>
                  <a:schemeClr val="tx1"/>
                </a:solidFill>
              </a:rPr>
              <a:t>ында</a:t>
            </a:r>
            <a:r>
              <a:rPr lang="ru-RU" sz="1600" dirty="0">
                <a:solidFill>
                  <a:schemeClr val="tx1"/>
                </a:solidFill>
              </a:rPr>
              <a:t> </a:t>
            </a:r>
            <a:r>
              <a:rPr lang="ru-RU" sz="1600" dirty="0" err="1">
                <a:solidFill>
                  <a:schemeClr val="tx1"/>
                </a:solidFill>
              </a:rPr>
              <a:t>жеке</a:t>
            </a:r>
            <a:r>
              <a:rPr lang="ru-RU" sz="1600" dirty="0">
                <a:solidFill>
                  <a:schemeClr val="tx1"/>
                </a:solidFill>
              </a:rPr>
              <a:t> бюджет бар, оны </a:t>
            </a:r>
            <a:r>
              <a:rPr lang="ru-RU" sz="1600" dirty="0" err="1">
                <a:solidFill>
                  <a:schemeClr val="tx1"/>
                </a:solidFill>
              </a:rPr>
              <a:t>олар</a:t>
            </a:r>
            <a:r>
              <a:rPr lang="ru-RU" sz="1600" dirty="0">
                <a:solidFill>
                  <a:schemeClr val="tx1"/>
                </a:solidFill>
              </a:rPr>
              <a:t> тек </a:t>
            </a:r>
            <a:r>
              <a:rPr lang="ru-RU" sz="1600" dirty="0" err="1">
                <a:solidFill>
                  <a:schemeClr val="tx1"/>
                </a:solidFill>
              </a:rPr>
              <a:t>өздеріне</a:t>
            </a:r>
            <a:r>
              <a:rPr lang="ru-RU" sz="1600" dirty="0">
                <a:solidFill>
                  <a:schemeClr val="tx1"/>
                </a:solidFill>
              </a:rPr>
              <a:t> </a:t>
            </a:r>
            <a:r>
              <a:rPr lang="ru-RU" sz="1600" dirty="0" err="1">
                <a:solidFill>
                  <a:schemeClr val="tx1"/>
                </a:solidFill>
              </a:rPr>
              <a:t>жұмсайды</a:t>
            </a:r>
            <a:r>
              <a:rPr lang="ru-RU" sz="1600" dirty="0">
                <a:solidFill>
                  <a:schemeClr val="tx1"/>
                </a:solidFill>
              </a:rPr>
              <a:t>. </a:t>
            </a:r>
            <a:r>
              <a:rPr lang="ru-RU" sz="1600" dirty="0" err="1">
                <a:solidFill>
                  <a:schemeClr val="tx1"/>
                </a:solidFill>
              </a:rPr>
              <a:t>Бірақ</a:t>
            </a:r>
            <a:r>
              <a:rPr lang="ru-RU" sz="1600" dirty="0">
                <a:solidFill>
                  <a:schemeClr val="tx1"/>
                </a:solidFill>
              </a:rPr>
              <a:t> 29,9% оны </a:t>
            </a:r>
            <a:r>
              <a:rPr lang="ru-RU" sz="1600" dirty="0" err="1">
                <a:solidFill>
                  <a:schemeClr val="tx1"/>
                </a:solidFill>
              </a:rPr>
              <a:t>жұбайымен</a:t>
            </a:r>
            <a:r>
              <a:rPr lang="ru-RU" sz="1600" dirty="0">
                <a:solidFill>
                  <a:schemeClr val="tx1"/>
                </a:solidFill>
              </a:rPr>
              <a:t> (</a:t>
            </a:r>
            <a:r>
              <a:rPr lang="ru-RU" sz="1600" dirty="0" err="1">
                <a:solidFill>
                  <a:schemeClr val="tx1"/>
                </a:solidFill>
              </a:rPr>
              <a:t>зайыбымен</a:t>
            </a:r>
            <a:r>
              <a:rPr lang="ru-RU" sz="1600" dirty="0">
                <a:solidFill>
                  <a:schemeClr val="tx1"/>
                </a:solidFill>
              </a:rPr>
              <a:t>) </a:t>
            </a:r>
            <a:r>
              <a:rPr lang="ru-RU" sz="1600" dirty="0" err="1">
                <a:solidFill>
                  <a:schemeClr val="tx1"/>
                </a:solidFill>
              </a:rPr>
              <a:t>бірге</a:t>
            </a:r>
            <a:r>
              <a:rPr lang="ru-RU" sz="1600" dirty="0">
                <a:solidFill>
                  <a:schemeClr val="tx1"/>
                </a:solidFill>
              </a:rPr>
              <a:t> </a:t>
            </a:r>
            <a:r>
              <a:rPr lang="ru-RU" sz="1600" dirty="0" err="1">
                <a:solidFill>
                  <a:schemeClr val="tx1"/>
                </a:solidFill>
              </a:rPr>
              <a:t>жұмсайды</a:t>
            </a:r>
            <a:r>
              <a:rPr lang="ru-RU" sz="1600" dirty="0">
                <a:solidFill>
                  <a:schemeClr val="tx1"/>
                </a:solidFill>
              </a:rPr>
              <a:t>.</a:t>
            </a:r>
          </a:p>
          <a:p>
            <a:pPr algn="just"/>
            <a:r>
              <a:rPr lang="ru-RU" sz="1600" dirty="0" err="1">
                <a:solidFill>
                  <a:schemeClr val="tx1"/>
                </a:solidFill>
              </a:rPr>
              <a:t>Респонденттердің</a:t>
            </a:r>
            <a:r>
              <a:rPr lang="ru-RU" sz="1600" dirty="0">
                <a:solidFill>
                  <a:schemeClr val="tx1"/>
                </a:solidFill>
              </a:rPr>
              <a:t> </a:t>
            </a:r>
            <a:r>
              <a:rPr lang="ru-RU" sz="1600" dirty="0" err="1">
                <a:solidFill>
                  <a:schemeClr val="tx1"/>
                </a:solidFill>
              </a:rPr>
              <a:t>негізгі</a:t>
            </a:r>
            <a:r>
              <a:rPr lang="ru-RU" sz="1600" dirty="0">
                <a:solidFill>
                  <a:schemeClr val="tx1"/>
                </a:solidFill>
              </a:rPr>
              <a:t> </a:t>
            </a:r>
            <a:r>
              <a:rPr lang="ru-RU" sz="1600" dirty="0" err="1">
                <a:solidFill>
                  <a:schemeClr val="tx1"/>
                </a:solidFill>
              </a:rPr>
              <a:t>үлесі</a:t>
            </a:r>
            <a:r>
              <a:rPr lang="ru-RU" sz="1600" dirty="0">
                <a:solidFill>
                  <a:schemeClr val="tx1"/>
                </a:solidFill>
              </a:rPr>
              <a:t> (48,6 %) </a:t>
            </a:r>
            <a:r>
              <a:rPr lang="ru-RU" sz="1600" dirty="0" err="1">
                <a:solidFill>
                  <a:schemeClr val="tx1"/>
                </a:solidFill>
              </a:rPr>
              <a:t>әрқашан</a:t>
            </a:r>
            <a:r>
              <a:rPr lang="ru-RU" sz="1600" dirty="0">
                <a:solidFill>
                  <a:schemeClr val="tx1"/>
                </a:solidFill>
              </a:rPr>
              <a:t> </a:t>
            </a:r>
            <a:r>
              <a:rPr lang="ru-RU" sz="1600" dirty="0" err="1">
                <a:solidFill>
                  <a:schemeClr val="tx1"/>
                </a:solidFill>
              </a:rPr>
              <a:t>өз</a:t>
            </a:r>
            <a:r>
              <a:rPr lang="ru-RU" sz="1600" dirty="0">
                <a:solidFill>
                  <a:schemeClr val="tx1"/>
                </a:solidFill>
              </a:rPr>
              <a:t> </a:t>
            </a:r>
            <a:r>
              <a:rPr lang="ru-RU" sz="1600" dirty="0" err="1">
                <a:solidFill>
                  <a:schemeClr val="tx1"/>
                </a:solidFill>
              </a:rPr>
              <a:t>төлемдерін</a:t>
            </a:r>
            <a:r>
              <a:rPr lang="ru-RU" sz="1600" dirty="0">
                <a:solidFill>
                  <a:schemeClr val="tx1"/>
                </a:solidFill>
              </a:rPr>
              <a:t> </a:t>
            </a:r>
            <a:r>
              <a:rPr lang="ru-RU" sz="1600" dirty="0" err="1">
                <a:solidFill>
                  <a:schemeClr val="tx1"/>
                </a:solidFill>
              </a:rPr>
              <a:t>уақытылы</a:t>
            </a:r>
            <a:r>
              <a:rPr lang="ru-RU" sz="1600" dirty="0">
                <a:solidFill>
                  <a:schemeClr val="tx1"/>
                </a:solidFill>
              </a:rPr>
              <a:t> </a:t>
            </a:r>
            <a:r>
              <a:rPr lang="ru-RU" sz="1600" dirty="0" err="1">
                <a:solidFill>
                  <a:schemeClr val="tx1"/>
                </a:solidFill>
              </a:rPr>
              <a:t>төлейді</a:t>
            </a:r>
            <a:r>
              <a:rPr lang="ru-RU" sz="1600" dirty="0">
                <a:solidFill>
                  <a:schemeClr val="tx1"/>
                </a:solidFill>
              </a:rPr>
              <a:t> </a:t>
            </a:r>
            <a:r>
              <a:rPr lang="ru-RU" sz="1600" dirty="0" err="1">
                <a:solidFill>
                  <a:schemeClr val="tx1"/>
                </a:solidFill>
              </a:rPr>
              <a:t>деген</a:t>
            </a:r>
            <a:r>
              <a:rPr lang="ru-RU" sz="1600" dirty="0">
                <a:solidFill>
                  <a:schemeClr val="tx1"/>
                </a:solidFill>
              </a:rPr>
              <a:t> </a:t>
            </a:r>
            <a:r>
              <a:rPr lang="ru-RU" sz="1600" dirty="0" err="1">
                <a:solidFill>
                  <a:schemeClr val="tx1"/>
                </a:solidFill>
              </a:rPr>
              <a:t>пікірмен</a:t>
            </a:r>
            <a:r>
              <a:rPr lang="ru-RU" sz="1600" dirty="0">
                <a:solidFill>
                  <a:schemeClr val="tx1"/>
                </a:solidFill>
              </a:rPr>
              <a:t> </a:t>
            </a:r>
            <a:r>
              <a:rPr lang="ru-RU" sz="1600" dirty="0" err="1">
                <a:solidFill>
                  <a:schemeClr val="tx1"/>
                </a:solidFill>
              </a:rPr>
              <a:t>толық</a:t>
            </a:r>
            <a:r>
              <a:rPr lang="ru-RU" sz="1600" dirty="0">
                <a:solidFill>
                  <a:schemeClr val="tx1"/>
                </a:solidFill>
              </a:rPr>
              <a:t> </a:t>
            </a:r>
            <a:r>
              <a:rPr lang="ru-RU" sz="1600" dirty="0" err="1">
                <a:solidFill>
                  <a:schemeClr val="tx1"/>
                </a:solidFill>
              </a:rPr>
              <a:t>келіседі</a:t>
            </a:r>
            <a:r>
              <a:rPr lang="ru-RU" sz="1600" dirty="0">
                <a:solidFill>
                  <a:schemeClr val="tx1"/>
                </a:solidFill>
              </a:rPr>
              <a:t> </a:t>
            </a:r>
            <a:r>
              <a:rPr lang="ru-RU" sz="1600" dirty="0" err="1">
                <a:solidFill>
                  <a:schemeClr val="tx1"/>
                </a:solidFill>
              </a:rPr>
              <a:t>және</a:t>
            </a:r>
            <a:r>
              <a:rPr lang="ru-RU" sz="1600" dirty="0">
                <a:solidFill>
                  <a:schemeClr val="tx1"/>
                </a:solidFill>
              </a:rPr>
              <a:t> тек 0,32% - ы </a:t>
            </a:r>
            <a:r>
              <a:rPr lang="ru-RU" sz="1600" dirty="0" err="1">
                <a:solidFill>
                  <a:schemeClr val="tx1"/>
                </a:solidFill>
              </a:rPr>
              <a:t>мұны</a:t>
            </a:r>
            <a:r>
              <a:rPr lang="ru-RU" sz="1600" dirty="0">
                <a:solidFill>
                  <a:schemeClr val="tx1"/>
                </a:solidFill>
              </a:rPr>
              <a:t> </a:t>
            </a:r>
            <a:r>
              <a:rPr lang="ru-RU" sz="1600" dirty="0" err="1">
                <a:solidFill>
                  <a:schemeClr val="tx1"/>
                </a:solidFill>
              </a:rPr>
              <a:t>уақытында</a:t>
            </a:r>
            <a:r>
              <a:rPr lang="ru-RU" sz="1600" dirty="0">
                <a:solidFill>
                  <a:schemeClr val="tx1"/>
                </a:solidFill>
              </a:rPr>
              <a:t> </a:t>
            </a:r>
            <a:r>
              <a:rPr lang="ru-RU" sz="1600" dirty="0" err="1">
                <a:solidFill>
                  <a:schemeClr val="tx1"/>
                </a:solidFill>
              </a:rPr>
              <a:t>жасамайтындықтарын</a:t>
            </a:r>
            <a:r>
              <a:rPr lang="ru-RU" sz="1600" dirty="0">
                <a:solidFill>
                  <a:schemeClr val="tx1"/>
                </a:solidFill>
              </a:rPr>
              <a:t> </a:t>
            </a:r>
            <a:r>
              <a:rPr lang="ru-RU" sz="1600" dirty="0" err="1">
                <a:solidFill>
                  <a:schemeClr val="tx1"/>
                </a:solidFill>
              </a:rPr>
              <a:t>айтты</a:t>
            </a:r>
            <a:r>
              <a:rPr lang="ru-RU" sz="1600" dirty="0">
                <a:solidFill>
                  <a:schemeClr val="tx1"/>
                </a:solidFill>
              </a:rPr>
              <a:t>.</a:t>
            </a:r>
          </a:p>
          <a:p>
            <a:pPr algn="just"/>
            <a:r>
              <a:rPr lang="ru-RU" sz="1600" dirty="0" err="1">
                <a:solidFill>
                  <a:schemeClr val="tx1"/>
                </a:solidFill>
              </a:rPr>
              <a:t>Сауалнамаға</a:t>
            </a:r>
            <a:r>
              <a:rPr lang="ru-RU" sz="1600" dirty="0">
                <a:solidFill>
                  <a:schemeClr val="tx1"/>
                </a:solidFill>
              </a:rPr>
              <a:t> </a:t>
            </a:r>
            <a:r>
              <a:rPr lang="ru-RU" sz="1600" dirty="0" err="1">
                <a:solidFill>
                  <a:schemeClr val="tx1"/>
                </a:solidFill>
              </a:rPr>
              <a:t>қатысушылардың</a:t>
            </a:r>
            <a:r>
              <a:rPr lang="ru-RU" sz="1600" dirty="0">
                <a:solidFill>
                  <a:schemeClr val="tx1"/>
                </a:solidFill>
              </a:rPr>
              <a:t> </a:t>
            </a:r>
            <a:r>
              <a:rPr lang="ru-RU" sz="1600" dirty="0" err="1">
                <a:solidFill>
                  <a:schemeClr val="tx1"/>
                </a:solidFill>
              </a:rPr>
              <a:t>көпшілігі</a:t>
            </a:r>
            <a:r>
              <a:rPr lang="ru-RU" sz="1600" dirty="0">
                <a:solidFill>
                  <a:schemeClr val="tx1"/>
                </a:solidFill>
              </a:rPr>
              <a:t> (46,3 %) </a:t>
            </a:r>
            <a:r>
              <a:rPr lang="ru-RU" sz="1600" dirty="0" err="1">
                <a:solidFill>
                  <a:schemeClr val="tx1"/>
                </a:solidFill>
              </a:rPr>
              <a:t>белгілі</a:t>
            </a:r>
            <a:r>
              <a:rPr lang="ru-RU" sz="1600" dirty="0">
                <a:solidFill>
                  <a:schemeClr val="tx1"/>
                </a:solidFill>
              </a:rPr>
              <a:t> </a:t>
            </a:r>
            <a:r>
              <a:rPr lang="ru-RU" sz="1600" dirty="0" err="1">
                <a:solidFill>
                  <a:schemeClr val="tx1"/>
                </a:solidFill>
              </a:rPr>
              <a:t>бір</a:t>
            </a:r>
            <a:r>
              <a:rPr lang="ru-RU" sz="1600" dirty="0">
                <a:solidFill>
                  <a:schemeClr val="tx1"/>
                </a:solidFill>
              </a:rPr>
              <a:t> </a:t>
            </a:r>
            <a:r>
              <a:rPr lang="ru-RU" sz="1600" dirty="0" err="1">
                <a:solidFill>
                  <a:schemeClr val="tx1"/>
                </a:solidFill>
              </a:rPr>
              <a:t>затты</a:t>
            </a:r>
            <a:r>
              <a:rPr lang="ru-RU" sz="1600" dirty="0">
                <a:solidFill>
                  <a:schemeClr val="tx1"/>
                </a:solidFill>
              </a:rPr>
              <a:t> </a:t>
            </a:r>
            <a:r>
              <a:rPr lang="ru-RU" sz="1600" dirty="0" err="1">
                <a:solidFill>
                  <a:schemeClr val="tx1"/>
                </a:solidFill>
              </a:rPr>
              <a:t>сатып</a:t>
            </a:r>
            <a:r>
              <a:rPr lang="ru-RU" sz="1600" dirty="0">
                <a:solidFill>
                  <a:schemeClr val="tx1"/>
                </a:solidFill>
              </a:rPr>
              <a:t> </a:t>
            </a:r>
            <a:r>
              <a:rPr lang="ru-RU" sz="1600" dirty="0" err="1">
                <a:solidFill>
                  <a:schemeClr val="tx1"/>
                </a:solidFill>
              </a:rPr>
              <a:t>алу</a:t>
            </a:r>
            <a:r>
              <a:rPr lang="ru-RU" sz="1600" dirty="0">
                <a:solidFill>
                  <a:schemeClr val="tx1"/>
                </a:solidFill>
              </a:rPr>
              <a:t> </a:t>
            </a:r>
            <a:r>
              <a:rPr lang="ru-RU" sz="1600" dirty="0" err="1">
                <a:solidFill>
                  <a:schemeClr val="tx1"/>
                </a:solidFill>
              </a:rPr>
              <a:t>үшін</a:t>
            </a:r>
            <a:r>
              <a:rPr lang="ru-RU" sz="1600" dirty="0">
                <a:solidFill>
                  <a:schemeClr val="tx1"/>
                </a:solidFill>
              </a:rPr>
              <a:t> </a:t>
            </a:r>
            <a:r>
              <a:rPr lang="ru-RU" sz="1600" dirty="0" err="1">
                <a:solidFill>
                  <a:schemeClr val="tx1"/>
                </a:solidFill>
              </a:rPr>
              <a:t>көп</a:t>
            </a:r>
            <a:r>
              <a:rPr lang="ru-RU" sz="1600" dirty="0">
                <a:solidFill>
                  <a:schemeClr val="tx1"/>
                </a:solidFill>
              </a:rPr>
              <a:t> </a:t>
            </a:r>
            <a:r>
              <a:rPr lang="ru-RU" sz="1600" dirty="0" err="1">
                <a:solidFill>
                  <a:schemeClr val="tx1"/>
                </a:solidFill>
              </a:rPr>
              <a:t>ойланады</a:t>
            </a:r>
            <a:r>
              <a:rPr lang="ru-RU" sz="1600" dirty="0">
                <a:solidFill>
                  <a:schemeClr val="tx1"/>
                </a:solidFill>
              </a:rPr>
              <a:t>. </a:t>
            </a:r>
            <a:r>
              <a:rPr lang="ru-RU" sz="1600" dirty="0" err="1">
                <a:solidFill>
                  <a:schemeClr val="tx1"/>
                </a:solidFill>
              </a:rPr>
              <a:t>Мұндай</a:t>
            </a:r>
            <a:r>
              <a:rPr lang="ru-RU" sz="1600" dirty="0">
                <a:solidFill>
                  <a:schemeClr val="tx1"/>
                </a:solidFill>
              </a:rPr>
              <a:t> </a:t>
            </a:r>
            <a:r>
              <a:rPr lang="ru-RU" sz="1600" dirty="0" err="1">
                <a:solidFill>
                  <a:schemeClr val="tx1"/>
                </a:solidFill>
              </a:rPr>
              <a:t>бағалауды</a:t>
            </a:r>
            <a:r>
              <a:rPr lang="ru-RU" sz="1600" dirty="0">
                <a:solidFill>
                  <a:schemeClr val="tx1"/>
                </a:solidFill>
              </a:rPr>
              <a:t> тек 0,6% </a:t>
            </a:r>
            <a:r>
              <a:rPr lang="ru-RU" sz="1600" dirty="0" err="1">
                <a:solidFill>
                  <a:schemeClr val="tx1"/>
                </a:solidFill>
              </a:rPr>
              <a:t>жасамайды</a:t>
            </a:r>
            <a:r>
              <a:rPr lang="ru-RU" sz="1600" dirty="0">
                <a:solidFill>
                  <a:schemeClr val="tx1"/>
                </a:solidFill>
              </a:rPr>
              <a:t>.</a:t>
            </a:r>
          </a:p>
          <a:p>
            <a:pPr algn="just"/>
            <a:r>
              <a:rPr lang="ru-RU" sz="1600" dirty="0" err="1">
                <a:solidFill>
                  <a:schemeClr val="tx1"/>
                </a:solidFill>
              </a:rPr>
              <a:t>Респонденттердің</a:t>
            </a:r>
            <a:r>
              <a:rPr lang="ru-RU" sz="1600" dirty="0">
                <a:solidFill>
                  <a:schemeClr val="tx1"/>
                </a:solidFill>
              </a:rPr>
              <a:t> 44,8% - ы </a:t>
            </a:r>
            <a:r>
              <a:rPr lang="ru-RU" sz="1600" dirty="0" err="1">
                <a:solidFill>
                  <a:schemeClr val="tx1"/>
                </a:solidFill>
              </a:rPr>
              <a:t>өздерінің</a:t>
            </a:r>
            <a:r>
              <a:rPr lang="ru-RU" sz="1600" dirty="0">
                <a:solidFill>
                  <a:schemeClr val="tx1"/>
                </a:solidFill>
              </a:rPr>
              <a:t> </a:t>
            </a:r>
            <a:r>
              <a:rPr lang="ru-RU" sz="1600" dirty="0" err="1">
                <a:solidFill>
                  <a:schemeClr val="tx1"/>
                </a:solidFill>
              </a:rPr>
              <a:t>бюджеті</a:t>
            </a:r>
            <a:r>
              <a:rPr lang="ru-RU" sz="1600" dirty="0">
                <a:solidFill>
                  <a:schemeClr val="tx1"/>
                </a:solidFill>
              </a:rPr>
              <a:t> мен </a:t>
            </a:r>
            <a:r>
              <a:rPr lang="ru-RU" sz="1600" dirty="0" err="1">
                <a:solidFill>
                  <a:schemeClr val="tx1"/>
                </a:solidFill>
              </a:rPr>
              <a:t>шығындарын</a:t>
            </a:r>
            <a:r>
              <a:rPr lang="ru-RU" sz="1600" dirty="0">
                <a:solidFill>
                  <a:schemeClr val="tx1"/>
                </a:solidFill>
              </a:rPr>
              <a:t> </a:t>
            </a:r>
            <a:r>
              <a:rPr lang="ru-RU" sz="1600" dirty="0" err="1">
                <a:solidFill>
                  <a:schemeClr val="tx1"/>
                </a:solidFill>
              </a:rPr>
              <a:t>мұқият</a:t>
            </a:r>
            <a:r>
              <a:rPr lang="ru-RU" sz="1600" dirty="0">
                <a:solidFill>
                  <a:schemeClr val="tx1"/>
                </a:solidFill>
              </a:rPr>
              <a:t> </a:t>
            </a:r>
            <a:r>
              <a:rPr lang="ru-RU" sz="1600" dirty="0" err="1">
                <a:solidFill>
                  <a:schemeClr val="tx1"/>
                </a:solidFill>
              </a:rPr>
              <a:t>қадағалап</a:t>
            </a:r>
            <a:r>
              <a:rPr lang="ru-RU" sz="1600" dirty="0">
                <a:solidFill>
                  <a:schemeClr val="tx1"/>
                </a:solidFill>
              </a:rPr>
              <a:t> </a:t>
            </a:r>
            <a:r>
              <a:rPr lang="ru-RU" sz="1600" dirty="0" err="1">
                <a:solidFill>
                  <a:schemeClr val="tx1"/>
                </a:solidFill>
              </a:rPr>
              <a:t>отыратынын</a:t>
            </a:r>
            <a:r>
              <a:rPr lang="ru-RU" sz="1600" dirty="0">
                <a:solidFill>
                  <a:schemeClr val="tx1"/>
                </a:solidFill>
              </a:rPr>
              <a:t> </a:t>
            </a:r>
            <a:r>
              <a:rPr lang="ru-RU" sz="1600" dirty="0" err="1">
                <a:solidFill>
                  <a:schemeClr val="tx1"/>
                </a:solidFill>
              </a:rPr>
              <a:t>айтты</a:t>
            </a:r>
            <a:r>
              <a:rPr lang="ru-RU" sz="1600" dirty="0">
                <a:solidFill>
                  <a:schemeClr val="tx1"/>
                </a:solidFill>
              </a:rPr>
              <a:t>. Тек 1,6% - ы </a:t>
            </a:r>
            <a:r>
              <a:rPr lang="ru-RU" sz="1600" dirty="0" err="1">
                <a:solidFill>
                  <a:schemeClr val="tx1"/>
                </a:solidFill>
              </a:rPr>
              <a:t>мұны</a:t>
            </a:r>
            <a:r>
              <a:rPr lang="ru-RU" sz="1600" dirty="0">
                <a:solidFill>
                  <a:schemeClr val="tx1"/>
                </a:solidFill>
              </a:rPr>
              <a:t> </a:t>
            </a:r>
            <a:r>
              <a:rPr lang="ru-RU" sz="1600" dirty="0" err="1">
                <a:solidFill>
                  <a:schemeClr val="tx1"/>
                </a:solidFill>
              </a:rPr>
              <a:t>істемейтінін</a:t>
            </a:r>
            <a:r>
              <a:rPr lang="ru-RU" sz="1600" dirty="0">
                <a:solidFill>
                  <a:schemeClr val="tx1"/>
                </a:solidFill>
              </a:rPr>
              <a:t> </a:t>
            </a:r>
            <a:r>
              <a:rPr lang="ru-RU" sz="1600" dirty="0" err="1">
                <a:solidFill>
                  <a:schemeClr val="tx1"/>
                </a:solidFill>
              </a:rPr>
              <a:t>атап</a:t>
            </a:r>
            <a:r>
              <a:rPr lang="ru-RU" sz="1600" dirty="0">
                <a:solidFill>
                  <a:schemeClr val="tx1"/>
                </a:solidFill>
              </a:rPr>
              <a:t> </a:t>
            </a:r>
            <a:r>
              <a:rPr lang="ru-RU" sz="1600" dirty="0" err="1">
                <a:solidFill>
                  <a:schemeClr val="tx1"/>
                </a:solidFill>
              </a:rPr>
              <a:t>өтті</a:t>
            </a:r>
            <a:r>
              <a:rPr lang="ru-RU" sz="1600" dirty="0">
                <a:solidFill>
                  <a:schemeClr val="tx1"/>
                </a:solidFill>
              </a:rPr>
              <a:t>.</a:t>
            </a:r>
          </a:p>
          <a:p>
            <a:pPr algn="just"/>
            <a:r>
              <a:rPr lang="ru-RU" sz="1600" dirty="0">
                <a:solidFill>
                  <a:schemeClr val="tx1"/>
                </a:solidFill>
              </a:rPr>
              <a:t>37,9% </a:t>
            </a:r>
            <a:r>
              <a:rPr lang="ru-RU" sz="1600" dirty="0" err="1">
                <a:solidFill>
                  <a:schemeClr val="tx1"/>
                </a:solidFill>
              </a:rPr>
              <a:t>кейде</a:t>
            </a:r>
            <a:r>
              <a:rPr lang="ru-RU" sz="1600" dirty="0">
                <a:solidFill>
                  <a:schemeClr val="tx1"/>
                </a:solidFill>
              </a:rPr>
              <a:t> </a:t>
            </a:r>
            <a:r>
              <a:rPr lang="ru-RU" sz="1600" dirty="0" err="1">
                <a:solidFill>
                  <a:schemeClr val="tx1"/>
                </a:solidFill>
              </a:rPr>
              <a:t>үнемі</a:t>
            </a:r>
            <a:r>
              <a:rPr lang="ru-RU" sz="1600" dirty="0">
                <a:solidFill>
                  <a:schemeClr val="tx1"/>
                </a:solidFill>
              </a:rPr>
              <a:t> </a:t>
            </a:r>
            <a:r>
              <a:rPr lang="ru-RU" sz="1600" dirty="0" err="1">
                <a:solidFill>
                  <a:schemeClr val="tx1"/>
                </a:solidFill>
              </a:rPr>
              <a:t>ақша</a:t>
            </a:r>
            <a:r>
              <a:rPr lang="ru-RU" sz="1600" dirty="0">
                <a:solidFill>
                  <a:schemeClr val="tx1"/>
                </a:solidFill>
              </a:rPr>
              <a:t> </a:t>
            </a:r>
            <a:r>
              <a:rPr lang="ru-RU" sz="1600" dirty="0" err="1">
                <a:solidFill>
                  <a:schemeClr val="tx1"/>
                </a:solidFill>
              </a:rPr>
              <a:t>жинауға</a:t>
            </a:r>
            <a:r>
              <a:rPr lang="ru-RU" sz="1600" dirty="0">
                <a:solidFill>
                  <a:schemeClr val="tx1"/>
                </a:solidFill>
              </a:rPr>
              <a:t> </a:t>
            </a:r>
            <a:r>
              <a:rPr lang="ru-RU" sz="1600" dirty="0" err="1">
                <a:solidFill>
                  <a:schemeClr val="tx1"/>
                </a:solidFill>
              </a:rPr>
              <a:t>тырысады</a:t>
            </a:r>
            <a:r>
              <a:rPr lang="ru-RU" sz="1600" dirty="0">
                <a:solidFill>
                  <a:schemeClr val="tx1"/>
                </a:solidFill>
              </a:rPr>
              <a:t> </a:t>
            </a:r>
            <a:r>
              <a:rPr lang="ru-RU" sz="1600" dirty="0" err="1">
                <a:solidFill>
                  <a:schemeClr val="tx1"/>
                </a:solidFill>
              </a:rPr>
              <a:t>және</a:t>
            </a:r>
            <a:r>
              <a:rPr lang="ru-RU" sz="1600" dirty="0">
                <a:solidFill>
                  <a:schemeClr val="tx1"/>
                </a:solidFill>
              </a:rPr>
              <a:t> 36,4% </a:t>
            </a:r>
            <a:r>
              <a:rPr lang="ru-RU" sz="1600" dirty="0" err="1">
                <a:solidFill>
                  <a:schemeClr val="tx1"/>
                </a:solidFill>
              </a:rPr>
              <a:t>әрдайым</a:t>
            </a:r>
            <a:r>
              <a:rPr lang="ru-RU" sz="1600" dirty="0">
                <a:solidFill>
                  <a:schemeClr val="tx1"/>
                </a:solidFill>
              </a:rPr>
              <a:t> </a:t>
            </a:r>
            <a:r>
              <a:rPr lang="ru-RU" sz="1600" dirty="0" err="1">
                <a:solidFill>
                  <a:schemeClr val="tx1"/>
                </a:solidFill>
              </a:rPr>
              <a:t>жасайды</a:t>
            </a:r>
            <a:r>
              <a:rPr lang="ru-RU" sz="1600" dirty="0">
                <a:solidFill>
                  <a:schemeClr val="tx1"/>
                </a:solidFill>
              </a:rPr>
              <a:t>.</a:t>
            </a:r>
          </a:p>
          <a:p>
            <a:pPr algn="just"/>
            <a:r>
              <a:rPr lang="ru-RU" sz="1600" dirty="0">
                <a:solidFill>
                  <a:schemeClr val="tx1"/>
                </a:solidFill>
              </a:rPr>
              <a:t>37,1% </a:t>
            </a:r>
            <a:r>
              <a:rPr lang="ru-RU" sz="1600" dirty="0" err="1">
                <a:solidFill>
                  <a:schemeClr val="tx1"/>
                </a:solidFill>
              </a:rPr>
              <a:t>кейде</a:t>
            </a:r>
            <a:r>
              <a:rPr lang="ru-RU" sz="1600" dirty="0">
                <a:solidFill>
                  <a:schemeClr val="tx1"/>
                </a:solidFill>
              </a:rPr>
              <a:t> </a:t>
            </a:r>
            <a:r>
              <a:rPr lang="ru-RU" sz="1600" dirty="0" err="1">
                <a:solidFill>
                  <a:schemeClr val="tx1"/>
                </a:solidFill>
              </a:rPr>
              <a:t>шығындарды</a:t>
            </a:r>
            <a:r>
              <a:rPr lang="ru-RU" sz="1600" dirty="0">
                <a:solidFill>
                  <a:schemeClr val="tx1"/>
                </a:solidFill>
              </a:rPr>
              <a:t> </a:t>
            </a:r>
            <a:r>
              <a:rPr lang="ru-RU" sz="1600" dirty="0" err="1">
                <a:solidFill>
                  <a:schemeClr val="tx1"/>
                </a:solidFill>
              </a:rPr>
              <a:t>жоспарлауға</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үлкен</a:t>
            </a:r>
            <a:r>
              <a:rPr lang="ru-RU" sz="1600" dirty="0">
                <a:solidFill>
                  <a:schemeClr val="tx1"/>
                </a:solidFill>
              </a:rPr>
              <a:t> </a:t>
            </a:r>
            <a:r>
              <a:rPr lang="ru-RU" sz="1600" dirty="0" err="1">
                <a:solidFill>
                  <a:schemeClr val="tx1"/>
                </a:solidFill>
              </a:rPr>
              <a:t>сатып</a:t>
            </a:r>
            <a:r>
              <a:rPr lang="ru-RU" sz="1600" dirty="0">
                <a:solidFill>
                  <a:schemeClr val="tx1"/>
                </a:solidFill>
              </a:rPr>
              <a:t> </a:t>
            </a:r>
            <a:r>
              <a:rPr lang="ru-RU" sz="1600" dirty="0" err="1">
                <a:solidFill>
                  <a:schemeClr val="tx1"/>
                </a:solidFill>
              </a:rPr>
              <a:t>алуларды</a:t>
            </a:r>
            <a:r>
              <a:rPr lang="ru-RU" sz="1600" dirty="0">
                <a:solidFill>
                  <a:schemeClr val="tx1"/>
                </a:solidFill>
              </a:rPr>
              <a:t> </a:t>
            </a:r>
            <a:r>
              <a:rPr lang="ru-RU" sz="1600" dirty="0" err="1">
                <a:solidFill>
                  <a:schemeClr val="tx1"/>
                </a:solidFill>
              </a:rPr>
              <a:t>кейінге</a:t>
            </a:r>
            <a:r>
              <a:rPr lang="ru-RU" sz="1600" dirty="0">
                <a:solidFill>
                  <a:schemeClr val="tx1"/>
                </a:solidFill>
              </a:rPr>
              <a:t> </a:t>
            </a:r>
            <a:r>
              <a:rPr lang="ru-RU" sz="1600" dirty="0" err="1">
                <a:solidFill>
                  <a:schemeClr val="tx1"/>
                </a:solidFill>
              </a:rPr>
              <a:t>қалдыруға</a:t>
            </a:r>
            <a:r>
              <a:rPr lang="ru-RU" sz="1600" dirty="0">
                <a:solidFill>
                  <a:schemeClr val="tx1"/>
                </a:solidFill>
              </a:rPr>
              <a:t> </a:t>
            </a:r>
            <a:r>
              <a:rPr lang="ru-RU" sz="1600" dirty="0" err="1">
                <a:solidFill>
                  <a:schemeClr val="tx1"/>
                </a:solidFill>
              </a:rPr>
              <a:t>тырысады</a:t>
            </a:r>
            <a:r>
              <a:rPr lang="ru-RU" sz="1600" dirty="0">
                <a:solidFill>
                  <a:schemeClr val="tx1"/>
                </a:solidFill>
              </a:rPr>
              <a:t> </a:t>
            </a:r>
            <a:r>
              <a:rPr lang="ru-RU" sz="1600" dirty="0" err="1">
                <a:solidFill>
                  <a:schemeClr val="tx1"/>
                </a:solidFill>
              </a:rPr>
              <a:t>және</a:t>
            </a:r>
            <a:r>
              <a:rPr lang="ru-RU" sz="1600" dirty="0">
                <a:solidFill>
                  <a:schemeClr val="tx1"/>
                </a:solidFill>
              </a:rPr>
              <a:t> 36,04% оны </a:t>
            </a:r>
            <a:r>
              <a:rPr lang="ru-RU" sz="1600" dirty="0" err="1">
                <a:solidFill>
                  <a:schemeClr val="tx1"/>
                </a:solidFill>
              </a:rPr>
              <a:t>үнемі</a:t>
            </a:r>
            <a:r>
              <a:rPr lang="ru-RU" sz="1600" dirty="0">
                <a:solidFill>
                  <a:schemeClr val="tx1"/>
                </a:solidFill>
              </a:rPr>
              <a:t> </a:t>
            </a:r>
            <a:r>
              <a:rPr lang="ru-RU" sz="1600" dirty="0" err="1">
                <a:solidFill>
                  <a:schemeClr val="tx1"/>
                </a:solidFill>
              </a:rPr>
              <a:t>жасайды</a:t>
            </a:r>
            <a:r>
              <a:rPr lang="ru-RU" sz="1600" dirty="0">
                <a:solidFill>
                  <a:schemeClr val="tx1"/>
                </a:solidFill>
              </a:rPr>
              <a:t>, 2,2% </a:t>
            </a:r>
            <a:r>
              <a:rPr lang="ru-RU" sz="1600" dirty="0" err="1">
                <a:solidFill>
                  <a:schemeClr val="tx1"/>
                </a:solidFill>
              </a:rPr>
              <a:t>ешқашан</a:t>
            </a:r>
            <a:r>
              <a:rPr lang="ru-RU" sz="1600" dirty="0">
                <a:solidFill>
                  <a:schemeClr val="tx1"/>
                </a:solidFill>
              </a:rPr>
              <a:t> </a:t>
            </a:r>
            <a:r>
              <a:rPr lang="ru-RU" sz="1600" dirty="0" err="1">
                <a:solidFill>
                  <a:schemeClr val="tx1"/>
                </a:solidFill>
              </a:rPr>
              <a:t>жасамаған</a:t>
            </a:r>
            <a:r>
              <a:rPr lang="ru-RU" sz="1600" dirty="0">
                <a:solidFill>
                  <a:schemeClr val="tx1"/>
                </a:solidFill>
              </a:rPr>
              <a:t>.</a:t>
            </a:r>
          </a:p>
          <a:p>
            <a:pPr algn="just"/>
            <a:r>
              <a:rPr lang="ru-RU" sz="1600" dirty="0" err="1">
                <a:solidFill>
                  <a:schemeClr val="tx1"/>
                </a:solidFill>
              </a:rPr>
              <a:t>Респонденттердің</a:t>
            </a:r>
            <a:r>
              <a:rPr lang="ru-RU" sz="1600" dirty="0">
                <a:solidFill>
                  <a:schemeClr val="tx1"/>
                </a:solidFill>
              </a:rPr>
              <a:t> 42,04% - ы </a:t>
            </a:r>
            <a:r>
              <a:rPr lang="ru-RU" sz="1600" dirty="0" err="1">
                <a:solidFill>
                  <a:schemeClr val="tx1"/>
                </a:solidFill>
              </a:rPr>
              <a:t>үшін</a:t>
            </a:r>
            <a:r>
              <a:rPr lang="ru-RU" sz="1600" dirty="0">
                <a:solidFill>
                  <a:schemeClr val="tx1"/>
                </a:solidFill>
              </a:rPr>
              <a:t> </a:t>
            </a:r>
            <a:r>
              <a:rPr lang="ru-RU" sz="1600" dirty="0" err="1">
                <a:solidFill>
                  <a:schemeClr val="tx1"/>
                </a:solidFill>
              </a:rPr>
              <a:t>банктік</a:t>
            </a:r>
            <a:r>
              <a:rPr lang="ru-RU" sz="1600" dirty="0">
                <a:solidFill>
                  <a:schemeClr val="tx1"/>
                </a:solidFill>
              </a:rPr>
              <a:t> </a:t>
            </a:r>
            <a:r>
              <a:rPr lang="ru-RU" sz="1600" dirty="0" err="1">
                <a:solidFill>
                  <a:schemeClr val="tx1"/>
                </a:solidFill>
              </a:rPr>
              <a:t>өнімдер</a:t>
            </a:r>
            <a:r>
              <a:rPr lang="ru-RU" sz="1600" dirty="0">
                <a:solidFill>
                  <a:schemeClr val="tx1"/>
                </a:solidFill>
              </a:rPr>
              <a:t> мен </a:t>
            </a:r>
            <a:r>
              <a:rPr lang="ru-RU" sz="1600" dirty="0" err="1">
                <a:solidFill>
                  <a:schemeClr val="tx1"/>
                </a:solidFill>
              </a:rPr>
              <a:t>қызметтердің</a:t>
            </a:r>
            <a:r>
              <a:rPr lang="ru-RU" sz="1600" dirty="0">
                <a:solidFill>
                  <a:schemeClr val="tx1"/>
                </a:solidFill>
              </a:rPr>
              <a:t> </a:t>
            </a:r>
            <a:r>
              <a:rPr lang="ru-RU" sz="1600" dirty="0" err="1">
                <a:solidFill>
                  <a:schemeClr val="tx1"/>
                </a:solidFill>
              </a:rPr>
              <a:t>барлық</a:t>
            </a:r>
            <a:r>
              <a:rPr lang="ru-RU" sz="1600" dirty="0">
                <a:solidFill>
                  <a:schemeClr val="tx1"/>
                </a:solidFill>
              </a:rPr>
              <a:t> </a:t>
            </a:r>
            <a:r>
              <a:rPr lang="ru-RU" sz="1600" dirty="0" err="1">
                <a:solidFill>
                  <a:schemeClr val="tx1"/>
                </a:solidFill>
              </a:rPr>
              <a:t>жағдайларын</a:t>
            </a:r>
            <a:r>
              <a:rPr lang="ru-RU" sz="1600" dirty="0">
                <a:solidFill>
                  <a:schemeClr val="tx1"/>
                </a:solidFill>
              </a:rPr>
              <a:t> </a:t>
            </a:r>
            <a:r>
              <a:rPr lang="ru-RU" sz="1600" dirty="0" err="1">
                <a:solidFill>
                  <a:schemeClr val="tx1"/>
                </a:solidFill>
              </a:rPr>
              <a:t>түсіну</a:t>
            </a:r>
            <a:r>
              <a:rPr lang="ru-RU" sz="1600" dirty="0">
                <a:solidFill>
                  <a:schemeClr val="tx1"/>
                </a:solidFill>
              </a:rPr>
              <a:t> </a:t>
            </a:r>
            <a:r>
              <a:rPr lang="ru-RU" sz="1600" dirty="0" err="1">
                <a:solidFill>
                  <a:schemeClr val="tx1"/>
                </a:solidFill>
              </a:rPr>
              <a:t>қиын</a:t>
            </a:r>
            <a:r>
              <a:rPr lang="ru-RU" sz="1600" dirty="0">
                <a:solidFill>
                  <a:schemeClr val="tx1"/>
                </a:solidFill>
              </a:rPr>
              <a:t>, тек 7,04% </a:t>
            </a:r>
            <a:r>
              <a:rPr lang="ru-RU" sz="1600" dirty="0" err="1">
                <a:solidFill>
                  <a:schemeClr val="tx1"/>
                </a:solidFill>
              </a:rPr>
              <a:t>үшін</a:t>
            </a:r>
            <a:r>
              <a:rPr lang="ru-RU" sz="1600" dirty="0">
                <a:solidFill>
                  <a:schemeClr val="tx1"/>
                </a:solidFill>
              </a:rPr>
              <a:t> </a:t>
            </a:r>
            <a:r>
              <a:rPr lang="ru-RU" sz="1600" dirty="0" err="1">
                <a:solidFill>
                  <a:schemeClr val="tx1"/>
                </a:solidFill>
              </a:rPr>
              <a:t>бұл</a:t>
            </a:r>
            <a:r>
              <a:rPr lang="ru-RU" sz="1600" dirty="0">
                <a:solidFill>
                  <a:schemeClr val="tx1"/>
                </a:solidFill>
              </a:rPr>
              <a:t> </a:t>
            </a:r>
            <a:r>
              <a:rPr lang="ru-RU" sz="1600" dirty="0" err="1">
                <a:solidFill>
                  <a:schemeClr val="tx1"/>
                </a:solidFill>
              </a:rPr>
              <a:t>қиын</a:t>
            </a:r>
            <a:r>
              <a:rPr lang="ru-RU" sz="1600" dirty="0">
                <a:solidFill>
                  <a:schemeClr val="tx1"/>
                </a:solidFill>
              </a:rPr>
              <a:t> </a:t>
            </a:r>
            <a:r>
              <a:rPr lang="ru-RU" sz="1600" dirty="0" err="1">
                <a:solidFill>
                  <a:schemeClr val="tx1"/>
                </a:solidFill>
              </a:rPr>
              <a:t>емес</a:t>
            </a:r>
            <a:r>
              <a:rPr lang="ru-RU" sz="1600" dirty="0">
                <a:solidFill>
                  <a:schemeClr val="tx1"/>
                </a:solidFill>
              </a:rPr>
              <a:t>.</a:t>
            </a:r>
          </a:p>
          <a:p>
            <a:pPr algn="just"/>
            <a:r>
              <a:rPr lang="ru-RU" sz="1600" dirty="0">
                <a:solidFill>
                  <a:schemeClr val="tx1"/>
                </a:solidFill>
              </a:rPr>
              <a:t>39,08% </a:t>
            </a:r>
            <a:r>
              <a:rPr lang="ru-RU" sz="1600" dirty="0" err="1">
                <a:solidFill>
                  <a:schemeClr val="tx1"/>
                </a:solidFill>
              </a:rPr>
              <a:t>кейде</a:t>
            </a:r>
            <a:r>
              <a:rPr lang="ru-RU" sz="1600" dirty="0">
                <a:solidFill>
                  <a:schemeClr val="tx1"/>
                </a:solidFill>
              </a:rPr>
              <a:t> </a:t>
            </a:r>
            <a:r>
              <a:rPr lang="ru-RU" sz="1600" dirty="0" err="1">
                <a:solidFill>
                  <a:schemeClr val="tx1"/>
                </a:solidFill>
              </a:rPr>
              <a:t>ақша</a:t>
            </a:r>
            <a:r>
              <a:rPr lang="ru-RU" sz="1600" dirty="0">
                <a:solidFill>
                  <a:schemeClr val="tx1"/>
                </a:solidFill>
              </a:rPr>
              <a:t> салу </a:t>
            </a:r>
            <a:r>
              <a:rPr lang="ru-RU" sz="1600" dirty="0" err="1">
                <a:solidFill>
                  <a:schemeClr val="tx1"/>
                </a:solidFill>
              </a:rPr>
              <a:t>арқылы</a:t>
            </a:r>
            <a:r>
              <a:rPr lang="ru-RU" sz="1600" dirty="0">
                <a:solidFill>
                  <a:schemeClr val="tx1"/>
                </a:solidFill>
              </a:rPr>
              <a:t> </a:t>
            </a:r>
            <a:r>
              <a:rPr lang="ru-RU" sz="1600" dirty="0" err="1">
                <a:solidFill>
                  <a:schemeClr val="tx1"/>
                </a:solidFill>
              </a:rPr>
              <a:t>тәуекелге</a:t>
            </a:r>
            <a:r>
              <a:rPr lang="ru-RU" sz="1600" dirty="0">
                <a:solidFill>
                  <a:schemeClr val="tx1"/>
                </a:solidFill>
              </a:rPr>
              <a:t> </a:t>
            </a:r>
            <a:r>
              <a:rPr lang="ru-RU" sz="1600" dirty="0" err="1">
                <a:solidFill>
                  <a:schemeClr val="tx1"/>
                </a:solidFill>
              </a:rPr>
              <a:t>баруға</a:t>
            </a:r>
            <a:r>
              <a:rPr lang="ru-RU" sz="1600" dirty="0">
                <a:solidFill>
                  <a:schemeClr val="tx1"/>
                </a:solidFill>
              </a:rPr>
              <a:t> </a:t>
            </a:r>
            <a:r>
              <a:rPr lang="ru-RU" sz="1600" dirty="0" err="1">
                <a:solidFill>
                  <a:schemeClr val="tx1"/>
                </a:solidFill>
              </a:rPr>
              <a:t>дайын</a:t>
            </a:r>
            <a:r>
              <a:rPr lang="ru-RU" sz="1600" dirty="0">
                <a:solidFill>
                  <a:schemeClr val="tx1"/>
                </a:solidFill>
              </a:rPr>
              <a:t>( </a:t>
            </a:r>
            <a:r>
              <a:rPr lang="ru-RU" sz="1600" dirty="0" err="1">
                <a:solidFill>
                  <a:schemeClr val="tx1"/>
                </a:solidFill>
              </a:rPr>
              <a:t>мысалы</a:t>
            </a:r>
            <a:r>
              <a:rPr lang="ru-RU" sz="1600" dirty="0">
                <a:solidFill>
                  <a:schemeClr val="tx1"/>
                </a:solidFill>
              </a:rPr>
              <a:t>, </a:t>
            </a:r>
            <a:r>
              <a:rPr lang="ru-RU" sz="1600" dirty="0" err="1">
                <a:solidFill>
                  <a:schemeClr val="tx1"/>
                </a:solidFill>
              </a:rPr>
              <a:t>бағалы</a:t>
            </a:r>
            <a:r>
              <a:rPr lang="ru-RU" sz="1600" dirty="0">
                <a:solidFill>
                  <a:schemeClr val="tx1"/>
                </a:solidFill>
              </a:rPr>
              <a:t> </a:t>
            </a:r>
            <a:r>
              <a:rPr lang="ru-RU" sz="1600" dirty="0" err="1">
                <a:solidFill>
                  <a:schemeClr val="tx1"/>
                </a:solidFill>
              </a:rPr>
              <a:t>қағаздарға</a:t>
            </a:r>
            <a:r>
              <a:rPr lang="ru-RU" sz="1600" dirty="0">
                <a:solidFill>
                  <a:schemeClr val="tx1"/>
                </a:solidFill>
              </a:rPr>
              <a:t>), 18,4% </a:t>
            </a:r>
            <a:r>
              <a:rPr lang="ru-RU" sz="1600" dirty="0" err="1">
                <a:solidFill>
                  <a:schemeClr val="tx1"/>
                </a:solidFill>
              </a:rPr>
              <a:t>бұндай</a:t>
            </a:r>
            <a:r>
              <a:rPr lang="ru-RU" sz="1600" dirty="0">
                <a:solidFill>
                  <a:schemeClr val="tx1"/>
                </a:solidFill>
              </a:rPr>
              <a:t> </a:t>
            </a:r>
            <a:r>
              <a:rPr lang="ru-RU" sz="1600" dirty="0" err="1">
                <a:solidFill>
                  <a:schemeClr val="tx1"/>
                </a:solidFill>
              </a:rPr>
              <a:t>тәуекелге</a:t>
            </a:r>
            <a:r>
              <a:rPr lang="ru-RU" sz="1600" dirty="0">
                <a:solidFill>
                  <a:schemeClr val="tx1"/>
                </a:solidFill>
              </a:rPr>
              <a:t> </a:t>
            </a:r>
            <a:r>
              <a:rPr lang="ru-RU" sz="1600" dirty="0" err="1">
                <a:solidFill>
                  <a:schemeClr val="tx1"/>
                </a:solidFill>
              </a:rPr>
              <a:t>баруға</a:t>
            </a:r>
            <a:r>
              <a:rPr lang="ru-RU" sz="1600" dirty="0">
                <a:solidFill>
                  <a:schemeClr val="tx1"/>
                </a:solidFill>
              </a:rPr>
              <a:t> </a:t>
            </a:r>
            <a:r>
              <a:rPr lang="ru-RU" sz="1600" dirty="0" err="1">
                <a:solidFill>
                  <a:schemeClr val="tx1"/>
                </a:solidFill>
              </a:rPr>
              <a:t>дайын</a:t>
            </a:r>
            <a:r>
              <a:rPr lang="ru-RU" sz="1600" dirty="0">
                <a:solidFill>
                  <a:schemeClr val="tx1"/>
                </a:solidFill>
              </a:rPr>
              <a:t> </a:t>
            </a:r>
            <a:r>
              <a:rPr lang="ru-RU" sz="1600" dirty="0" err="1">
                <a:solidFill>
                  <a:schemeClr val="tx1"/>
                </a:solidFill>
              </a:rPr>
              <a:t>емес</a:t>
            </a:r>
            <a:r>
              <a:rPr lang="ru-RU" sz="1600" dirty="0">
                <a:solidFill>
                  <a:schemeClr val="tx1"/>
                </a:solidFill>
              </a:rPr>
              <a:t>.</a:t>
            </a:r>
          </a:p>
          <a:p>
            <a:pPr marL="0" indent="0" algn="just">
              <a:buNone/>
            </a:pPr>
            <a:endParaRPr lang="ru-RU" sz="1600" dirty="0">
              <a:solidFill>
                <a:schemeClr val="tx1"/>
              </a:solidFill>
            </a:endParaRPr>
          </a:p>
        </p:txBody>
      </p:sp>
      <p:sp>
        <p:nvSpPr>
          <p:cNvPr id="4" name="Номер слайда 3"/>
          <p:cNvSpPr>
            <a:spLocks noGrp="1"/>
          </p:cNvSpPr>
          <p:nvPr>
            <p:ph type="sldNum" sz="quarter" idx="12"/>
          </p:nvPr>
        </p:nvSpPr>
        <p:spPr/>
        <p:txBody>
          <a:bodyPr/>
          <a:lstStyle/>
          <a:p>
            <a:fld id="{36AE403C-4EB7-40BC-9395-955F62C492F5}" type="slidenum">
              <a:rPr lang="ru-RU" smtClean="0"/>
              <a:pPr/>
              <a:t>72</a:t>
            </a:fld>
            <a:endParaRPr lang="ru-RU" dirty="0"/>
          </a:p>
        </p:txBody>
      </p:sp>
      <p:sp>
        <p:nvSpPr>
          <p:cNvPr id="5" name="Равнобедренный треугольник 24">
            <a:extLst>
              <a:ext uri="{FF2B5EF4-FFF2-40B4-BE49-F238E27FC236}">
                <a16:creationId xmlns:a16="http://schemas.microsoft.com/office/drawing/2014/main" id="{67165D4E-71D3-4440-BBB1-BB0521A3BC37}"/>
              </a:ext>
            </a:extLst>
          </p:cNvPr>
          <p:cNvSpPr/>
          <p:nvPr/>
        </p:nvSpPr>
        <p:spPr>
          <a:xfrm rot="5400000">
            <a:off x="355898" y="203255"/>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9829" y="136525"/>
            <a:ext cx="10515600" cy="988219"/>
          </a:xfrm>
        </p:spPr>
        <p:txBody>
          <a:bodyPr>
            <a:normAutofit fontScale="90000"/>
          </a:bodyPr>
          <a:lstStyle/>
          <a:p>
            <a:br>
              <a:rPr lang="ru-RU" sz="3100" b="1" dirty="0">
                <a:latin typeface="+mn-lt"/>
              </a:rPr>
            </a:br>
            <a:r>
              <a:rPr lang="ru-RU" sz="3100" b="1" dirty="0">
                <a:latin typeface="+mn-lt"/>
              </a:rPr>
              <a:t>«</a:t>
            </a:r>
            <a:r>
              <a:rPr lang="ru-RU" sz="3100" b="1" dirty="0" err="1">
                <a:latin typeface="+mn-lt"/>
              </a:rPr>
              <a:t>Меншікті</a:t>
            </a:r>
            <a:r>
              <a:rPr lang="ru-RU" sz="3100" b="1" dirty="0">
                <a:latin typeface="+mn-lt"/>
              </a:rPr>
              <a:t> </a:t>
            </a:r>
            <a:r>
              <a:rPr lang="ru-RU" sz="3100" b="1" dirty="0" err="1">
                <a:latin typeface="+mn-lt"/>
              </a:rPr>
              <a:t>қаржы</a:t>
            </a:r>
            <a:r>
              <a:rPr lang="ru-RU" sz="3100" b="1" dirty="0">
                <a:latin typeface="+mn-lt"/>
              </a:rPr>
              <a:t> </a:t>
            </a:r>
            <a:r>
              <a:rPr lang="ru-RU" sz="3100" b="1" dirty="0" err="1">
                <a:latin typeface="+mn-lt"/>
              </a:rPr>
              <a:t>қаражатын</a:t>
            </a:r>
            <a:r>
              <a:rPr lang="ru-RU" sz="3100" b="1" dirty="0">
                <a:latin typeface="+mn-lt"/>
              </a:rPr>
              <a:t> </a:t>
            </a:r>
            <a:r>
              <a:rPr lang="ru-RU" sz="3100" b="1" dirty="0" err="1">
                <a:latin typeface="+mn-lt"/>
              </a:rPr>
              <a:t>басқару</a:t>
            </a:r>
            <a:r>
              <a:rPr lang="ru-RU" sz="3100" b="1" cap="all" dirty="0">
                <a:latin typeface="+mn-lt"/>
              </a:rPr>
              <a:t>» </a:t>
            </a:r>
            <a:r>
              <a:rPr lang="ru-RU" sz="3100" b="1" cap="all" dirty="0" err="1">
                <a:latin typeface="+mn-lt"/>
              </a:rPr>
              <a:t>блогы</a:t>
            </a:r>
            <a:r>
              <a:rPr lang="ru-RU" sz="3100" b="1" cap="all" dirty="0">
                <a:latin typeface="+mn-lt"/>
              </a:rPr>
              <a:t> </a:t>
            </a:r>
            <a:r>
              <a:rPr lang="ru-RU" sz="3100" b="1" cap="all" dirty="0" err="1">
                <a:latin typeface="+mn-lt"/>
              </a:rPr>
              <a:t>бойынша</a:t>
            </a:r>
            <a:r>
              <a:rPr lang="ru-RU" sz="3100" b="1" cap="all" dirty="0">
                <a:latin typeface="+mn-lt"/>
              </a:rPr>
              <a:t> </a:t>
            </a:r>
            <a:r>
              <a:rPr lang="ru-RU" sz="3100" b="1" cap="all" dirty="0" err="1">
                <a:latin typeface="+mn-lt"/>
              </a:rPr>
              <a:t>қорытындылар</a:t>
            </a:r>
            <a:br>
              <a:rPr lang="ru-RU" sz="2800" dirty="0"/>
            </a:br>
            <a:endParaRPr lang="ru-RU" sz="2800" b="1" dirty="0"/>
          </a:p>
        </p:txBody>
      </p:sp>
      <p:sp>
        <p:nvSpPr>
          <p:cNvPr id="3" name="Содержимое 2"/>
          <p:cNvSpPr>
            <a:spLocks noGrp="1"/>
          </p:cNvSpPr>
          <p:nvPr>
            <p:ph idx="1"/>
          </p:nvPr>
        </p:nvSpPr>
        <p:spPr>
          <a:xfrm>
            <a:off x="849018" y="1206460"/>
            <a:ext cx="10515600" cy="5286412"/>
          </a:xfrm>
        </p:spPr>
        <p:txBody>
          <a:bodyPr/>
          <a:lstStyle/>
          <a:p>
            <a:pPr algn="just"/>
            <a:r>
              <a:rPr lang="ru-RU" sz="1600" dirty="0">
                <a:solidFill>
                  <a:schemeClr val="tx1"/>
                </a:solidFill>
              </a:rPr>
              <a:t>40,5% </a:t>
            </a:r>
            <a:r>
              <a:rPr lang="ru-RU" sz="1600" dirty="0" err="1">
                <a:solidFill>
                  <a:schemeClr val="tx1"/>
                </a:solidFill>
              </a:rPr>
              <a:t>кейде</a:t>
            </a:r>
            <a:r>
              <a:rPr lang="ru-RU" sz="1600" dirty="0">
                <a:solidFill>
                  <a:schemeClr val="tx1"/>
                </a:solidFill>
              </a:rPr>
              <a:t> </a:t>
            </a:r>
            <a:r>
              <a:rPr lang="ru-RU" sz="1600" dirty="0" err="1">
                <a:solidFill>
                  <a:schemeClr val="tx1"/>
                </a:solidFill>
              </a:rPr>
              <a:t>алғаннан</a:t>
            </a:r>
            <a:r>
              <a:rPr lang="ru-RU" sz="1600" dirty="0">
                <a:solidFill>
                  <a:schemeClr val="tx1"/>
                </a:solidFill>
              </a:rPr>
              <a:t> </a:t>
            </a:r>
            <a:r>
              <a:rPr lang="ru-RU" sz="1600" dirty="0" err="1">
                <a:solidFill>
                  <a:schemeClr val="tx1"/>
                </a:solidFill>
              </a:rPr>
              <a:t>көп</a:t>
            </a:r>
            <a:r>
              <a:rPr lang="ru-RU" sz="1600" dirty="0">
                <a:solidFill>
                  <a:schemeClr val="tx1"/>
                </a:solidFill>
              </a:rPr>
              <a:t> </a:t>
            </a:r>
            <a:r>
              <a:rPr lang="ru-RU" sz="1600" dirty="0" err="1">
                <a:solidFill>
                  <a:schemeClr val="tx1"/>
                </a:solidFill>
              </a:rPr>
              <a:t>ақша</a:t>
            </a:r>
            <a:r>
              <a:rPr lang="ru-RU" sz="1600" dirty="0">
                <a:solidFill>
                  <a:schemeClr val="tx1"/>
                </a:solidFill>
              </a:rPr>
              <a:t> </a:t>
            </a:r>
            <a:r>
              <a:rPr lang="ru-RU" sz="1600" dirty="0" err="1">
                <a:solidFill>
                  <a:schemeClr val="tx1"/>
                </a:solidFill>
              </a:rPr>
              <a:t>жұмсайды</a:t>
            </a:r>
            <a:r>
              <a:rPr lang="ru-RU" sz="1600" dirty="0">
                <a:solidFill>
                  <a:schemeClr val="tx1"/>
                </a:solidFill>
              </a:rPr>
              <a:t>.</a:t>
            </a:r>
          </a:p>
          <a:p>
            <a:pPr algn="just"/>
            <a:r>
              <a:rPr lang="ru-RU" sz="1600" dirty="0">
                <a:solidFill>
                  <a:schemeClr val="tx1"/>
                </a:solidFill>
              </a:rPr>
              <a:t>9,12% </a:t>
            </a:r>
            <a:r>
              <a:rPr lang="ru-RU" sz="1600" dirty="0" err="1">
                <a:solidFill>
                  <a:schemeClr val="tx1"/>
                </a:solidFill>
              </a:rPr>
              <a:t>бүгінгі</a:t>
            </a:r>
            <a:r>
              <a:rPr lang="ru-RU" sz="1600" dirty="0">
                <a:solidFill>
                  <a:schemeClr val="tx1"/>
                </a:solidFill>
              </a:rPr>
              <a:t> </a:t>
            </a:r>
            <a:r>
              <a:rPr lang="ru-RU" sz="1600" dirty="0" err="1">
                <a:solidFill>
                  <a:schemeClr val="tx1"/>
                </a:solidFill>
              </a:rPr>
              <a:t>күнмен</a:t>
            </a:r>
            <a:r>
              <a:rPr lang="ru-RU" sz="1600" dirty="0">
                <a:solidFill>
                  <a:schemeClr val="tx1"/>
                </a:solidFill>
              </a:rPr>
              <a:t> </a:t>
            </a:r>
            <a:r>
              <a:rPr lang="ru-RU" sz="1600" dirty="0" err="1">
                <a:solidFill>
                  <a:schemeClr val="tx1"/>
                </a:solidFill>
              </a:rPr>
              <a:t>өмір</a:t>
            </a:r>
            <a:r>
              <a:rPr lang="ru-RU" sz="1600" dirty="0">
                <a:solidFill>
                  <a:schemeClr val="tx1"/>
                </a:solidFill>
              </a:rPr>
              <a:t> </a:t>
            </a:r>
            <a:r>
              <a:rPr lang="ru-RU" sz="1600" dirty="0" err="1">
                <a:solidFill>
                  <a:schemeClr val="tx1"/>
                </a:solidFill>
              </a:rPr>
              <a:t>сүреді-олар</a:t>
            </a:r>
            <a:r>
              <a:rPr lang="ru-RU" sz="1600" dirty="0">
                <a:solidFill>
                  <a:schemeClr val="tx1"/>
                </a:solidFill>
              </a:rPr>
              <a:t> </a:t>
            </a:r>
            <a:r>
              <a:rPr lang="ru-RU" sz="1600" dirty="0" err="1">
                <a:solidFill>
                  <a:schemeClr val="tx1"/>
                </a:solidFill>
              </a:rPr>
              <a:t>ақшаны</a:t>
            </a:r>
            <a:r>
              <a:rPr lang="ru-RU" sz="1600" dirty="0">
                <a:solidFill>
                  <a:schemeClr val="tx1"/>
                </a:solidFill>
              </a:rPr>
              <a:t> </a:t>
            </a:r>
            <a:r>
              <a:rPr lang="ru-RU" sz="1600" dirty="0" err="1">
                <a:solidFill>
                  <a:schemeClr val="tx1"/>
                </a:solidFill>
              </a:rPr>
              <a:t>ойланбастан</a:t>
            </a:r>
            <a:r>
              <a:rPr lang="ru-RU" sz="1600" dirty="0">
                <a:solidFill>
                  <a:schemeClr val="tx1"/>
                </a:solidFill>
              </a:rPr>
              <a:t> </a:t>
            </a:r>
            <a:r>
              <a:rPr lang="ru-RU" sz="1600" dirty="0" err="1">
                <a:solidFill>
                  <a:schemeClr val="tx1"/>
                </a:solidFill>
              </a:rPr>
              <a:t>жұмсайды</a:t>
            </a:r>
            <a:r>
              <a:rPr lang="ru-RU" sz="1600" dirty="0">
                <a:solidFill>
                  <a:schemeClr val="tx1"/>
                </a:solidFill>
              </a:rPr>
              <a:t>, </a:t>
            </a:r>
            <a:r>
              <a:rPr lang="ru-RU" sz="1600" dirty="0" err="1">
                <a:solidFill>
                  <a:schemeClr val="tx1"/>
                </a:solidFill>
              </a:rPr>
              <a:t>ақша</a:t>
            </a:r>
            <a:r>
              <a:rPr lang="ru-RU" sz="1600" dirty="0">
                <a:solidFill>
                  <a:schemeClr val="tx1"/>
                </a:solidFill>
              </a:rPr>
              <a:t> </a:t>
            </a:r>
            <a:r>
              <a:rPr lang="ru-RU" sz="1600" dirty="0" err="1">
                <a:solidFill>
                  <a:schemeClr val="tx1"/>
                </a:solidFill>
              </a:rPr>
              <a:t>жинамайды</a:t>
            </a:r>
            <a:r>
              <a:rPr lang="ru-RU" sz="1600" dirty="0">
                <a:solidFill>
                  <a:schemeClr val="tx1"/>
                </a:solidFill>
              </a:rPr>
              <a:t>, </a:t>
            </a:r>
            <a:r>
              <a:rPr lang="ru-RU" sz="1600" dirty="0" err="1">
                <a:solidFill>
                  <a:schemeClr val="tx1"/>
                </a:solidFill>
              </a:rPr>
              <a:t>бірақ</a:t>
            </a:r>
            <a:r>
              <a:rPr lang="ru-RU" sz="1600" dirty="0">
                <a:solidFill>
                  <a:schemeClr val="tx1"/>
                </a:solidFill>
              </a:rPr>
              <a:t> 20,20% </a:t>
            </a:r>
            <a:r>
              <a:rPr lang="ru-RU" sz="1600" dirty="0" err="1">
                <a:solidFill>
                  <a:schemeClr val="tx1"/>
                </a:solidFill>
              </a:rPr>
              <a:t>бұлай</a:t>
            </a:r>
            <a:r>
              <a:rPr lang="ru-RU" sz="1600" dirty="0">
                <a:solidFill>
                  <a:schemeClr val="tx1"/>
                </a:solidFill>
              </a:rPr>
              <a:t> </a:t>
            </a:r>
            <a:r>
              <a:rPr lang="ru-RU" sz="1600" dirty="0" err="1">
                <a:solidFill>
                  <a:schemeClr val="tx1"/>
                </a:solidFill>
              </a:rPr>
              <a:t>ешқашан</a:t>
            </a:r>
            <a:r>
              <a:rPr lang="ru-RU" sz="1600" dirty="0">
                <a:solidFill>
                  <a:schemeClr val="tx1"/>
                </a:solidFill>
              </a:rPr>
              <a:t> </a:t>
            </a:r>
            <a:r>
              <a:rPr lang="ru-RU" sz="1600" dirty="0" err="1">
                <a:solidFill>
                  <a:schemeClr val="tx1"/>
                </a:solidFill>
              </a:rPr>
              <a:t>жасамаған</a:t>
            </a:r>
            <a:r>
              <a:rPr lang="ru-RU" sz="1600" dirty="0">
                <a:solidFill>
                  <a:schemeClr val="tx1"/>
                </a:solidFill>
              </a:rPr>
              <a:t>.</a:t>
            </a:r>
          </a:p>
          <a:p>
            <a:pPr algn="just"/>
            <a:r>
              <a:rPr lang="ru-RU" sz="1600" dirty="0" err="1">
                <a:solidFill>
                  <a:schemeClr val="tx1"/>
                </a:solidFill>
              </a:rPr>
              <a:t>Міндетті</a:t>
            </a:r>
            <a:r>
              <a:rPr lang="ru-RU" sz="1600" dirty="0">
                <a:solidFill>
                  <a:schemeClr val="tx1"/>
                </a:solidFill>
              </a:rPr>
              <a:t> ай </a:t>
            </a:r>
            <a:r>
              <a:rPr lang="ru-RU" sz="1600" dirty="0" err="1">
                <a:solidFill>
                  <a:schemeClr val="tx1"/>
                </a:solidFill>
              </a:rPr>
              <a:t>сайынғы</a:t>
            </a:r>
            <a:r>
              <a:rPr lang="ru-RU" sz="1600" dirty="0">
                <a:solidFill>
                  <a:schemeClr val="tx1"/>
                </a:solidFill>
              </a:rPr>
              <a:t> </a:t>
            </a:r>
            <a:r>
              <a:rPr lang="ru-RU" sz="1600" dirty="0" err="1">
                <a:solidFill>
                  <a:schemeClr val="tx1"/>
                </a:solidFill>
              </a:rPr>
              <a:t>шығындардан</a:t>
            </a:r>
            <a:r>
              <a:rPr lang="ru-RU" sz="1600" dirty="0">
                <a:solidFill>
                  <a:schemeClr val="tx1"/>
                </a:solidFill>
              </a:rPr>
              <a:t> </a:t>
            </a:r>
            <a:r>
              <a:rPr lang="ru-RU" sz="1600" dirty="0" err="1">
                <a:solidFill>
                  <a:schemeClr val="tx1"/>
                </a:solidFill>
              </a:rPr>
              <a:t>кейін</a:t>
            </a:r>
            <a:r>
              <a:rPr lang="ru-RU" sz="1600" dirty="0">
                <a:solidFill>
                  <a:schemeClr val="tx1"/>
                </a:solidFill>
              </a:rPr>
              <a:t> 36,5% - да </a:t>
            </a:r>
            <a:r>
              <a:rPr lang="ru-RU" sz="1600" dirty="0" err="1">
                <a:solidFill>
                  <a:schemeClr val="tx1"/>
                </a:solidFill>
              </a:rPr>
              <a:t>ақша</a:t>
            </a:r>
            <a:r>
              <a:rPr lang="ru-RU" sz="1600" dirty="0">
                <a:solidFill>
                  <a:schemeClr val="tx1"/>
                </a:solidFill>
              </a:rPr>
              <a:t> </a:t>
            </a:r>
            <a:r>
              <a:rPr lang="ru-RU" sz="1600" dirty="0" err="1">
                <a:solidFill>
                  <a:schemeClr val="tx1"/>
                </a:solidFill>
              </a:rPr>
              <a:t>қалады</a:t>
            </a:r>
            <a:r>
              <a:rPr lang="ru-RU" sz="1600" dirty="0">
                <a:solidFill>
                  <a:schemeClr val="tx1"/>
                </a:solidFill>
              </a:rPr>
              <a:t>, </a:t>
            </a:r>
            <a:r>
              <a:rPr lang="ru-RU" sz="1600" dirty="0" err="1">
                <a:solidFill>
                  <a:schemeClr val="tx1"/>
                </a:solidFill>
              </a:rPr>
              <a:t>бірақ</a:t>
            </a:r>
            <a:r>
              <a:rPr lang="ru-RU" sz="1600" dirty="0">
                <a:solidFill>
                  <a:schemeClr val="tx1"/>
                </a:solidFill>
              </a:rPr>
              <a:t> 32,08 % - да </a:t>
            </a:r>
            <a:r>
              <a:rPr lang="ru-RU" sz="1600" dirty="0" err="1">
                <a:solidFill>
                  <a:schemeClr val="tx1"/>
                </a:solidFill>
              </a:rPr>
              <a:t>артық</a:t>
            </a:r>
            <a:r>
              <a:rPr lang="ru-RU" sz="1600" dirty="0">
                <a:solidFill>
                  <a:schemeClr val="tx1"/>
                </a:solidFill>
              </a:rPr>
              <a:t> </a:t>
            </a:r>
            <a:r>
              <a:rPr lang="ru-RU" sz="1600" dirty="0" err="1">
                <a:solidFill>
                  <a:schemeClr val="tx1"/>
                </a:solidFill>
              </a:rPr>
              <a:t>ақша</a:t>
            </a:r>
            <a:r>
              <a:rPr lang="ru-RU" sz="1600" dirty="0">
                <a:solidFill>
                  <a:schemeClr val="tx1"/>
                </a:solidFill>
              </a:rPr>
              <a:t> </a:t>
            </a:r>
            <a:r>
              <a:rPr lang="ru-RU" sz="1600" dirty="0" err="1">
                <a:solidFill>
                  <a:schemeClr val="tx1"/>
                </a:solidFill>
              </a:rPr>
              <a:t>қалмайды</a:t>
            </a:r>
            <a:r>
              <a:rPr lang="ru-RU" sz="1600" dirty="0">
                <a:solidFill>
                  <a:schemeClr val="tx1"/>
                </a:solidFill>
              </a:rPr>
              <a:t>.</a:t>
            </a:r>
          </a:p>
          <a:p>
            <a:pPr algn="just"/>
            <a:r>
              <a:rPr lang="ru-RU" sz="1600" dirty="0">
                <a:solidFill>
                  <a:schemeClr val="tx1"/>
                </a:solidFill>
              </a:rPr>
              <a:t>Осы </a:t>
            </a:r>
            <a:r>
              <a:rPr lang="ru-RU" sz="1600" dirty="0" err="1">
                <a:solidFill>
                  <a:schemeClr val="tx1"/>
                </a:solidFill>
              </a:rPr>
              <a:t>жинақ</a:t>
            </a:r>
            <a:r>
              <a:rPr lang="ru-RU" sz="1600" dirty="0">
                <a:solidFill>
                  <a:schemeClr val="tx1"/>
                </a:solidFill>
              </a:rPr>
              <a:t> </a:t>
            </a:r>
            <a:r>
              <a:rPr lang="ru-RU" sz="1600" dirty="0" err="1">
                <a:solidFill>
                  <a:schemeClr val="tx1"/>
                </a:solidFill>
              </a:rPr>
              <a:t>ақшаларды</a:t>
            </a:r>
            <a:r>
              <a:rPr lang="ru-RU" sz="1600" dirty="0">
                <a:solidFill>
                  <a:schemeClr val="tx1"/>
                </a:solidFill>
              </a:rPr>
              <a:t> </a:t>
            </a:r>
            <a:r>
              <a:rPr lang="ru-RU" sz="1600" dirty="0" err="1">
                <a:solidFill>
                  <a:schemeClr val="tx1"/>
                </a:solidFill>
              </a:rPr>
              <a:t>құрайтын</a:t>
            </a:r>
            <a:r>
              <a:rPr lang="ru-RU" sz="1600" dirty="0">
                <a:solidFill>
                  <a:schemeClr val="tx1"/>
                </a:solidFill>
              </a:rPr>
              <a:t> </a:t>
            </a:r>
            <a:r>
              <a:rPr lang="ru-RU" sz="1600" dirty="0" err="1">
                <a:solidFill>
                  <a:schemeClr val="tx1"/>
                </a:solidFill>
              </a:rPr>
              <a:t>кіріс</a:t>
            </a:r>
            <a:r>
              <a:rPr lang="ru-RU" sz="1600" dirty="0">
                <a:solidFill>
                  <a:schemeClr val="tx1"/>
                </a:solidFill>
              </a:rPr>
              <a:t> </a:t>
            </a:r>
            <a:r>
              <a:rPr lang="ru-RU" sz="1600" dirty="0" err="1">
                <a:solidFill>
                  <a:schemeClr val="tx1"/>
                </a:solidFill>
              </a:rPr>
              <a:t>пайызы</a:t>
            </a:r>
            <a:r>
              <a:rPr lang="ru-RU" sz="1600" dirty="0">
                <a:solidFill>
                  <a:schemeClr val="tx1"/>
                </a:solidFill>
              </a:rPr>
              <a:t> – </a:t>
            </a:r>
            <a:r>
              <a:rPr lang="ru-RU" sz="1600" dirty="0" err="1">
                <a:solidFill>
                  <a:schemeClr val="tx1"/>
                </a:solidFill>
              </a:rPr>
              <a:t>сұралғандардың</a:t>
            </a:r>
            <a:r>
              <a:rPr lang="ru-RU" sz="1600" dirty="0">
                <a:solidFill>
                  <a:schemeClr val="tx1"/>
                </a:solidFill>
              </a:rPr>
              <a:t> 70,4% - </a:t>
            </a:r>
            <a:r>
              <a:rPr lang="ru-RU" sz="1600" dirty="0" err="1">
                <a:solidFill>
                  <a:schemeClr val="tx1"/>
                </a:solidFill>
              </a:rPr>
              <a:t>ында</a:t>
            </a:r>
            <a:r>
              <a:rPr lang="ru-RU" sz="1600" dirty="0">
                <a:solidFill>
                  <a:schemeClr val="tx1"/>
                </a:solidFill>
              </a:rPr>
              <a:t> 0-ден 20% - </a:t>
            </a:r>
            <a:r>
              <a:rPr lang="ru-RU" sz="1600" dirty="0" err="1">
                <a:solidFill>
                  <a:schemeClr val="tx1"/>
                </a:solidFill>
              </a:rPr>
              <a:t>ға</a:t>
            </a:r>
            <a:r>
              <a:rPr lang="ru-RU" sz="1600" dirty="0">
                <a:solidFill>
                  <a:schemeClr val="tx1"/>
                </a:solidFill>
              </a:rPr>
              <a:t> </a:t>
            </a:r>
            <a:r>
              <a:rPr lang="ru-RU" sz="1600" dirty="0" err="1">
                <a:solidFill>
                  <a:schemeClr val="tx1"/>
                </a:solidFill>
              </a:rPr>
              <a:t>дейін</a:t>
            </a:r>
            <a:r>
              <a:rPr lang="ru-RU" sz="1600" dirty="0">
                <a:solidFill>
                  <a:schemeClr val="tx1"/>
                </a:solidFill>
              </a:rPr>
              <a:t>.</a:t>
            </a:r>
          </a:p>
          <a:p>
            <a:pPr algn="just"/>
            <a:r>
              <a:rPr lang="ru-RU" sz="1600" dirty="0" err="1">
                <a:solidFill>
                  <a:schemeClr val="tx1"/>
                </a:solidFill>
              </a:rPr>
              <a:t>Соңғы</a:t>
            </a:r>
            <a:r>
              <a:rPr lang="ru-RU" sz="1600" dirty="0">
                <a:solidFill>
                  <a:schemeClr val="tx1"/>
                </a:solidFill>
              </a:rPr>
              <a:t> 12 айда </a:t>
            </a:r>
            <a:r>
              <a:rPr lang="ru-RU" sz="1600" dirty="0" err="1">
                <a:solidFill>
                  <a:schemeClr val="tx1"/>
                </a:solidFill>
              </a:rPr>
              <a:t>кірістер</a:t>
            </a:r>
            <a:r>
              <a:rPr lang="ru-RU" sz="1600" dirty="0">
                <a:solidFill>
                  <a:schemeClr val="tx1"/>
                </a:solidFill>
              </a:rPr>
              <a:t> </a:t>
            </a:r>
            <a:r>
              <a:rPr lang="ru-RU" sz="1600" dirty="0" err="1">
                <a:solidFill>
                  <a:schemeClr val="tx1"/>
                </a:solidFill>
              </a:rPr>
              <a:t>шығыстарды</a:t>
            </a:r>
            <a:r>
              <a:rPr lang="ru-RU" sz="1600" dirty="0">
                <a:solidFill>
                  <a:schemeClr val="tx1"/>
                </a:solidFill>
              </a:rPr>
              <a:t> </a:t>
            </a:r>
            <a:r>
              <a:rPr lang="ru-RU" sz="1600" dirty="0" err="1">
                <a:solidFill>
                  <a:schemeClr val="tx1"/>
                </a:solidFill>
              </a:rPr>
              <a:t>жаппаған</a:t>
            </a:r>
            <a:r>
              <a:rPr lang="ru-RU" sz="1600" dirty="0">
                <a:solidFill>
                  <a:schemeClr val="tx1"/>
                </a:solidFill>
              </a:rPr>
              <a:t> </a:t>
            </a:r>
            <a:r>
              <a:rPr lang="ru-RU" sz="1600" dirty="0" err="1">
                <a:solidFill>
                  <a:schemeClr val="tx1"/>
                </a:solidFill>
              </a:rPr>
              <a:t>жағдайға</a:t>
            </a:r>
            <a:r>
              <a:rPr lang="ru-RU" sz="1600" dirty="0">
                <a:solidFill>
                  <a:schemeClr val="tx1"/>
                </a:solidFill>
              </a:rPr>
              <a:t> тап </a:t>
            </a:r>
            <a:r>
              <a:rPr lang="ru-RU" sz="1600" dirty="0" err="1">
                <a:solidFill>
                  <a:schemeClr val="tx1"/>
                </a:solidFill>
              </a:rPr>
              <a:t>болғандардың</a:t>
            </a:r>
            <a:r>
              <a:rPr lang="ru-RU" sz="1600" dirty="0">
                <a:solidFill>
                  <a:schemeClr val="tx1"/>
                </a:solidFill>
              </a:rPr>
              <a:t> саны 35,08% - </a:t>
            </a:r>
            <a:r>
              <a:rPr lang="ru-RU" sz="1600" dirty="0" err="1">
                <a:solidFill>
                  <a:schemeClr val="tx1"/>
                </a:solidFill>
              </a:rPr>
              <a:t>ды</a:t>
            </a:r>
            <a:r>
              <a:rPr lang="ru-RU" sz="1600" dirty="0">
                <a:solidFill>
                  <a:schemeClr val="tx1"/>
                </a:solidFill>
              </a:rPr>
              <a:t> </a:t>
            </a:r>
            <a:r>
              <a:rPr lang="ru-RU" sz="1600" dirty="0" err="1">
                <a:solidFill>
                  <a:schemeClr val="tx1"/>
                </a:solidFill>
              </a:rPr>
              <a:t>құрайды</a:t>
            </a:r>
            <a:r>
              <a:rPr lang="ru-RU" sz="1600" dirty="0">
                <a:solidFill>
                  <a:schemeClr val="tx1"/>
                </a:solidFill>
              </a:rPr>
              <a:t>. </a:t>
            </a:r>
            <a:r>
              <a:rPr lang="ru-RU" sz="1600" dirty="0" err="1">
                <a:solidFill>
                  <a:schemeClr val="tx1"/>
                </a:solidFill>
              </a:rPr>
              <a:t>Мұндай</a:t>
            </a:r>
            <a:r>
              <a:rPr lang="ru-RU" sz="1600" dirty="0">
                <a:solidFill>
                  <a:schemeClr val="tx1"/>
                </a:solidFill>
              </a:rPr>
              <a:t> </a:t>
            </a:r>
            <a:r>
              <a:rPr lang="ru-RU" sz="1600" dirty="0" err="1">
                <a:solidFill>
                  <a:schemeClr val="tx1"/>
                </a:solidFill>
              </a:rPr>
              <a:t>жағдайға</a:t>
            </a:r>
            <a:r>
              <a:rPr lang="ru-RU" sz="1600" dirty="0">
                <a:solidFill>
                  <a:schemeClr val="tx1"/>
                </a:solidFill>
              </a:rPr>
              <a:t> </a:t>
            </a:r>
            <a:r>
              <a:rPr lang="ru-RU" sz="1600" dirty="0" err="1">
                <a:solidFill>
                  <a:schemeClr val="tx1"/>
                </a:solidFill>
              </a:rPr>
              <a:t>ешқашан</a:t>
            </a:r>
            <a:r>
              <a:rPr lang="ru-RU" sz="1600" dirty="0">
                <a:solidFill>
                  <a:schemeClr val="tx1"/>
                </a:solidFill>
              </a:rPr>
              <a:t> тап </a:t>
            </a:r>
            <a:r>
              <a:rPr lang="ru-RU" sz="1600" dirty="0" err="1">
                <a:solidFill>
                  <a:schemeClr val="tx1"/>
                </a:solidFill>
              </a:rPr>
              <a:t>болмағандар</a:t>
            </a:r>
            <a:r>
              <a:rPr lang="ru-RU" sz="1600" dirty="0">
                <a:solidFill>
                  <a:schemeClr val="tx1"/>
                </a:solidFill>
              </a:rPr>
              <a:t> – 33,2 %.</a:t>
            </a:r>
          </a:p>
          <a:p>
            <a:pPr algn="just"/>
            <a:r>
              <a:rPr lang="ru-RU" sz="1600" dirty="0" err="1">
                <a:solidFill>
                  <a:schemeClr val="tx1"/>
                </a:solidFill>
              </a:rPr>
              <a:t>Шығыстар</a:t>
            </a:r>
            <a:r>
              <a:rPr lang="ru-RU" sz="1600" dirty="0">
                <a:solidFill>
                  <a:schemeClr val="tx1"/>
                </a:solidFill>
              </a:rPr>
              <a:t> </a:t>
            </a:r>
            <a:r>
              <a:rPr lang="ru-RU" sz="1600" dirty="0" err="1">
                <a:solidFill>
                  <a:schemeClr val="tx1"/>
                </a:solidFill>
              </a:rPr>
              <a:t>кірістерден</a:t>
            </a:r>
            <a:r>
              <a:rPr lang="ru-RU" sz="1600" dirty="0">
                <a:solidFill>
                  <a:schemeClr val="tx1"/>
                </a:solidFill>
              </a:rPr>
              <a:t> </a:t>
            </a:r>
            <a:r>
              <a:rPr lang="ru-RU" sz="1600" dirty="0" err="1">
                <a:solidFill>
                  <a:schemeClr val="tx1"/>
                </a:solidFill>
              </a:rPr>
              <a:t>асып</a:t>
            </a:r>
            <a:r>
              <a:rPr lang="ru-RU" sz="1600" dirty="0">
                <a:solidFill>
                  <a:schemeClr val="tx1"/>
                </a:solidFill>
              </a:rPr>
              <a:t> </a:t>
            </a:r>
            <a:r>
              <a:rPr lang="ru-RU" sz="1600" dirty="0" err="1">
                <a:solidFill>
                  <a:schemeClr val="tx1"/>
                </a:solidFill>
              </a:rPr>
              <a:t>кеткен</a:t>
            </a:r>
            <a:r>
              <a:rPr lang="ru-RU" sz="1600" dirty="0">
                <a:solidFill>
                  <a:schemeClr val="tx1"/>
                </a:solidFill>
              </a:rPr>
              <a:t> </a:t>
            </a:r>
            <a:r>
              <a:rPr lang="ru-RU" sz="1600" dirty="0" err="1">
                <a:solidFill>
                  <a:schemeClr val="tx1"/>
                </a:solidFill>
              </a:rPr>
              <a:t>жағдайда</a:t>
            </a:r>
            <a:r>
              <a:rPr lang="ru-RU" sz="1600" dirty="0">
                <a:solidFill>
                  <a:schemeClr val="tx1"/>
                </a:solidFill>
              </a:rPr>
              <a:t> 38,04% </a:t>
            </a:r>
            <a:r>
              <a:rPr lang="ru-RU" sz="1600" dirty="0" err="1">
                <a:solidFill>
                  <a:schemeClr val="tx1"/>
                </a:solidFill>
              </a:rPr>
              <a:t>ақшаны</a:t>
            </a:r>
            <a:r>
              <a:rPr lang="ru-RU" sz="1600" dirty="0">
                <a:solidFill>
                  <a:schemeClr val="tx1"/>
                </a:solidFill>
              </a:rPr>
              <a:t> </a:t>
            </a:r>
            <a:r>
              <a:rPr lang="ru-RU" sz="1600" dirty="0" err="1">
                <a:solidFill>
                  <a:schemeClr val="tx1"/>
                </a:solidFill>
              </a:rPr>
              <a:t>қарызға</a:t>
            </a:r>
            <a:r>
              <a:rPr lang="ru-RU" sz="1600" dirty="0">
                <a:solidFill>
                  <a:schemeClr val="tx1"/>
                </a:solidFill>
              </a:rPr>
              <a:t> </a:t>
            </a:r>
            <a:r>
              <a:rPr lang="ru-RU" sz="1600" dirty="0" err="1">
                <a:solidFill>
                  <a:schemeClr val="tx1"/>
                </a:solidFill>
              </a:rPr>
              <a:t>алды</a:t>
            </a:r>
            <a:r>
              <a:rPr lang="ru-RU" sz="1600" dirty="0">
                <a:solidFill>
                  <a:schemeClr val="tx1"/>
                </a:solidFill>
              </a:rPr>
              <a:t>, 30,4 % – </a:t>
            </a:r>
            <a:r>
              <a:rPr lang="ru-RU" sz="1600" dirty="0" err="1">
                <a:solidFill>
                  <a:schemeClr val="tx1"/>
                </a:solidFill>
              </a:rPr>
              <a:t>жеке</a:t>
            </a:r>
            <a:r>
              <a:rPr lang="ru-RU" sz="1600" dirty="0">
                <a:solidFill>
                  <a:schemeClr val="tx1"/>
                </a:solidFill>
              </a:rPr>
              <a:t> </a:t>
            </a:r>
            <a:r>
              <a:rPr lang="ru-RU" sz="1600" dirty="0" err="1">
                <a:solidFill>
                  <a:schemeClr val="tx1"/>
                </a:solidFill>
              </a:rPr>
              <a:t>жинақтарын</a:t>
            </a:r>
            <a:r>
              <a:rPr lang="ru-RU" sz="1600" dirty="0">
                <a:solidFill>
                  <a:schemeClr val="tx1"/>
                </a:solidFill>
              </a:rPr>
              <a:t> </a:t>
            </a:r>
            <a:r>
              <a:rPr lang="ru-RU" sz="1600" dirty="0" err="1">
                <a:solidFill>
                  <a:schemeClr val="tx1"/>
                </a:solidFill>
              </a:rPr>
              <a:t>пайдаланды</a:t>
            </a:r>
            <a:r>
              <a:rPr lang="ru-RU" sz="1600" dirty="0">
                <a:solidFill>
                  <a:schemeClr val="tx1"/>
                </a:solidFill>
              </a:rPr>
              <a:t> </a:t>
            </a:r>
            <a:r>
              <a:rPr lang="ru-RU" sz="1600" dirty="0" err="1">
                <a:solidFill>
                  <a:schemeClr val="tx1"/>
                </a:solidFill>
              </a:rPr>
              <a:t>және</a:t>
            </a:r>
            <a:r>
              <a:rPr lang="ru-RU" sz="1600" dirty="0">
                <a:solidFill>
                  <a:schemeClr val="tx1"/>
                </a:solidFill>
              </a:rPr>
              <a:t> 29,2% </a:t>
            </a:r>
            <a:r>
              <a:rPr lang="ru-RU" sz="1600" dirty="0" err="1">
                <a:solidFill>
                  <a:schemeClr val="tx1"/>
                </a:solidFill>
              </a:rPr>
              <a:t>несие</a:t>
            </a:r>
            <a:r>
              <a:rPr lang="ru-RU" sz="1600" dirty="0">
                <a:solidFill>
                  <a:schemeClr val="tx1"/>
                </a:solidFill>
              </a:rPr>
              <a:t> </a:t>
            </a:r>
            <a:r>
              <a:rPr lang="ru-RU" sz="1600" dirty="0" err="1">
                <a:solidFill>
                  <a:schemeClr val="tx1"/>
                </a:solidFill>
              </a:rPr>
              <a:t>алды</a:t>
            </a:r>
            <a:r>
              <a:rPr lang="ru-RU" sz="1600" dirty="0">
                <a:solidFill>
                  <a:schemeClr val="tx1"/>
                </a:solidFill>
              </a:rPr>
              <a:t>.</a:t>
            </a:r>
          </a:p>
          <a:p>
            <a:pPr algn="just"/>
            <a:r>
              <a:rPr lang="ru-RU" sz="1600" dirty="0" err="1">
                <a:solidFill>
                  <a:schemeClr val="tx1"/>
                </a:solidFill>
              </a:rPr>
              <a:t>Респонденттердің</a:t>
            </a:r>
            <a:r>
              <a:rPr lang="ru-RU" sz="1600" dirty="0">
                <a:solidFill>
                  <a:schemeClr val="tx1"/>
                </a:solidFill>
              </a:rPr>
              <a:t> 47,6% - ы </a:t>
            </a:r>
            <a:r>
              <a:rPr lang="ru-RU" sz="1600" dirty="0" err="1">
                <a:solidFill>
                  <a:schemeClr val="tx1"/>
                </a:solidFill>
              </a:rPr>
              <a:t>бір</a:t>
            </a:r>
            <a:r>
              <a:rPr lang="ru-RU" sz="1600" dirty="0">
                <a:solidFill>
                  <a:schemeClr val="tx1"/>
                </a:solidFill>
              </a:rPr>
              <a:t> </a:t>
            </a:r>
            <a:r>
              <a:rPr lang="ru-RU" sz="1600" dirty="0" err="1">
                <a:solidFill>
                  <a:schemeClr val="tx1"/>
                </a:solidFill>
              </a:rPr>
              <a:t>нәрсе</a:t>
            </a:r>
            <a:r>
              <a:rPr lang="ru-RU" sz="1600" dirty="0">
                <a:solidFill>
                  <a:schemeClr val="tx1"/>
                </a:solidFill>
              </a:rPr>
              <a:t> керек </a:t>
            </a:r>
            <a:r>
              <a:rPr lang="ru-RU" sz="1600" dirty="0" err="1">
                <a:solidFill>
                  <a:schemeClr val="tx1"/>
                </a:solidFill>
              </a:rPr>
              <a:t>кезде</a:t>
            </a:r>
            <a:r>
              <a:rPr lang="ru-RU" sz="1600" dirty="0">
                <a:solidFill>
                  <a:schemeClr val="tx1"/>
                </a:solidFill>
              </a:rPr>
              <a:t> </a:t>
            </a:r>
            <a:r>
              <a:rPr lang="ru-RU" sz="1600" dirty="0" err="1">
                <a:solidFill>
                  <a:schemeClr val="tx1"/>
                </a:solidFill>
              </a:rPr>
              <a:t>ғана</a:t>
            </a:r>
            <a:r>
              <a:rPr lang="ru-RU" sz="1600" dirty="0">
                <a:solidFill>
                  <a:schemeClr val="tx1"/>
                </a:solidFill>
              </a:rPr>
              <a:t> </a:t>
            </a:r>
            <a:r>
              <a:rPr lang="ru-RU" sz="1600" dirty="0" err="1">
                <a:solidFill>
                  <a:schemeClr val="tx1"/>
                </a:solidFill>
              </a:rPr>
              <a:t>ақша</a:t>
            </a:r>
            <a:r>
              <a:rPr lang="ru-RU" sz="1600" dirty="0">
                <a:solidFill>
                  <a:schemeClr val="tx1"/>
                </a:solidFill>
              </a:rPr>
              <a:t> </a:t>
            </a:r>
            <a:r>
              <a:rPr lang="ru-RU" sz="1600" dirty="0" err="1">
                <a:solidFill>
                  <a:schemeClr val="tx1"/>
                </a:solidFill>
              </a:rPr>
              <a:t>жинайды</a:t>
            </a:r>
            <a:r>
              <a:rPr lang="ru-RU" sz="1600" dirty="0">
                <a:solidFill>
                  <a:schemeClr val="tx1"/>
                </a:solidFill>
              </a:rPr>
              <a:t>, ал 27,2% - ы </a:t>
            </a:r>
            <a:r>
              <a:rPr lang="ru-RU" sz="1600" dirty="0" err="1">
                <a:solidFill>
                  <a:schemeClr val="tx1"/>
                </a:solidFill>
              </a:rPr>
              <a:t>апта</a:t>
            </a:r>
            <a:r>
              <a:rPr lang="ru-RU" sz="1600" dirty="0">
                <a:solidFill>
                  <a:schemeClr val="tx1"/>
                </a:solidFill>
              </a:rPr>
              <a:t> </a:t>
            </a:r>
            <a:r>
              <a:rPr lang="ru-RU" sz="1600" dirty="0" err="1">
                <a:solidFill>
                  <a:schemeClr val="tx1"/>
                </a:solidFill>
              </a:rPr>
              <a:t>сайын</a:t>
            </a:r>
            <a:r>
              <a:rPr lang="ru-RU" sz="1600" dirty="0">
                <a:solidFill>
                  <a:schemeClr val="tx1"/>
                </a:solidFill>
              </a:rPr>
              <a:t> </a:t>
            </a:r>
            <a:r>
              <a:rPr lang="ru-RU" sz="1600" dirty="0" err="1">
                <a:solidFill>
                  <a:schemeClr val="tx1"/>
                </a:solidFill>
              </a:rPr>
              <a:t>немесе</a:t>
            </a:r>
            <a:r>
              <a:rPr lang="ru-RU" sz="1600" dirty="0">
                <a:solidFill>
                  <a:schemeClr val="tx1"/>
                </a:solidFill>
              </a:rPr>
              <a:t> ай </a:t>
            </a:r>
            <a:r>
              <a:rPr lang="ru-RU" sz="1600" dirty="0" err="1">
                <a:solidFill>
                  <a:schemeClr val="tx1"/>
                </a:solidFill>
              </a:rPr>
              <a:t>сайын</a:t>
            </a:r>
            <a:r>
              <a:rPr lang="ru-RU" sz="1600" dirty="0">
                <a:solidFill>
                  <a:schemeClr val="tx1"/>
                </a:solidFill>
              </a:rPr>
              <a:t> </a:t>
            </a:r>
            <a:r>
              <a:rPr lang="ru-RU" sz="1600" dirty="0" err="1">
                <a:solidFill>
                  <a:schemeClr val="tx1"/>
                </a:solidFill>
              </a:rPr>
              <a:t>белгілі</a:t>
            </a:r>
            <a:r>
              <a:rPr lang="ru-RU" sz="1600" dirty="0">
                <a:solidFill>
                  <a:schemeClr val="tx1"/>
                </a:solidFill>
              </a:rPr>
              <a:t> </a:t>
            </a:r>
            <a:r>
              <a:rPr lang="ru-RU" sz="1600" dirty="0" err="1">
                <a:solidFill>
                  <a:schemeClr val="tx1"/>
                </a:solidFill>
              </a:rPr>
              <a:t>бір</a:t>
            </a:r>
            <a:r>
              <a:rPr lang="ru-RU" sz="1600" dirty="0">
                <a:solidFill>
                  <a:schemeClr val="tx1"/>
                </a:solidFill>
              </a:rPr>
              <a:t> </a:t>
            </a:r>
            <a:r>
              <a:rPr lang="ru-RU" sz="1600" dirty="0" err="1">
                <a:solidFill>
                  <a:schemeClr val="tx1"/>
                </a:solidFill>
              </a:rPr>
              <a:t>ақша</a:t>
            </a:r>
            <a:r>
              <a:rPr lang="ru-RU" sz="1600" dirty="0">
                <a:solidFill>
                  <a:schemeClr val="tx1"/>
                </a:solidFill>
              </a:rPr>
              <a:t> </a:t>
            </a:r>
            <a:r>
              <a:rPr lang="ru-RU" sz="1600" dirty="0" err="1">
                <a:solidFill>
                  <a:schemeClr val="tx1"/>
                </a:solidFill>
              </a:rPr>
              <a:t>жинайды</a:t>
            </a:r>
            <a:r>
              <a:rPr lang="ru-RU" sz="1600" dirty="0">
                <a:solidFill>
                  <a:schemeClr val="tx1"/>
                </a:solidFill>
              </a:rPr>
              <a:t>.</a:t>
            </a:r>
          </a:p>
          <a:p>
            <a:pPr algn="just"/>
            <a:endParaRPr lang="ru-RU" sz="1600" dirty="0">
              <a:solidFill>
                <a:schemeClr val="tx1"/>
              </a:solidFill>
            </a:endParaRPr>
          </a:p>
          <a:p>
            <a:endParaRPr lang="ru-RU" dirty="0"/>
          </a:p>
        </p:txBody>
      </p:sp>
      <p:sp>
        <p:nvSpPr>
          <p:cNvPr id="4" name="Номер слайда 3"/>
          <p:cNvSpPr>
            <a:spLocks noGrp="1"/>
          </p:cNvSpPr>
          <p:nvPr>
            <p:ph type="sldNum" sz="quarter" idx="12"/>
          </p:nvPr>
        </p:nvSpPr>
        <p:spPr/>
        <p:txBody>
          <a:bodyPr/>
          <a:lstStyle/>
          <a:p>
            <a:fld id="{36AE403C-4EB7-40BC-9395-955F62C492F5}" type="slidenum">
              <a:rPr lang="ru-RU" smtClean="0"/>
              <a:pPr/>
              <a:t>73</a:t>
            </a:fld>
            <a:endParaRPr lang="ru-RU" dirty="0"/>
          </a:p>
        </p:txBody>
      </p:sp>
      <p:sp>
        <p:nvSpPr>
          <p:cNvPr id="5" name="Равнобедренный треугольник 24">
            <a:extLst>
              <a:ext uri="{FF2B5EF4-FFF2-40B4-BE49-F238E27FC236}">
                <a16:creationId xmlns:a16="http://schemas.microsoft.com/office/drawing/2014/main" id="{06FDB701-2A9B-48F3-9CEC-A6A3F418881F}"/>
              </a:ext>
            </a:extLst>
          </p:cNvPr>
          <p:cNvSpPr/>
          <p:nvPr/>
        </p:nvSpPr>
        <p:spPr>
          <a:xfrm rot="5400000">
            <a:off x="355898" y="349223"/>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Рисунок 7">
            <a:extLst>
              <a:ext uri="{FF2B5EF4-FFF2-40B4-BE49-F238E27FC236}">
                <a16:creationId xmlns:a16="http://schemas.microsoft.com/office/drawing/2014/main" id="{7FD50627-7DFE-41EF-B403-7E56CFE65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760" y="4531161"/>
            <a:ext cx="3960440" cy="19538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74</a:t>
            </a:fld>
            <a:endParaRPr lang="ru-RU" dirty="0"/>
          </a:p>
        </p:txBody>
      </p:sp>
      <p:graphicFrame>
        <p:nvGraphicFramePr>
          <p:cNvPr id="4" name="Таблица 3">
            <a:extLst>
              <a:ext uri="{FF2B5EF4-FFF2-40B4-BE49-F238E27FC236}">
                <a16:creationId xmlns:a16="http://schemas.microsoft.com/office/drawing/2014/main" id="{2F23D684-2E61-544C-B12C-F733C6980329}"/>
              </a:ext>
            </a:extLst>
          </p:cNvPr>
          <p:cNvGraphicFramePr>
            <a:graphicFrameLocks noGrp="1"/>
          </p:cNvGraphicFramePr>
          <p:nvPr>
            <p:extLst>
              <p:ext uri="{D42A27DB-BD31-4B8C-83A1-F6EECF244321}">
                <p14:modId xmlns:p14="http://schemas.microsoft.com/office/powerpoint/2010/main" val="3415388446"/>
              </p:ext>
            </p:extLst>
          </p:nvPr>
        </p:nvGraphicFramePr>
        <p:xfrm>
          <a:off x="340380" y="795853"/>
          <a:ext cx="2695620" cy="556049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560497">
                <a:tc>
                  <a:txBody>
                    <a:bodyPr/>
                    <a:lstStyle/>
                    <a:p>
                      <a:pPr algn="ctr"/>
                      <a:r>
                        <a:rPr lang="ru-RU" sz="4400" b="1" dirty="0" err="1">
                          <a:effectLst/>
                        </a:rPr>
                        <a:t>Негізгі</a:t>
                      </a:r>
                      <a:r>
                        <a:rPr lang="ru-RU" sz="1600" b="1" dirty="0">
                          <a:effectLst/>
                        </a:rPr>
                        <a:t> </a:t>
                      </a:r>
                      <a:r>
                        <a:rPr lang="ru-RU" sz="4400" b="1" dirty="0" err="1">
                          <a:effectLst/>
                        </a:rPr>
                        <a:t>фактілер</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5" name="Заголовок 4">
            <a:extLst>
              <a:ext uri="{FF2B5EF4-FFF2-40B4-BE49-F238E27FC236}">
                <a16:creationId xmlns:a16="http://schemas.microsoft.com/office/drawing/2014/main" id="{C349A902-E82B-D84A-AA53-7C132D71521C}"/>
              </a:ext>
            </a:extLst>
          </p:cNvPr>
          <p:cNvSpPr txBox="1">
            <a:spLocks/>
          </p:cNvSpPr>
          <p:nvPr/>
        </p:nvSpPr>
        <p:spPr>
          <a:xfrm>
            <a:off x="542880" y="380409"/>
            <a:ext cx="9908632" cy="547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1. </a:t>
            </a:r>
            <a:r>
              <a:rPr lang="ru-RU" sz="2800" b="1" dirty="0" err="1">
                <a:latin typeface="+mn-lt"/>
              </a:rPr>
              <a:t>Меншікті</a:t>
            </a:r>
            <a:r>
              <a:rPr lang="ru-RU" sz="2800" b="1" dirty="0">
                <a:latin typeface="+mn-lt"/>
              </a:rPr>
              <a:t> </a:t>
            </a:r>
            <a:r>
              <a:rPr lang="ru-RU" sz="2800" b="1" dirty="0" err="1">
                <a:latin typeface="+mn-lt"/>
              </a:rPr>
              <a:t>қаржы</a:t>
            </a:r>
            <a:r>
              <a:rPr lang="ru-RU" sz="2800" b="1" dirty="0">
                <a:latin typeface="+mn-lt"/>
              </a:rPr>
              <a:t> </a:t>
            </a:r>
            <a:r>
              <a:rPr lang="ru-RU" sz="2800" b="1" dirty="0" err="1">
                <a:latin typeface="+mn-lt"/>
              </a:rPr>
              <a:t>қаражатын</a:t>
            </a:r>
            <a:r>
              <a:rPr lang="ru-RU" sz="2800" b="1" dirty="0">
                <a:latin typeface="+mn-lt"/>
              </a:rPr>
              <a:t> </a:t>
            </a:r>
            <a:r>
              <a:rPr lang="ru-RU" sz="2800" b="1" dirty="0" err="1">
                <a:latin typeface="+mn-lt"/>
              </a:rPr>
              <a:t>басқару</a:t>
            </a:r>
            <a:endParaRPr lang="ru-RU" sz="2800" b="1" dirty="0">
              <a:latin typeface="+mn-lt"/>
            </a:endParaRPr>
          </a:p>
          <a:p>
            <a:endParaRPr lang="ru-RU" sz="3200" b="1" dirty="0">
              <a:latin typeface="+mn-lt"/>
            </a:endParaRPr>
          </a:p>
        </p:txBody>
      </p:sp>
      <p:sp>
        <p:nvSpPr>
          <p:cNvPr id="6" name="Равнобедренный треугольник 24">
            <a:extLst>
              <a:ext uri="{FF2B5EF4-FFF2-40B4-BE49-F238E27FC236}">
                <a16:creationId xmlns:a16="http://schemas.microsoft.com/office/drawing/2014/main" id="{276B6477-4B61-AC46-9628-E9A3276F9800}"/>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E03542E1-1F6A-9B46-8E48-C12EBE05762F}"/>
              </a:ext>
            </a:extLst>
          </p:cNvPr>
          <p:cNvSpPr/>
          <p:nvPr/>
        </p:nvSpPr>
        <p:spPr>
          <a:xfrm>
            <a:off x="3200400" y="795853"/>
            <a:ext cx="8513688" cy="3344505"/>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a:solidFill>
                  <a:schemeClr val="tx1"/>
                </a:solidFill>
              </a:rPr>
              <a:t>"</a:t>
            </a:r>
            <a:r>
              <a:rPr lang="ru-RU" sz="1600" dirty="0" err="1">
                <a:solidFill>
                  <a:schemeClr val="tx1"/>
                </a:solidFill>
              </a:rPr>
              <a:t>Меншікті</a:t>
            </a:r>
            <a:r>
              <a:rPr lang="ru-RU" sz="1600" dirty="0">
                <a:solidFill>
                  <a:schemeClr val="tx1"/>
                </a:solidFill>
              </a:rPr>
              <a:t> </a:t>
            </a:r>
            <a:r>
              <a:rPr lang="ru-RU" sz="1600" dirty="0" err="1">
                <a:solidFill>
                  <a:schemeClr val="tx1"/>
                </a:solidFill>
              </a:rPr>
              <a:t>қаржы</a:t>
            </a:r>
            <a:r>
              <a:rPr lang="ru-RU" sz="1600" dirty="0">
                <a:solidFill>
                  <a:schemeClr val="tx1"/>
                </a:solidFill>
              </a:rPr>
              <a:t> </a:t>
            </a:r>
            <a:r>
              <a:rPr lang="ru-RU" sz="1600" dirty="0" err="1">
                <a:solidFill>
                  <a:schemeClr val="tx1"/>
                </a:solidFill>
              </a:rPr>
              <a:t>қаражатын</a:t>
            </a:r>
            <a:r>
              <a:rPr lang="ru-RU" sz="1600" dirty="0">
                <a:solidFill>
                  <a:schemeClr val="tx1"/>
                </a:solidFill>
              </a:rPr>
              <a:t> </a:t>
            </a:r>
            <a:r>
              <a:rPr lang="ru-RU" sz="1600" dirty="0" err="1">
                <a:solidFill>
                  <a:schemeClr val="tx1"/>
                </a:solidFill>
              </a:rPr>
              <a:t>басқару</a:t>
            </a:r>
            <a:r>
              <a:rPr lang="ru-RU" sz="1600" dirty="0">
                <a:solidFill>
                  <a:schemeClr val="tx1"/>
                </a:solidFill>
              </a:rPr>
              <a:t>" </a:t>
            </a:r>
            <a:r>
              <a:rPr lang="ru-RU" sz="1600" dirty="0" err="1">
                <a:solidFill>
                  <a:schemeClr val="tx1"/>
                </a:solidFill>
              </a:rPr>
              <a:t>көрсеткіші</a:t>
            </a:r>
            <a:r>
              <a:rPr lang="ru-RU" sz="1600" dirty="0">
                <a:solidFill>
                  <a:schemeClr val="tx1"/>
                </a:solidFill>
              </a:rPr>
              <a:t> 2021 </a:t>
            </a:r>
            <a:r>
              <a:rPr lang="ru-RU" sz="1600" dirty="0" err="1">
                <a:solidFill>
                  <a:schemeClr val="tx1"/>
                </a:solidFill>
              </a:rPr>
              <a:t>жылы</a:t>
            </a:r>
            <a:r>
              <a:rPr lang="ru-RU" sz="1600" dirty="0">
                <a:solidFill>
                  <a:schemeClr val="tx1"/>
                </a:solidFill>
              </a:rPr>
              <a:t> </a:t>
            </a:r>
            <a:r>
              <a:rPr lang="ru-RU" sz="1600" dirty="0" err="1">
                <a:solidFill>
                  <a:schemeClr val="tx1"/>
                </a:solidFill>
              </a:rPr>
              <a:t>жоғары</a:t>
            </a:r>
            <a:r>
              <a:rPr lang="ru-RU" sz="1600" dirty="0">
                <a:solidFill>
                  <a:schemeClr val="tx1"/>
                </a:solidFill>
              </a:rPr>
              <a:t> </a:t>
            </a:r>
            <a:r>
              <a:rPr lang="ru-RU" sz="1600" dirty="0" err="1">
                <a:solidFill>
                  <a:schemeClr val="tx1"/>
                </a:solidFill>
              </a:rPr>
              <a:t>деңгейде</a:t>
            </a:r>
            <a:r>
              <a:rPr lang="ru-RU" sz="1600" dirty="0">
                <a:solidFill>
                  <a:schemeClr val="tx1"/>
                </a:solidFill>
              </a:rPr>
              <a:t> </a:t>
            </a:r>
            <a:r>
              <a:rPr lang="ru-RU" sz="1600" dirty="0" err="1">
                <a:solidFill>
                  <a:schemeClr val="tx1"/>
                </a:solidFill>
              </a:rPr>
              <a:t>орналасқан</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b="1" dirty="0">
                <a:solidFill>
                  <a:schemeClr val="tx1"/>
                </a:solidFill>
              </a:rPr>
              <a:t>42,57</a:t>
            </a:r>
            <a:r>
              <a:rPr lang="ru-RU" sz="1600" dirty="0">
                <a:solidFill>
                  <a:schemeClr val="tx1"/>
                </a:solidFill>
              </a:rPr>
              <a:t> </a:t>
            </a:r>
            <a:r>
              <a:rPr lang="ru-RU" sz="1600" dirty="0" err="1">
                <a:solidFill>
                  <a:schemeClr val="tx1"/>
                </a:solidFill>
              </a:rPr>
              <a:t>құрайды</a:t>
            </a:r>
            <a:r>
              <a:rPr lang="ru-RU" sz="1600" dirty="0">
                <a:solidFill>
                  <a:schemeClr val="tx1"/>
                </a:solidFill>
              </a:rPr>
              <a:t>, </a:t>
            </a:r>
            <a:r>
              <a:rPr lang="ru-RU" sz="1600" dirty="0" err="1">
                <a:solidFill>
                  <a:schemeClr val="tx1"/>
                </a:solidFill>
              </a:rPr>
              <a:t>бірақ</a:t>
            </a:r>
            <a:r>
              <a:rPr lang="ru-RU" sz="1600" dirty="0">
                <a:solidFill>
                  <a:schemeClr val="tx1"/>
                </a:solidFill>
              </a:rPr>
              <a:t> </a:t>
            </a:r>
            <a:r>
              <a:rPr lang="ru-RU" sz="1600" dirty="0" err="1">
                <a:solidFill>
                  <a:schemeClr val="tx1"/>
                </a:solidFill>
              </a:rPr>
              <a:t>өткен</a:t>
            </a:r>
            <a:r>
              <a:rPr lang="ru-RU" sz="1600" dirty="0">
                <a:solidFill>
                  <a:schemeClr val="tx1"/>
                </a:solidFill>
              </a:rPr>
              <a:t> </a:t>
            </a:r>
            <a:r>
              <a:rPr lang="ru-RU" sz="1600" dirty="0" err="1">
                <a:solidFill>
                  <a:schemeClr val="tx1"/>
                </a:solidFill>
              </a:rPr>
              <a:t>жылмен</a:t>
            </a:r>
            <a:r>
              <a:rPr lang="ru-RU" sz="1600" dirty="0">
                <a:solidFill>
                  <a:schemeClr val="tx1"/>
                </a:solidFill>
              </a:rPr>
              <a:t> </a:t>
            </a:r>
            <a:r>
              <a:rPr lang="ru-RU" sz="1600" dirty="0" err="1">
                <a:solidFill>
                  <a:schemeClr val="tx1"/>
                </a:solidFill>
              </a:rPr>
              <a:t>салыстырғанда</a:t>
            </a:r>
            <a:r>
              <a:rPr lang="ru-RU" sz="1600" dirty="0">
                <a:solidFill>
                  <a:schemeClr val="tx1"/>
                </a:solidFill>
              </a:rPr>
              <a:t> </a:t>
            </a:r>
            <a:r>
              <a:rPr lang="ru-RU" sz="1600" dirty="0" err="1">
                <a:solidFill>
                  <a:schemeClr val="tx1"/>
                </a:solidFill>
              </a:rPr>
              <a:t>біршама</a:t>
            </a:r>
            <a:r>
              <a:rPr lang="ru-RU" sz="1600" dirty="0">
                <a:solidFill>
                  <a:schemeClr val="tx1"/>
                </a:solidFill>
              </a:rPr>
              <a:t> </a:t>
            </a:r>
            <a:r>
              <a:rPr lang="ru-RU" sz="1600" dirty="0" err="1">
                <a:solidFill>
                  <a:schemeClr val="tx1"/>
                </a:solidFill>
              </a:rPr>
              <a:t>төмендеді</a:t>
            </a:r>
            <a:r>
              <a:rPr lang="ru-RU" sz="1600" dirty="0">
                <a:solidFill>
                  <a:schemeClr val="tx1"/>
                </a:solidFill>
              </a:rPr>
              <a:t> (</a:t>
            </a:r>
            <a:r>
              <a:rPr lang="ru-RU" sz="1600" dirty="0" err="1">
                <a:solidFill>
                  <a:schemeClr val="tx1"/>
                </a:solidFill>
              </a:rPr>
              <a:t>салыстыру</a:t>
            </a:r>
            <a:r>
              <a:rPr lang="ru-RU" sz="1600" dirty="0">
                <a:solidFill>
                  <a:schemeClr val="tx1"/>
                </a:solidFill>
              </a:rPr>
              <a:t> </a:t>
            </a:r>
            <a:r>
              <a:rPr lang="ru-RU" sz="1600" dirty="0" err="1">
                <a:solidFill>
                  <a:schemeClr val="tx1"/>
                </a:solidFill>
              </a:rPr>
              <a:t>үшін</a:t>
            </a:r>
            <a:r>
              <a:rPr lang="ru-RU" sz="1600" dirty="0">
                <a:solidFill>
                  <a:schemeClr val="tx1"/>
                </a:solidFill>
              </a:rPr>
              <a:t> 2020 </a:t>
            </a:r>
            <a:r>
              <a:rPr lang="ru-RU" sz="1600" dirty="0" err="1">
                <a:solidFill>
                  <a:schemeClr val="tx1"/>
                </a:solidFill>
              </a:rPr>
              <a:t>жылы</a:t>
            </a:r>
            <a:r>
              <a:rPr lang="ru-RU" sz="1600" dirty="0">
                <a:solidFill>
                  <a:schemeClr val="tx1"/>
                </a:solidFill>
              </a:rPr>
              <a:t> </a:t>
            </a:r>
            <a:r>
              <a:rPr lang="ru-RU" sz="1600" dirty="0" err="1">
                <a:solidFill>
                  <a:schemeClr val="tx1"/>
                </a:solidFill>
              </a:rPr>
              <a:t>ол</a:t>
            </a:r>
            <a:r>
              <a:rPr lang="ru-RU" sz="1600" dirty="0">
                <a:solidFill>
                  <a:schemeClr val="tx1"/>
                </a:solidFill>
              </a:rPr>
              <a:t> 53,7 </a:t>
            </a:r>
            <a:r>
              <a:rPr lang="ru-RU" sz="1600" dirty="0" err="1">
                <a:solidFill>
                  <a:schemeClr val="tx1"/>
                </a:solidFill>
              </a:rPr>
              <a:t>болды</a:t>
            </a:r>
            <a:r>
              <a:rPr lang="ru-RU" sz="1600" dirty="0">
                <a:solidFill>
                  <a:schemeClr val="tx1"/>
                </a:solidFill>
              </a:rPr>
              <a:t>).</a:t>
            </a:r>
          </a:p>
          <a:p>
            <a:pPr algn="just"/>
            <a:r>
              <a:rPr lang="ru-RU" sz="1600" dirty="0" err="1">
                <a:solidFill>
                  <a:schemeClr val="tx1"/>
                </a:solidFill>
              </a:rPr>
              <a:t>Бұл</a:t>
            </a:r>
            <a:r>
              <a:rPr lang="ru-RU" sz="1600" dirty="0">
                <a:solidFill>
                  <a:schemeClr val="tx1"/>
                </a:solidFill>
              </a:rPr>
              <a:t> </a:t>
            </a:r>
            <a:r>
              <a:rPr lang="ru-RU" sz="1600" dirty="0" err="1">
                <a:solidFill>
                  <a:schemeClr val="tx1"/>
                </a:solidFill>
              </a:rPr>
              <a:t>көрсеткіштің</a:t>
            </a:r>
            <a:r>
              <a:rPr lang="ru-RU" sz="1600" dirty="0">
                <a:solidFill>
                  <a:schemeClr val="tx1"/>
                </a:solidFill>
              </a:rPr>
              <a:t> </a:t>
            </a:r>
            <a:r>
              <a:rPr lang="ru-RU" sz="1600" dirty="0" err="1">
                <a:solidFill>
                  <a:schemeClr val="tx1"/>
                </a:solidFill>
              </a:rPr>
              <a:t>ең</a:t>
            </a:r>
            <a:r>
              <a:rPr lang="ru-RU" sz="1600" dirty="0">
                <a:solidFill>
                  <a:schemeClr val="tx1"/>
                </a:solidFill>
              </a:rPr>
              <a:t> </a:t>
            </a:r>
            <a:r>
              <a:rPr lang="ru-RU" sz="1600" dirty="0" err="1">
                <a:solidFill>
                  <a:schemeClr val="tx1"/>
                </a:solidFill>
              </a:rPr>
              <a:t>жоғары</a:t>
            </a:r>
            <a:r>
              <a:rPr lang="ru-RU" sz="1600" dirty="0">
                <a:solidFill>
                  <a:schemeClr val="tx1"/>
                </a:solidFill>
              </a:rPr>
              <a:t> </a:t>
            </a:r>
            <a:r>
              <a:rPr lang="ru-RU" sz="1600" dirty="0" err="1">
                <a:solidFill>
                  <a:schemeClr val="tx1"/>
                </a:solidFill>
              </a:rPr>
              <a:t>деңгейі</a:t>
            </a:r>
            <a:r>
              <a:rPr lang="ru-RU" sz="1600" dirty="0">
                <a:solidFill>
                  <a:schemeClr val="tx1"/>
                </a:solidFill>
              </a:rPr>
              <a:t> Жамбыл, </a:t>
            </a:r>
            <a:r>
              <a:rPr lang="ru-RU" sz="1600" dirty="0" err="1">
                <a:solidFill>
                  <a:schemeClr val="tx1"/>
                </a:solidFill>
              </a:rPr>
              <a:t>Солтүстік</a:t>
            </a:r>
            <a:r>
              <a:rPr lang="ru-RU" sz="1600" dirty="0">
                <a:solidFill>
                  <a:schemeClr val="tx1"/>
                </a:solidFill>
              </a:rPr>
              <a:t> </a:t>
            </a:r>
            <a:r>
              <a:rPr lang="ru-RU" sz="1600" dirty="0" err="1">
                <a:solidFill>
                  <a:schemeClr val="tx1"/>
                </a:solidFill>
              </a:rPr>
              <a:t>Қазақстан</a:t>
            </a:r>
            <a:r>
              <a:rPr lang="ru-RU" sz="1600" dirty="0">
                <a:solidFill>
                  <a:schemeClr val="tx1"/>
                </a:solidFill>
              </a:rPr>
              <a:t>, </a:t>
            </a:r>
            <a:r>
              <a:rPr lang="ru-RU" sz="1600" dirty="0" err="1">
                <a:solidFill>
                  <a:schemeClr val="tx1"/>
                </a:solidFill>
              </a:rPr>
              <a:t>Түркістан</a:t>
            </a:r>
            <a:r>
              <a:rPr lang="ru-RU" sz="1600" dirty="0">
                <a:solidFill>
                  <a:schemeClr val="tx1"/>
                </a:solidFill>
              </a:rPr>
              <a:t>, </a:t>
            </a:r>
            <a:r>
              <a:rPr lang="ru-RU" sz="1600" dirty="0" err="1">
                <a:solidFill>
                  <a:schemeClr val="tx1"/>
                </a:solidFill>
              </a:rPr>
              <a:t>Қостанай</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Қызылорда</a:t>
            </a:r>
            <a:r>
              <a:rPr lang="ru-RU" sz="1600" dirty="0">
                <a:solidFill>
                  <a:schemeClr val="tx1"/>
                </a:solidFill>
              </a:rPr>
              <a:t> </a:t>
            </a:r>
            <a:r>
              <a:rPr lang="ru-RU" sz="1600" dirty="0" err="1">
                <a:solidFill>
                  <a:schemeClr val="tx1"/>
                </a:solidFill>
              </a:rPr>
              <a:t>облыстарында</a:t>
            </a:r>
            <a:r>
              <a:rPr lang="ru-RU" sz="1600" dirty="0">
                <a:solidFill>
                  <a:schemeClr val="tx1"/>
                </a:solidFill>
              </a:rPr>
              <a:t>. Алматы, </a:t>
            </a:r>
            <a:r>
              <a:rPr lang="ru-RU" sz="1600" dirty="0" err="1">
                <a:solidFill>
                  <a:schemeClr val="tx1"/>
                </a:solidFill>
              </a:rPr>
              <a:t>Ақмола</a:t>
            </a:r>
            <a:r>
              <a:rPr lang="ru-RU" sz="1600" dirty="0">
                <a:solidFill>
                  <a:schemeClr val="tx1"/>
                </a:solidFill>
              </a:rPr>
              <a:t>, </a:t>
            </a:r>
            <a:r>
              <a:rPr lang="ru-RU" sz="1600" dirty="0" err="1">
                <a:solidFill>
                  <a:schemeClr val="tx1"/>
                </a:solidFill>
              </a:rPr>
              <a:t>Шығыс</a:t>
            </a:r>
            <a:r>
              <a:rPr lang="ru-RU" sz="1600" dirty="0">
                <a:solidFill>
                  <a:schemeClr val="tx1"/>
                </a:solidFill>
              </a:rPr>
              <a:t> </a:t>
            </a:r>
            <a:r>
              <a:rPr lang="ru-RU" sz="1600" dirty="0" err="1">
                <a:solidFill>
                  <a:schemeClr val="tx1"/>
                </a:solidFill>
              </a:rPr>
              <a:t>Қазақстан</a:t>
            </a:r>
            <a:r>
              <a:rPr lang="ru-RU" sz="1600" dirty="0">
                <a:solidFill>
                  <a:schemeClr val="tx1"/>
                </a:solidFill>
              </a:rPr>
              <a:t> </a:t>
            </a:r>
            <a:r>
              <a:rPr lang="ru-RU" sz="1600" dirty="0" err="1">
                <a:solidFill>
                  <a:schemeClr val="tx1"/>
                </a:solidFill>
              </a:rPr>
              <a:t>облыстарында</a:t>
            </a:r>
            <a:r>
              <a:rPr lang="ru-RU" sz="1600" dirty="0">
                <a:solidFill>
                  <a:schemeClr val="tx1"/>
                </a:solidFill>
              </a:rPr>
              <a:t> </a:t>
            </a:r>
            <a:r>
              <a:rPr lang="ru-RU" sz="1600" dirty="0" err="1">
                <a:solidFill>
                  <a:schemeClr val="tx1"/>
                </a:solidFill>
              </a:rPr>
              <a:t>меншікті</a:t>
            </a:r>
            <a:r>
              <a:rPr lang="ru-RU" sz="1600" dirty="0">
                <a:solidFill>
                  <a:schemeClr val="tx1"/>
                </a:solidFill>
              </a:rPr>
              <a:t> </a:t>
            </a:r>
            <a:r>
              <a:rPr lang="ru-RU" sz="1600" dirty="0" err="1">
                <a:solidFill>
                  <a:schemeClr val="tx1"/>
                </a:solidFill>
              </a:rPr>
              <a:t>қаржы</a:t>
            </a:r>
            <a:r>
              <a:rPr lang="ru-RU" sz="1600" dirty="0">
                <a:solidFill>
                  <a:schemeClr val="tx1"/>
                </a:solidFill>
              </a:rPr>
              <a:t> </a:t>
            </a:r>
            <a:r>
              <a:rPr lang="ru-RU" sz="1600" dirty="0" err="1">
                <a:solidFill>
                  <a:schemeClr val="tx1"/>
                </a:solidFill>
              </a:rPr>
              <a:t>қаражатын</a:t>
            </a:r>
            <a:r>
              <a:rPr lang="ru-RU" sz="1600" dirty="0">
                <a:solidFill>
                  <a:schemeClr val="tx1"/>
                </a:solidFill>
              </a:rPr>
              <a:t> </a:t>
            </a:r>
            <a:r>
              <a:rPr lang="ru-RU" sz="1600" dirty="0" err="1">
                <a:solidFill>
                  <a:schemeClr val="tx1"/>
                </a:solidFill>
              </a:rPr>
              <a:t>басқару</a:t>
            </a:r>
            <a:r>
              <a:rPr lang="ru-RU" sz="1600" dirty="0">
                <a:solidFill>
                  <a:schemeClr val="tx1"/>
                </a:solidFill>
              </a:rPr>
              <a:t> </a:t>
            </a:r>
            <a:r>
              <a:rPr lang="ru-RU" sz="1600" dirty="0" err="1">
                <a:solidFill>
                  <a:schemeClr val="tx1"/>
                </a:solidFill>
              </a:rPr>
              <a:t>индексінің</a:t>
            </a:r>
            <a:r>
              <a:rPr lang="ru-RU" sz="1600" dirty="0">
                <a:solidFill>
                  <a:schemeClr val="tx1"/>
                </a:solidFill>
              </a:rPr>
              <a:t> </a:t>
            </a:r>
            <a:r>
              <a:rPr lang="ru-RU" sz="1600" dirty="0" err="1">
                <a:solidFill>
                  <a:schemeClr val="tx1"/>
                </a:solidFill>
              </a:rPr>
              <a:t>орташа</a:t>
            </a:r>
            <a:r>
              <a:rPr lang="ru-RU" sz="1600" dirty="0">
                <a:solidFill>
                  <a:schemeClr val="tx1"/>
                </a:solidFill>
              </a:rPr>
              <a:t> </a:t>
            </a:r>
            <a:r>
              <a:rPr lang="ru-RU" sz="1600" dirty="0" err="1">
                <a:solidFill>
                  <a:schemeClr val="tx1"/>
                </a:solidFill>
              </a:rPr>
              <a:t>көрсеткіші</a:t>
            </a:r>
            <a:r>
              <a:rPr lang="ru-RU" sz="1600" dirty="0">
                <a:solidFill>
                  <a:schemeClr val="tx1"/>
                </a:solidFill>
              </a:rPr>
              <a:t> </a:t>
            </a:r>
            <a:r>
              <a:rPr lang="ru-RU" sz="1600" dirty="0" err="1">
                <a:solidFill>
                  <a:schemeClr val="tx1"/>
                </a:solidFill>
              </a:rPr>
              <a:t>анықталды</a:t>
            </a:r>
            <a:r>
              <a:rPr lang="ru-RU" sz="1600" dirty="0">
                <a:solidFill>
                  <a:schemeClr val="tx1"/>
                </a:solidFill>
              </a:rPr>
              <a:t>.</a:t>
            </a:r>
          </a:p>
          <a:p>
            <a:pPr algn="just"/>
            <a:r>
              <a:rPr lang="ru-RU" sz="1600" dirty="0">
                <a:solidFill>
                  <a:schemeClr val="tx1"/>
                </a:solidFill>
              </a:rPr>
              <a:t>Жеке </a:t>
            </a:r>
            <a:r>
              <a:rPr lang="ru-RU" sz="1600" dirty="0" err="1">
                <a:solidFill>
                  <a:schemeClr val="tx1"/>
                </a:solidFill>
              </a:rPr>
              <a:t>кәсіпкерлер</a:t>
            </a:r>
            <a:r>
              <a:rPr lang="ru-RU" sz="1600" dirty="0">
                <a:solidFill>
                  <a:schemeClr val="tx1"/>
                </a:solidFill>
              </a:rPr>
              <a:t>, </a:t>
            </a:r>
            <a:r>
              <a:rPr lang="ru-RU" sz="1600" dirty="0" err="1">
                <a:solidFill>
                  <a:schemeClr val="tx1"/>
                </a:solidFill>
              </a:rPr>
              <a:t>жеке</a:t>
            </a:r>
            <a:r>
              <a:rPr lang="ru-RU" sz="1600" dirty="0">
                <a:solidFill>
                  <a:schemeClr val="tx1"/>
                </a:solidFill>
              </a:rPr>
              <a:t> </a:t>
            </a:r>
            <a:r>
              <a:rPr lang="ru-RU" sz="1600" dirty="0" err="1">
                <a:solidFill>
                  <a:schemeClr val="tx1"/>
                </a:solidFill>
              </a:rPr>
              <a:t>компаниялар</a:t>
            </a:r>
            <a:r>
              <a:rPr lang="ru-RU" sz="1600" dirty="0">
                <a:solidFill>
                  <a:schemeClr val="tx1"/>
                </a:solidFill>
              </a:rPr>
              <a:t> мен </a:t>
            </a:r>
            <a:r>
              <a:rPr lang="ru-RU" sz="1600" dirty="0" err="1">
                <a:solidFill>
                  <a:schemeClr val="tx1"/>
                </a:solidFill>
              </a:rPr>
              <a:t>мемлекеттік</a:t>
            </a:r>
            <a:r>
              <a:rPr lang="ru-RU" sz="1600" dirty="0">
                <a:solidFill>
                  <a:schemeClr val="tx1"/>
                </a:solidFill>
              </a:rPr>
              <a:t> </a:t>
            </a:r>
            <a:r>
              <a:rPr lang="ru-RU" sz="1600" dirty="0" err="1">
                <a:solidFill>
                  <a:schemeClr val="tx1"/>
                </a:solidFill>
              </a:rPr>
              <a:t>мекемелердің</a:t>
            </a:r>
            <a:r>
              <a:rPr lang="ru-RU" sz="1600" dirty="0">
                <a:solidFill>
                  <a:schemeClr val="tx1"/>
                </a:solidFill>
              </a:rPr>
              <a:t> </a:t>
            </a:r>
            <a:r>
              <a:rPr lang="ru-RU" sz="1600" dirty="0" err="1">
                <a:solidFill>
                  <a:schemeClr val="tx1"/>
                </a:solidFill>
              </a:rPr>
              <a:t>өкілдері</a:t>
            </a:r>
            <a:r>
              <a:rPr lang="ru-RU" sz="1600" dirty="0">
                <a:solidFill>
                  <a:schemeClr val="tx1"/>
                </a:solidFill>
              </a:rPr>
              <a:t> </a:t>
            </a:r>
            <a:r>
              <a:rPr lang="ru-RU" sz="1600" dirty="0" err="1">
                <a:solidFill>
                  <a:schemeClr val="tx1"/>
                </a:solidFill>
              </a:rPr>
              <a:t>арасында</a:t>
            </a:r>
            <a:r>
              <a:rPr lang="ru-RU" sz="1600" dirty="0">
                <a:solidFill>
                  <a:schemeClr val="tx1"/>
                </a:solidFill>
              </a:rPr>
              <a:t> </a:t>
            </a:r>
            <a:r>
              <a:rPr lang="ru-RU" sz="1600" dirty="0" err="1">
                <a:solidFill>
                  <a:schemeClr val="tx1"/>
                </a:solidFill>
              </a:rPr>
              <a:t>меншікті</a:t>
            </a:r>
            <a:r>
              <a:rPr lang="ru-RU" sz="1600" dirty="0">
                <a:solidFill>
                  <a:schemeClr val="tx1"/>
                </a:solidFill>
              </a:rPr>
              <a:t> </a:t>
            </a:r>
            <a:r>
              <a:rPr lang="ru-RU" sz="1600" dirty="0" err="1">
                <a:solidFill>
                  <a:schemeClr val="tx1"/>
                </a:solidFill>
              </a:rPr>
              <a:t>қаржы</a:t>
            </a:r>
            <a:r>
              <a:rPr lang="ru-RU" sz="1600" dirty="0">
                <a:solidFill>
                  <a:schemeClr val="tx1"/>
                </a:solidFill>
              </a:rPr>
              <a:t> </a:t>
            </a:r>
            <a:r>
              <a:rPr lang="ru-RU" sz="1600" dirty="0" err="1">
                <a:solidFill>
                  <a:schemeClr val="tx1"/>
                </a:solidFill>
              </a:rPr>
              <a:t>қаражатын</a:t>
            </a:r>
            <a:r>
              <a:rPr lang="ru-RU" sz="1600" dirty="0">
                <a:solidFill>
                  <a:schemeClr val="tx1"/>
                </a:solidFill>
              </a:rPr>
              <a:t> </a:t>
            </a:r>
            <a:r>
              <a:rPr lang="ru-RU" sz="1600" dirty="0" err="1">
                <a:solidFill>
                  <a:schemeClr val="tx1"/>
                </a:solidFill>
              </a:rPr>
              <a:t>басқару</a:t>
            </a:r>
            <a:r>
              <a:rPr lang="ru-RU" sz="1600" dirty="0">
                <a:solidFill>
                  <a:schemeClr val="tx1"/>
                </a:solidFill>
              </a:rPr>
              <a:t> </a:t>
            </a:r>
            <a:r>
              <a:rPr lang="ru-RU" sz="1600" dirty="0" err="1">
                <a:solidFill>
                  <a:schemeClr val="tx1"/>
                </a:solidFill>
              </a:rPr>
              <a:t>көрсеткіші</a:t>
            </a:r>
            <a:r>
              <a:rPr lang="ru-RU" sz="1600" dirty="0">
                <a:solidFill>
                  <a:schemeClr val="tx1"/>
                </a:solidFill>
              </a:rPr>
              <a:t> </a:t>
            </a:r>
            <a:r>
              <a:rPr lang="ru-RU" sz="1600" dirty="0" err="1">
                <a:solidFill>
                  <a:schemeClr val="tx1"/>
                </a:solidFill>
              </a:rPr>
              <a:t>жоғары</a:t>
            </a:r>
            <a:r>
              <a:rPr lang="ru-RU" sz="1600" dirty="0">
                <a:solidFill>
                  <a:schemeClr val="tx1"/>
                </a:solidFill>
              </a:rPr>
              <a:t>. </a:t>
            </a:r>
            <a:r>
              <a:rPr lang="ru-RU" sz="1600" dirty="0" err="1">
                <a:solidFill>
                  <a:schemeClr val="tx1"/>
                </a:solidFill>
              </a:rPr>
              <a:t>Бұл</a:t>
            </a:r>
            <a:r>
              <a:rPr lang="ru-RU" sz="1600" dirty="0">
                <a:solidFill>
                  <a:schemeClr val="tx1"/>
                </a:solidFill>
              </a:rPr>
              <a:t> </a:t>
            </a:r>
            <a:r>
              <a:rPr lang="ru-RU" sz="1600" dirty="0" err="1">
                <a:solidFill>
                  <a:schemeClr val="tx1"/>
                </a:solidFill>
              </a:rPr>
              <a:t>көрсеткіш</a:t>
            </a:r>
            <a:r>
              <a:rPr lang="ru-RU" sz="1600" dirty="0">
                <a:solidFill>
                  <a:schemeClr val="tx1"/>
                </a:solidFill>
              </a:rPr>
              <a:t> </a:t>
            </a:r>
            <a:r>
              <a:rPr lang="ru-RU" sz="1600" dirty="0" err="1">
                <a:solidFill>
                  <a:schemeClr val="tx1"/>
                </a:solidFill>
              </a:rPr>
              <a:t>бойынша</a:t>
            </a:r>
            <a:r>
              <a:rPr lang="ru-RU" sz="1600" dirty="0">
                <a:solidFill>
                  <a:schemeClr val="tx1"/>
                </a:solidFill>
              </a:rPr>
              <a:t> </a:t>
            </a:r>
            <a:r>
              <a:rPr lang="ru-RU" sz="1600" dirty="0" err="1">
                <a:solidFill>
                  <a:schemeClr val="tx1"/>
                </a:solidFill>
              </a:rPr>
              <a:t>гендерлік</a:t>
            </a:r>
            <a:r>
              <a:rPr lang="ru-RU" sz="1600" dirty="0">
                <a:solidFill>
                  <a:schemeClr val="tx1"/>
                </a:solidFill>
              </a:rPr>
              <a:t> </a:t>
            </a:r>
            <a:r>
              <a:rPr lang="ru-RU" sz="1600" dirty="0" err="1">
                <a:solidFill>
                  <a:schemeClr val="tx1"/>
                </a:solidFill>
              </a:rPr>
              <a:t>айырмашылықтар</a:t>
            </a:r>
            <a:r>
              <a:rPr lang="ru-RU" sz="1600" dirty="0">
                <a:solidFill>
                  <a:schemeClr val="tx1"/>
                </a:solidFill>
              </a:rPr>
              <a:t> бар: </a:t>
            </a:r>
            <a:r>
              <a:rPr lang="ru-RU" sz="1600" dirty="0" err="1">
                <a:solidFill>
                  <a:schemeClr val="tx1"/>
                </a:solidFill>
              </a:rPr>
              <a:t>ерлер</a:t>
            </a:r>
            <a:r>
              <a:rPr lang="ru-RU" sz="1600" dirty="0">
                <a:solidFill>
                  <a:schemeClr val="tx1"/>
                </a:solidFill>
              </a:rPr>
              <a:t> </a:t>
            </a:r>
            <a:r>
              <a:rPr lang="ru-RU" sz="1600" dirty="0" err="1">
                <a:solidFill>
                  <a:schemeClr val="tx1"/>
                </a:solidFill>
              </a:rPr>
              <a:t>әйелдерге</a:t>
            </a:r>
            <a:r>
              <a:rPr lang="ru-RU" sz="1600" dirty="0">
                <a:solidFill>
                  <a:schemeClr val="tx1"/>
                </a:solidFill>
              </a:rPr>
              <a:t> </a:t>
            </a:r>
            <a:r>
              <a:rPr lang="ru-RU" sz="1600" dirty="0" err="1">
                <a:solidFill>
                  <a:schemeClr val="tx1"/>
                </a:solidFill>
              </a:rPr>
              <a:t>қарағанда</a:t>
            </a:r>
            <a:r>
              <a:rPr lang="ru-RU" sz="1600" dirty="0">
                <a:solidFill>
                  <a:schemeClr val="tx1"/>
                </a:solidFill>
              </a:rPr>
              <a:t> </a:t>
            </a:r>
            <a:r>
              <a:rPr lang="ru-RU" sz="1600" dirty="0" err="1">
                <a:solidFill>
                  <a:schemeClr val="tx1"/>
                </a:solidFill>
              </a:rPr>
              <a:t>өз</a:t>
            </a:r>
            <a:r>
              <a:rPr lang="ru-RU" sz="1600" dirty="0">
                <a:solidFill>
                  <a:schemeClr val="tx1"/>
                </a:solidFill>
              </a:rPr>
              <a:t> </a:t>
            </a:r>
            <a:r>
              <a:rPr lang="ru-RU" sz="1600" dirty="0" err="1">
                <a:solidFill>
                  <a:schemeClr val="tx1"/>
                </a:solidFill>
              </a:rPr>
              <a:t>қаржыларын</a:t>
            </a:r>
            <a:r>
              <a:rPr lang="ru-RU" sz="1600" dirty="0">
                <a:solidFill>
                  <a:schemeClr val="tx1"/>
                </a:solidFill>
              </a:rPr>
              <a:t> </a:t>
            </a:r>
            <a:r>
              <a:rPr lang="ru-RU" sz="1600" dirty="0" err="1">
                <a:solidFill>
                  <a:schemeClr val="tx1"/>
                </a:solidFill>
              </a:rPr>
              <a:t>басқару</a:t>
            </a:r>
            <a:r>
              <a:rPr lang="ru-RU" sz="1600" dirty="0">
                <a:solidFill>
                  <a:schemeClr val="tx1"/>
                </a:solidFill>
              </a:rPr>
              <a:t> </a:t>
            </a:r>
            <a:r>
              <a:rPr lang="ru-RU" sz="1600" dirty="0" err="1">
                <a:solidFill>
                  <a:schemeClr val="tx1"/>
                </a:solidFill>
              </a:rPr>
              <a:t>процесінде</a:t>
            </a:r>
            <a:r>
              <a:rPr lang="ru-RU" sz="1600" dirty="0">
                <a:solidFill>
                  <a:schemeClr val="tx1"/>
                </a:solidFill>
              </a:rPr>
              <a:t> </a:t>
            </a:r>
            <a:r>
              <a:rPr lang="ru-RU" sz="1600" dirty="0" err="1">
                <a:solidFill>
                  <a:schemeClr val="tx1"/>
                </a:solidFill>
              </a:rPr>
              <a:t>көбірек</a:t>
            </a:r>
            <a:r>
              <a:rPr lang="ru-RU" sz="1600" dirty="0">
                <a:solidFill>
                  <a:schemeClr val="tx1"/>
                </a:solidFill>
              </a:rPr>
              <a:t> </a:t>
            </a:r>
            <a:r>
              <a:rPr lang="ru-RU" sz="1600" dirty="0" err="1">
                <a:solidFill>
                  <a:schemeClr val="tx1"/>
                </a:solidFill>
              </a:rPr>
              <a:t>оқытылады</a:t>
            </a:r>
            <a:r>
              <a:rPr lang="ru-RU" sz="1600" dirty="0">
                <a:solidFill>
                  <a:schemeClr val="tx1"/>
                </a:solidFill>
              </a:rPr>
              <a:t>. 18-29 </a:t>
            </a:r>
            <a:r>
              <a:rPr lang="ru-RU" sz="1600" dirty="0" err="1">
                <a:solidFill>
                  <a:schemeClr val="tx1"/>
                </a:solidFill>
              </a:rPr>
              <a:t>жас</a:t>
            </a:r>
            <a:r>
              <a:rPr lang="ru-RU" sz="1600" dirty="0">
                <a:solidFill>
                  <a:schemeClr val="tx1"/>
                </a:solidFill>
              </a:rPr>
              <a:t> </a:t>
            </a:r>
            <a:r>
              <a:rPr lang="ru-RU" sz="1600" dirty="0" err="1">
                <a:solidFill>
                  <a:schemeClr val="tx1"/>
                </a:solidFill>
              </a:rPr>
              <a:t>аралығындағы</a:t>
            </a:r>
            <a:r>
              <a:rPr lang="ru-RU" sz="1600" dirty="0">
                <a:solidFill>
                  <a:schemeClr val="tx1"/>
                </a:solidFill>
              </a:rPr>
              <a:t> </a:t>
            </a:r>
            <a:r>
              <a:rPr lang="ru-RU" sz="1600" dirty="0" err="1">
                <a:solidFill>
                  <a:schemeClr val="tx1"/>
                </a:solidFill>
              </a:rPr>
              <a:t>жастар</a:t>
            </a:r>
            <a:r>
              <a:rPr lang="ru-RU" sz="1600" dirty="0">
                <a:solidFill>
                  <a:schemeClr val="tx1"/>
                </a:solidFill>
              </a:rPr>
              <a:t> мен 60-75 </a:t>
            </a:r>
            <a:r>
              <a:rPr lang="ru-RU" sz="1600" dirty="0" err="1">
                <a:solidFill>
                  <a:schemeClr val="tx1"/>
                </a:solidFill>
              </a:rPr>
              <a:t>жас</a:t>
            </a:r>
            <a:r>
              <a:rPr lang="ru-RU" sz="1600" dirty="0">
                <a:solidFill>
                  <a:schemeClr val="tx1"/>
                </a:solidFill>
              </a:rPr>
              <a:t> </a:t>
            </a:r>
            <a:r>
              <a:rPr lang="ru-RU" sz="1600" dirty="0" err="1">
                <a:solidFill>
                  <a:schemeClr val="tx1"/>
                </a:solidFill>
              </a:rPr>
              <a:t>аралығындағы</a:t>
            </a:r>
            <a:r>
              <a:rPr lang="ru-RU" sz="1600" dirty="0">
                <a:solidFill>
                  <a:schemeClr val="tx1"/>
                </a:solidFill>
              </a:rPr>
              <a:t> </a:t>
            </a:r>
            <a:r>
              <a:rPr lang="ru-RU" sz="1600" dirty="0" err="1">
                <a:solidFill>
                  <a:schemeClr val="tx1"/>
                </a:solidFill>
              </a:rPr>
              <a:t>қарт</a:t>
            </a:r>
            <a:r>
              <a:rPr lang="ru-RU" sz="1600" dirty="0">
                <a:solidFill>
                  <a:schemeClr val="tx1"/>
                </a:solidFill>
              </a:rPr>
              <a:t> </a:t>
            </a:r>
            <a:r>
              <a:rPr lang="ru-RU" sz="1600" dirty="0" err="1">
                <a:solidFill>
                  <a:schemeClr val="tx1"/>
                </a:solidFill>
              </a:rPr>
              <a:t>азаматтар</a:t>
            </a:r>
            <a:r>
              <a:rPr lang="ru-RU" sz="1600" dirty="0">
                <a:solidFill>
                  <a:schemeClr val="tx1"/>
                </a:solidFill>
              </a:rPr>
              <a:t> </a:t>
            </a:r>
            <a:r>
              <a:rPr lang="ru-RU" sz="1600" dirty="0" err="1">
                <a:solidFill>
                  <a:schemeClr val="tx1"/>
                </a:solidFill>
              </a:rPr>
              <a:t>өздерінің</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қаражаттарын</a:t>
            </a:r>
            <a:r>
              <a:rPr lang="ru-RU" sz="1600" dirty="0">
                <a:solidFill>
                  <a:schemeClr val="tx1"/>
                </a:solidFill>
              </a:rPr>
              <a:t> </a:t>
            </a:r>
            <a:r>
              <a:rPr lang="ru-RU" sz="1600" dirty="0" err="1">
                <a:solidFill>
                  <a:schemeClr val="tx1"/>
                </a:solidFill>
              </a:rPr>
              <a:t>басқаруға</a:t>
            </a:r>
            <a:r>
              <a:rPr lang="ru-RU" sz="1600" dirty="0">
                <a:solidFill>
                  <a:schemeClr val="tx1"/>
                </a:solidFill>
              </a:rPr>
              <a:t> аз </a:t>
            </a:r>
            <a:r>
              <a:rPr lang="ru-RU" sz="1600" dirty="0" err="1">
                <a:solidFill>
                  <a:schemeClr val="tx1"/>
                </a:solidFill>
              </a:rPr>
              <a:t>оқытылды</a:t>
            </a:r>
            <a:r>
              <a:rPr lang="ru-RU" sz="1600" dirty="0">
                <a:solidFill>
                  <a:schemeClr val="tx1"/>
                </a:solidFill>
              </a:rPr>
              <a:t>. </a:t>
            </a:r>
            <a:endParaRPr lang="ru-RU" sz="1600" b="1" dirty="0">
              <a:solidFill>
                <a:schemeClr val="tx1"/>
              </a:solidFill>
            </a:endParaRPr>
          </a:p>
          <a:p>
            <a:pPr algn="just">
              <a:spcBef>
                <a:spcPts val="400"/>
              </a:spcBef>
            </a:pPr>
            <a:r>
              <a:rPr lang="ru-RU" sz="1600" dirty="0" err="1">
                <a:solidFill>
                  <a:schemeClr val="tx1"/>
                </a:solidFill>
              </a:rPr>
              <a:t>Жоғары</a:t>
            </a:r>
            <a:r>
              <a:rPr lang="ru-RU" sz="1600" dirty="0">
                <a:solidFill>
                  <a:schemeClr val="tx1"/>
                </a:solidFill>
              </a:rPr>
              <a:t> </a:t>
            </a:r>
            <a:r>
              <a:rPr lang="ru-RU" sz="1600" dirty="0" err="1">
                <a:solidFill>
                  <a:schemeClr val="tx1"/>
                </a:solidFill>
              </a:rPr>
              <a:t>білімі</a:t>
            </a:r>
            <a:r>
              <a:rPr lang="ru-RU" sz="1600" dirty="0">
                <a:solidFill>
                  <a:schemeClr val="tx1"/>
                </a:solidFill>
              </a:rPr>
              <a:t> бар </a:t>
            </a:r>
            <a:r>
              <a:rPr lang="ru-RU" sz="1600" dirty="0" err="1">
                <a:solidFill>
                  <a:schemeClr val="tx1"/>
                </a:solidFill>
              </a:rPr>
              <a:t>респонденттер</a:t>
            </a:r>
            <a:r>
              <a:rPr lang="ru-RU" sz="1600" dirty="0">
                <a:solidFill>
                  <a:schemeClr val="tx1"/>
                </a:solidFill>
              </a:rPr>
              <a:t> </a:t>
            </a:r>
            <a:r>
              <a:rPr lang="ru-RU" sz="1600" dirty="0" err="1">
                <a:solidFill>
                  <a:schemeClr val="tx1"/>
                </a:solidFill>
              </a:rPr>
              <a:t>арасында</a:t>
            </a:r>
            <a:r>
              <a:rPr lang="ru-RU" sz="1600" dirty="0">
                <a:solidFill>
                  <a:schemeClr val="tx1"/>
                </a:solidFill>
              </a:rPr>
              <a:t> </a:t>
            </a:r>
            <a:r>
              <a:rPr lang="ru-RU" sz="1600" dirty="0" err="1">
                <a:solidFill>
                  <a:schemeClr val="tx1"/>
                </a:solidFill>
              </a:rPr>
              <a:t>көрсеткіштің</a:t>
            </a:r>
            <a:r>
              <a:rPr lang="ru-RU" sz="1600" dirty="0">
                <a:solidFill>
                  <a:schemeClr val="tx1"/>
                </a:solidFill>
              </a:rPr>
              <a:t> </a:t>
            </a:r>
            <a:r>
              <a:rPr lang="ru-RU" sz="1600" dirty="0" err="1">
                <a:solidFill>
                  <a:schemeClr val="tx1"/>
                </a:solidFill>
              </a:rPr>
              <a:t>ең</a:t>
            </a:r>
            <a:r>
              <a:rPr lang="ru-RU" sz="1600" dirty="0">
                <a:solidFill>
                  <a:schemeClr val="tx1"/>
                </a:solidFill>
              </a:rPr>
              <a:t> </a:t>
            </a:r>
            <a:r>
              <a:rPr lang="ru-RU" sz="1600" dirty="0" err="1">
                <a:solidFill>
                  <a:schemeClr val="tx1"/>
                </a:solidFill>
              </a:rPr>
              <a:t>жоғары</a:t>
            </a:r>
            <a:r>
              <a:rPr lang="ru-RU" sz="1600" dirty="0">
                <a:solidFill>
                  <a:schemeClr val="tx1"/>
                </a:solidFill>
              </a:rPr>
              <a:t> </a:t>
            </a:r>
            <a:r>
              <a:rPr lang="ru-RU" sz="1600" dirty="0" err="1">
                <a:solidFill>
                  <a:schemeClr val="tx1"/>
                </a:solidFill>
              </a:rPr>
              <a:t>деңгейі</a:t>
            </a:r>
            <a:r>
              <a:rPr lang="ru-RU" sz="1600" dirty="0">
                <a:solidFill>
                  <a:schemeClr val="tx1"/>
                </a:solidFill>
              </a:rPr>
              <a:t> . </a:t>
            </a:r>
            <a:r>
              <a:rPr lang="ru-RU" sz="1600" dirty="0" err="1">
                <a:solidFill>
                  <a:schemeClr val="tx1"/>
                </a:solidFill>
              </a:rPr>
              <a:t>Отбасы</a:t>
            </a:r>
            <a:r>
              <a:rPr lang="ru-RU" sz="1600" dirty="0">
                <a:solidFill>
                  <a:schemeClr val="tx1"/>
                </a:solidFill>
              </a:rPr>
              <a:t> </a:t>
            </a:r>
            <a:r>
              <a:rPr lang="ru-RU" sz="1600" dirty="0" err="1">
                <a:solidFill>
                  <a:schemeClr val="tx1"/>
                </a:solidFill>
              </a:rPr>
              <a:t>жағдайында</a:t>
            </a:r>
            <a:r>
              <a:rPr lang="ru-RU" sz="1600" dirty="0">
                <a:solidFill>
                  <a:schemeClr val="tx1"/>
                </a:solidFill>
              </a:rPr>
              <a:t> </a:t>
            </a:r>
            <a:r>
              <a:rPr lang="ru-RU" sz="1600" dirty="0" err="1">
                <a:solidFill>
                  <a:schemeClr val="tx1"/>
                </a:solidFill>
              </a:rPr>
              <a:t>айтарлықтай</a:t>
            </a:r>
            <a:r>
              <a:rPr lang="ru-RU" sz="1600" dirty="0">
                <a:solidFill>
                  <a:schemeClr val="tx1"/>
                </a:solidFill>
              </a:rPr>
              <a:t> </a:t>
            </a:r>
            <a:r>
              <a:rPr lang="ru-RU" sz="1600" dirty="0" err="1">
                <a:solidFill>
                  <a:schemeClr val="tx1"/>
                </a:solidFill>
              </a:rPr>
              <a:t>ауытқулар</a:t>
            </a:r>
            <a:r>
              <a:rPr lang="ru-RU" sz="1600" dirty="0">
                <a:solidFill>
                  <a:schemeClr val="tx1"/>
                </a:solidFill>
              </a:rPr>
              <a:t> </a:t>
            </a:r>
            <a:r>
              <a:rPr lang="ru-RU" sz="1600" dirty="0" err="1">
                <a:solidFill>
                  <a:schemeClr val="tx1"/>
                </a:solidFill>
              </a:rPr>
              <a:t>жоқ</a:t>
            </a:r>
            <a:r>
              <a:rPr lang="ru-RU" sz="1600" dirty="0">
                <a:solidFill>
                  <a:schemeClr val="tx1"/>
                </a:solidFill>
              </a:rPr>
              <a:t>. </a:t>
            </a:r>
          </a:p>
        </p:txBody>
      </p:sp>
      <p:pic>
        <p:nvPicPr>
          <p:cNvPr id="18434" name="Picture 2" descr="Как правильно управлять финансами – советы как управлять деньгами">
            <a:extLst>
              <a:ext uri="{FF2B5EF4-FFF2-40B4-BE49-F238E27FC236}">
                <a16:creationId xmlns:a16="http://schemas.microsoft.com/office/drawing/2014/main" id="{07804F5B-32F5-4F9A-B968-B1C0B877B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9976" y="4845284"/>
            <a:ext cx="3024336" cy="1693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3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Как правильно управлять деньгами и финансами">
            <a:extLst>
              <a:ext uri="{FF2B5EF4-FFF2-40B4-BE49-F238E27FC236}">
                <a16:creationId xmlns:a16="http://schemas.microsoft.com/office/drawing/2014/main" id="{96D71C94-9943-400B-A6F6-F137280A0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960" y="4737153"/>
            <a:ext cx="2952328" cy="1966250"/>
          </a:xfrm>
          <a:prstGeom prst="rect">
            <a:avLst/>
          </a:prstGeom>
          <a:noFill/>
          <a:extLst>
            <a:ext uri="{909E8E84-426E-40DD-AFC4-6F175D3DCCD1}">
              <a14:hiddenFill xmlns:a14="http://schemas.microsoft.com/office/drawing/2010/main">
                <a:solidFill>
                  <a:srgbClr val="FFFFFF"/>
                </a:solidFill>
              </a14:hiddenFill>
            </a:ext>
          </a:extLst>
        </p:spPr>
      </p:pic>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75</a:t>
            </a:fld>
            <a:endParaRPr lang="ru-RU" dirty="0"/>
          </a:p>
        </p:txBody>
      </p:sp>
      <p:graphicFrame>
        <p:nvGraphicFramePr>
          <p:cNvPr id="4" name="Таблица 3">
            <a:extLst>
              <a:ext uri="{FF2B5EF4-FFF2-40B4-BE49-F238E27FC236}">
                <a16:creationId xmlns:a16="http://schemas.microsoft.com/office/drawing/2014/main" id="{2F23D684-2E61-544C-B12C-F733C6980329}"/>
              </a:ext>
            </a:extLst>
          </p:cNvPr>
          <p:cNvGraphicFramePr>
            <a:graphicFrameLocks noGrp="1"/>
          </p:cNvGraphicFramePr>
          <p:nvPr>
            <p:extLst>
              <p:ext uri="{D42A27DB-BD31-4B8C-83A1-F6EECF244321}">
                <p14:modId xmlns:p14="http://schemas.microsoft.com/office/powerpoint/2010/main" val="1966019710"/>
              </p:ext>
            </p:extLst>
          </p:nvPr>
        </p:nvGraphicFramePr>
        <p:xfrm>
          <a:off x="340380" y="795853"/>
          <a:ext cx="2695620" cy="556049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560497">
                <a:tc>
                  <a:txBody>
                    <a:bodyPr/>
                    <a:lstStyle/>
                    <a:p>
                      <a:pPr algn="ctr"/>
                      <a:r>
                        <a:rPr lang="ru-RU" sz="4400" b="1" dirty="0" err="1">
                          <a:effectLst/>
                        </a:rPr>
                        <a:t>Негізгі</a:t>
                      </a:r>
                      <a:r>
                        <a:rPr lang="ru-RU" sz="1600" b="1" dirty="0">
                          <a:effectLst/>
                        </a:rPr>
                        <a:t> </a:t>
                      </a:r>
                      <a:r>
                        <a:rPr lang="ru-RU" sz="4400" b="1" dirty="0" err="1">
                          <a:effectLst/>
                        </a:rPr>
                        <a:t>фактілер</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5" name="Заголовок 4">
            <a:extLst>
              <a:ext uri="{FF2B5EF4-FFF2-40B4-BE49-F238E27FC236}">
                <a16:creationId xmlns:a16="http://schemas.microsoft.com/office/drawing/2014/main" id="{C349A902-E82B-D84A-AA53-7C132D71521C}"/>
              </a:ext>
            </a:extLst>
          </p:cNvPr>
          <p:cNvSpPr txBox="1">
            <a:spLocks/>
          </p:cNvSpPr>
          <p:nvPr/>
        </p:nvSpPr>
        <p:spPr>
          <a:xfrm>
            <a:off x="542880" y="171186"/>
            <a:ext cx="9908632" cy="547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1. </a:t>
            </a:r>
            <a:r>
              <a:rPr lang="ru-RU" sz="2800" b="1" dirty="0" err="1">
                <a:latin typeface="+mn-lt"/>
              </a:rPr>
              <a:t>Меншікті</a:t>
            </a:r>
            <a:r>
              <a:rPr lang="ru-RU" sz="2800" b="1" dirty="0">
                <a:latin typeface="+mn-lt"/>
              </a:rPr>
              <a:t> </a:t>
            </a:r>
            <a:r>
              <a:rPr lang="ru-RU" sz="2800" b="1" dirty="0" err="1">
                <a:latin typeface="+mn-lt"/>
              </a:rPr>
              <a:t>қаржы</a:t>
            </a:r>
            <a:r>
              <a:rPr lang="ru-RU" sz="2800" b="1" dirty="0">
                <a:latin typeface="+mn-lt"/>
              </a:rPr>
              <a:t> </a:t>
            </a:r>
            <a:r>
              <a:rPr lang="ru-RU" sz="2800" b="1" dirty="0" err="1">
                <a:latin typeface="+mn-lt"/>
              </a:rPr>
              <a:t>қаражатын</a:t>
            </a:r>
            <a:r>
              <a:rPr lang="ru-RU" sz="2800" b="1" dirty="0">
                <a:latin typeface="+mn-lt"/>
              </a:rPr>
              <a:t> </a:t>
            </a:r>
            <a:r>
              <a:rPr lang="ru-RU" sz="2800" b="1" dirty="0" err="1">
                <a:latin typeface="+mn-lt"/>
              </a:rPr>
              <a:t>басқару</a:t>
            </a:r>
            <a:endParaRPr lang="ru-RU" sz="3200" b="1" dirty="0"/>
          </a:p>
        </p:txBody>
      </p:sp>
      <p:sp>
        <p:nvSpPr>
          <p:cNvPr id="6" name="Равнобедренный треугольник 24">
            <a:extLst>
              <a:ext uri="{FF2B5EF4-FFF2-40B4-BE49-F238E27FC236}">
                <a16:creationId xmlns:a16="http://schemas.microsoft.com/office/drawing/2014/main" id="{276B6477-4B61-AC46-9628-E9A3276F9800}"/>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E03542E1-1F6A-9B46-8E48-C12EBE05762F}"/>
              </a:ext>
            </a:extLst>
          </p:cNvPr>
          <p:cNvSpPr/>
          <p:nvPr/>
        </p:nvSpPr>
        <p:spPr>
          <a:xfrm>
            <a:off x="3143672" y="916265"/>
            <a:ext cx="8594220" cy="3303468"/>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err="1">
                <a:solidFill>
                  <a:schemeClr val="tx1"/>
                </a:solidFill>
              </a:rPr>
              <a:t>Егде</a:t>
            </a:r>
            <a:r>
              <a:rPr lang="ru-RU" sz="1600" dirty="0">
                <a:solidFill>
                  <a:schemeClr val="tx1"/>
                </a:solidFill>
              </a:rPr>
              <a:t> </a:t>
            </a:r>
            <a:r>
              <a:rPr lang="ru-RU" sz="1600" dirty="0" err="1">
                <a:solidFill>
                  <a:schemeClr val="tx1"/>
                </a:solidFill>
              </a:rPr>
              <a:t>жастағы</a:t>
            </a:r>
            <a:r>
              <a:rPr lang="ru-RU" sz="1600" dirty="0">
                <a:solidFill>
                  <a:schemeClr val="tx1"/>
                </a:solidFill>
              </a:rPr>
              <a:t> </a:t>
            </a:r>
            <a:r>
              <a:rPr lang="ru-RU" sz="1600" dirty="0" err="1">
                <a:solidFill>
                  <a:schemeClr val="tx1"/>
                </a:solidFill>
              </a:rPr>
              <a:t>болжамды</a:t>
            </a:r>
            <a:r>
              <a:rPr lang="ru-RU" sz="1600" dirty="0">
                <a:solidFill>
                  <a:schemeClr val="tx1"/>
                </a:solidFill>
              </a:rPr>
              <a:t> </a:t>
            </a:r>
            <a:r>
              <a:rPr lang="ru-RU" sz="1600" dirty="0" err="1">
                <a:solidFill>
                  <a:schemeClr val="tx1"/>
                </a:solidFill>
              </a:rPr>
              <a:t>табыс</a:t>
            </a:r>
            <a:r>
              <a:rPr lang="ru-RU" sz="1600" dirty="0">
                <a:solidFill>
                  <a:schemeClr val="tx1"/>
                </a:solidFill>
              </a:rPr>
              <a:t> </a:t>
            </a:r>
            <a:r>
              <a:rPr lang="ru-RU" sz="1600" dirty="0" err="1">
                <a:solidFill>
                  <a:schemeClr val="tx1"/>
                </a:solidFill>
              </a:rPr>
              <a:t>көздері</a:t>
            </a:r>
            <a:r>
              <a:rPr lang="ru-RU" sz="1600" dirty="0">
                <a:solidFill>
                  <a:schemeClr val="tx1"/>
                </a:solidFill>
              </a:rPr>
              <a:t> </a:t>
            </a:r>
            <a:r>
              <a:rPr lang="ru-RU" sz="1600" dirty="0" err="1">
                <a:solidFill>
                  <a:schemeClr val="tx1"/>
                </a:solidFill>
              </a:rPr>
              <a:t>туралы</a:t>
            </a:r>
            <a:r>
              <a:rPr lang="ru-RU" sz="1600" dirty="0">
                <a:solidFill>
                  <a:schemeClr val="tx1"/>
                </a:solidFill>
              </a:rPr>
              <a:t> </a:t>
            </a:r>
            <a:r>
              <a:rPr lang="ru-RU" sz="1600" dirty="0" err="1">
                <a:solidFill>
                  <a:schemeClr val="tx1"/>
                </a:solidFill>
              </a:rPr>
              <a:t>жауаптар</a:t>
            </a:r>
            <a:r>
              <a:rPr lang="ru-RU" sz="1600" dirty="0">
                <a:solidFill>
                  <a:schemeClr val="tx1"/>
                </a:solidFill>
              </a:rPr>
              <a:t> </a:t>
            </a:r>
            <a:r>
              <a:rPr lang="ru-RU" sz="1600" dirty="0" err="1">
                <a:solidFill>
                  <a:schemeClr val="tx1"/>
                </a:solidFill>
              </a:rPr>
              <a:t>респонденттердің</a:t>
            </a:r>
            <a:r>
              <a:rPr lang="ru-RU" sz="1600" dirty="0">
                <a:solidFill>
                  <a:schemeClr val="tx1"/>
                </a:solidFill>
              </a:rPr>
              <a:t> </a:t>
            </a:r>
            <a:r>
              <a:rPr lang="ru-RU" sz="1600" dirty="0" err="1">
                <a:solidFill>
                  <a:schemeClr val="tx1"/>
                </a:solidFill>
              </a:rPr>
              <a:t>негізгі</a:t>
            </a:r>
            <a:r>
              <a:rPr lang="ru-RU" sz="1600" dirty="0">
                <a:solidFill>
                  <a:schemeClr val="tx1"/>
                </a:solidFill>
              </a:rPr>
              <a:t> </a:t>
            </a:r>
            <a:r>
              <a:rPr lang="ru-RU" sz="1600" dirty="0" err="1">
                <a:solidFill>
                  <a:schemeClr val="tx1"/>
                </a:solidFill>
              </a:rPr>
              <a:t>бөлігі</a:t>
            </a:r>
            <a:r>
              <a:rPr lang="ru-RU" sz="1600" dirty="0">
                <a:solidFill>
                  <a:schemeClr val="tx1"/>
                </a:solidFill>
              </a:rPr>
              <a:t> 50 </a:t>
            </a:r>
            <a:r>
              <a:rPr lang="ru-RU" sz="1600" dirty="0" err="1">
                <a:solidFill>
                  <a:schemeClr val="tx1"/>
                </a:solidFill>
              </a:rPr>
              <a:t>жасқа</a:t>
            </a:r>
            <a:r>
              <a:rPr lang="ru-RU" sz="1600" dirty="0">
                <a:solidFill>
                  <a:schemeClr val="tx1"/>
                </a:solidFill>
              </a:rPr>
              <a:t> </a:t>
            </a:r>
            <a:r>
              <a:rPr lang="ru-RU" sz="1600" dirty="0" err="1">
                <a:solidFill>
                  <a:schemeClr val="tx1"/>
                </a:solidFill>
              </a:rPr>
              <a:t>дейін</a:t>
            </a:r>
            <a:r>
              <a:rPr lang="ru-RU" sz="1600" dirty="0">
                <a:solidFill>
                  <a:schemeClr val="tx1"/>
                </a:solidFill>
              </a:rPr>
              <a:t> </a:t>
            </a:r>
            <a:r>
              <a:rPr lang="ru-RU" sz="1600" dirty="0" err="1">
                <a:solidFill>
                  <a:schemeClr val="tx1"/>
                </a:solidFill>
              </a:rPr>
              <a:t>болған</a:t>
            </a:r>
            <a:r>
              <a:rPr lang="ru-RU" sz="1600" dirty="0">
                <a:solidFill>
                  <a:schemeClr val="tx1"/>
                </a:solidFill>
              </a:rPr>
              <a:t> </a:t>
            </a:r>
            <a:r>
              <a:rPr lang="ru-RU" sz="1600" dirty="0" err="1">
                <a:solidFill>
                  <a:schemeClr val="tx1"/>
                </a:solidFill>
              </a:rPr>
              <a:t>кезде</a:t>
            </a:r>
            <a:r>
              <a:rPr lang="ru-RU" sz="1600" dirty="0">
                <a:solidFill>
                  <a:schemeClr val="tx1"/>
                </a:solidFill>
              </a:rPr>
              <a:t> </a:t>
            </a:r>
            <a:r>
              <a:rPr lang="ru-RU" sz="1600" dirty="0" err="1">
                <a:solidFill>
                  <a:schemeClr val="tx1"/>
                </a:solidFill>
              </a:rPr>
              <a:t>негізгі</a:t>
            </a:r>
            <a:r>
              <a:rPr lang="ru-RU" sz="1600" dirty="0">
                <a:solidFill>
                  <a:schemeClr val="tx1"/>
                </a:solidFill>
              </a:rPr>
              <a:t> </a:t>
            </a:r>
            <a:r>
              <a:rPr lang="ru-RU" sz="1600" dirty="0" err="1">
                <a:solidFill>
                  <a:schemeClr val="tx1"/>
                </a:solidFill>
              </a:rPr>
              <a:t>табыс</a:t>
            </a:r>
            <a:r>
              <a:rPr lang="ru-RU" sz="1600" dirty="0">
                <a:solidFill>
                  <a:schemeClr val="tx1"/>
                </a:solidFill>
              </a:rPr>
              <a:t> </a:t>
            </a:r>
            <a:r>
              <a:rPr lang="ru-RU" sz="1600" dirty="0" err="1">
                <a:solidFill>
                  <a:schemeClr val="tx1"/>
                </a:solidFill>
              </a:rPr>
              <a:t>көзі</a:t>
            </a:r>
            <a:r>
              <a:rPr lang="ru-RU" sz="1600" dirty="0">
                <a:solidFill>
                  <a:schemeClr val="tx1"/>
                </a:solidFill>
              </a:rPr>
              <a:t> </a:t>
            </a:r>
            <a:r>
              <a:rPr lang="ru-RU" sz="1600" dirty="0" err="1">
                <a:solidFill>
                  <a:schemeClr val="tx1"/>
                </a:solidFill>
              </a:rPr>
              <a:t>мемлекеттен</a:t>
            </a:r>
            <a:r>
              <a:rPr lang="ru-RU" sz="1600" dirty="0">
                <a:solidFill>
                  <a:schemeClr val="tx1"/>
                </a:solidFill>
              </a:rPr>
              <a:t> </a:t>
            </a:r>
            <a:r>
              <a:rPr lang="ru-RU" sz="1600" dirty="0" err="1">
                <a:solidFill>
                  <a:schemeClr val="tx1"/>
                </a:solidFill>
              </a:rPr>
              <a:t>зейнетақы</a:t>
            </a:r>
            <a:r>
              <a:rPr lang="ru-RU" sz="1600" dirty="0">
                <a:solidFill>
                  <a:schemeClr val="tx1"/>
                </a:solidFill>
              </a:rPr>
              <a:t> </a:t>
            </a:r>
            <a:r>
              <a:rPr lang="ru-RU" sz="1600" dirty="0" err="1">
                <a:solidFill>
                  <a:schemeClr val="tx1"/>
                </a:solidFill>
              </a:rPr>
              <a:t>болады</a:t>
            </a:r>
            <a:r>
              <a:rPr lang="ru-RU" sz="1600" dirty="0">
                <a:solidFill>
                  <a:schemeClr val="tx1"/>
                </a:solidFill>
              </a:rPr>
              <a:t> </a:t>
            </a:r>
            <a:r>
              <a:rPr lang="ru-RU" sz="1600" dirty="0" err="1">
                <a:solidFill>
                  <a:schemeClr val="tx1"/>
                </a:solidFill>
              </a:rPr>
              <a:t>деп</a:t>
            </a:r>
            <a:r>
              <a:rPr lang="ru-RU" sz="1600" dirty="0">
                <a:solidFill>
                  <a:schemeClr val="tx1"/>
                </a:solidFill>
              </a:rPr>
              <a:t> </a:t>
            </a:r>
            <a:r>
              <a:rPr lang="ru-RU" sz="1600" dirty="0" err="1">
                <a:solidFill>
                  <a:schemeClr val="tx1"/>
                </a:solidFill>
              </a:rPr>
              <a:t>болжайды</a:t>
            </a:r>
            <a:r>
              <a:rPr lang="ru-RU" sz="1600" dirty="0">
                <a:solidFill>
                  <a:schemeClr val="tx1"/>
                </a:solidFill>
              </a:rPr>
              <a:t>.</a:t>
            </a:r>
          </a:p>
          <a:p>
            <a:pPr algn="just">
              <a:spcBef>
                <a:spcPts val="400"/>
              </a:spcBef>
            </a:pPr>
            <a:r>
              <a:rPr lang="ru-RU" sz="1600" dirty="0" err="1">
                <a:solidFill>
                  <a:schemeClr val="tx1"/>
                </a:solidFill>
              </a:rPr>
              <a:t>Бұл</a:t>
            </a:r>
            <a:r>
              <a:rPr lang="ru-RU" sz="1600" dirty="0">
                <a:solidFill>
                  <a:schemeClr val="tx1"/>
                </a:solidFill>
              </a:rPr>
              <a:t> </a:t>
            </a:r>
            <a:r>
              <a:rPr lang="ru-RU" sz="1600" dirty="0" err="1">
                <a:solidFill>
                  <a:schemeClr val="tx1"/>
                </a:solidFill>
              </a:rPr>
              <a:t>ретте</a:t>
            </a:r>
            <a:r>
              <a:rPr lang="ru-RU" sz="1600" dirty="0">
                <a:solidFill>
                  <a:schemeClr val="tx1"/>
                </a:solidFill>
              </a:rPr>
              <a:t>, </a:t>
            </a:r>
            <a:r>
              <a:rPr lang="ru-RU" sz="1600" dirty="0" err="1">
                <a:solidFill>
                  <a:schemeClr val="tx1"/>
                </a:solidFill>
              </a:rPr>
              <a:t>орташа</a:t>
            </a:r>
            <a:r>
              <a:rPr lang="ru-RU" sz="1600" dirty="0">
                <a:solidFill>
                  <a:schemeClr val="tx1"/>
                </a:solidFill>
              </a:rPr>
              <a:t> </a:t>
            </a:r>
            <a:r>
              <a:rPr lang="ru-RU" sz="1600" dirty="0" err="1">
                <a:solidFill>
                  <a:schemeClr val="tx1"/>
                </a:solidFill>
              </a:rPr>
              <a:t>алғанда</a:t>
            </a:r>
            <a:r>
              <a:rPr lang="ru-RU" sz="1600" dirty="0">
                <a:solidFill>
                  <a:schemeClr val="tx1"/>
                </a:solidFill>
              </a:rPr>
              <a:t>, </a:t>
            </a:r>
            <a:r>
              <a:rPr lang="ru-RU" sz="1600" dirty="0" err="1">
                <a:solidFill>
                  <a:schemeClr val="tx1"/>
                </a:solidFill>
              </a:rPr>
              <a:t>сұралған</a:t>
            </a:r>
            <a:r>
              <a:rPr lang="ru-RU" sz="1600" dirty="0">
                <a:solidFill>
                  <a:schemeClr val="tx1"/>
                </a:solidFill>
              </a:rPr>
              <a:t> </a:t>
            </a:r>
            <a:r>
              <a:rPr lang="ru-RU" sz="1600" dirty="0" err="1">
                <a:solidFill>
                  <a:schemeClr val="tx1"/>
                </a:solidFill>
              </a:rPr>
              <a:t>респонденттердің</a:t>
            </a:r>
            <a:r>
              <a:rPr lang="ru-RU" sz="1600" dirty="0">
                <a:solidFill>
                  <a:schemeClr val="tx1"/>
                </a:solidFill>
              </a:rPr>
              <a:t> 15-23% - ы </a:t>
            </a:r>
            <a:r>
              <a:rPr lang="ru-RU" sz="1600" dirty="0" err="1">
                <a:solidFill>
                  <a:schemeClr val="tx1"/>
                </a:solidFill>
              </a:rPr>
              <a:t>қосымша</a:t>
            </a:r>
            <a:r>
              <a:rPr lang="ru-RU" sz="1600" dirty="0">
                <a:solidFill>
                  <a:schemeClr val="tx1"/>
                </a:solidFill>
              </a:rPr>
              <a:t> </a:t>
            </a:r>
            <a:r>
              <a:rPr lang="ru-RU" sz="1600" dirty="0" err="1">
                <a:solidFill>
                  <a:schemeClr val="tx1"/>
                </a:solidFill>
              </a:rPr>
              <a:t>жұмыспен</a:t>
            </a:r>
            <a:r>
              <a:rPr lang="ru-RU" sz="1600" dirty="0">
                <a:solidFill>
                  <a:schemeClr val="tx1"/>
                </a:solidFill>
              </a:rPr>
              <a:t> </a:t>
            </a:r>
            <a:r>
              <a:rPr lang="ru-RU" sz="1600" dirty="0" err="1">
                <a:solidFill>
                  <a:schemeClr val="tx1"/>
                </a:solidFill>
              </a:rPr>
              <a:t>қамтылуға</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одан</a:t>
            </a:r>
            <a:r>
              <a:rPr lang="ru-RU" sz="1600" dirty="0">
                <a:solidFill>
                  <a:schemeClr val="tx1"/>
                </a:solidFill>
              </a:rPr>
              <a:t> </a:t>
            </a:r>
            <a:r>
              <a:rPr lang="ru-RU" sz="1600" dirty="0" err="1">
                <a:solidFill>
                  <a:schemeClr val="tx1"/>
                </a:solidFill>
              </a:rPr>
              <a:t>түсетін</a:t>
            </a:r>
            <a:r>
              <a:rPr lang="ru-RU" sz="1600" dirty="0">
                <a:solidFill>
                  <a:schemeClr val="tx1"/>
                </a:solidFill>
              </a:rPr>
              <a:t> </a:t>
            </a:r>
            <a:r>
              <a:rPr lang="ru-RU" sz="1600" dirty="0" err="1">
                <a:solidFill>
                  <a:schemeClr val="tx1"/>
                </a:solidFill>
              </a:rPr>
              <a:t>табысқа</a:t>
            </a:r>
            <a:r>
              <a:rPr lang="ru-RU" sz="1600" dirty="0">
                <a:solidFill>
                  <a:schemeClr val="tx1"/>
                </a:solidFill>
              </a:rPr>
              <a:t> </a:t>
            </a:r>
            <a:r>
              <a:rPr lang="ru-RU" sz="1600" dirty="0" err="1">
                <a:solidFill>
                  <a:schemeClr val="tx1"/>
                </a:solidFill>
              </a:rPr>
              <a:t>сенеді</a:t>
            </a:r>
            <a:r>
              <a:rPr lang="ru-RU" sz="1600" dirty="0">
                <a:solidFill>
                  <a:schemeClr val="tx1"/>
                </a:solidFill>
              </a:rPr>
              <a:t>.</a:t>
            </a:r>
          </a:p>
          <a:p>
            <a:pPr algn="just">
              <a:spcBef>
                <a:spcPts val="400"/>
              </a:spcBef>
            </a:pPr>
            <a:r>
              <a:rPr lang="ru-RU" sz="1600" dirty="0" err="1">
                <a:solidFill>
                  <a:schemeClr val="tx1"/>
                </a:solidFill>
              </a:rPr>
              <a:t>Егде</a:t>
            </a:r>
            <a:r>
              <a:rPr lang="ru-RU" sz="1600" dirty="0">
                <a:solidFill>
                  <a:schemeClr val="tx1"/>
                </a:solidFill>
              </a:rPr>
              <a:t> </a:t>
            </a:r>
            <a:r>
              <a:rPr lang="ru-RU" sz="1600" dirty="0" err="1">
                <a:solidFill>
                  <a:schemeClr val="tx1"/>
                </a:solidFill>
              </a:rPr>
              <a:t>жастағы</a:t>
            </a:r>
            <a:r>
              <a:rPr lang="ru-RU" sz="1600" dirty="0">
                <a:solidFill>
                  <a:schemeClr val="tx1"/>
                </a:solidFill>
              </a:rPr>
              <a:t> </a:t>
            </a:r>
            <a:r>
              <a:rPr lang="ru-RU" sz="1600" dirty="0" err="1">
                <a:solidFill>
                  <a:schemeClr val="tx1"/>
                </a:solidFill>
              </a:rPr>
              <a:t>респонденттердің</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қауіпсіздігі</a:t>
            </a:r>
            <a:r>
              <a:rPr lang="ru-RU" sz="1600" dirty="0">
                <a:solidFill>
                  <a:schemeClr val="tx1"/>
                </a:solidFill>
              </a:rPr>
              <a:t> </a:t>
            </a:r>
            <a:r>
              <a:rPr lang="ru-RU" sz="1600" dirty="0" err="1">
                <a:solidFill>
                  <a:schemeClr val="tx1"/>
                </a:solidFill>
              </a:rPr>
              <a:t>туралы</a:t>
            </a:r>
            <a:r>
              <a:rPr lang="ru-RU" sz="1600" dirty="0">
                <a:solidFill>
                  <a:schemeClr val="tx1"/>
                </a:solidFill>
              </a:rPr>
              <a:t> </a:t>
            </a:r>
            <a:r>
              <a:rPr lang="ru-RU" sz="1600" dirty="0" err="1">
                <a:solidFill>
                  <a:schemeClr val="tx1"/>
                </a:solidFill>
              </a:rPr>
              <a:t>айтарлықтай</a:t>
            </a:r>
            <a:r>
              <a:rPr lang="ru-RU" sz="1600" dirty="0">
                <a:solidFill>
                  <a:schemeClr val="tx1"/>
                </a:solidFill>
              </a:rPr>
              <a:t> </a:t>
            </a:r>
            <a:r>
              <a:rPr lang="ru-RU" sz="1600" dirty="0" err="1">
                <a:solidFill>
                  <a:schemeClr val="tx1"/>
                </a:solidFill>
              </a:rPr>
              <a:t>маңызды</a:t>
            </a:r>
            <a:r>
              <a:rPr lang="ru-RU" sz="1600" dirty="0">
                <a:solidFill>
                  <a:schemeClr val="tx1"/>
                </a:solidFill>
              </a:rPr>
              <a:t> </a:t>
            </a:r>
            <a:r>
              <a:rPr lang="ru-RU" sz="1600" dirty="0" err="1">
                <a:solidFill>
                  <a:schemeClr val="tx1"/>
                </a:solidFill>
              </a:rPr>
              <a:t>дәлел-бұл</a:t>
            </a:r>
            <a:r>
              <a:rPr lang="ru-RU" sz="1600" dirty="0">
                <a:solidFill>
                  <a:schemeClr val="tx1"/>
                </a:solidFill>
              </a:rPr>
              <a:t> </a:t>
            </a:r>
            <a:r>
              <a:rPr lang="ru-RU" sz="1600" dirty="0" err="1">
                <a:solidFill>
                  <a:schemeClr val="tx1"/>
                </a:solidFill>
              </a:rPr>
              <a:t>жинақтардың</a:t>
            </a:r>
            <a:r>
              <a:rPr lang="ru-RU" sz="1600" dirty="0">
                <a:solidFill>
                  <a:schemeClr val="tx1"/>
                </a:solidFill>
              </a:rPr>
              <a:t> </a:t>
            </a:r>
            <a:r>
              <a:rPr lang="ru-RU" sz="1600" dirty="0" err="1">
                <a:solidFill>
                  <a:schemeClr val="tx1"/>
                </a:solidFill>
              </a:rPr>
              <a:t>болуы</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қолда</a:t>
            </a:r>
            <a:r>
              <a:rPr lang="ru-RU" sz="1600" dirty="0">
                <a:solidFill>
                  <a:schemeClr val="tx1"/>
                </a:solidFill>
              </a:rPr>
              <a:t> бар </a:t>
            </a:r>
            <a:r>
              <a:rPr lang="ru-RU" sz="1600" dirty="0" err="1">
                <a:solidFill>
                  <a:schemeClr val="tx1"/>
                </a:solidFill>
              </a:rPr>
              <a:t>мүлікті</a:t>
            </a:r>
            <a:r>
              <a:rPr lang="ru-RU" sz="1600" dirty="0">
                <a:solidFill>
                  <a:schemeClr val="tx1"/>
                </a:solidFill>
              </a:rPr>
              <a:t> </a:t>
            </a:r>
            <a:r>
              <a:rPr lang="ru-RU" sz="1600" dirty="0" err="1">
                <a:solidFill>
                  <a:schemeClr val="tx1"/>
                </a:solidFill>
              </a:rPr>
              <a:t>жалға</a:t>
            </a:r>
            <a:r>
              <a:rPr lang="ru-RU" sz="1600" dirty="0">
                <a:solidFill>
                  <a:schemeClr val="tx1"/>
                </a:solidFill>
              </a:rPr>
              <a:t> </a:t>
            </a:r>
            <a:r>
              <a:rPr lang="ru-RU" sz="1600" dirty="0" err="1">
                <a:solidFill>
                  <a:schemeClr val="tx1"/>
                </a:solidFill>
              </a:rPr>
              <a:t>беруден</a:t>
            </a:r>
            <a:r>
              <a:rPr lang="ru-RU" sz="1600" dirty="0">
                <a:solidFill>
                  <a:schemeClr val="tx1"/>
                </a:solidFill>
              </a:rPr>
              <a:t> </a:t>
            </a:r>
            <a:r>
              <a:rPr lang="ru-RU" sz="1600" dirty="0" err="1">
                <a:solidFill>
                  <a:schemeClr val="tx1"/>
                </a:solidFill>
              </a:rPr>
              <a:t>түсетін</a:t>
            </a:r>
            <a:r>
              <a:rPr lang="ru-RU" sz="1600" dirty="0">
                <a:solidFill>
                  <a:schemeClr val="tx1"/>
                </a:solidFill>
              </a:rPr>
              <a:t> </a:t>
            </a:r>
            <a:r>
              <a:rPr lang="ru-RU" sz="1600" dirty="0" err="1">
                <a:solidFill>
                  <a:schemeClr val="tx1"/>
                </a:solidFill>
              </a:rPr>
              <a:t>табыс</a:t>
            </a:r>
            <a:r>
              <a:rPr lang="ru-RU" sz="1600" dirty="0">
                <a:solidFill>
                  <a:schemeClr val="tx1"/>
                </a:solidFill>
              </a:rPr>
              <a:t>.</a:t>
            </a:r>
          </a:p>
          <a:p>
            <a:pPr algn="just">
              <a:spcBef>
                <a:spcPts val="400"/>
              </a:spcBef>
            </a:pPr>
            <a:r>
              <a:rPr lang="ru-RU" sz="1600" dirty="0">
                <a:solidFill>
                  <a:schemeClr val="tx1"/>
                </a:solidFill>
              </a:rPr>
              <a:t>Орта </a:t>
            </a:r>
            <a:r>
              <a:rPr lang="ru-RU" sz="1600" dirty="0" err="1">
                <a:solidFill>
                  <a:schemeClr val="tx1"/>
                </a:solidFill>
              </a:rPr>
              <a:t>жастағы</a:t>
            </a:r>
            <a:r>
              <a:rPr lang="ru-RU" sz="1600" dirty="0">
                <a:solidFill>
                  <a:schemeClr val="tx1"/>
                </a:solidFill>
              </a:rPr>
              <a:t>, </a:t>
            </a:r>
            <a:r>
              <a:rPr lang="ru-RU" sz="1600" dirty="0" err="1">
                <a:solidFill>
                  <a:schemeClr val="tx1"/>
                </a:solidFill>
              </a:rPr>
              <a:t>жоғары</a:t>
            </a:r>
            <a:r>
              <a:rPr lang="ru-RU" sz="1600" dirty="0">
                <a:solidFill>
                  <a:schemeClr val="tx1"/>
                </a:solidFill>
              </a:rPr>
              <a:t> </a:t>
            </a:r>
            <a:r>
              <a:rPr lang="ru-RU" sz="1600" dirty="0" err="1">
                <a:solidFill>
                  <a:schemeClr val="tx1"/>
                </a:solidFill>
              </a:rPr>
              <a:t>білімі</a:t>
            </a:r>
            <a:r>
              <a:rPr lang="ru-RU" sz="1600" dirty="0">
                <a:solidFill>
                  <a:schemeClr val="tx1"/>
                </a:solidFill>
              </a:rPr>
              <a:t> бар, </a:t>
            </a:r>
            <a:r>
              <a:rPr lang="ru-RU" sz="1600" dirty="0" err="1">
                <a:solidFill>
                  <a:schemeClr val="tx1"/>
                </a:solidFill>
              </a:rPr>
              <a:t>бизнеспен</a:t>
            </a:r>
            <a:r>
              <a:rPr lang="ru-RU" sz="1600" dirty="0">
                <a:solidFill>
                  <a:schemeClr val="tx1"/>
                </a:solidFill>
              </a:rPr>
              <a:t> </a:t>
            </a:r>
            <a:r>
              <a:rPr lang="ru-RU" sz="1600" dirty="0" err="1">
                <a:solidFill>
                  <a:schemeClr val="tx1"/>
                </a:solidFill>
              </a:rPr>
              <a:t>айналысатын</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отбасысы</a:t>
            </a:r>
            <a:r>
              <a:rPr lang="ru-RU" sz="1600" dirty="0">
                <a:solidFill>
                  <a:schemeClr val="tx1"/>
                </a:solidFill>
              </a:rPr>
              <a:t> бар </a:t>
            </a:r>
            <a:r>
              <a:rPr lang="ru-RU" sz="1600" dirty="0" err="1">
                <a:solidFill>
                  <a:schemeClr val="tx1"/>
                </a:solidFill>
              </a:rPr>
              <a:t>қала</a:t>
            </a:r>
            <a:r>
              <a:rPr lang="ru-RU" sz="1600" dirty="0">
                <a:solidFill>
                  <a:schemeClr val="tx1"/>
                </a:solidFill>
              </a:rPr>
              <a:t> </a:t>
            </a:r>
            <a:r>
              <a:rPr lang="ru-RU" sz="1600" dirty="0" err="1">
                <a:solidFill>
                  <a:schemeClr val="tx1"/>
                </a:solidFill>
              </a:rPr>
              <a:t>тұрғындары</a:t>
            </a:r>
            <a:r>
              <a:rPr lang="ru-RU" sz="1600" dirty="0">
                <a:solidFill>
                  <a:schemeClr val="tx1"/>
                </a:solidFill>
              </a:rPr>
              <a:t> </a:t>
            </a:r>
            <a:r>
              <a:rPr lang="ru-RU" sz="1600" dirty="0" err="1">
                <a:solidFill>
                  <a:schemeClr val="tx1"/>
                </a:solidFill>
              </a:rPr>
              <a:t>қаржы</a:t>
            </a:r>
            <a:r>
              <a:rPr lang="ru-RU" sz="1600" dirty="0">
                <a:solidFill>
                  <a:schemeClr val="tx1"/>
                </a:solidFill>
              </a:rPr>
              <a:t> </a:t>
            </a:r>
            <a:r>
              <a:rPr lang="ru-RU" sz="1600" dirty="0" err="1">
                <a:solidFill>
                  <a:schemeClr val="tx1"/>
                </a:solidFill>
              </a:rPr>
              <a:t>қаражатын</a:t>
            </a:r>
            <a:r>
              <a:rPr lang="ru-RU" sz="1600" dirty="0">
                <a:solidFill>
                  <a:schemeClr val="tx1"/>
                </a:solidFill>
              </a:rPr>
              <a:t> </a:t>
            </a:r>
            <a:r>
              <a:rPr lang="ru-RU" sz="1600" dirty="0" err="1">
                <a:solidFill>
                  <a:schemeClr val="tx1"/>
                </a:solidFill>
              </a:rPr>
              <a:t>басқаруда</a:t>
            </a:r>
            <a:r>
              <a:rPr lang="ru-RU" sz="1600" dirty="0">
                <a:solidFill>
                  <a:schemeClr val="tx1"/>
                </a:solidFill>
              </a:rPr>
              <a:t> </a:t>
            </a:r>
            <a:r>
              <a:rPr lang="ru-RU" sz="1600" dirty="0" err="1">
                <a:solidFill>
                  <a:schemeClr val="tx1"/>
                </a:solidFill>
              </a:rPr>
              <a:t>көбірек</a:t>
            </a:r>
            <a:r>
              <a:rPr lang="ru-RU" sz="1600" dirty="0">
                <a:solidFill>
                  <a:schemeClr val="tx1"/>
                </a:solidFill>
              </a:rPr>
              <a:t> </a:t>
            </a:r>
            <a:r>
              <a:rPr lang="ru-RU" sz="1600" dirty="0" err="1">
                <a:solidFill>
                  <a:schemeClr val="tx1"/>
                </a:solidFill>
              </a:rPr>
              <a:t>хабардар</a:t>
            </a:r>
            <a:r>
              <a:rPr lang="ru-RU" sz="1600" dirty="0">
                <a:solidFill>
                  <a:schemeClr val="tx1"/>
                </a:solidFill>
              </a:rPr>
              <a:t> </a:t>
            </a:r>
            <a:r>
              <a:rPr lang="ru-RU" sz="1600" dirty="0" err="1">
                <a:solidFill>
                  <a:schemeClr val="tx1"/>
                </a:solidFill>
              </a:rPr>
              <a:t>болды</a:t>
            </a:r>
            <a:r>
              <a:rPr lang="ru-RU" sz="1600" dirty="0">
                <a:solidFill>
                  <a:schemeClr val="tx1"/>
                </a:solidFill>
              </a:rPr>
              <a:t>.</a:t>
            </a:r>
          </a:p>
          <a:p>
            <a:pPr algn="just">
              <a:spcBef>
                <a:spcPts val="400"/>
              </a:spcBef>
            </a:pPr>
            <a:r>
              <a:rPr lang="ru-RU" sz="1600" dirty="0" err="1">
                <a:solidFill>
                  <a:schemeClr val="tx1"/>
                </a:solidFill>
              </a:rPr>
              <a:t>Өз</a:t>
            </a:r>
            <a:r>
              <a:rPr lang="ru-RU" sz="1600" dirty="0">
                <a:solidFill>
                  <a:schemeClr val="tx1"/>
                </a:solidFill>
              </a:rPr>
              <a:t> </a:t>
            </a:r>
            <a:r>
              <a:rPr lang="ru-RU" sz="1600" dirty="0" err="1">
                <a:solidFill>
                  <a:schemeClr val="tx1"/>
                </a:solidFill>
              </a:rPr>
              <a:t>қаржысын</a:t>
            </a:r>
            <a:r>
              <a:rPr lang="ru-RU" sz="1600" dirty="0">
                <a:solidFill>
                  <a:schemeClr val="tx1"/>
                </a:solidFill>
              </a:rPr>
              <a:t> </a:t>
            </a:r>
            <a:r>
              <a:rPr lang="ru-RU" sz="1600" dirty="0" err="1">
                <a:solidFill>
                  <a:schemeClr val="tx1"/>
                </a:solidFill>
              </a:rPr>
              <a:t>басқару</a:t>
            </a:r>
            <a:r>
              <a:rPr lang="ru-RU" sz="1600" dirty="0">
                <a:solidFill>
                  <a:schemeClr val="tx1"/>
                </a:solidFill>
              </a:rPr>
              <a:t> </a:t>
            </a:r>
            <a:r>
              <a:rPr lang="ru-RU" sz="1600" dirty="0" err="1">
                <a:solidFill>
                  <a:schemeClr val="tx1"/>
                </a:solidFill>
              </a:rPr>
              <a:t>саласында</a:t>
            </a:r>
            <a:r>
              <a:rPr lang="ru-RU" sz="1600" dirty="0">
                <a:solidFill>
                  <a:schemeClr val="tx1"/>
                </a:solidFill>
              </a:rPr>
              <a:t> </a:t>
            </a:r>
            <a:r>
              <a:rPr lang="ru-RU" sz="1600" dirty="0" err="1">
                <a:solidFill>
                  <a:schemeClr val="tx1"/>
                </a:solidFill>
              </a:rPr>
              <a:t>білім</a:t>
            </a:r>
            <a:r>
              <a:rPr lang="ru-RU" sz="1600" dirty="0">
                <a:solidFill>
                  <a:schemeClr val="tx1"/>
                </a:solidFill>
              </a:rPr>
              <a:t> </a:t>
            </a:r>
            <a:r>
              <a:rPr lang="ru-RU" sz="1600" dirty="0" err="1">
                <a:solidFill>
                  <a:schemeClr val="tx1"/>
                </a:solidFill>
              </a:rPr>
              <a:t>деңгейін</a:t>
            </a:r>
            <a:r>
              <a:rPr lang="ru-RU" sz="1600" dirty="0">
                <a:solidFill>
                  <a:schemeClr val="tx1"/>
                </a:solidFill>
              </a:rPr>
              <a:t> </a:t>
            </a:r>
            <a:r>
              <a:rPr lang="ru-RU" sz="1600" dirty="0" err="1">
                <a:solidFill>
                  <a:schemeClr val="tx1"/>
                </a:solidFill>
              </a:rPr>
              <a:t>көтеру</a:t>
            </a:r>
            <a:r>
              <a:rPr lang="ru-RU" sz="1600" dirty="0">
                <a:solidFill>
                  <a:schemeClr val="tx1"/>
                </a:solidFill>
              </a:rPr>
              <a:t> </a:t>
            </a:r>
            <a:r>
              <a:rPr lang="ru-RU" sz="1600" dirty="0" err="1">
                <a:solidFill>
                  <a:schemeClr val="tx1"/>
                </a:solidFill>
              </a:rPr>
              <a:t>мақсатында</a:t>
            </a:r>
            <a:r>
              <a:rPr lang="ru-RU" sz="1600" dirty="0">
                <a:solidFill>
                  <a:schemeClr val="tx1"/>
                </a:solidFill>
              </a:rPr>
              <a:t> </a:t>
            </a:r>
            <a:r>
              <a:rPr lang="ru-RU" sz="1600" dirty="0" err="1">
                <a:solidFill>
                  <a:schemeClr val="tx1"/>
                </a:solidFill>
              </a:rPr>
              <a:t>жастар</a:t>
            </a:r>
            <a:r>
              <a:rPr lang="ru-RU" sz="1600" dirty="0">
                <a:solidFill>
                  <a:schemeClr val="tx1"/>
                </a:solidFill>
              </a:rPr>
              <a:t>, </a:t>
            </a:r>
            <a:r>
              <a:rPr lang="ru-RU" sz="1600" dirty="0" err="1">
                <a:solidFill>
                  <a:schemeClr val="tx1"/>
                </a:solidFill>
              </a:rPr>
              <a:t>ауылдық</a:t>
            </a:r>
            <a:r>
              <a:rPr lang="ru-RU" sz="1600" dirty="0">
                <a:solidFill>
                  <a:schemeClr val="tx1"/>
                </a:solidFill>
              </a:rPr>
              <a:t> </a:t>
            </a:r>
            <a:r>
              <a:rPr lang="ru-RU" sz="1600" dirty="0" err="1">
                <a:solidFill>
                  <a:schemeClr val="tx1"/>
                </a:solidFill>
              </a:rPr>
              <a:t>жерлерде</a:t>
            </a:r>
            <a:r>
              <a:rPr lang="ru-RU" sz="1600" dirty="0">
                <a:solidFill>
                  <a:schemeClr val="tx1"/>
                </a:solidFill>
              </a:rPr>
              <a:t> </a:t>
            </a:r>
            <a:r>
              <a:rPr lang="ru-RU" sz="1600" dirty="0" err="1">
                <a:solidFill>
                  <a:schemeClr val="tx1"/>
                </a:solidFill>
              </a:rPr>
              <a:t>тұратын</a:t>
            </a:r>
            <a:r>
              <a:rPr lang="ru-RU" sz="1600" dirty="0">
                <a:solidFill>
                  <a:schemeClr val="tx1"/>
                </a:solidFill>
              </a:rPr>
              <a:t> </a:t>
            </a:r>
            <a:r>
              <a:rPr lang="ru-RU" sz="1600" dirty="0" err="1">
                <a:solidFill>
                  <a:schemeClr val="tx1"/>
                </a:solidFill>
              </a:rPr>
              <a:t>әйелдер</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зейнеткерлік</a:t>
            </a:r>
            <a:r>
              <a:rPr lang="ru-RU" sz="1600" dirty="0">
                <a:solidFill>
                  <a:schemeClr val="tx1"/>
                </a:solidFill>
              </a:rPr>
              <a:t> </a:t>
            </a:r>
            <a:r>
              <a:rPr lang="ru-RU" sz="1600" dirty="0" err="1">
                <a:solidFill>
                  <a:schemeClr val="tx1"/>
                </a:solidFill>
              </a:rPr>
              <a:t>жас</a:t>
            </a:r>
            <a:r>
              <a:rPr lang="ru-RU" sz="1600" dirty="0">
                <a:solidFill>
                  <a:schemeClr val="tx1"/>
                </a:solidFill>
              </a:rPr>
              <a:t> </a:t>
            </a:r>
            <a:r>
              <a:rPr lang="ru-RU" sz="1600" dirty="0" err="1">
                <a:solidFill>
                  <a:schemeClr val="tx1"/>
                </a:solidFill>
              </a:rPr>
              <a:t>алдындағы</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зейнеткерлік</a:t>
            </a:r>
            <a:r>
              <a:rPr lang="ru-RU" sz="1600" dirty="0">
                <a:solidFill>
                  <a:schemeClr val="tx1"/>
                </a:solidFill>
              </a:rPr>
              <a:t> </a:t>
            </a:r>
            <a:r>
              <a:rPr lang="ru-RU" sz="1600" dirty="0" err="1">
                <a:solidFill>
                  <a:schemeClr val="tx1"/>
                </a:solidFill>
              </a:rPr>
              <a:t>жастағы</a:t>
            </a:r>
            <a:r>
              <a:rPr lang="ru-RU" sz="1600" dirty="0">
                <a:solidFill>
                  <a:schemeClr val="tx1"/>
                </a:solidFill>
              </a:rPr>
              <a:t> </a:t>
            </a:r>
            <a:r>
              <a:rPr lang="ru-RU" sz="1600" dirty="0" err="1">
                <a:solidFill>
                  <a:schemeClr val="tx1"/>
                </a:solidFill>
              </a:rPr>
              <a:t>азаматтар</a:t>
            </a:r>
            <a:r>
              <a:rPr lang="ru-RU" sz="1600" dirty="0">
                <a:solidFill>
                  <a:schemeClr val="tx1"/>
                </a:solidFill>
              </a:rPr>
              <a:t> </a:t>
            </a:r>
            <a:r>
              <a:rPr lang="ru-RU" sz="1600" dirty="0" err="1">
                <a:solidFill>
                  <a:schemeClr val="tx1"/>
                </a:solidFill>
              </a:rPr>
              <a:t>сияқты</a:t>
            </a:r>
            <a:r>
              <a:rPr lang="ru-RU" sz="1600" dirty="0">
                <a:solidFill>
                  <a:schemeClr val="tx1"/>
                </a:solidFill>
              </a:rPr>
              <a:t> </a:t>
            </a:r>
            <a:r>
              <a:rPr lang="ru-RU" sz="1600" dirty="0" err="1">
                <a:solidFill>
                  <a:schemeClr val="tx1"/>
                </a:solidFill>
              </a:rPr>
              <a:t>нысаналы</a:t>
            </a:r>
            <a:r>
              <a:rPr lang="ru-RU" sz="1600" dirty="0">
                <a:solidFill>
                  <a:schemeClr val="tx1"/>
                </a:solidFill>
              </a:rPr>
              <a:t> </a:t>
            </a:r>
            <a:r>
              <a:rPr lang="ru-RU" sz="1600" dirty="0" err="1">
                <a:solidFill>
                  <a:schemeClr val="tx1"/>
                </a:solidFill>
              </a:rPr>
              <a:t>топтарға</a:t>
            </a:r>
            <a:r>
              <a:rPr lang="ru-RU" sz="1600" dirty="0">
                <a:solidFill>
                  <a:schemeClr val="tx1"/>
                </a:solidFill>
              </a:rPr>
              <a:t> </a:t>
            </a:r>
            <a:r>
              <a:rPr lang="ru-RU" sz="1600" dirty="0" err="1">
                <a:solidFill>
                  <a:schemeClr val="tx1"/>
                </a:solidFill>
              </a:rPr>
              <a:t>назар</a:t>
            </a:r>
            <a:r>
              <a:rPr lang="ru-RU" sz="1600" dirty="0">
                <a:solidFill>
                  <a:schemeClr val="tx1"/>
                </a:solidFill>
              </a:rPr>
              <a:t> </a:t>
            </a:r>
            <a:r>
              <a:rPr lang="ru-RU" sz="1600" dirty="0" err="1">
                <a:solidFill>
                  <a:schemeClr val="tx1"/>
                </a:solidFill>
              </a:rPr>
              <a:t>аударған</a:t>
            </a:r>
            <a:r>
              <a:rPr lang="ru-RU" sz="1600" dirty="0">
                <a:solidFill>
                  <a:schemeClr val="tx1"/>
                </a:solidFill>
              </a:rPr>
              <a:t> </a:t>
            </a:r>
            <a:r>
              <a:rPr lang="ru-RU" sz="1600" dirty="0" err="1">
                <a:solidFill>
                  <a:schemeClr val="tx1"/>
                </a:solidFill>
              </a:rPr>
              <a:t>жөн</a:t>
            </a:r>
            <a:r>
              <a:rPr lang="ru-RU" sz="1600" dirty="0">
                <a:solidFill>
                  <a:schemeClr val="tx1"/>
                </a:solidFill>
              </a:rPr>
              <a:t>.</a:t>
            </a:r>
          </a:p>
          <a:p>
            <a:pPr algn="just">
              <a:spcBef>
                <a:spcPts val="400"/>
              </a:spcBef>
            </a:pPr>
            <a:endParaRPr lang="ru-RU" sz="1600" dirty="0">
              <a:solidFill>
                <a:srgbClr val="7A4300"/>
              </a:solidFill>
            </a:endParaRPr>
          </a:p>
        </p:txBody>
      </p:sp>
    </p:spTree>
    <p:extLst>
      <p:ext uri="{BB962C8B-B14F-4D97-AF65-F5344CB8AC3E}">
        <p14:creationId xmlns:p14="http://schemas.microsoft.com/office/powerpoint/2010/main" val="89520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1026" y="428603"/>
            <a:ext cx="10472774" cy="642943"/>
          </a:xfrm>
        </p:spPr>
        <p:txBody>
          <a:bodyPr>
            <a:normAutofit fontScale="90000"/>
          </a:bodyPr>
          <a:lstStyle/>
          <a:p>
            <a:r>
              <a:rPr lang="ru-RU" sz="2700" b="1" dirty="0">
                <a:latin typeface="+mn-lt"/>
              </a:rPr>
              <a:t>«ҚАРЖЫЛЫҚ ҚЫЗМЕТТЕРДІ ПАЙДАЛАНА БІЛУ» </a:t>
            </a:r>
            <a:r>
              <a:rPr lang="ru-RU" sz="2700" b="1" dirty="0" err="1">
                <a:latin typeface="+mn-lt"/>
              </a:rPr>
              <a:t>блогы</a:t>
            </a:r>
            <a:r>
              <a:rPr lang="ru-RU" sz="2700" b="1" dirty="0">
                <a:latin typeface="+mn-lt"/>
              </a:rPr>
              <a:t> </a:t>
            </a:r>
            <a:r>
              <a:rPr lang="ru-RU" sz="2700" b="1" dirty="0" err="1">
                <a:latin typeface="+mn-lt"/>
              </a:rPr>
              <a:t>бойынша</a:t>
            </a:r>
            <a:r>
              <a:rPr lang="ru-RU" sz="2700" b="1" dirty="0">
                <a:latin typeface="+mn-lt"/>
              </a:rPr>
              <a:t> </a:t>
            </a:r>
            <a:r>
              <a:rPr lang="ru-RU" sz="2700" b="1" dirty="0" err="1">
                <a:latin typeface="+mn-lt"/>
              </a:rPr>
              <a:t>қорытындылар</a:t>
            </a:r>
            <a:endParaRPr lang="ru-RU" sz="2800" b="1" dirty="0">
              <a:solidFill>
                <a:srgbClr val="00A642"/>
              </a:solidFill>
              <a:latin typeface="+mn-lt"/>
            </a:endParaRPr>
          </a:p>
        </p:txBody>
      </p:sp>
      <p:sp>
        <p:nvSpPr>
          <p:cNvPr id="3" name="Содержимое 2"/>
          <p:cNvSpPr>
            <a:spLocks noGrp="1"/>
          </p:cNvSpPr>
          <p:nvPr>
            <p:ph idx="1"/>
          </p:nvPr>
        </p:nvSpPr>
        <p:spPr>
          <a:xfrm>
            <a:off x="767408" y="1268760"/>
            <a:ext cx="11424592" cy="5644742"/>
          </a:xfrm>
        </p:spPr>
        <p:txBody>
          <a:bodyPr>
            <a:normAutofit fontScale="25000" lnSpcReduction="20000"/>
          </a:bodyPr>
          <a:lstStyle/>
          <a:p>
            <a:pPr algn="just">
              <a:lnSpc>
                <a:spcPct val="120000"/>
              </a:lnSpc>
              <a:spcBef>
                <a:spcPts val="0"/>
              </a:spcBef>
            </a:pPr>
            <a:r>
              <a:rPr lang="ru-RU" sz="6400" dirty="0">
                <a:solidFill>
                  <a:schemeClr val="tx1"/>
                </a:solidFill>
              </a:rPr>
              <a:t>54% - дан </a:t>
            </a:r>
            <a:r>
              <a:rPr lang="ru-RU" sz="6400" dirty="0" err="1">
                <a:solidFill>
                  <a:schemeClr val="tx1"/>
                </a:solidFill>
              </a:rPr>
              <a:t>астамы</a:t>
            </a:r>
            <a:r>
              <a:rPr lang="ru-RU" sz="6400" dirty="0">
                <a:solidFill>
                  <a:schemeClr val="tx1"/>
                </a:solidFill>
              </a:rPr>
              <a:t> банк </a:t>
            </a:r>
            <a:r>
              <a:rPr lang="ru-RU" sz="6400" dirty="0" err="1">
                <a:solidFill>
                  <a:schemeClr val="tx1"/>
                </a:solidFill>
              </a:rPr>
              <a:t>депозитімен</a:t>
            </a:r>
            <a:r>
              <a:rPr lang="ru-RU" sz="6400" dirty="0">
                <a:solidFill>
                  <a:schemeClr val="tx1"/>
                </a:solidFill>
              </a:rPr>
              <a:t> </a:t>
            </a:r>
            <a:r>
              <a:rPr lang="ru-RU" sz="6400" dirty="0" err="1">
                <a:solidFill>
                  <a:schemeClr val="tx1"/>
                </a:solidFill>
              </a:rPr>
              <a:t>жақсы</a:t>
            </a:r>
            <a:r>
              <a:rPr lang="ru-RU" sz="6400" dirty="0">
                <a:solidFill>
                  <a:schemeClr val="tx1"/>
                </a:solidFill>
              </a:rPr>
              <a:t> </a:t>
            </a:r>
            <a:r>
              <a:rPr lang="ru-RU" sz="6400" dirty="0" err="1">
                <a:solidFill>
                  <a:schemeClr val="tx1"/>
                </a:solidFill>
              </a:rPr>
              <a:t>таныс</a:t>
            </a:r>
            <a:r>
              <a:rPr lang="ru-RU" sz="6400" dirty="0">
                <a:solidFill>
                  <a:schemeClr val="tx1"/>
                </a:solidFill>
              </a:rPr>
              <a:t> </a:t>
            </a:r>
            <a:r>
              <a:rPr lang="ru-RU" sz="6400" dirty="0" err="1">
                <a:solidFill>
                  <a:schemeClr val="tx1"/>
                </a:solidFill>
              </a:rPr>
              <a:t>және</a:t>
            </a:r>
            <a:r>
              <a:rPr lang="ru-RU" sz="6400" dirty="0">
                <a:solidFill>
                  <a:schemeClr val="tx1"/>
                </a:solidFill>
              </a:rPr>
              <a:t> тек 4,4% - ы </a:t>
            </a:r>
            <a:r>
              <a:rPr lang="ru-RU" sz="6400" dirty="0" err="1">
                <a:solidFill>
                  <a:schemeClr val="tx1"/>
                </a:solidFill>
              </a:rPr>
              <a:t>бұл</a:t>
            </a:r>
            <a:r>
              <a:rPr lang="ru-RU" sz="6400" dirty="0">
                <a:solidFill>
                  <a:schemeClr val="tx1"/>
                </a:solidFill>
              </a:rPr>
              <a:t> </a:t>
            </a:r>
            <a:r>
              <a:rPr lang="ru-RU" sz="6400" dirty="0" err="1">
                <a:solidFill>
                  <a:schemeClr val="tx1"/>
                </a:solidFill>
              </a:rPr>
              <a:t>туралы</a:t>
            </a:r>
            <a:r>
              <a:rPr lang="ru-RU" sz="6400" dirty="0">
                <a:solidFill>
                  <a:schemeClr val="tx1"/>
                </a:solidFill>
              </a:rPr>
              <a:t> </a:t>
            </a:r>
            <a:r>
              <a:rPr lang="ru-RU" sz="6400" dirty="0" err="1">
                <a:solidFill>
                  <a:schemeClr val="tx1"/>
                </a:solidFill>
              </a:rPr>
              <a:t>естімеген</a:t>
            </a:r>
            <a:r>
              <a:rPr lang="ru-RU" sz="6400" dirty="0">
                <a:solidFill>
                  <a:schemeClr val="tx1"/>
                </a:solidFill>
              </a:rPr>
              <a:t>.</a:t>
            </a:r>
          </a:p>
          <a:p>
            <a:pPr algn="just">
              <a:lnSpc>
                <a:spcPct val="120000"/>
              </a:lnSpc>
              <a:spcBef>
                <a:spcPts val="0"/>
              </a:spcBef>
            </a:pPr>
            <a:r>
              <a:rPr lang="ru-RU" sz="6400" dirty="0">
                <a:solidFill>
                  <a:schemeClr val="tx1"/>
                </a:solidFill>
              </a:rPr>
              <a:t>53% - дан </a:t>
            </a:r>
            <a:r>
              <a:rPr lang="ru-RU" sz="6400" dirty="0" err="1">
                <a:solidFill>
                  <a:schemeClr val="tx1"/>
                </a:solidFill>
              </a:rPr>
              <a:t>астамы</a:t>
            </a:r>
            <a:r>
              <a:rPr lang="ru-RU" sz="6400" dirty="0">
                <a:solidFill>
                  <a:schemeClr val="tx1"/>
                </a:solidFill>
              </a:rPr>
              <a:t> </a:t>
            </a:r>
            <a:r>
              <a:rPr lang="ru-RU" sz="6400" dirty="0" err="1">
                <a:solidFill>
                  <a:schemeClr val="tx1"/>
                </a:solidFill>
              </a:rPr>
              <a:t>ағымдағы</a:t>
            </a:r>
            <a:r>
              <a:rPr lang="ru-RU" sz="6400" dirty="0">
                <a:solidFill>
                  <a:schemeClr val="tx1"/>
                </a:solidFill>
              </a:rPr>
              <a:t> шот </a:t>
            </a:r>
            <a:r>
              <a:rPr lang="ru-RU" sz="6400" dirty="0" err="1">
                <a:solidFill>
                  <a:schemeClr val="tx1"/>
                </a:solidFill>
              </a:rPr>
              <a:t>сияқты</a:t>
            </a:r>
            <a:r>
              <a:rPr lang="ru-RU" sz="6400" dirty="0">
                <a:solidFill>
                  <a:schemeClr val="tx1"/>
                </a:solidFill>
              </a:rPr>
              <a:t> </a:t>
            </a:r>
            <a:r>
              <a:rPr lang="ru-RU" sz="6400" dirty="0" err="1">
                <a:solidFill>
                  <a:schemeClr val="tx1"/>
                </a:solidFill>
              </a:rPr>
              <a:t>қызметті</a:t>
            </a:r>
            <a:r>
              <a:rPr lang="ru-RU" sz="6400" dirty="0">
                <a:solidFill>
                  <a:schemeClr val="tx1"/>
                </a:solidFill>
              </a:rPr>
              <a:t> </a:t>
            </a:r>
            <a:r>
              <a:rPr lang="ru-RU" sz="6400" dirty="0" err="1">
                <a:solidFill>
                  <a:schemeClr val="tx1"/>
                </a:solidFill>
              </a:rPr>
              <a:t>жақсы</a:t>
            </a:r>
            <a:r>
              <a:rPr lang="ru-RU" sz="6400" dirty="0">
                <a:solidFill>
                  <a:schemeClr val="tx1"/>
                </a:solidFill>
              </a:rPr>
              <a:t> </a:t>
            </a:r>
            <a:r>
              <a:rPr lang="ru-RU" sz="6400" dirty="0" err="1">
                <a:solidFill>
                  <a:schemeClr val="tx1"/>
                </a:solidFill>
              </a:rPr>
              <a:t>біледі</a:t>
            </a:r>
            <a:r>
              <a:rPr lang="ru-RU" sz="6400" dirty="0">
                <a:solidFill>
                  <a:schemeClr val="tx1"/>
                </a:solidFill>
              </a:rPr>
              <a:t>, ал 4,6% - ы </a:t>
            </a:r>
            <a:r>
              <a:rPr lang="ru-RU" sz="6400" dirty="0" err="1">
                <a:solidFill>
                  <a:schemeClr val="tx1"/>
                </a:solidFill>
              </a:rPr>
              <a:t>бұл</a:t>
            </a:r>
            <a:r>
              <a:rPr lang="ru-RU" sz="6400" dirty="0">
                <a:solidFill>
                  <a:schemeClr val="tx1"/>
                </a:solidFill>
              </a:rPr>
              <a:t> </a:t>
            </a:r>
            <a:r>
              <a:rPr lang="ru-RU" sz="6400" dirty="0" err="1">
                <a:solidFill>
                  <a:schemeClr val="tx1"/>
                </a:solidFill>
              </a:rPr>
              <a:t>туралы</a:t>
            </a:r>
            <a:r>
              <a:rPr lang="ru-RU" sz="6400" dirty="0">
                <a:solidFill>
                  <a:schemeClr val="tx1"/>
                </a:solidFill>
              </a:rPr>
              <a:t> </a:t>
            </a:r>
            <a:r>
              <a:rPr lang="ru-RU" sz="6400" dirty="0" err="1">
                <a:solidFill>
                  <a:schemeClr val="tx1"/>
                </a:solidFill>
              </a:rPr>
              <a:t>білмейді</a:t>
            </a:r>
            <a:r>
              <a:rPr lang="ru-RU" sz="6400" dirty="0">
                <a:solidFill>
                  <a:schemeClr val="tx1"/>
                </a:solidFill>
              </a:rPr>
              <a:t>.</a:t>
            </a:r>
          </a:p>
          <a:p>
            <a:pPr algn="just">
              <a:lnSpc>
                <a:spcPct val="120000"/>
              </a:lnSpc>
              <a:spcBef>
                <a:spcPts val="0"/>
              </a:spcBef>
            </a:pPr>
            <a:r>
              <a:rPr lang="ru-RU" sz="6400" dirty="0" err="1">
                <a:solidFill>
                  <a:schemeClr val="tx1"/>
                </a:solidFill>
              </a:rPr>
              <a:t>Респонденттердің</a:t>
            </a:r>
            <a:r>
              <a:rPr lang="ru-RU" sz="6400" dirty="0">
                <a:solidFill>
                  <a:schemeClr val="tx1"/>
                </a:solidFill>
              </a:rPr>
              <a:t> 52% - дан </a:t>
            </a:r>
            <a:r>
              <a:rPr lang="ru-RU" sz="6400" dirty="0" err="1">
                <a:solidFill>
                  <a:schemeClr val="tx1"/>
                </a:solidFill>
              </a:rPr>
              <a:t>астамы</a:t>
            </a:r>
            <a:r>
              <a:rPr lang="ru-RU" sz="6400" dirty="0">
                <a:solidFill>
                  <a:schemeClr val="tx1"/>
                </a:solidFill>
              </a:rPr>
              <a:t> </a:t>
            </a:r>
            <a:r>
              <a:rPr lang="ru-RU" sz="6400" dirty="0" err="1">
                <a:solidFill>
                  <a:schemeClr val="tx1"/>
                </a:solidFill>
              </a:rPr>
              <a:t>тауарлық</a:t>
            </a:r>
            <a:r>
              <a:rPr lang="ru-RU" sz="6400" dirty="0">
                <a:solidFill>
                  <a:schemeClr val="tx1"/>
                </a:solidFill>
              </a:rPr>
              <a:t> </a:t>
            </a:r>
            <a:r>
              <a:rPr lang="ru-RU" sz="6400" dirty="0" err="1">
                <a:solidFill>
                  <a:schemeClr val="tx1"/>
                </a:solidFill>
              </a:rPr>
              <a:t>несиемен</a:t>
            </a:r>
            <a:r>
              <a:rPr lang="ru-RU" sz="6400" dirty="0">
                <a:solidFill>
                  <a:schemeClr val="tx1"/>
                </a:solidFill>
              </a:rPr>
              <a:t> </a:t>
            </a:r>
            <a:r>
              <a:rPr lang="ru-RU" sz="6400" dirty="0" err="1">
                <a:solidFill>
                  <a:schemeClr val="tx1"/>
                </a:solidFill>
              </a:rPr>
              <a:t>жақсы</a:t>
            </a:r>
            <a:r>
              <a:rPr lang="ru-RU" sz="6400" dirty="0">
                <a:solidFill>
                  <a:schemeClr val="tx1"/>
                </a:solidFill>
              </a:rPr>
              <a:t> </a:t>
            </a:r>
            <a:r>
              <a:rPr lang="ru-RU" sz="6400" dirty="0" err="1">
                <a:solidFill>
                  <a:schemeClr val="tx1"/>
                </a:solidFill>
              </a:rPr>
              <a:t>таныс</a:t>
            </a:r>
            <a:r>
              <a:rPr lang="ru-RU" sz="6400" dirty="0">
                <a:solidFill>
                  <a:schemeClr val="tx1"/>
                </a:solidFill>
              </a:rPr>
              <a:t> </a:t>
            </a:r>
            <a:r>
              <a:rPr lang="ru-RU" sz="6400" dirty="0" err="1">
                <a:solidFill>
                  <a:schemeClr val="tx1"/>
                </a:solidFill>
              </a:rPr>
              <a:t>және</a:t>
            </a:r>
            <a:r>
              <a:rPr lang="ru-RU" sz="6400" dirty="0">
                <a:solidFill>
                  <a:schemeClr val="tx1"/>
                </a:solidFill>
              </a:rPr>
              <a:t> тек 5,2% - ы </a:t>
            </a:r>
            <a:r>
              <a:rPr lang="ru-RU" sz="6400" dirty="0" err="1">
                <a:solidFill>
                  <a:schemeClr val="tx1"/>
                </a:solidFill>
              </a:rPr>
              <a:t>мұндай</a:t>
            </a:r>
            <a:r>
              <a:rPr lang="ru-RU" sz="6400" dirty="0">
                <a:solidFill>
                  <a:schemeClr val="tx1"/>
                </a:solidFill>
              </a:rPr>
              <a:t> </a:t>
            </a:r>
            <a:r>
              <a:rPr lang="ru-RU" sz="6400" dirty="0" err="1">
                <a:solidFill>
                  <a:schemeClr val="tx1"/>
                </a:solidFill>
              </a:rPr>
              <a:t>қызмет</a:t>
            </a:r>
            <a:r>
              <a:rPr lang="ru-RU" sz="6400" dirty="0">
                <a:solidFill>
                  <a:schemeClr val="tx1"/>
                </a:solidFill>
              </a:rPr>
              <a:t> </a:t>
            </a:r>
            <a:r>
              <a:rPr lang="ru-RU" sz="6400" dirty="0" err="1">
                <a:solidFill>
                  <a:schemeClr val="tx1"/>
                </a:solidFill>
              </a:rPr>
              <a:t>туралы</a:t>
            </a:r>
            <a:r>
              <a:rPr lang="ru-RU" sz="6400" dirty="0">
                <a:solidFill>
                  <a:schemeClr val="tx1"/>
                </a:solidFill>
              </a:rPr>
              <a:t> </a:t>
            </a:r>
            <a:r>
              <a:rPr lang="ru-RU" sz="6400" dirty="0" err="1">
                <a:solidFill>
                  <a:schemeClr val="tx1"/>
                </a:solidFill>
              </a:rPr>
              <a:t>естімеген</a:t>
            </a:r>
            <a:r>
              <a:rPr lang="ru-RU" sz="6400" dirty="0">
                <a:solidFill>
                  <a:schemeClr val="tx1"/>
                </a:solidFill>
              </a:rPr>
              <a:t>.</a:t>
            </a:r>
          </a:p>
          <a:p>
            <a:pPr algn="just">
              <a:lnSpc>
                <a:spcPct val="120000"/>
              </a:lnSpc>
              <a:spcBef>
                <a:spcPts val="0"/>
              </a:spcBef>
            </a:pPr>
            <a:r>
              <a:rPr lang="ru-RU" sz="6400" dirty="0">
                <a:solidFill>
                  <a:schemeClr val="tx1"/>
                </a:solidFill>
              </a:rPr>
              <a:t>49% - дан </a:t>
            </a:r>
            <a:r>
              <a:rPr lang="ru-RU" sz="6400" dirty="0" err="1">
                <a:solidFill>
                  <a:schemeClr val="tx1"/>
                </a:solidFill>
              </a:rPr>
              <a:t>астамы</a:t>
            </a:r>
            <a:r>
              <a:rPr lang="ru-RU" sz="6400" dirty="0">
                <a:solidFill>
                  <a:schemeClr val="tx1"/>
                </a:solidFill>
              </a:rPr>
              <a:t> интернет </a:t>
            </a:r>
            <a:r>
              <a:rPr lang="ru-RU" sz="6400" dirty="0" err="1">
                <a:solidFill>
                  <a:schemeClr val="tx1"/>
                </a:solidFill>
              </a:rPr>
              <a:t>және</a:t>
            </a:r>
            <a:r>
              <a:rPr lang="ru-RU" sz="6400" dirty="0">
                <a:solidFill>
                  <a:schemeClr val="tx1"/>
                </a:solidFill>
              </a:rPr>
              <a:t> </a:t>
            </a:r>
            <a:r>
              <a:rPr lang="ru-RU" sz="6400" dirty="0" err="1">
                <a:solidFill>
                  <a:schemeClr val="tx1"/>
                </a:solidFill>
              </a:rPr>
              <a:t>мобильді</a:t>
            </a:r>
            <a:r>
              <a:rPr lang="ru-RU" sz="6400" dirty="0">
                <a:solidFill>
                  <a:schemeClr val="tx1"/>
                </a:solidFill>
              </a:rPr>
              <a:t> </a:t>
            </a:r>
            <a:r>
              <a:rPr lang="ru-RU" sz="6400" dirty="0" err="1">
                <a:solidFill>
                  <a:schemeClr val="tx1"/>
                </a:solidFill>
              </a:rPr>
              <a:t>банкингпен</a:t>
            </a:r>
            <a:r>
              <a:rPr lang="ru-RU" sz="6400" dirty="0">
                <a:solidFill>
                  <a:schemeClr val="tx1"/>
                </a:solidFill>
              </a:rPr>
              <a:t> </a:t>
            </a:r>
            <a:r>
              <a:rPr lang="ru-RU" sz="6400" dirty="0" err="1">
                <a:solidFill>
                  <a:schemeClr val="tx1"/>
                </a:solidFill>
              </a:rPr>
              <a:t>жақсы</a:t>
            </a:r>
            <a:r>
              <a:rPr lang="ru-RU" sz="6400" dirty="0">
                <a:solidFill>
                  <a:schemeClr val="tx1"/>
                </a:solidFill>
              </a:rPr>
              <a:t> </a:t>
            </a:r>
            <a:r>
              <a:rPr lang="ru-RU" sz="6400" dirty="0" err="1">
                <a:solidFill>
                  <a:schemeClr val="tx1"/>
                </a:solidFill>
              </a:rPr>
              <a:t>таныс</a:t>
            </a:r>
            <a:r>
              <a:rPr lang="ru-RU" sz="6400" dirty="0">
                <a:solidFill>
                  <a:schemeClr val="tx1"/>
                </a:solidFill>
              </a:rPr>
              <a:t>, тек 5,3% - ы </a:t>
            </a:r>
            <a:r>
              <a:rPr lang="ru-RU" sz="6400" dirty="0" err="1">
                <a:solidFill>
                  <a:schemeClr val="tx1"/>
                </a:solidFill>
              </a:rPr>
              <a:t>ғана</a:t>
            </a:r>
            <a:r>
              <a:rPr lang="ru-RU" sz="6400" dirty="0">
                <a:solidFill>
                  <a:schemeClr val="tx1"/>
                </a:solidFill>
              </a:rPr>
              <a:t> </a:t>
            </a:r>
            <a:r>
              <a:rPr lang="ru-RU" sz="6400" dirty="0" err="1">
                <a:solidFill>
                  <a:schemeClr val="tx1"/>
                </a:solidFill>
              </a:rPr>
              <a:t>мұндай</a:t>
            </a:r>
            <a:r>
              <a:rPr lang="ru-RU" sz="6400" dirty="0">
                <a:solidFill>
                  <a:schemeClr val="tx1"/>
                </a:solidFill>
              </a:rPr>
              <a:t> </a:t>
            </a:r>
            <a:r>
              <a:rPr lang="ru-RU" sz="6400" dirty="0" err="1">
                <a:solidFill>
                  <a:schemeClr val="tx1"/>
                </a:solidFill>
              </a:rPr>
              <a:t>қызмет</a:t>
            </a:r>
            <a:r>
              <a:rPr lang="ru-RU" sz="6400" dirty="0">
                <a:solidFill>
                  <a:schemeClr val="tx1"/>
                </a:solidFill>
              </a:rPr>
              <a:t> </a:t>
            </a:r>
            <a:r>
              <a:rPr lang="ru-RU" sz="6400" dirty="0" err="1">
                <a:solidFill>
                  <a:schemeClr val="tx1"/>
                </a:solidFill>
              </a:rPr>
              <a:t>туралы</a:t>
            </a:r>
            <a:r>
              <a:rPr lang="ru-RU" sz="6400" dirty="0">
                <a:solidFill>
                  <a:schemeClr val="tx1"/>
                </a:solidFill>
              </a:rPr>
              <a:t> </a:t>
            </a:r>
            <a:r>
              <a:rPr lang="ru-RU" sz="6400" dirty="0" err="1">
                <a:solidFill>
                  <a:schemeClr val="tx1"/>
                </a:solidFill>
              </a:rPr>
              <a:t>естімеген</a:t>
            </a:r>
            <a:r>
              <a:rPr lang="ru-RU" sz="6400" dirty="0">
                <a:solidFill>
                  <a:schemeClr val="tx1"/>
                </a:solidFill>
              </a:rPr>
              <a:t>.</a:t>
            </a:r>
            <a:endParaRPr lang="en-US" sz="6400" dirty="0">
              <a:solidFill>
                <a:schemeClr val="tx1"/>
              </a:solidFill>
            </a:endParaRPr>
          </a:p>
          <a:p>
            <a:pPr algn="just">
              <a:lnSpc>
                <a:spcPct val="120000"/>
              </a:lnSpc>
              <a:spcBef>
                <a:spcPts val="0"/>
              </a:spcBef>
            </a:pPr>
            <a:r>
              <a:rPr lang="ru-RU" sz="6400" dirty="0">
                <a:solidFill>
                  <a:schemeClr val="tx1"/>
                </a:solidFill>
              </a:rPr>
              <a:t>48% - дан </a:t>
            </a:r>
            <a:r>
              <a:rPr lang="ru-RU" sz="6400" dirty="0" err="1">
                <a:solidFill>
                  <a:schemeClr val="tx1"/>
                </a:solidFill>
              </a:rPr>
              <a:t>астамы</a:t>
            </a:r>
            <a:r>
              <a:rPr lang="ru-RU" sz="6400" dirty="0">
                <a:solidFill>
                  <a:schemeClr val="tx1"/>
                </a:solidFill>
              </a:rPr>
              <a:t> </a:t>
            </a:r>
            <a:r>
              <a:rPr lang="ru-RU" sz="6400" dirty="0" err="1">
                <a:solidFill>
                  <a:schemeClr val="tx1"/>
                </a:solidFill>
              </a:rPr>
              <a:t>тұтынушылық</a:t>
            </a:r>
            <a:r>
              <a:rPr lang="ru-RU" sz="6400" dirty="0">
                <a:solidFill>
                  <a:schemeClr val="tx1"/>
                </a:solidFill>
              </a:rPr>
              <a:t> </a:t>
            </a:r>
            <a:r>
              <a:rPr lang="ru-RU" sz="6400" dirty="0" err="1">
                <a:solidFill>
                  <a:schemeClr val="tx1"/>
                </a:solidFill>
              </a:rPr>
              <a:t>несиенің</a:t>
            </a:r>
            <a:r>
              <a:rPr lang="ru-RU" sz="6400" dirty="0">
                <a:solidFill>
                  <a:schemeClr val="tx1"/>
                </a:solidFill>
              </a:rPr>
              <a:t> не </a:t>
            </a:r>
            <a:r>
              <a:rPr lang="ru-RU" sz="6400" dirty="0" err="1">
                <a:solidFill>
                  <a:schemeClr val="tx1"/>
                </a:solidFill>
              </a:rPr>
              <a:t>екенін</a:t>
            </a:r>
            <a:r>
              <a:rPr lang="ru-RU" sz="6400" dirty="0">
                <a:solidFill>
                  <a:schemeClr val="tx1"/>
                </a:solidFill>
              </a:rPr>
              <a:t> </a:t>
            </a:r>
            <a:r>
              <a:rPr lang="ru-RU" sz="6400" dirty="0" err="1">
                <a:solidFill>
                  <a:schemeClr val="tx1"/>
                </a:solidFill>
              </a:rPr>
              <a:t>жақсы</a:t>
            </a:r>
            <a:r>
              <a:rPr lang="ru-RU" sz="6400" dirty="0">
                <a:solidFill>
                  <a:schemeClr val="tx1"/>
                </a:solidFill>
              </a:rPr>
              <a:t> </a:t>
            </a:r>
            <a:r>
              <a:rPr lang="ru-RU" sz="6400" dirty="0" err="1">
                <a:solidFill>
                  <a:schemeClr val="tx1"/>
                </a:solidFill>
              </a:rPr>
              <a:t>біледі</a:t>
            </a:r>
            <a:r>
              <a:rPr lang="ru-RU" sz="6400" dirty="0">
                <a:solidFill>
                  <a:schemeClr val="tx1"/>
                </a:solidFill>
              </a:rPr>
              <a:t>, </a:t>
            </a:r>
            <a:r>
              <a:rPr lang="ru-RU" sz="6400" dirty="0" err="1">
                <a:solidFill>
                  <a:schemeClr val="tx1"/>
                </a:solidFill>
              </a:rPr>
              <a:t>бірақ</a:t>
            </a:r>
            <a:r>
              <a:rPr lang="ru-RU" sz="6400" dirty="0">
                <a:solidFill>
                  <a:schemeClr val="tx1"/>
                </a:solidFill>
              </a:rPr>
              <a:t> 4,2% - ы </a:t>
            </a:r>
            <a:r>
              <a:rPr lang="ru-RU" sz="6400" dirty="0" err="1">
                <a:solidFill>
                  <a:schemeClr val="tx1"/>
                </a:solidFill>
              </a:rPr>
              <a:t>мұндай</a:t>
            </a:r>
            <a:r>
              <a:rPr lang="ru-RU" sz="6400" dirty="0">
                <a:solidFill>
                  <a:schemeClr val="tx1"/>
                </a:solidFill>
              </a:rPr>
              <a:t> </a:t>
            </a:r>
            <a:r>
              <a:rPr lang="ru-RU" sz="6400" dirty="0" err="1">
                <a:solidFill>
                  <a:schemeClr val="tx1"/>
                </a:solidFill>
              </a:rPr>
              <a:t>қызмет</a:t>
            </a:r>
            <a:r>
              <a:rPr lang="ru-RU" sz="6400" dirty="0">
                <a:solidFill>
                  <a:schemeClr val="tx1"/>
                </a:solidFill>
              </a:rPr>
              <a:t> </a:t>
            </a:r>
            <a:r>
              <a:rPr lang="ru-RU" sz="6400" dirty="0" err="1">
                <a:solidFill>
                  <a:schemeClr val="tx1"/>
                </a:solidFill>
              </a:rPr>
              <a:t>туралы</a:t>
            </a:r>
            <a:r>
              <a:rPr lang="ru-RU" sz="6400" dirty="0">
                <a:solidFill>
                  <a:schemeClr val="tx1"/>
                </a:solidFill>
              </a:rPr>
              <a:t> </a:t>
            </a:r>
            <a:r>
              <a:rPr lang="ru-RU" sz="6400" dirty="0" err="1">
                <a:solidFill>
                  <a:schemeClr val="tx1"/>
                </a:solidFill>
              </a:rPr>
              <a:t>естімеген</a:t>
            </a:r>
            <a:r>
              <a:rPr lang="ru-RU" sz="6400" dirty="0">
                <a:solidFill>
                  <a:schemeClr val="tx1"/>
                </a:solidFill>
              </a:rPr>
              <a:t>.</a:t>
            </a:r>
          </a:p>
          <a:p>
            <a:pPr algn="just">
              <a:lnSpc>
                <a:spcPct val="120000"/>
              </a:lnSpc>
              <a:spcBef>
                <a:spcPts val="0"/>
              </a:spcBef>
            </a:pPr>
            <a:r>
              <a:rPr lang="ru-RU" sz="6400" dirty="0" err="1">
                <a:solidFill>
                  <a:schemeClr val="tx1"/>
                </a:solidFill>
              </a:rPr>
              <a:t>Сұралғандардың</a:t>
            </a:r>
            <a:r>
              <a:rPr lang="ru-RU" sz="6400" dirty="0">
                <a:solidFill>
                  <a:schemeClr val="tx1"/>
                </a:solidFill>
              </a:rPr>
              <a:t> 47% - дан </a:t>
            </a:r>
            <a:r>
              <a:rPr lang="ru-RU" sz="6400" dirty="0" err="1">
                <a:solidFill>
                  <a:schemeClr val="tx1"/>
                </a:solidFill>
              </a:rPr>
              <a:t>астамы</a:t>
            </a:r>
            <a:r>
              <a:rPr lang="ru-RU" sz="6400" dirty="0">
                <a:solidFill>
                  <a:schemeClr val="tx1"/>
                </a:solidFill>
              </a:rPr>
              <a:t> </a:t>
            </a:r>
            <a:r>
              <a:rPr lang="ru-RU" sz="6400" dirty="0" err="1">
                <a:solidFill>
                  <a:schemeClr val="tx1"/>
                </a:solidFill>
              </a:rPr>
              <a:t>ерікті</a:t>
            </a:r>
            <a:r>
              <a:rPr lang="ru-RU" sz="6400" dirty="0">
                <a:solidFill>
                  <a:schemeClr val="tx1"/>
                </a:solidFill>
              </a:rPr>
              <a:t> </a:t>
            </a:r>
            <a:r>
              <a:rPr lang="ru-RU" sz="6400" dirty="0" err="1">
                <a:solidFill>
                  <a:schemeClr val="tx1"/>
                </a:solidFill>
              </a:rPr>
              <a:t>зейнетақы</a:t>
            </a:r>
            <a:r>
              <a:rPr lang="ru-RU" sz="6400" dirty="0">
                <a:solidFill>
                  <a:schemeClr val="tx1"/>
                </a:solidFill>
              </a:rPr>
              <a:t> </a:t>
            </a:r>
            <a:r>
              <a:rPr lang="ru-RU" sz="6400" dirty="0" err="1">
                <a:solidFill>
                  <a:schemeClr val="tx1"/>
                </a:solidFill>
              </a:rPr>
              <a:t>жинақтарымен</a:t>
            </a:r>
            <a:r>
              <a:rPr lang="ru-RU" sz="6400" dirty="0">
                <a:solidFill>
                  <a:schemeClr val="tx1"/>
                </a:solidFill>
              </a:rPr>
              <a:t> </a:t>
            </a:r>
            <a:r>
              <a:rPr lang="ru-RU" sz="6400" dirty="0" err="1">
                <a:solidFill>
                  <a:schemeClr val="tx1"/>
                </a:solidFill>
              </a:rPr>
              <a:t>жақсы</a:t>
            </a:r>
            <a:r>
              <a:rPr lang="ru-RU" sz="6400" dirty="0">
                <a:solidFill>
                  <a:schemeClr val="tx1"/>
                </a:solidFill>
              </a:rPr>
              <a:t> </a:t>
            </a:r>
            <a:r>
              <a:rPr lang="ru-RU" sz="6400" dirty="0" err="1">
                <a:solidFill>
                  <a:schemeClr val="tx1"/>
                </a:solidFill>
              </a:rPr>
              <a:t>таныс</a:t>
            </a:r>
            <a:r>
              <a:rPr lang="ru-RU" sz="6400" dirty="0">
                <a:solidFill>
                  <a:schemeClr val="tx1"/>
                </a:solidFill>
              </a:rPr>
              <a:t> </a:t>
            </a:r>
            <a:r>
              <a:rPr lang="ru-RU" sz="6400" dirty="0" err="1">
                <a:solidFill>
                  <a:schemeClr val="tx1"/>
                </a:solidFill>
              </a:rPr>
              <a:t>және</a:t>
            </a:r>
            <a:r>
              <a:rPr lang="ru-RU" sz="6400" dirty="0">
                <a:solidFill>
                  <a:schemeClr val="tx1"/>
                </a:solidFill>
              </a:rPr>
              <a:t> 5,5% - ы </a:t>
            </a:r>
            <a:r>
              <a:rPr lang="ru-RU" sz="6400" dirty="0" err="1">
                <a:solidFill>
                  <a:schemeClr val="tx1"/>
                </a:solidFill>
              </a:rPr>
              <a:t>мұндай</a:t>
            </a:r>
            <a:r>
              <a:rPr lang="ru-RU" sz="6400" dirty="0">
                <a:solidFill>
                  <a:schemeClr val="tx1"/>
                </a:solidFill>
              </a:rPr>
              <a:t> </a:t>
            </a:r>
            <a:r>
              <a:rPr lang="ru-RU" sz="6400" dirty="0" err="1">
                <a:solidFill>
                  <a:schemeClr val="tx1"/>
                </a:solidFill>
              </a:rPr>
              <a:t>қызмет</a:t>
            </a:r>
            <a:r>
              <a:rPr lang="ru-RU" sz="6400" dirty="0">
                <a:solidFill>
                  <a:schemeClr val="tx1"/>
                </a:solidFill>
              </a:rPr>
              <a:t> </a:t>
            </a:r>
            <a:r>
              <a:rPr lang="ru-RU" sz="6400" dirty="0" err="1">
                <a:solidFill>
                  <a:schemeClr val="tx1"/>
                </a:solidFill>
              </a:rPr>
              <a:t>туралы</a:t>
            </a:r>
            <a:r>
              <a:rPr lang="ru-RU" sz="6400" dirty="0">
                <a:solidFill>
                  <a:schemeClr val="tx1"/>
                </a:solidFill>
              </a:rPr>
              <a:t> </a:t>
            </a:r>
            <a:r>
              <a:rPr lang="ru-RU" sz="6400" dirty="0" err="1">
                <a:solidFill>
                  <a:schemeClr val="tx1"/>
                </a:solidFill>
              </a:rPr>
              <a:t>естімеген</a:t>
            </a:r>
            <a:r>
              <a:rPr lang="ru-RU" sz="6400" dirty="0">
                <a:solidFill>
                  <a:schemeClr val="tx1"/>
                </a:solidFill>
              </a:rPr>
              <a:t>.</a:t>
            </a:r>
          </a:p>
          <a:p>
            <a:pPr algn="just">
              <a:lnSpc>
                <a:spcPct val="120000"/>
              </a:lnSpc>
              <a:spcBef>
                <a:spcPts val="0"/>
              </a:spcBef>
            </a:pPr>
            <a:r>
              <a:rPr lang="ru-RU" sz="6400" dirty="0">
                <a:solidFill>
                  <a:schemeClr val="tx1"/>
                </a:solidFill>
              </a:rPr>
              <a:t>44% - дан </a:t>
            </a:r>
            <a:r>
              <a:rPr lang="ru-RU" sz="6400" dirty="0" err="1">
                <a:solidFill>
                  <a:schemeClr val="tx1"/>
                </a:solidFill>
              </a:rPr>
              <a:t>астамы</a:t>
            </a:r>
            <a:r>
              <a:rPr lang="ru-RU" sz="6400" dirty="0">
                <a:solidFill>
                  <a:schemeClr val="tx1"/>
                </a:solidFill>
              </a:rPr>
              <a:t> </a:t>
            </a:r>
            <a:r>
              <a:rPr lang="ru-RU" sz="6400" dirty="0" err="1">
                <a:solidFill>
                  <a:schemeClr val="tx1"/>
                </a:solidFill>
              </a:rPr>
              <a:t>тұрғын</a:t>
            </a:r>
            <a:r>
              <a:rPr lang="ru-RU" sz="6400" dirty="0">
                <a:solidFill>
                  <a:schemeClr val="tx1"/>
                </a:solidFill>
              </a:rPr>
              <a:t> </a:t>
            </a:r>
            <a:r>
              <a:rPr lang="ru-RU" sz="6400" dirty="0" err="1">
                <a:solidFill>
                  <a:schemeClr val="tx1"/>
                </a:solidFill>
              </a:rPr>
              <a:t>үй</a:t>
            </a:r>
            <a:r>
              <a:rPr lang="ru-RU" sz="6400" dirty="0">
                <a:solidFill>
                  <a:schemeClr val="tx1"/>
                </a:solidFill>
              </a:rPr>
              <a:t> </a:t>
            </a:r>
            <a:r>
              <a:rPr lang="ru-RU" sz="6400" dirty="0" err="1">
                <a:solidFill>
                  <a:schemeClr val="tx1"/>
                </a:solidFill>
              </a:rPr>
              <a:t>несиесімен</a:t>
            </a:r>
            <a:r>
              <a:rPr lang="ru-RU" sz="6400" dirty="0">
                <a:solidFill>
                  <a:schemeClr val="tx1"/>
                </a:solidFill>
              </a:rPr>
              <a:t>/</a:t>
            </a:r>
            <a:r>
              <a:rPr lang="ru-RU" sz="6400" dirty="0" err="1">
                <a:solidFill>
                  <a:schemeClr val="tx1"/>
                </a:solidFill>
              </a:rPr>
              <a:t>ипотекамен</a:t>
            </a:r>
            <a:r>
              <a:rPr lang="ru-RU" sz="6400" dirty="0">
                <a:solidFill>
                  <a:schemeClr val="tx1"/>
                </a:solidFill>
              </a:rPr>
              <a:t> </a:t>
            </a:r>
            <a:r>
              <a:rPr lang="ru-RU" sz="6400" dirty="0" err="1">
                <a:solidFill>
                  <a:schemeClr val="tx1"/>
                </a:solidFill>
              </a:rPr>
              <a:t>таныс</a:t>
            </a:r>
            <a:r>
              <a:rPr lang="ru-RU" sz="6400" dirty="0">
                <a:solidFill>
                  <a:schemeClr val="tx1"/>
                </a:solidFill>
              </a:rPr>
              <a:t> </a:t>
            </a:r>
            <a:r>
              <a:rPr lang="ru-RU" sz="6400" dirty="0" err="1">
                <a:solidFill>
                  <a:schemeClr val="tx1"/>
                </a:solidFill>
              </a:rPr>
              <a:t>және</a:t>
            </a:r>
            <a:r>
              <a:rPr lang="ru-RU" sz="6400" dirty="0">
                <a:solidFill>
                  <a:schemeClr val="tx1"/>
                </a:solidFill>
              </a:rPr>
              <a:t> 4,6% - ы </a:t>
            </a:r>
            <a:r>
              <a:rPr lang="ru-RU" sz="6400" dirty="0" err="1">
                <a:solidFill>
                  <a:schemeClr val="tx1"/>
                </a:solidFill>
              </a:rPr>
              <a:t>мұндай</a:t>
            </a:r>
            <a:r>
              <a:rPr lang="ru-RU" sz="6400" dirty="0">
                <a:solidFill>
                  <a:schemeClr val="tx1"/>
                </a:solidFill>
              </a:rPr>
              <a:t> </a:t>
            </a:r>
            <a:r>
              <a:rPr lang="ru-RU" sz="6400" dirty="0" err="1">
                <a:solidFill>
                  <a:schemeClr val="tx1"/>
                </a:solidFill>
              </a:rPr>
              <a:t>қызметтің</a:t>
            </a:r>
            <a:r>
              <a:rPr lang="ru-RU" sz="6400" dirty="0">
                <a:solidFill>
                  <a:schemeClr val="tx1"/>
                </a:solidFill>
              </a:rPr>
              <a:t> бар </a:t>
            </a:r>
            <a:r>
              <a:rPr lang="ru-RU" sz="6400" dirty="0" err="1">
                <a:solidFill>
                  <a:schemeClr val="tx1"/>
                </a:solidFill>
              </a:rPr>
              <a:t>екенін</a:t>
            </a:r>
            <a:r>
              <a:rPr lang="ru-RU" sz="6400" dirty="0">
                <a:solidFill>
                  <a:schemeClr val="tx1"/>
                </a:solidFill>
              </a:rPr>
              <a:t> </a:t>
            </a:r>
            <a:r>
              <a:rPr lang="ru-RU" sz="6400" dirty="0" err="1">
                <a:solidFill>
                  <a:schemeClr val="tx1"/>
                </a:solidFill>
              </a:rPr>
              <a:t>білмейді</a:t>
            </a:r>
            <a:r>
              <a:rPr lang="ru-RU" sz="6400" dirty="0">
                <a:solidFill>
                  <a:schemeClr val="tx1"/>
                </a:solidFill>
              </a:rPr>
              <a:t>.</a:t>
            </a:r>
          </a:p>
          <a:p>
            <a:pPr algn="just">
              <a:lnSpc>
                <a:spcPct val="120000"/>
              </a:lnSpc>
              <a:spcBef>
                <a:spcPts val="0"/>
              </a:spcBef>
            </a:pPr>
            <a:r>
              <a:rPr lang="ru-RU" sz="6400" dirty="0">
                <a:solidFill>
                  <a:schemeClr val="tx1"/>
                </a:solidFill>
              </a:rPr>
              <a:t>43% - дан </a:t>
            </a:r>
            <a:r>
              <a:rPr lang="ru-RU" sz="6400" dirty="0" err="1">
                <a:solidFill>
                  <a:schemeClr val="tx1"/>
                </a:solidFill>
              </a:rPr>
              <a:t>астамы</a:t>
            </a:r>
            <a:r>
              <a:rPr lang="ru-RU" sz="6400" dirty="0">
                <a:solidFill>
                  <a:schemeClr val="tx1"/>
                </a:solidFill>
              </a:rPr>
              <a:t> автокредит </a:t>
            </a:r>
            <a:r>
              <a:rPr lang="ru-RU" sz="6400" dirty="0" err="1">
                <a:solidFill>
                  <a:schemeClr val="tx1"/>
                </a:solidFill>
              </a:rPr>
              <a:t>туралы</a:t>
            </a:r>
            <a:r>
              <a:rPr lang="ru-RU" sz="6400" dirty="0">
                <a:solidFill>
                  <a:schemeClr val="tx1"/>
                </a:solidFill>
              </a:rPr>
              <a:t> </a:t>
            </a:r>
            <a:r>
              <a:rPr lang="ru-RU" sz="6400" dirty="0" err="1">
                <a:solidFill>
                  <a:schemeClr val="tx1"/>
                </a:solidFill>
              </a:rPr>
              <a:t>біледі</a:t>
            </a:r>
            <a:r>
              <a:rPr lang="ru-RU" sz="6400" dirty="0">
                <a:solidFill>
                  <a:schemeClr val="tx1"/>
                </a:solidFill>
              </a:rPr>
              <a:t>, </a:t>
            </a:r>
            <a:r>
              <a:rPr lang="ru-RU" sz="6400" dirty="0" err="1">
                <a:solidFill>
                  <a:schemeClr val="tx1"/>
                </a:solidFill>
              </a:rPr>
              <a:t>бірақ</a:t>
            </a:r>
            <a:r>
              <a:rPr lang="ru-RU" sz="6400" dirty="0">
                <a:solidFill>
                  <a:schemeClr val="tx1"/>
                </a:solidFill>
              </a:rPr>
              <a:t> 5% - ы </a:t>
            </a:r>
            <a:r>
              <a:rPr lang="ru-RU" sz="6400" dirty="0" err="1">
                <a:solidFill>
                  <a:schemeClr val="tx1"/>
                </a:solidFill>
              </a:rPr>
              <a:t>бұл</a:t>
            </a:r>
            <a:r>
              <a:rPr lang="ru-RU" sz="6400" dirty="0">
                <a:solidFill>
                  <a:schemeClr val="tx1"/>
                </a:solidFill>
              </a:rPr>
              <a:t> </a:t>
            </a:r>
            <a:r>
              <a:rPr lang="ru-RU" sz="6400" dirty="0" err="1">
                <a:solidFill>
                  <a:schemeClr val="tx1"/>
                </a:solidFill>
              </a:rPr>
              <a:t>туралы</a:t>
            </a:r>
            <a:r>
              <a:rPr lang="ru-RU" sz="6400" dirty="0">
                <a:solidFill>
                  <a:schemeClr val="tx1"/>
                </a:solidFill>
              </a:rPr>
              <a:t> </a:t>
            </a:r>
            <a:r>
              <a:rPr lang="ru-RU" sz="6400" dirty="0" err="1">
                <a:solidFill>
                  <a:schemeClr val="tx1"/>
                </a:solidFill>
              </a:rPr>
              <a:t>естімеген</a:t>
            </a:r>
            <a:r>
              <a:rPr lang="ru-RU" sz="6400" dirty="0">
                <a:solidFill>
                  <a:schemeClr val="tx1"/>
                </a:solidFill>
              </a:rPr>
              <a:t>.</a:t>
            </a:r>
          </a:p>
          <a:p>
            <a:pPr algn="just">
              <a:lnSpc>
                <a:spcPct val="120000"/>
              </a:lnSpc>
              <a:spcBef>
                <a:spcPts val="0"/>
              </a:spcBef>
            </a:pPr>
            <a:r>
              <a:rPr lang="ru-RU" sz="6400" dirty="0">
                <a:solidFill>
                  <a:schemeClr val="tx1"/>
                </a:solidFill>
              </a:rPr>
              <a:t>40% - дан </a:t>
            </a:r>
            <a:r>
              <a:rPr lang="ru-RU" sz="6400" dirty="0" err="1">
                <a:solidFill>
                  <a:schemeClr val="tx1"/>
                </a:solidFill>
              </a:rPr>
              <a:t>астамы</a:t>
            </a:r>
            <a:r>
              <a:rPr lang="ru-RU" sz="6400" dirty="0">
                <a:solidFill>
                  <a:schemeClr val="tx1"/>
                </a:solidFill>
              </a:rPr>
              <a:t> микрокредит беру </a:t>
            </a:r>
            <a:r>
              <a:rPr lang="ru-RU" sz="6400" dirty="0" err="1">
                <a:solidFill>
                  <a:schemeClr val="tx1"/>
                </a:solidFill>
              </a:rPr>
              <a:t>қызметтерімен</a:t>
            </a:r>
            <a:r>
              <a:rPr lang="ru-RU" sz="6400" dirty="0">
                <a:solidFill>
                  <a:schemeClr val="tx1"/>
                </a:solidFill>
              </a:rPr>
              <a:t> </a:t>
            </a:r>
            <a:r>
              <a:rPr lang="ru-RU" sz="6400" dirty="0" err="1">
                <a:solidFill>
                  <a:schemeClr val="tx1"/>
                </a:solidFill>
              </a:rPr>
              <a:t>таныс</a:t>
            </a:r>
            <a:r>
              <a:rPr lang="ru-RU" sz="6400" dirty="0">
                <a:solidFill>
                  <a:schemeClr val="tx1"/>
                </a:solidFill>
              </a:rPr>
              <a:t> </a:t>
            </a:r>
            <a:r>
              <a:rPr lang="ru-RU" sz="6400" dirty="0" err="1">
                <a:solidFill>
                  <a:schemeClr val="tx1"/>
                </a:solidFill>
              </a:rPr>
              <a:t>және</a:t>
            </a:r>
            <a:r>
              <a:rPr lang="ru-RU" sz="6400" dirty="0">
                <a:solidFill>
                  <a:schemeClr val="tx1"/>
                </a:solidFill>
              </a:rPr>
              <a:t> 7,4% - ы </a:t>
            </a:r>
            <a:r>
              <a:rPr lang="ru-RU" sz="6400" dirty="0" err="1">
                <a:solidFill>
                  <a:schemeClr val="tx1"/>
                </a:solidFill>
              </a:rPr>
              <a:t>таныс</a:t>
            </a:r>
            <a:r>
              <a:rPr lang="ru-RU" sz="6400" dirty="0">
                <a:solidFill>
                  <a:schemeClr val="tx1"/>
                </a:solidFill>
              </a:rPr>
              <a:t> </a:t>
            </a:r>
            <a:r>
              <a:rPr lang="ru-RU" sz="6400" dirty="0" err="1">
                <a:solidFill>
                  <a:schemeClr val="tx1"/>
                </a:solidFill>
              </a:rPr>
              <a:t>емес</a:t>
            </a:r>
            <a:r>
              <a:rPr lang="ru-RU" sz="6400" dirty="0">
                <a:solidFill>
                  <a:schemeClr val="tx1"/>
                </a:solidFill>
              </a:rPr>
              <a:t>.</a:t>
            </a:r>
          </a:p>
          <a:p>
            <a:pPr algn="just">
              <a:lnSpc>
                <a:spcPct val="120000"/>
              </a:lnSpc>
              <a:spcBef>
                <a:spcPts val="0"/>
              </a:spcBef>
            </a:pPr>
            <a:r>
              <a:rPr lang="ru-RU" sz="6400" dirty="0">
                <a:solidFill>
                  <a:schemeClr val="tx1"/>
                </a:solidFill>
              </a:rPr>
              <a:t>36% - дан </a:t>
            </a:r>
            <a:r>
              <a:rPr lang="ru-RU" sz="6400" dirty="0" err="1">
                <a:solidFill>
                  <a:schemeClr val="tx1"/>
                </a:solidFill>
              </a:rPr>
              <a:t>астамы</a:t>
            </a:r>
            <a:r>
              <a:rPr lang="ru-RU" sz="6400" dirty="0">
                <a:solidFill>
                  <a:schemeClr val="tx1"/>
                </a:solidFill>
              </a:rPr>
              <a:t> </a:t>
            </a:r>
            <a:r>
              <a:rPr lang="ru-RU" sz="6400" dirty="0" err="1">
                <a:solidFill>
                  <a:schemeClr val="tx1"/>
                </a:solidFill>
              </a:rPr>
              <a:t>сақтандыру</a:t>
            </a:r>
            <a:r>
              <a:rPr lang="ru-RU" sz="6400" dirty="0">
                <a:solidFill>
                  <a:schemeClr val="tx1"/>
                </a:solidFill>
              </a:rPr>
              <a:t> </a:t>
            </a:r>
            <a:r>
              <a:rPr lang="ru-RU" sz="6400" dirty="0" err="1">
                <a:solidFill>
                  <a:schemeClr val="tx1"/>
                </a:solidFill>
              </a:rPr>
              <a:t>полистерінің</a:t>
            </a:r>
            <a:r>
              <a:rPr lang="ru-RU" sz="6400" dirty="0">
                <a:solidFill>
                  <a:schemeClr val="tx1"/>
                </a:solidFill>
              </a:rPr>
              <a:t> </a:t>
            </a:r>
            <a:r>
              <a:rPr lang="ru-RU" sz="6400" dirty="0" err="1">
                <a:solidFill>
                  <a:schemeClr val="tx1"/>
                </a:solidFill>
              </a:rPr>
              <a:t>болуы</a:t>
            </a:r>
            <a:r>
              <a:rPr lang="ru-RU" sz="6400" dirty="0">
                <a:solidFill>
                  <a:schemeClr val="tx1"/>
                </a:solidFill>
              </a:rPr>
              <a:t> </a:t>
            </a:r>
            <a:r>
              <a:rPr lang="ru-RU" sz="6400" dirty="0" err="1">
                <a:solidFill>
                  <a:schemeClr val="tx1"/>
                </a:solidFill>
              </a:rPr>
              <a:t>туралы</a:t>
            </a:r>
            <a:r>
              <a:rPr lang="ru-RU" sz="6400" dirty="0">
                <a:solidFill>
                  <a:schemeClr val="tx1"/>
                </a:solidFill>
              </a:rPr>
              <a:t> </a:t>
            </a:r>
            <a:r>
              <a:rPr lang="ru-RU" sz="6400" dirty="0" err="1">
                <a:solidFill>
                  <a:schemeClr val="tx1"/>
                </a:solidFill>
              </a:rPr>
              <a:t>біледі</a:t>
            </a:r>
            <a:r>
              <a:rPr lang="ru-RU" sz="6400" dirty="0">
                <a:solidFill>
                  <a:schemeClr val="tx1"/>
                </a:solidFill>
              </a:rPr>
              <a:t>, </a:t>
            </a:r>
            <a:r>
              <a:rPr lang="ru-RU" sz="6400" dirty="0" err="1">
                <a:solidFill>
                  <a:schemeClr val="tx1"/>
                </a:solidFill>
              </a:rPr>
              <a:t>бірақ</a:t>
            </a:r>
            <a:r>
              <a:rPr lang="ru-RU" sz="6400" dirty="0">
                <a:solidFill>
                  <a:schemeClr val="tx1"/>
                </a:solidFill>
              </a:rPr>
              <a:t> 8,5 % </a:t>
            </a:r>
            <a:r>
              <a:rPr lang="ru-RU" sz="6400" dirty="0" err="1">
                <a:solidFill>
                  <a:schemeClr val="tx1"/>
                </a:solidFill>
              </a:rPr>
              <a:t>бұл</a:t>
            </a:r>
            <a:r>
              <a:rPr lang="ru-RU" sz="6400" dirty="0">
                <a:solidFill>
                  <a:schemeClr val="tx1"/>
                </a:solidFill>
              </a:rPr>
              <a:t> </a:t>
            </a:r>
            <a:r>
              <a:rPr lang="ru-RU" sz="6400" dirty="0" err="1">
                <a:solidFill>
                  <a:schemeClr val="tx1"/>
                </a:solidFill>
              </a:rPr>
              <a:t>туралы</a:t>
            </a:r>
            <a:r>
              <a:rPr lang="ru-RU" sz="6400" dirty="0">
                <a:solidFill>
                  <a:schemeClr val="tx1"/>
                </a:solidFill>
              </a:rPr>
              <a:t> </a:t>
            </a:r>
            <a:r>
              <a:rPr lang="ru-RU" sz="6400" dirty="0" err="1">
                <a:solidFill>
                  <a:schemeClr val="tx1"/>
                </a:solidFill>
              </a:rPr>
              <a:t>естімеген</a:t>
            </a:r>
            <a:r>
              <a:rPr lang="ru-RU" sz="6400" dirty="0">
                <a:solidFill>
                  <a:schemeClr val="tx1"/>
                </a:solidFill>
              </a:rPr>
              <a:t>.</a:t>
            </a:r>
          </a:p>
          <a:p>
            <a:pPr algn="just">
              <a:lnSpc>
                <a:spcPct val="120000"/>
              </a:lnSpc>
              <a:spcBef>
                <a:spcPts val="0"/>
              </a:spcBef>
            </a:pPr>
            <a:r>
              <a:rPr lang="ru-RU" sz="6400" dirty="0" err="1">
                <a:solidFill>
                  <a:schemeClr val="tx1"/>
                </a:solidFill>
              </a:rPr>
              <a:t>Дебеттік</a:t>
            </a:r>
            <a:r>
              <a:rPr lang="ru-RU" sz="6400" dirty="0">
                <a:solidFill>
                  <a:schemeClr val="tx1"/>
                </a:solidFill>
              </a:rPr>
              <a:t> </a:t>
            </a:r>
            <a:r>
              <a:rPr lang="ru-RU" sz="6400" dirty="0" err="1">
                <a:solidFill>
                  <a:schemeClr val="tx1"/>
                </a:solidFill>
              </a:rPr>
              <a:t>картамен</a:t>
            </a:r>
            <a:r>
              <a:rPr lang="ru-RU" sz="6400" dirty="0">
                <a:solidFill>
                  <a:schemeClr val="tx1"/>
                </a:solidFill>
              </a:rPr>
              <a:t> 33% - дан </a:t>
            </a:r>
            <a:r>
              <a:rPr lang="ru-RU" sz="6400" dirty="0" err="1">
                <a:solidFill>
                  <a:schemeClr val="tx1"/>
                </a:solidFill>
              </a:rPr>
              <a:t>астамы</a:t>
            </a:r>
            <a:r>
              <a:rPr lang="ru-RU" sz="6400" dirty="0">
                <a:solidFill>
                  <a:schemeClr val="tx1"/>
                </a:solidFill>
              </a:rPr>
              <a:t> </a:t>
            </a:r>
            <a:r>
              <a:rPr lang="ru-RU" sz="6400" dirty="0" err="1">
                <a:solidFill>
                  <a:schemeClr val="tx1"/>
                </a:solidFill>
              </a:rPr>
              <a:t>жақсы</a:t>
            </a:r>
            <a:r>
              <a:rPr lang="ru-RU" sz="6400" dirty="0">
                <a:solidFill>
                  <a:schemeClr val="tx1"/>
                </a:solidFill>
              </a:rPr>
              <a:t> </a:t>
            </a:r>
            <a:r>
              <a:rPr lang="ru-RU" sz="6400" dirty="0" err="1">
                <a:solidFill>
                  <a:schemeClr val="tx1"/>
                </a:solidFill>
              </a:rPr>
              <a:t>таныс</a:t>
            </a:r>
            <a:r>
              <a:rPr lang="ru-RU" sz="6400" dirty="0">
                <a:solidFill>
                  <a:schemeClr val="tx1"/>
                </a:solidFill>
              </a:rPr>
              <a:t>, </a:t>
            </a:r>
            <a:r>
              <a:rPr lang="ru-RU" sz="6400" dirty="0" err="1">
                <a:solidFill>
                  <a:schemeClr val="tx1"/>
                </a:solidFill>
              </a:rPr>
              <a:t>бірақ</a:t>
            </a:r>
            <a:r>
              <a:rPr lang="ru-RU" sz="6400" dirty="0">
                <a:solidFill>
                  <a:schemeClr val="tx1"/>
                </a:solidFill>
              </a:rPr>
              <a:t> </a:t>
            </a:r>
            <a:r>
              <a:rPr lang="ru-RU" sz="6400" dirty="0" err="1">
                <a:solidFill>
                  <a:schemeClr val="tx1"/>
                </a:solidFill>
              </a:rPr>
              <a:t>ол</a:t>
            </a:r>
            <a:r>
              <a:rPr lang="ru-RU" sz="6400" dirty="0">
                <a:solidFill>
                  <a:schemeClr val="tx1"/>
                </a:solidFill>
              </a:rPr>
              <a:t> </a:t>
            </a:r>
            <a:r>
              <a:rPr lang="ru-RU" sz="6400" dirty="0" err="1">
                <a:solidFill>
                  <a:schemeClr val="tx1"/>
                </a:solidFill>
              </a:rPr>
              <a:t>туралы</a:t>
            </a:r>
            <a:r>
              <a:rPr lang="ru-RU" sz="6400" dirty="0">
                <a:solidFill>
                  <a:schemeClr val="tx1"/>
                </a:solidFill>
              </a:rPr>
              <a:t> 16%-дан </a:t>
            </a:r>
            <a:r>
              <a:rPr lang="ru-RU" sz="6400" dirty="0" err="1">
                <a:solidFill>
                  <a:schemeClr val="tx1"/>
                </a:solidFill>
              </a:rPr>
              <a:t>астамы</a:t>
            </a:r>
            <a:r>
              <a:rPr lang="ru-RU" sz="6400" dirty="0">
                <a:solidFill>
                  <a:schemeClr val="tx1"/>
                </a:solidFill>
              </a:rPr>
              <a:t> </a:t>
            </a:r>
            <a:r>
              <a:rPr lang="ru-RU" sz="6400" dirty="0" err="1">
                <a:solidFill>
                  <a:schemeClr val="tx1"/>
                </a:solidFill>
              </a:rPr>
              <a:t>білмейді</a:t>
            </a:r>
            <a:r>
              <a:rPr lang="ru-RU" sz="6400" dirty="0">
                <a:solidFill>
                  <a:schemeClr val="tx1"/>
                </a:solidFill>
              </a:rPr>
              <a:t>.</a:t>
            </a:r>
          </a:p>
          <a:p>
            <a:pPr algn="just">
              <a:lnSpc>
                <a:spcPct val="120000"/>
              </a:lnSpc>
              <a:spcBef>
                <a:spcPts val="0"/>
              </a:spcBef>
            </a:pPr>
            <a:r>
              <a:rPr lang="ru-RU" sz="6400" dirty="0">
                <a:solidFill>
                  <a:schemeClr val="tx1"/>
                </a:solidFill>
              </a:rPr>
              <a:t>22% - дан </a:t>
            </a:r>
            <a:r>
              <a:rPr lang="ru-RU" sz="6400" dirty="0" err="1">
                <a:solidFill>
                  <a:schemeClr val="tx1"/>
                </a:solidFill>
              </a:rPr>
              <a:t>астамы</a:t>
            </a:r>
            <a:r>
              <a:rPr lang="ru-RU" sz="6400" dirty="0">
                <a:solidFill>
                  <a:schemeClr val="tx1"/>
                </a:solidFill>
              </a:rPr>
              <a:t> </a:t>
            </a:r>
            <a:r>
              <a:rPr lang="ru-RU" sz="6400" dirty="0" err="1">
                <a:solidFill>
                  <a:schemeClr val="tx1"/>
                </a:solidFill>
              </a:rPr>
              <a:t>несие</a:t>
            </a:r>
            <a:r>
              <a:rPr lang="ru-RU" sz="6400" dirty="0">
                <a:solidFill>
                  <a:schemeClr val="tx1"/>
                </a:solidFill>
              </a:rPr>
              <a:t> </a:t>
            </a:r>
            <a:r>
              <a:rPr lang="ru-RU" sz="6400" dirty="0" err="1">
                <a:solidFill>
                  <a:schemeClr val="tx1"/>
                </a:solidFill>
              </a:rPr>
              <a:t>картасымен</a:t>
            </a:r>
            <a:r>
              <a:rPr lang="ru-RU" sz="6400" dirty="0">
                <a:solidFill>
                  <a:schemeClr val="tx1"/>
                </a:solidFill>
              </a:rPr>
              <a:t> </a:t>
            </a:r>
            <a:r>
              <a:rPr lang="ru-RU" sz="6400" dirty="0" err="1">
                <a:solidFill>
                  <a:schemeClr val="tx1"/>
                </a:solidFill>
              </a:rPr>
              <a:t>жақсы</a:t>
            </a:r>
            <a:r>
              <a:rPr lang="ru-RU" sz="6400" dirty="0">
                <a:solidFill>
                  <a:schemeClr val="tx1"/>
                </a:solidFill>
              </a:rPr>
              <a:t> </a:t>
            </a:r>
            <a:r>
              <a:rPr lang="ru-RU" sz="6400" dirty="0" err="1">
                <a:solidFill>
                  <a:schemeClr val="tx1"/>
                </a:solidFill>
              </a:rPr>
              <a:t>таныс</a:t>
            </a:r>
            <a:r>
              <a:rPr lang="ru-RU" sz="6400" dirty="0">
                <a:solidFill>
                  <a:schemeClr val="tx1"/>
                </a:solidFill>
              </a:rPr>
              <a:t>, </a:t>
            </a:r>
            <a:r>
              <a:rPr lang="ru-RU" sz="6400" dirty="0" err="1">
                <a:solidFill>
                  <a:schemeClr val="tx1"/>
                </a:solidFill>
              </a:rPr>
              <a:t>бірақ</a:t>
            </a:r>
            <a:r>
              <a:rPr lang="ru-RU" sz="6400" dirty="0">
                <a:solidFill>
                  <a:schemeClr val="tx1"/>
                </a:solidFill>
              </a:rPr>
              <a:t> 18% - дан </a:t>
            </a:r>
            <a:r>
              <a:rPr lang="ru-RU" sz="6400" dirty="0" err="1">
                <a:solidFill>
                  <a:schemeClr val="tx1"/>
                </a:solidFill>
              </a:rPr>
              <a:t>астамы</a:t>
            </a:r>
            <a:r>
              <a:rPr lang="ru-RU" sz="6400" dirty="0">
                <a:solidFill>
                  <a:schemeClr val="tx1"/>
                </a:solidFill>
              </a:rPr>
              <a:t> </a:t>
            </a:r>
            <a:r>
              <a:rPr lang="ru-RU" sz="6400" dirty="0" err="1">
                <a:solidFill>
                  <a:schemeClr val="tx1"/>
                </a:solidFill>
              </a:rPr>
              <a:t>бұл</a:t>
            </a:r>
            <a:r>
              <a:rPr lang="ru-RU" sz="6400" dirty="0">
                <a:solidFill>
                  <a:schemeClr val="tx1"/>
                </a:solidFill>
              </a:rPr>
              <a:t> </a:t>
            </a:r>
            <a:r>
              <a:rPr lang="ru-RU" sz="6400" dirty="0" err="1">
                <a:solidFill>
                  <a:schemeClr val="tx1"/>
                </a:solidFill>
              </a:rPr>
              <a:t>туралы</a:t>
            </a:r>
            <a:r>
              <a:rPr lang="ru-RU" sz="6400" dirty="0">
                <a:solidFill>
                  <a:schemeClr val="tx1"/>
                </a:solidFill>
              </a:rPr>
              <a:t> </a:t>
            </a:r>
            <a:r>
              <a:rPr lang="ru-RU" sz="6400" dirty="0" err="1">
                <a:solidFill>
                  <a:schemeClr val="tx1"/>
                </a:solidFill>
              </a:rPr>
              <a:t>естімеген</a:t>
            </a:r>
            <a:r>
              <a:rPr lang="ru-RU" sz="6400" dirty="0">
                <a:solidFill>
                  <a:schemeClr val="tx1"/>
                </a:solidFill>
              </a:rPr>
              <a:t>.</a:t>
            </a:r>
          </a:p>
          <a:p>
            <a:pPr algn="just">
              <a:lnSpc>
                <a:spcPct val="120000"/>
              </a:lnSpc>
              <a:spcBef>
                <a:spcPts val="0"/>
              </a:spcBef>
            </a:pPr>
            <a:r>
              <a:rPr lang="ru-RU" sz="6400" dirty="0">
                <a:solidFill>
                  <a:schemeClr val="tx1"/>
                </a:solidFill>
              </a:rPr>
              <a:t>Тек 19,7% - ы </a:t>
            </a:r>
            <a:r>
              <a:rPr lang="ru-RU" sz="6400" dirty="0" err="1">
                <a:solidFill>
                  <a:schemeClr val="tx1"/>
                </a:solidFill>
              </a:rPr>
              <a:t>акциялар</a:t>
            </a:r>
            <a:r>
              <a:rPr lang="ru-RU" sz="6400" dirty="0">
                <a:solidFill>
                  <a:schemeClr val="tx1"/>
                </a:solidFill>
              </a:rPr>
              <a:t>, </a:t>
            </a:r>
            <a:r>
              <a:rPr lang="ru-RU" sz="6400" dirty="0" err="1">
                <a:solidFill>
                  <a:schemeClr val="tx1"/>
                </a:solidFill>
              </a:rPr>
              <a:t>облигациялар</a:t>
            </a:r>
            <a:r>
              <a:rPr lang="ru-RU" sz="6400" dirty="0">
                <a:solidFill>
                  <a:schemeClr val="tx1"/>
                </a:solidFill>
              </a:rPr>
              <a:t>, ҮИҚ </a:t>
            </a:r>
            <a:r>
              <a:rPr lang="ru-RU" sz="6400" dirty="0" err="1">
                <a:solidFill>
                  <a:schemeClr val="tx1"/>
                </a:solidFill>
              </a:rPr>
              <a:t>деген</a:t>
            </a:r>
            <a:r>
              <a:rPr lang="ru-RU" sz="6400" dirty="0">
                <a:solidFill>
                  <a:schemeClr val="tx1"/>
                </a:solidFill>
              </a:rPr>
              <a:t> не </a:t>
            </a:r>
            <a:r>
              <a:rPr lang="ru-RU" sz="6400" dirty="0" err="1">
                <a:solidFill>
                  <a:schemeClr val="tx1"/>
                </a:solidFill>
              </a:rPr>
              <a:t>екенін</a:t>
            </a:r>
            <a:r>
              <a:rPr lang="ru-RU" sz="6400" dirty="0">
                <a:solidFill>
                  <a:schemeClr val="tx1"/>
                </a:solidFill>
              </a:rPr>
              <a:t> </a:t>
            </a:r>
            <a:r>
              <a:rPr lang="ru-RU" sz="6400" dirty="0" err="1">
                <a:solidFill>
                  <a:schemeClr val="tx1"/>
                </a:solidFill>
              </a:rPr>
              <a:t>біледі</a:t>
            </a:r>
            <a:r>
              <a:rPr lang="ru-RU" sz="6400" dirty="0">
                <a:solidFill>
                  <a:schemeClr val="tx1"/>
                </a:solidFill>
              </a:rPr>
              <a:t>, </a:t>
            </a:r>
            <a:r>
              <a:rPr lang="ru-RU" sz="6400" dirty="0" err="1">
                <a:solidFill>
                  <a:schemeClr val="tx1"/>
                </a:solidFill>
              </a:rPr>
              <a:t>бірақ</a:t>
            </a:r>
            <a:r>
              <a:rPr lang="ru-RU" sz="6400" dirty="0">
                <a:solidFill>
                  <a:schemeClr val="tx1"/>
                </a:solidFill>
              </a:rPr>
              <a:t> 19% - дан </a:t>
            </a:r>
            <a:r>
              <a:rPr lang="ru-RU" sz="6400" dirty="0" err="1">
                <a:solidFill>
                  <a:schemeClr val="tx1"/>
                </a:solidFill>
              </a:rPr>
              <a:t>астамы</a:t>
            </a:r>
            <a:r>
              <a:rPr lang="ru-RU" sz="6400" dirty="0">
                <a:solidFill>
                  <a:schemeClr val="tx1"/>
                </a:solidFill>
              </a:rPr>
              <a:t> </a:t>
            </a:r>
            <a:r>
              <a:rPr lang="ru-RU" sz="6400" dirty="0" err="1">
                <a:solidFill>
                  <a:schemeClr val="tx1"/>
                </a:solidFill>
              </a:rPr>
              <a:t>мұндай</a:t>
            </a:r>
            <a:r>
              <a:rPr lang="ru-RU" sz="6400" dirty="0">
                <a:solidFill>
                  <a:schemeClr val="tx1"/>
                </a:solidFill>
              </a:rPr>
              <a:t> </a:t>
            </a:r>
            <a:r>
              <a:rPr lang="ru-RU" sz="6400" dirty="0" err="1">
                <a:solidFill>
                  <a:schemeClr val="tx1"/>
                </a:solidFill>
              </a:rPr>
              <a:t>қызметтер</a:t>
            </a:r>
            <a:r>
              <a:rPr lang="ru-RU" sz="6400" dirty="0">
                <a:solidFill>
                  <a:schemeClr val="tx1"/>
                </a:solidFill>
              </a:rPr>
              <a:t> </a:t>
            </a:r>
            <a:r>
              <a:rPr lang="ru-RU" sz="6400" dirty="0" err="1">
                <a:solidFill>
                  <a:schemeClr val="tx1"/>
                </a:solidFill>
              </a:rPr>
              <a:t>туралы</a:t>
            </a:r>
            <a:r>
              <a:rPr lang="ru-RU" sz="6400" dirty="0">
                <a:solidFill>
                  <a:schemeClr val="tx1"/>
                </a:solidFill>
              </a:rPr>
              <a:t> </a:t>
            </a:r>
            <a:r>
              <a:rPr lang="ru-RU" sz="6400" dirty="0" err="1">
                <a:solidFill>
                  <a:schemeClr val="tx1"/>
                </a:solidFill>
              </a:rPr>
              <a:t>естімеген</a:t>
            </a:r>
            <a:r>
              <a:rPr lang="ru-RU" sz="6400" dirty="0">
                <a:solidFill>
                  <a:schemeClr val="tx1"/>
                </a:solidFill>
              </a:rPr>
              <a:t>.</a:t>
            </a:r>
          </a:p>
          <a:p>
            <a:pPr algn="just">
              <a:lnSpc>
                <a:spcPct val="120000"/>
              </a:lnSpc>
              <a:spcBef>
                <a:spcPts val="0"/>
              </a:spcBef>
            </a:pPr>
            <a:r>
              <a:rPr lang="ru-RU" sz="6400" dirty="0" err="1">
                <a:solidFill>
                  <a:schemeClr val="tx1"/>
                </a:solidFill>
              </a:rPr>
              <a:t>Зейнетақы</a:t>
            </a:r>
            <a:r>
              <a:rPr lang="ru-RU" sz="6400" dirty="0">
                <a:solidFill>
                  <a:schemeClr val="tx1"/>
                </a:solidFill>
              </a:rPr>
              <a:t> </a:t>
            </a:r>
            <a:r>
              <a:rPr lang="ru-RU" sz="6400" dirty="0" err="1">
                <a:solidFill>
                  <a:schemeClr val="tx1"/>
                </a:solidFill>
              </a:rPr>
              <a:t>аннуитеті</a:t>
            </a:r>
            <a:r>
              <a:rPr lang="ru-RU" sz="6400" dirty="0">
                <a:solidFill>
                  <a:schemeClr val="tx1"/>
                </a:solidFill>
              </a:rPr>
              <a:t> </a:t>
            </a:r>
            <a:r>
              <a:rPr lang="ru-RU" sz="6400" dirty="0" err="1">
                <a:solidFill>
                  <a:schemeClr val="tx1"/>
                </a:solidFill>
              </a:rPr>
              <a:t>туралы</a:t>
            </a:r>
            <a:r>
              <a:rPr lang="ru-RU" sz="6400" dirty="0">
                <a:solidFill>
                  <a:schemeClr val="tx1"/>
                </a:solidFill>
              </a:rPr>
              <a:t> 17,8% - ы </a:t>
            </a:r>
            <a:r>
              <a:rPr lang="ru-RU" sz="6400" dirty="0" err="1">
                <a:solidFill>
                  <a:schemeClr val="tx1"/>
                </a:solidFill>
              </a:rPr>
              <a:t>ғана</a:t>
            </a:r>
            <a:r>
              <a:rPr lang="ru-RU" sz="6400" dirty="0">
                <a:solidFill>
                  <a:schemeClr val="tx1"/>
                </a:solidFill>
              </a:rPr>
              <a:t> </a:t>
            </a:r>
            <a:r>
              <a:rPr lang="ru-RU" sz="6400" dirty="0" err="1">
                <a:solidFill>
                  <a:schemeClr val="tx1"/>
                </a:solidFill>
              </a:rPr>
              <a:t>жақсы</a:t>
            </a:r>
            <a:r>
              <a:rPr lang="ru-RU" sz="6400" dirty="0">
                <a:solidFill>
                  <a:schemeClr val="tx1"/>
                </a:solidFill>
              </a:rPr>
              <a:t> </a:t>
            </a:r>
            <a:r>
              <a:rPr lang="ru-RU" sz="6400" dirty="0" err="1">
                <a:solidFill>
                  <a:schemeClr val="tx1"/>
                </a:solidFill>
              </a:rPr>
              <a:t>біледі</a:t>
            </a:r>
            <a:r>
              <a:rPr lang="ru-RU" sz="6400" dirty="0">
                <a:solidFill>
                  <a:schemeClr val="tx1"/>
                </a:solidFill>
              </a:rPr>
              <a:t>, ал 27,3% - ы </a:t>
            </a:r>
            <a:r>
              <a:rPr lang="ru-RU" sz="6400" dirty="0" err="1">
                <a:solidFill>
                  <a:schemeClr val="tx1"/>
                </a:solidFill>
              </a:rPr>
              <a:t>мұндай</a:t>
            </a:r>
            <a:r>
              <a:rPr lang="ru-RU" sz="6400" dirty="0">
                <a:solidFill>
                  <a:schemeClr val="tx1"/>
                </a:solidFill>
              </a:rPr>
              <a:t> </a:t>
            </a:r>
            <a:r>
              <a:rPr lang="ru-RU" sz="6400" dirty="0" err="1">
                <a:solidFill>
                  <a:schemeClr val="tx1"/>
                </a:solidFill>
              </a:rPr>
              <a:t>қызметтің</a:t>
            </a:r>
            <a:r>
              <a:rPr lang="ru-RU" sz="6400" dirty="0">
                <a:solidFill>
                  <a:schemeClr val="tx1"/>
                </a:solidFill>
              </a:rPr>
              <a:t> бар </a:t>
            </a:r>
            <a:r>
              <a:rPr lang="ru-RU" sz="6400" dirty="0" err="1">
                <a:solidFill>
                  <a:schemeClr val="tx1"/>
                </a:solidFill>
              </a:rPr>
              <a:t>екенін</a:t>
            </a:r>
            <a:r>
              <a:rPr lang="ru-RU" sz="6400" dirty="0">
                <a:solidFill>
                  <a:schemeClr val="tx1"/>
                </a:solidFill>
              </a:rPr>
              <a:t> </a:t>
            </a:r>
            <a:r>
              <a:rPr lang="ru-RU" sz="6400" dirty="0" err="1">
                <a:solidFill>
                  <a:schemeClr val="tx1"/>
                </a:solidFill>
              </a:rPr>
              <a:t>білмейді</a:t>
            </a:r>
            <a:r>
              <a:rPr lang="ru-RU" sz="6400" dirty="0">
                <a:solidFill>
                  <a:schemeClr val="tx1"/>
                </a:solidFill>
              </a:rPr>
              <a:t>.</a:t>
            </a:r>
          </a:p>
          <a:p>
            <a:pPr algn="just">
              <a:lnSpc>
                <a:spcPct val="120000"/>
              </a:lnSpc>
              <a:spcBef>
                <a:spcPts val="0"/>
              </a:spcBef>
            </a:pPr>
            <a:r>
              <a:rPr lang="ru-RU" sz="6400" dirty="0" err="1">
                <a:solidFill>
                  <a:schemeClr val="tx1"/>
                </a:solidFill>
              </a:rPr>
              <a:t>Білім</a:t>
            </a:r>
            <a:r>
              <a:rPr lang="ru-RU" sz="6400" dirty="0">
                <a:solidFill>
                  <a:schemeClr val="tx1"/>
                </a:solidFill>
              </a:rPr>
              <a:t> беру </a:t>
            </a:r>
            <a:r>
              <a:rPr lang="ru-RU" sz="6400" dirty="0" err="1">
                <a:solidFill>
                  <a:schemeClr val="tx1"/>
                </a:solidFill>
              </a:rPr>
              <a:t>депозиті</a:t>
            </a:r>
            <a:r>
              <a:rPr lang="ru-RU" sz="6400" dirty="0">
                <a:solidFill>
                  <a:schemeClr val="tx1"/>
                </a:solidFill>
              </a:rPr>
              <a:t> </a:t>
            </a:r>
            <a:r>
              <a:rPr lang="ru-RU" sz="6400" dirty="0" err="1">
                <a:solidFill>
                  <a:schemeClr val="tx1"/>
                </a:solidFill>
              </a:rPr>
              <a:t>туралы</a:t>
            </a:r>
            <a:r>
              <a:rPr lang="ru-RU" sz="6400" dirty="0">
                <a:solidFill>
                  <a:schemeClr val="tx1"/>
                </a:solidFill>
              </a:rPr>
              <a:t> 16,3% </a:t>
            </a:r>
            <a:r>
              <a:rPr lang="ru-RU" sz="6400" dirty="0" err="1">
                <a:solidFill>
                  <a:schemeClr val="tx1"/>
                </a:solidFill>
              </a:rPr>
              <a:t>ғана</a:t>
            </a:r>
            <a:r>
              <a:rPr lang="ru-RU" sz="6400" dirty="0">
                <a:solidFill>
                  <a:schemeClr val="tx1"/>
                </a:solidFill>
              </a:rPr>
              <a:t> </a:t>
            </a:r>
            <a:r>
              <a:rPr lang="ru-RU" sz="6400" dirty="0" err="1">
                <a:solidFill>
                  <a:schemeClr val="tx1"/>
                </a:solidFill>
              </a:rPr>
              <a:t>біледі</a:t>
            </a:r>
            <a:r>
              <a:rPr lang="ru-RU" sz="6400" dirty="0">
                <a:solidFill>
                  <a:schemeClr val="tx1"/>
                </a:solidFill>
              </a:rPr>
              <a:t> </a:t>
            </a:r>
            <a:r>
              <a:rPr lang="ru-RU" sz="6400" dirty="0" err="1">
                <a:solidFill>
                  <a:schemeClr val="tx1"/>
                </a:solidFill>
              </a:rPr>
              <a:t>және</a:t>
            </a:r>
            <a:r>
              <a:rPr lang="ru-RU" sz="6400" dirty="0">
                <a:solidFill>
                  <a:schemeClr val="tx1"/>
                </a:solidFill>
              </a:rPr>
              <a:t> </a:t>
            </a:r>
            <a:r>
              <a:rPr lang="ru-RU" sz="6400" dirty="0" err="1">
                <a:solidFill>
                  <a:schemeClr val="tx1"/>
                </a:solidFill>
              </a:rPr>
              <a:t>мұндай</a:t>
            </a:r>
            <a:r>
              <a:rPr lang="ru-RU" sz="6400" dirty="0">
                <a:solidFill>
                  <a:schemeClr val="tx1"/>
                </a:solidFill>
              </a:rPr>
              <a:t> </a:t>
            </a:r>
            <a:r>
              <a:rPr lang="ru-RU" sz="6400" dirty="0" err="1">
                <a:solidFill>
                  <a:schemeClr val="tx1"/>
                </a:solidFill>
              </a:rPr>
              <a:t>қызмет</a:t>
            </a:r>
            <a:r>
              <a:rPr lang="ru-RU" sz="6400" dirty="0">
                <a:solidFill>
                  <a:schemeClr val="tx1"/>
                </a:solidFill>
              </a:rPr>
              <a:t> </a:t>
            </a:r>
            <a:r>
              <a:rPr lang="ru-RU" sz="6400" dirty="0" err="1">
                <a:solidFill>
                  <a:schemeClr val="tx1"/>
                </a:solidFill>
              </a:rPr>
              <a:t>туралы</a:t>
            </a:r>
            <a:r>
              <a:rPr lang="ru-RU" sz="6400" dirty="0">
                <a:solidFill>
                  <a:schemeClr val="tx1"/>
                </a:solidFill>
              </a:rPr>
              <a:t> </a:t>
            </a:r>
            <a:r>
              <a:rPr lang="ru-RU" sz="6400" dirty="0" err="1">
                <a:solidFill>
                  <a:schemeClr val="tx1"/>
                </a:solidFill>
              </a:rPr>
              <a:t>естімеген</a:t>
            </a:r>
            <a:r>
              <a:rPr lang="ru-RU" sz="6400" dirty="0">
                <a:solidFill>
                  <a:schemeClr val="tx1"/>
                </a:solidFill>
              </a:rPr>
              <a:t> – 27,8 %.</a:t>
            </a:r>
          </a:p>
          <a:p>
            <a:pPr algn="just">
              <a:lnSpc>
                <a:spcPct val="120000"/>
              </a:lnSpc>
              <a:spcBef>
                <a:spcPts val="0"/>
              </a:spcBef>
            </a:pPr>
            <a:r>
              <a:rPr lang="ru-RU" sz="6400" dirty="0" err="1">
                <a:solidFill>
                  <a:schemeClr val="tx1"/>
                </a:solidFill>
              </a:rPr>
              <a:t>Осылайша</a:t>
            </a:r>
            <a:r>
              <a:rPr lang="ru-RU" sz="6400" dirty="0">
                <a:solidFill>
                  <a:schemeClr val="tx1"/>
                </a:solidFill>
              </a:rPr>
              <a:t>, </a:t>
            </a:r>
            <a:r>
              <a:rPr lang="ru-RU" sz="6400" dirty="0" err="1">
                <a:solidFill>
                  <a:schemeClr val="tx1"/>
                </a:solidFill>
              </a:rPr>
              <a:t>респонденттер</a:t>
            </a:r>
            <a:r>
              <a:rPr lang="ru-RU" sz="6400" dirty="0">
                <a:solidFill>
                  <a:schemeClr val="tx1"/>
                </a:solidFill>
              </a:rPr>
              <a:t> </a:t>
            </a:r>
            <a:r>
              <a:rPr lang="ru-RU" sz="6400" dirty="0" err="1">
                <a:solidFill>
                  <a:schemeClr val="tx1"/>
                </a:solidFill>
              </a:rPr>
              <a:t>қарапайым</a:t>
            </a:r>
            <a:r>
              <a:rPr lang="ru-RU" sz="6400" dirty="0">
                <a:solidFill>
                  <a:schemeClr val="tx1"/>
                </a:solidFill>
              </a:rPr>
              <a:t> </a:t>
            </a:r>
            <a:r>
              <a:rPr lang="ru-RU" sz="6400" dirty="0" err="1">
                <a:solidFill>
                  <a:schemeClr val="tx1"/>
                </a:solidFill>
              </a:rPr>
              <a:t>қаржылық</a:t>
            </a:r>
            <a:r>
              <a:rPr lang="ru-RU" sz="6400" dirty="0">
                <a:solidFill>
                  <a:schemeClr val="tx1"/>
                </a:solidFill>
              </a:rPr>
              <a:t> </a:t>
            </a:r>
            <a:r>
              <a:rPr lang="ru-RU" sz="6400" dirty="0" err="1">
                <a:solidFill>
                  <a:schemeClr val="tx1"/>
                </a:solidFill>
              </a:rPr>
              <a:t>қызметтермен</a:t>
            </a:r>
            <a:r>
              <a:rPr lang="ru-RU" sz="6400" dirty="0">
                <a:solidFill>
                  <a:schemeClr val="tx1"/>
                </a:solidFill>
              </a:rPr>
              <a:t> – </a:t>
            </a:r>
            <a:r>
              <a:rPr lang="ru-RU" sz="6400" dirty="0" err="1">
                <a:solidFill>
                  <a:schemeClr val="tx1"/>
                </a:solidFill>
              </a:rPr>
              <a:t>банктік</a:t>
            </a:r>
            <a:r>
              <a:rPr lang="ru-RU" sz="6400" dirty="0">
                <a:solidFill>
                  <a:schemeClr val="tx1"/>
                </a:solidFill>
              </a:rPr>
              <a:t> депозит, </a:t>
            </a:r>
            <a:r>
              <a:rPr lang="ru-RU" sz="6400" dirty="0" err="1">
                <a:solidFill>
                  <a:schemeClr val="tx1"/>
                </a:solidFill>
              </a:rPr>
              <a:t>ағымдағы</a:t>
            </a:r>
            <a:r>
              <a:rPr lang="ru-RU" sz="6400" dirty="0">
                <a:solidFill>
                  <a:schemeClr val="tx1"/>
                </a:solidFill>
              </a:rPr>
              <a:t> шот, </a:t>
            </a:r>
            <a:r>
              <a:rPr lang="ru-RU" sz="6400" dirty="0" err="1">
                <a:solidFill>
                  <a:schemeClr val="tx1"/>
                </a:solidFill>
              </a:rPr>
              <a:t>тауарлық</a:t>
            </a:r>
            <a:r>
              <a:rPr lang="ru-RU" sz="6400" dirty="0">
                <a:solidFill>
                  <a:schemeClr val="tx1"/>
                </a:solidFill>
              </a:rPr>
              <a:t> </a:t>
            </a:r>
            <a:r>
              <a:rPr lang="ru-RU" sz="6400" dirty="0" err="1">
                <a:solidFill>
                  <a:schemeClr val="tx1"/>
                </a:solidFill>
              </a:rPr>
              <a:t>несие</a:t>
            </a:r>
            <a:r>
              <a:rPr lang="ru-RU" sz="6400" dirty="0">
                <a:solidFill>
                  <a:schemeClr val="tx1"/>
                </a:solidFill>
              </a:rPr>
              <a:t> </a:t>
            </a:r>
            <a:r>
              <a:rPr lang="ru-RU" sz="6400" dirty="0" err="1">
                <a:solidFill>
                  <a:schemeClr val="tx1"/>
                </a:solidFill>
              </a:rPr>
              <a:t>және</a:t>
            </a:r>
            <a:r>
              <a:rPr lang="ru-RU" sz="6400" dirty="0">
                <a:solidFill>
                  <a:schemeClr val="tx1"/>
                </a:solidFill>
              </a:rPr>
              <a:t> интернет </a:t>
            </a:r>
            <a:r>
              <a:rPr lang="ru-RU" sz="6400" dirty="0" err="1">
                <a:solidFill>
                  <a:schemeClr val="tx1"/>
                </a:solidFill>
              </a:rPr>
              <a:t>және</a:t>
            </a:r>
            <a:r>
              <a:rPr lang="ru-RU" sz="6400" dirty="0">
                <a:solidFill>
                  <a:schemeClr val="tx1"/>
                </a:solidFill>
              </a:rPr>
              <a:t> </a:t>
            </a:r>
            <a:r>
              <a:rPr lang="ru-RU" sz="6400" dirty="0" err="1">
                <a:solidFill>
                  <a:schemeClr val="tx1"/>
                </a:solidFill>
              </a:rPr>
              <a:t>мобильді</a:t>
            </a:r>
            <a:r>
              <a:rPr lang="ru-RU" sz="6400" dirty="0">
                <a:solidFill>
                  <a:schemeClr val="tx1"/>
                </a:solidFill>
              </a:rPr>
              <a:t> </a:t>
            </a:r>
            <a:r>
              <a:rPr lang="ru-RU" sz="6400" dirty="0" err="1">
                <a:solidFill>
                  <a:schemeClr val="tx1"/>
                </a:solidFill>
              </a:rPr>
              <a:t>банкингпен</a:t>
            </a:r>
            <a:r>
              <a:rPr lang="ru-RU" sz="6400" dirty="0">
                <a:solidFill>
                  <a:schemeClr val="tx1"/>
                </a:solidFill>
              </a:rPr>
              <a:t> </a:t>
            </a:r>
            <a:r>
              <a:rPr lang="ru-RU" sz="6400" dirty="0" err="1">
                <a:solidFill>
                  <a:schemeClr val="tx1"/>
                </a:solidFill>
              </a:rPr>
              <a:t>жақсы</a:t>
            </a:r>
            <a:r>
              <a:rPr lang="ru-RU" sz="6400" dirty="0">
                <a:solidFill>
                  <a:schemeClr val="tx1"/>
                </a:solidFill>
              </a:rPr>
              <a:t> </a:t>
            </a:r>
            <a:r>
              <a:rPr lang="ru-RU" sz="6400" dirty="0" err="1">
                <a:solidFill>
                  <a:schemeClr val="tx1"/>
                </a:solidFill>
              </a:rPr>
              <a:t>таныс</a:t>
            </a:r>
            <a:r>
              <a:rPr lang="ru-RU" sz="6400" dirty="0">
                <a:solidFill>
                  <a:schemeClr val="tx1"/>
                </a:solidFill>
              </a:rPr>
              <a:t> </a:t>
            </a:r>
            <a:r>
              <a:rPr lang="ru-RU" sz="6400" dirty="0" err="1">
                <a:solidFill>
                  <a:schemeClr val="tx1"/>
                </a:solidFill>
              </a:rPr>
              <a:t>екенін</a:t>
            </a:r>
            <a:r>
              <a:rPr lang="ru-RU" sz="6400" dirty="0">
                <a:solidFill>
                  <a:schemeClr val="tx1"/>
                </a:solidFill>
              </a:rPr>
              <a:t> </a:t>
            </a:r>
            <a:r>
              <a:rPr lang="ru-RU" sz="6400" dirty="0" err="1">
                <a:solidFill>
                  <a:schemeClr val="tx1"/>
                </a:solidFill>
              </a:rPr>
              <a:t>көрсетті</a:t>
            </a:r>
            <a:r>
              <a:rPr lang="ru-RU" sz="6400" dirty="0">
                <a:solidFill>
                  <a:schemeClr val="tx1"/>
                </a:solidFill>
              </a:rPr>
              <a:t>. </a:t>
            </a:r>
            <a:r>
              <a:rPr lang="ru-RU" sz="6400" dirty="0" err="1">
                <a:solidFill>
                  <a:schemeClr val="tx1"/>
                </a:solidFill>
              </a:rPr>
              <a:t>Неғұрлым</a:t>
            </a:r>
            <a:r>
              <a:rPr lang="ru-RU" sz="6400" dirty="0">
                <a:solidFill>
                  <a:schemeClr val="tx1"/>
                </a:solidFill>
              </a:rPr>
              <a:t> </a:t>
            </a:r>
            <a:r>
              <a:rPr lang="ru-RU" sz="6400" dirty="0" err="1">
                <a:solidFill>
                  <a:schemeClr val="tx1"/>
                </a:solidFill>
              </a:rPr>
              <a:t>күрделі</a:t>
            </a:r>
            <a:r>
              <a:rPr lang="ru-RU" sz="6400" dirty="0">
                <a:solidFill>
                  <a:schemeClr val="tx1"/>
                </a:solidFill>
              </a:rPr>
              <a:t> </a:t>
            </a:r>
            <a:r>
              <a:rPr lang="ru-RU" sz="6400" dirty="0" err="1">
                <a:solidFill>
                  <a:schemeClr val="tx1"/>
                </a:solidFill>
              </a:rPr>
              <a:t>қаржылық</a:t>
            </a:r>
            <a:r>
              <a:rPr lang="ru-RU" sz="6400" dirty="0">
                <a:solidFill>
                  <a:schemeClr val="tx1"/>
                </a:solidFill>
              </a:rPr>
              <a:t> </a:t>
            </a:r>
            <a:r>
              <a:rPr lang="ru-RU" sz="6400" dirty="0" err="1">
                <a:solidFill>
                  <a:schemeClr val="tx1"/>
                </a:solidFill>
              </a:rPr>
              <a:t>қызметтер</a:t>
            </a:r>
            <a:r>
              <a:rPr lang="ru-RU" sz="6400" dirty="0">
                <a:solidFill>
                  <a:schemeClr val="tx1"/>
                </a:solidFill>
              </a:rPr>
              <a:t> </a:t>
            </a:r>
            <a:r>
              <a:rPr lang="ru-RU" sz="6400" dirty="0" err="1">
                <a:solidFill>
                  <a:schemeClr val="tx1"/>
                </a:solidFill>
              </a:rPr>
              <a:t>нашар</a:t>
            </a:r>
            <a:r>
              <a:rPr lang="ru-RU" sz="6400" dirty="0">
                <a:solidFill>
                  <a:schemeClr val="tx1"/>
                </a:solidFill>
              </a:rPr>
              <a:t> </a:t>
            </a:r>
            <a:r>
              <a:rPr lang="ru-RU" sz="6400" dirty="0" err="1">
                <a:solidFill>
                  <a:schemeClr val="tx1"/>
                </a:solidFill>
              </a:rPr>
              <a:t>таныс</a:t>
            </a:r>
            <a:r>
              <a:rPr lang="ru-RU" sz="6400" dirty="0">
                <a:solidFill>
                  <a:schemeClr val="tx1"/>
                </a:solidFill>
              </a:rPr>
              <a:t> </a:t>
            </a:r>
            <a:r>
              <a:rPr lang="ru-RU" sz="6400" dirty="0" err="1">
                <a:solidFill>
                  <a:schemeClr val="tx1"/>
                </a:solidFill>
              </a:rPr>
              <a:t>және</a:t>
            </a:r>
            <a:r>
              <a:rPr lang="ru-RU" sz="6400" dirty="0">
                <a:solidFill>
                  <a:schemeClr val="tx1"/>
                </a:solidFill>
              </a:rPr>
              <a:t> </a:t>
            </a:r>
            <a:r>
              <a:rPr lang="ru-RU" sz="6400" dirty="0" err="1">
                <a:solidFill>
                  <a:schemeClr val="tx1"/>
                </a:solidFill>
              </a:rPr>
              <a:t>сұралғандар</a:t>
            </a:r>
            <a:r>
              <a:rPr lang="ru-RU" sz="6400" dirty="0">
                <a:solidFill>
                  <a:schemeClr val="tx1"/>
                </a:solidFill>
              </a:rPr>
              <a:t> </a:t>
            </a:r>
            <a:r>
              <a:rPr lang="ru-RU" sz="6400" dirty="0" err="1">
                <a:solidFill>
                  <a:schemeClr val="tx1"/>
                </a:solidFill>
              </a:rPr>
              <a:t>сирек</a:t>
            </a:r>
            <a:r>
              <a:rPr lang="ru-RU" sz="6400" dirty="0">
                <a:solidFill>
                  <a:schemeClr val="tx1"/>
                </a:solidFill>
              </a:rPr>
              <a:t> </a:t>
            </a:r>
            <a:r>
              <a:rPr lang="ru-RU" sz="6400" dirty="0" err="1">
                <a:solidFill>
                  <a:schemeClr val="tx1"/>
                </a:solidFill>
              </a:rPr>
              <a:t>пайдаланады</a:t>
            </a:r>
            <a:r>
              <a:rPr lang="ru-RU" sz="6400" dirty="0">
                <a:solidFill>
                  <a:schemeClr val="tx1"/>
                </a:solidFill>
              </a:rPr>
              <a:t>.</a:t>
            </a:r>
          </a:p>
          <a:p>
            <a:pPr marL="0" indent="0" algn="just">
              <a:buNone/>
            </a:pPr>
            <a:endParaRPr lang="ru-RU" sz="4000" dirty="0">
              <a:solidFill>
                <a:schemeClr val="tx1"/>
              </a:solidFill>
            </a:endParaRPr>
          </a:p>
          <a:p>
            <a:endParaRPr lang="en-US" dirty="0"/>
          </a:p>
          <a:p>
            <a:endParaRPr lang="ru-RU" dirty="0"/>
          </a:p>
          <a:p>
            <a:endParaRPr lang="ru-RU" dirty="0"/>
          </a:p>
          <a:p>
            <a:r>
              <a:rPr lang="ru-RU" dirty="0"/>
              <a:t> </a:t>
            </a:r>
          </a:p>
        </p:txBody>
      </p:sp>
      <p:sp>
        <p:nvSpPr>
          <p:cNvPr id="4" name="Номер слайда 3"/>
          <p:cNvSpPr>
            <a:spLocks noGrp="1"/>
          </p:cNvSpPr>
          <p:nvPr>
            <p:ph type="sldNum" sz="quarter" idx="12"/>
          </p:nvPr>
        </p:nvSpPr>
        <p:spPr/>
        <p:txBody>
          <a:bodyPr/>
          <a:lstStyle/>
          <a:p>
            <a:fld id="{36AE403C-4EB7-40BC-9395-955F62C492F5}" type="slidenum">
              <a:rPr lang="ru-RU" smtClean="0"/>
              <a:pPr/>
              <a:t>76</a:t>
            </a:fld>
            <a:endParaRPr lang="ru-RU" dirty="0"/>
          </a:p>
        </p:txBody>
      </p:sp>
      <p:sp>
        <p:nvSpPr>
          <p:cNvPr id="5" name="Равнобедренный треугольник 24">
            <a:extLst>
              <a:ext uri="{FF2B5EF4-FFF2-40B4-BE49-F238E27FC236}">
                <a16:creationId xmlns:a16="http://schemas.microsoft.com/office/drawing/2014/main" id="{B731ADCC-FFA9-4A2C-BBFB-AD09F19A8321}"/>
              </a:ext>
            </a:extLst>
          </p:cNvPr>
          <p:cNvSpPr/>
          <p:nvPr/>
        </p:nvSpPr>
        <p:spPr>
          <a:xfrm rot="5400000">
            <a:off x="398724" y="349223"/>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3164" y="620687"/>
            <a:ext cx="10401336" cy="642944"/>
          </a:xfrm>
        </p:spPr>
        <p:txBody>
          <a:bodyPr>
            <a:normAutofit fontScale="90000"/>
          </a:bodyPr>
          <a:lstStyle/>
          <a:p>
            <a:r>
              <a:rPr lang="ru-RU" sz="3100" b="1" dirty="0">
                <a:latin typeface="+mn-lt"/>
              </a:rPr>
              <a:t>«ҚАРЖЫЛЫҚ ҚЫЗМЕТТЕРДІ ПАЙДАЛАНА БІЛУ» </a:t>
            </a:r>
            <a:r>
              <a:rPr lang="ru-RU" sz="3100" b="1" dirty="0" err="1">
                <a:latin typeface="+mn-lt"/>
              </a:rPr>
              <a:t>блогы</a:t>
            </a:r>
            <a:r>
              <a:rPr lang="ru-RU" sz="3100" b="1" dirty="0">
                <a:latin typeface="+mn-lt"/>
              </a:rPr>
              <a:t> </a:t>
            </a:r>
            <a:r>
              <a:rPr lang="ru-RU" sz="3100" b="1" dirty="0" err="1">
                <a:latin typeface="+mn-lt"/>
              </a:rPr>
              <a:t>бойынша</a:t>
            </a:r>
            <a:r>
              <a:rPr lang="ru-RU" sz="3100" b="1" dirty="0">
                <a:latin typeface="+mn-lt"/>
              </a:rPr>
              <a:t> </a:t>
            </a:r>
            <a:r>
              <a:rPr lang="ru-RU" sz="3100" b="1" dirty="0" err="1">
                <a:latin typeface="+mn-lt"/>
              </a:rPr>
              <a:t>қорытындылар</a:t>
            </a:r>
            <a:br>
              <a:rPr lang="ru-RU" sz="2800" dirty="0">
                <a:solidFill>
                  <a:srgbClr val="00A642"/>
                </a:solidFill>
                <a:latin typeface="+mn-lt"/>
              </a:rPr>
            </a:br>
            <a:endParaRPr lang="ru-RU" sz="2800" b="1" dirty="0">
              <a:solidFill>
                <a:srgbClr val="00A642"/>
              </a:solidFill>
              <a:latin typeface="+mn-lt"/>
            </a:endParaRPr>
          </a:p>
        </p:txBody>
      </p:sp>
      <p:sp>
        <p:nvSpPr>
          <p:cNvPr id="3" name="Содержимое 2"/>
          <p:cNvSpPr>
            <a:spLocks noGrp="1"/>
          </p:cNvSpPr>
          <p:nvPr>
            <p:ph idx="1"/>
          </p:nvPr>
        </p:nvSpPr>
        <p:spPr>
          <a:xfrm>
            <a:off x="829072" y="1319372"/>
            <a:ext cx="10515600" cy="5036978"/>
          </a:xfrm>
        </p:spPr>
        <p:txBody>
          <a:bodyPr>
            <a:normAutofit/>
          </a:bodyPr>
          <a:lstStyle/>
          <a:p>
            <a:pPr algn="just"/>
            <a:r>
              <a:rPr lang="ru-RU" sz="1600" dirty="0" err="1">
                <a:solidFill>
                  <a:schemeClr val="tx1"/>
                </a:solidFill>
              </a:rPr>
              <a:t>Соңғы</a:t>
            </a:r>
            <a:r>
              <a:rPr lang="ru-RU" sz="1600" dirty="0">
                <a:solidFill>
                  <a:schemeClr val="tx1"/>
                </a:solidFill>
              </a:rPr>
              <a:t> 2 </a:t>
            </a:r>
            <a:r>
              <a:rPr lang="ru-RU" sz="1600" dirty="0" err="1">
                <a:solidFill>
                  <a:schemeClr val="tx1"/>
                </a:solidFill>
              </a:rPr>
              <a:t>жылда</a:t>
            </a:r>
            <a:r>
              <a:rPr lang="ru-RU" sz="1600" dirty="0">
                <a:solidFill>
                  <a:schemeClr val="tx1"/>
                </a:solidFill>
              </a:rPr>
              <a:t> </a:t>
            </a:r>
            <a:r>
              <a:rPr lang="ru-RU" sz="1600" dirty="0" err="1">
                <a:solidFill>
                  <a:schemeClr val="tx1"/>
                </a:solidFill>
              </a:rPr>
              <a:t>респонденттер</a:t>
            </a:r>
            <a:r>
              <a:rPr lang="ru-RU" sz="1600" dirty="0">
                <a:solidFill>
                  <a:schemeClr val="tx1"/>
                </a:solidFill>
              </a:rPr>
              <a:t> </a:t>
            </a:r>
            <a:r>
              <a:rPr lang="ru-RU" sz="1600" dirty="0" err="1">
                <a:solidFill>
                  <a:schemeClr val="tx1"/>
                </a:solidFill>
              </a:rPr>
              <a:t>негізінен</a:t>
            </a:r>
            <a:r>
              <a:rPr lang="ru-RU" sz="1600" dirty="0">
                <a:solidFill>
                  <a:schemeClr val="tx1"/>
                </a:solidFill>
              </a:rPr>
              <a:t> </a:t>
            </a:r>
            <a:r>
              <a:rPr lang="ru-RU" sz="1600" dirty="0" err="1">
                <a:solidFill>
                  <a:schemeClr val="tx1"/>
                </a:solidFill>
              </a:rPr>
              <a:t>тауарлық</a:t>
            </a:r>
            <a:r>
              <a:rPr lang="ru-RU" sz="1600" dirty="0">
                <a:solidFill>
                  <a:schemeClr val="tx1"/>
                </a:solidFill>
              </a:rPr>
              <a:t> </a:t>
            </a:r>
            <a:r>
              <a:rPr lang="ru-RU" sz="1600" dirty="0" err="1">
                <a:solidFill>
                  <a:schemeClr val="tx1"/>
                </a:solidFill>
              </a:rPr>
              <a:t>несие</a:t>
            </a:r>
            <a:r>
              <a:rPr lang="ru-RU" sz="1600" dirty="0">
                <a:solidFill>
                  <a:schemeClr val="tx1"/>
                </a:solidFill>
              </a:rPr>
              <a:t> – 37,4%, </a:t>
            </a:r>
            <a:r>
              <a:rPr lang="ru-RU" sz="1600" dirty="0" err="1">
                <a:solidFill>
                  <a:schemeClr val="tx1"/>
                </a:solidFill>
              </a:rPr>
              <a:t>ағымдағы</a:t>
            </a:r>
            <a:r>
              <a:rPr lang="ru-RU" sz="1600" dirty="0">
                <a:solidFill>
                  <a:schemeClr val="tx1"/>
                </a:solidFill>
              </a:rPr>
              <a:t> шот – 32,6%, </a:t>
            </a:r>
            <a:r>
              <a:rPr lang="ru-RU" sz="1600" dirty="0" err="1">
                <a:solidFill>
                  <a:schemeClr val="tx1"/>
                </a:solidFill>
              </a:rPr>
              <a:t>банктік</a:t>
            </a:r>
            <a:r>
              <a:rPr lang="ru-RU" sz="1600" dirty="0">
                <a:solidFill>
                  <a:schemeClr val="tx1"/>
                </a:solidFill>
              </a:rPr>
              <a:t> депозит – 29,3% </a:t>
            </a:r>
            <a:r>
              <a:rPr lang="ru-RU" sz="1600" dirty="0" err="1">
                <a:solidFill>
                  <a:schemeClr val="tx1"/>
                </a:solidFill>
              </a:rPr>
              <a:t>сияқты</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қызметтерді</a:t>
            </a:r>
            <a:r>
              <a:rPr lang="ru-RU" sz="1600" dirty="0">
                <a:solidFill>
                  <a:schemeClr val="tx1"/>
                </a:solidFill>
              </a:rPr>
              <a:t> </a:t>
            </a:r>
            <a:r>
              <a:rPr lang="ru-RU" sz="1600" dirty="0" err="1">
                <a:solidFill>
                  <a:schemeClr val="tx1"/>
                </a:solidFill>
              </a:rPr>
              <a:t>пайдаланды</a:t>
            </a:r>
            <a:r>
              <a:rPr lang="ru-RU" sz="1600" dirty="0">
                <a:solidFill>
                  <a:schemeClr val="tx1"/>
                </a:solidFill>
              </a:rPr>
              <a:t>. </a:t>
            </a:r>
            <a:r>
              <a:rPr lang="ru-RU" sz="1600" dirty="0" err="1">
                <a:solidFill>
                  <a:schemeClr val="tx1"/>
                </a:solidFill>
              </a:rPr>
              <a:t>Іс</a:t>
            </a:r>
            <a:r>
              <a:rPr lang="ru-RU" sz="1600" dirty="0">
                <a:solidFill>
                  <a:schemeClr val="tx1"/>
                </a:solidFill>
              </a:rPr>
              <a:t> </a:t>
            </a:r>
            <a:r>
              <a:rPr lang="ru-RU" sz="1600" dirty="0" err="1">
                <a:solidFill>
                  <a:schemeClr val="tx1"/>
                </a:solidFill>
              </a:rPr>
              <a:t>жүзінде</a:t>
            </a:r>
            <a:r>
              <a:rPr lang="ru-RU" sz="1600" dirty="0">
                <a:solidFill>
                  <a:schemeClr val="tx1"/>
                </a:solidFill>
              </a:rPr>
              <a:t> </a:t>
            </a:r>
            <a:r>
              <a:rPr lang="ru-RU" sz="1600" dirty="0" err="1">
                <a:solidFill>
                  <a:schemeClr val="tx1"/>
                </a:solidFill>
              </a:rPr>
              <a:t>білім</a:t>
            </a:r>
            <a:r>
              <a:rPr lang="ru-RU" sz="1600" dirty="0">
                <a:solidFill>
                  <a:schemeClr val="tx1"/>
                </a:solidFill>
              </a:rPr>
              <a:t> беру </a:t>
            </a:r>
            <a:r>
              <a:rPr lang="ru-RU" sz="1600" dirty="0" err="1">
                <a:solidFill>
                  <a:schemeClr val="tx1"/>
                </a:solidFill>
              </a:rPr>
              <a:t>кредиттерін</a:t>
            </a:r>
            <a:r>
              <a:rPr lang="ru-RU" sz="1600" dirty="0">
                <a:solidFill>
                  <a:schemeClr val="tx1"/>
                </a:solidFill>
              </a:rPr>
              <a:t>, </a:t>
            </a:r>
            <a:r>
              <a:rPr lang="ru-RU" sz="1600" dirty="0" err="1">
                <a:solidFill>
                  <a:schemeClr val="tx1"/>
                </a:solidFill>
              </a:rPr>
              <a:t>зейнетақы</a:t>
            </a:r>
            <a:r>
              <a:rPr lang="ru-RU" sz="1600" dirty="0">
                <a:solidFill>
                  <a:schemeClr val="tx1"/>
                </a:solidFill>
              </a:rPr>
              <a:t> </a:t>
            </a:r>
            <a:r>
              <a:rPr lang="ru-RU" sz="1600" dirty="0" err="1">
                <a:solidFill>
                  <a:schemeClr val="tx1"/>
                </a:solidFill>
              </a:rPr>
              <a:t>аннуитетін</a:t>
            </a:r>
            <a:r>
              <a:rPr lang="ru-RU" sz="1600" dirty="0">
                <a:solidFill>
                  <a:schemeClr val="tx1"/>
                </a:solidFill>
              </a:rPr>
              <a:t>, </a:t>
            </a:r>
            <a:r>
              <a:rPr lang="ru-RU" sz="1600" dirty="0" err="1">
                <a:solidFill>
                  <a:schemeClr val="tx1"/>
                </a:solidFill>
              </a:rPr>
              <a:t>акцияларды</a:t>
            </a:r>
            <a:r>
              <a:rPr lang="ru-RU" sz="1600" dirty="0">
                <a:solidFill>
                  <a:schemeClr val="tx1"/>
                </a:solidFill>
              </a:rPr>
              <a:t>, </a:t>
            </a:r>
            <a:r>
              <a:rPr lang="ru-RU" sz="1600" dirty="0" err="1">
                <a:solidFill>
                  <a:schemeClr val="tx1"/>
                </a:solidFill>
              </a:rPr>
              <a:t>облигацияларды</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ҮИҚтерді</a:t>
            </a:r>
            <a:r>
              <a:rPr lang="ru-RU" sz="1600" dirty="0">
                <a:solidFill>
                  <a:schemeClr val="tx1"/>
                </a:solidFill>
              </a:rPr>
              <a:t> </a:t>
            </a:r>
            <a:r>
              <a:rPr lang="ru-RU" sz="1600" dirty="0" err="1">
                <a:solidFill>
                  <a:schemeClr val="tx1"/>
                </a:solidFill>
              </a:rPr>
              <a:t>қолданбаған</a:t>
            </a:r>
            <a:r>
              <a:rPr lang="ru-RU" sz="1600" dirty="0">
                <a:solidFill>
                  <a:schemeClr val="tx1"/>
                </a:solidFill>
              </a:rPr>
              <a:t>.</a:t>
            </a:r>
          </a:p>
          <a:p>
            <a:pPr algn="just"/>
            <a:r>
              <a:rPr lang="ru-RU" sz="1600" dirty="0" err="1">
                <a:solidFill>
                  <a:schemeClr val="tx1"/>
                </a:solidFill>
              </a:rPr>
              <a:t>Қазіргі</a:t>
            </a:r>
            <a:r>
              <a:rPr lang="ru-RU" sz="1600" dirty="0">
                <a:solidFill>
                  <a:schemeClr val="tx1"/>
                </a:solidFill>
              </a:rPr>
              <a:t> </a:t>
            </a:r>
            <a:r>
              <a:rPr lang="ru-RU" sz="1600" dirty="0" err="1">
                <a:solidFill>
                  <a:schemeClr val="tx1"/>
                </a:solidFill>
              </a:rPr>
              <a:t>уақытта</a:t>
            </a:r>
            <a:r>
              <a:rPr lang="ru-RU" sz="1600" dirty="0">
                <a:solidFill>
                  <a:schemeClr val="tx1"/>
                </a:solidFill>
              </a:rPr>
              <a:t> </a:t>
            </a:r>
            <a:r>
              <a:rPr lang="ru-RU" sz="1600" dirty="0" err="1">
                <a:solidFill>
                  <a:schemeClr val="tx1"/>
                </a:solidFill>
              </a:rPr>
              <a:t>респонденттер</a:t>
            </a:r>
            <a:r>
              <a:rPr lang="ru-RU" sz="1600" dirty="0">
                <a:solidFill>
                  <a:schemeClr val="tx1"/>
                </a:solidFill>
              </a:rPr>
              <a:t> </a:t>
            </a:r>
            <a:r>
              <a:rPr lang="ru-RU" sz="1600" dirty="0" err="1">
                <a:solidFill>
                  <a:schemeClr val="tx1"/>
                </a:solidFill>
              </a:rPr>
              <a:t>пайдаланатын</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қызметтер</a:t>
            </a:r>
            <a:r>
              <a:rPr lang="ru-RU" sz="1600" dirty="0">
                <a:solidFill>
                  <a:schemeClr val="tx1"/>
                </a:solidFill>
              </a:rPr>
              <a:t> - </a:t>
            </a:r>
            <a:r>
              <a:rPr lang="ru-RU" sz="1600" dirty="0" err="1">
                <a:solidFill>
                  <a:schemeClr val="tx1"/>
                </a:solidFill>
              </a:rPr>
              <a:t>бұл</a:t>
            </a:r>
            <a:r>
              <a:rPr lang="ru-RU" sz="1600" dirty="0">
                <a:solidFill>
                  <a:schemeClr val="tx1"/>
                </a:solidFill>
              </a:rPr>
              <a:t> </a:t>
            </a:r>
            <a:r>
              <a:rPr lang="ru-RU" sz="1600" dirty="0" err="1">
                <a:solidFill>
                  <a:schemeClr val="tx1"/>
                </a:solidFill>
              </a:rPr>
              <a:t>ағымдағы</a:t>
            </a:r>
            <a:r>
              <a:rPr lang="ru-RU" sz="1600" dirty="0">
                <a:solidFill>
                  <a:schemeClr val="tx1"/>
                </a:solidFill>
              </a:rPr>
              <a:t> шот (33 %), </a:t>
            </a:r>
            <a:r>
              <a:rPr lang="ru-RU" sz="1600" dirty="0" err="1">
                <a:solidFill>
                  <a:schemeClr val="tx1"/>
                </a:solidFill>
              </a:rPr>
              <a:t>тауарлық</a:t>
            </a:r>
            <a:r>
              <a:rPr lang="ru-RU" sz="1600" dirty="0">
                <a:solidFill>
                  <a:schemeClr val="tx1"/>
                </a:solidFill>
              </a:rPr>
              <a:t> </a:t>
            </a:r>
            <a:r>
              <a:rPr lang="ru-RU" sz="1600" dirty="0" err="1">
                <a:solidFill>
                  <a:schemeClr val="tx1"/>
                </a:solidFill>
              </a:rPr>
              <a:t>несие</a:t>
            </a:r>
            <a:r>
              <a:rPr lang="ru-RU" sz="1600" dirty="0">
                <a:solidFill>
                  <a:schemeClr val="tx1"/>
                </a:solidFill>
              </a:rPr>
              <a:t> (30,9%), </a:t>
            </a:r>
            <a:r>
              <a:rPr lang="ru-RU" sz="1600" dirty="0" err="1">
                <a:solidFill>
                  <a:schemeClr val="tx1"/>
                </a:solidFill>
              </a:rPr>
              <a:t>банктік</a:t>
            </a:r>
            <a:r>
              <a:rPr lang="ru-RU" sz="1600" dirty="0">
                <a:solidFill>
                  <a:schemeClr val="tx1"/>
                </a:solidFill>
              </a:rPr>
              <a:t> депозит (31,8%). </a:t>
            </a:r>
            <a:r>
              <a:rPr lang="ru-RU" sz="1600" dirty="0" err="1">
                <a:solidFill>
                  <a:schemeClr val="tx1"/>
                </a:solidFill>
              </a:rPr>
              <a:t>Шағын</a:t>
            </a:r>
            <a:r>
              <a:rPr lang="ru-RU" sz="1600" dirty="0">
                <a:solidFill>
                  <a:schemeClr val="tx1"/>
                </a:solidFill>
              </a:rPr>
              <a:t> </a:t>
            </a:r>
            <a:r>
              <a:rPr lang="ru-RU" sz="1600" dirty="0" err="1">
                <a:solidFill>
                  <a:schemeClr val="tx1"/>
                </a:solidFill>
              </a:rPr>
              <a:t>несиелер</a:t>
            </a:r>
            <a:r>
              <a:rPr lang="ru-RU" sz="1600" dirty="0">
                <a:solidFill>
                  <a:schemeClr val="tx1"/>
                </a:solidFill>
              </a:rPr>
              <a:t> (5,1%), </a:t>
            </a:r>
            <a:r>
              <a:rPr lang="ru-RU" sz="1600" dirty="0" err="1">
                <a:solidFill>
                  <a:schemeClr val="tx1"/>
                </a:solidFill>
              </a:rPr>
              <a:t>несие</a:t>
            </a:r>
            <a:r>
              <a:rPr lang="ru-RU" sz="1600" dirty="0">
                <a:solidFill>
                  <a:schemeClr val="tx1"/>
                </a:solidFill>
              </a:rPr>
              <a:t> </a:t>
            </a:r>
            <a:r>
              <a:rPr lang="ru-RU" sz="1600" dirty="0" err="1">
                <a:solidFill>
                  <a:schemeClr val="tx1"/>
                </a:solidFill>
              </a:rPr>
              <a:t>картасы</a:t>
            </a:r>
            <a:r>
              <a:rPr lang="ru-RU" sz="1600" dirty="0">
                <a:solidFill>
                  <a:schemeClr val="tx1"/>
                </a:solidFill>
              </a:rPr>
              <a:t> (2,2%), </a:t>
            </a:r>
            <a:r>
              <a:rPr lang="ru-RU" sz="1600" dirty="0" err="1">
                <a:solidFill>
                  <a:schemeClr val="tx1"/>
                </a:solidFill>
              </a:rPr>
              <a:t>зейнетақы</a:t>
            </a:r>
            <a:r>
              <a:rPr lang="ru-RU" sz="1600" dirty="0">
                <a:solidFill>
                  <a:schemeClr val="tx1"/>
                </a:solidFill>
              </a:rPr>
              <a:t> </a:t>
            </a:r>
            <a:r>
              <a:rPr lang="ru-RU" sz="1600" dirty="0" err="1">
                <a:solidFill>
                  <a:schemeClr val="tx1"/>
                </a:solidFill>
              </a:rPr>
              <a:t>аннуитеті</a:t>
            </a:r>
            <a:r>
              <a:rPr lang="ru-RU" sz="1600" dirty="0">
                <a:solidFill>
                  <a:schemeClr val="tx1"/>
                </a:solidFill>
              </a:rPr>
              <a:t> (1,08%), </a:t>
            </a:r>
            <a:r>
              <a:rPr lang="ru-RU" sz="1600" dirty="0" err="1">
                <a:solidFill>
                  <a:schemeClr val="tx1"/>
                </a:solidFill>
              </a:rPr>
              <a:t>білім</a:t>
            </a:r>
            <a:r>
              <a:rPr lang="ru-RU" sz="1600" dirty="0">
                <a:solidFill>
                  <a:schemeClr val="tx1"/>
                </a:solidFill>
              </a:rPr>
              <a:t> беру </a:t>
            </a:r>
            <a:r>
              <a:rPr lang="ru-RU" sz="1600" dirty="0" err="1">
                <a:solidFill>
                  <a:schemeClr val="tx1"/>
                </a:solidFill>
              </a:rPr>
              <a:t>депозиті</a:t>
            </a:r>
            <a:r>
              <a:rPr lang="ru-RU" sz="1600" dirty="0">
                <a:solidFill>
                  <a:schemeClr val="tx1"/>
                </a:solidFill>
              </a:rPr>
              <a:t> (0,72 %) </a:t>
            </a:r>
            <a:r>
              <a:rPr lang="ru-RU" sz="1600" dirty="0" err="1">
                <a:solidFill>
                  <a:schemeClr val="tx1"/>
                </a:solidFill>
              </a:rPr>
              <a:t>акциялар</a:t>
            </a:r>
            <a:r>
              <a:rPr lang="ru-RU" sz="1600" dirty="0">
                <a:solidFill>
                  <a:schemeClr val="tx1"/>
                </a:solidFill>
              </a:rPr>
              <a:t>/</a:t>
            </a:r>
            <a:r>
              <a:rPr lang="ru-RU" sz="1600" dirty="0" err="1">
                <a:solidFill>
                  <a:schemeClr val="tx1"/>
                </a:solidFill>
              </a:rPr>
              <a:t>облигациялар</a:t>
            </a:r>
            <a:r>
              <a:rPr lang="ru-RU" sz="1600" dirty="0">
                <a:solidFill>
                  <a:schemeClr val="tx1"/>
                </a:solidFill>
              </a:rPr>
              <a:t>, ҮИҚ (0,16%) </a:t>
            </a:r>
            <a:r>
              <a:rPr lang="ru-RU" sz="1600" dirty="0" err="1">
                <a:solidFill>
                  <a:schemeClr val="tx1"/>
                </a:solidFill>
              </a:rPr>
              <a:t>сияқты</a:t>
            </a:r>
            <a:r>
              <a:rPr lang="ru-RU" sz="1600" dirty="0">
                <a:solidFill>
                  <a:schemeClr val="tx1"/>
                </a:solidFill>
              </a:rPr>
              <a:t> </a:t>
            </a:r>
            <a:r>
              <a:rPr lang="ru-RU" sz="1600" dirty="0" err="1">
                <a:solidFill>
                  <a:schemeClr val="tx1"/>
                </a:solidFill>
              </a:rPr>
              <a:t>қызметтер</a:t>
            </a:r>
            <a:r>
              <a:rPr lang="ru-RU" sz="1600" dirty="0">
                <a:solidFill>
                  <a:schemeClr val="tx1"/>
                </a:solidFill>
              </a:rPr>
              <a:t> </a:t>
            </a:r>
            <a:r>
              <a:rPr lang="ru-RU" sz="1600" dirty="0" err="1">
                <a:solidFill>
                  <a:schemeClr val="tx1"/>
                </a:solidFill>
              </a:rPr>
              <a:t>іс</a:t>
            </a:r>
            <a:r>
              <a:rPr lang="ru-RU" sz="1600" dirty="0">
                <a:solidFill>
                  <a:schemeClr val="tx1"/>
                </a:solidFill>
              </a:rPr>
              <a:t> </a:t>
            </a:r>
            <a:r>
              <a:rPr lang="ru-RU" sz="1600" dirty="0" err="1">
                <a:solidFill>
                  <a:schemeClr val="tx1"/>
                </a:solidFill>
              </a:rPr>
              <a:t>жүзінде</a:t>
            </a:r>
            <a:r>
              <a:rPr lang="ru-RU" sz="1600" dirty="0">
                <a:solidFill>
                  <a:schemeClr val="tx1"/>
                </a:solidFill>
              </a:rPr>
              <a:t> </a:t>
            </a:r>
            <a:r>
              <a:rPr lang="ru-RU" sz="1600" dirty="0" err="1">
                <a:solidFill>
                  <a:schemeClr val="tx1"/>
                </a:solidFill>
              </a:rPr>
              <a:t>қолданылмайды</a:t>
            </a:r>
            <a:r>
              <a:rPr lang="ru-RU" sz="1600" dirty="0">
                <a:solidFill>
                  <a:schemeClr val="tx1"/>
                </a:solidFill>
              </a:rPr>
              <a:t>.</a:t>
            </a:r>
          </a:p>
          <a:p>
            <a:pPr algn="just"/>
            <a:r>
              <a:rPr lang="ru-RU" sz="1600" dirty="0" err="1">
                <a:solidFill>
                  <a:schemeClr val="tx1"/>
                </a:solidFill>
              </a:rPr>
              <a:t>Бұл</a:t>
            </a:r>
            <a:r>
              <a:rPr lang="ru-RU" sz="1600" dirty="0">
                <a:solidFill>
                  <a:schemeClr val="tx1"/>
                </a:solidFill>
              </a:rPr>
              <a:t> </a:t>
            </a:r>
            <a:r>
              <a:rPr lang="ru-RU" sz="1600" dirty="0" err="1">
                <a:solidFill>
                  <a:schemeClr val="tx1"/>
                </a:solidFill>
              </a:rPr>
              <a:t>пікірлерді</a:t>
            </a:r>
            <a:r>
              <a:rPr lang="ru-RU" sz="1600" dirty="0">
                <a:solidFill>
                  <a:schemeClr val="tx1"/>
                </a:solidFill>
              </a:rPr>
              <a:t> </a:t>
            </a:r>
            <a:r>
              <a:rPr lang="ru-RU" sz="1600" dirty="0" err="1">
                <a:solidFill>
                  <a:schemeClr val="tx1"/>
                </a:solidFill>
              </a:rPr>
              <a:t>бөлу</a:t>
            </a:r>
            <a:r>
              <a:rPr lang="ru-RU" sz="1600" dirty="0">
                <a:solidFill>
                  <a:schemeClr val="tx1"/>
                </a:solidFill>
              </a:rPr>
              <a:t> </a:t>
            </a:r>
            <a:r>
              <a:rPr lang="ru-RU" sz="1600" dirty="0" err="1">
                <a:solidFill>
                  <a:schemeClr val="tx1"/>
                </a:solidFill>
              </a:rPr>
              <a:t>қазақстандықтар</a:t>
            </a:r>
            <a:r>
              <a:rPr lang="ru-RU" sz="1600" dirty="0">
                <a:solidFill>
                  <a:schemeClr val="tx1"/>
                </a:solidFill>
              </a:rPr>
              <a:t> </a:t>
            </a:r>
            <a:r>
              <a:rPr lang="ru-RU" sz="1600" dirty="0" err="1">
                <a:solidFill>
                  <a:schemeClr val="tx1"/>
                </a:solidFill>
              </a:rPr>
              <a:t>пайдаланатын</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қызметтердің</a:t>
            </a:r>
            <a:r>
              <a:rPr lang="ru-RU" sz="1600" dirty="0">
                <a:solidFill>
                  <a:schemeClr val="tx1"/>
                </a:solidFill>
              </a:rPr>
              <a:t> </a:t>
            </a:r>
            <a:r>
              <a:rPr lang="ru-RU" sz="1600" dirty="0" err="1">
                <a:solidFill>
                  <a:schemeClr val="tx1"/>
                </a:solidFill>
              </a:rPr>
              <a:t>шектеулі</a:t>
            </a:r>
            <a:r>
              <a:rPr lang="ru-RU" sz="1600" dirty="0">
                <a:solidFill>
                  <a:schemeClr val="tx1"/>
                </a:solidFill>
              </a:rPr>
              <a:t> </a:t>
            </a:r>
            <a:r>
              <a:rPr lang="ru-RU" sz="1600" dirty="0" err="1">
                <a:solidFill>
                  <a:schemeClr val="tx1"/>
                </a:solidFill>
              </a:rPr>
              <a:t>жиынтығын</a:t>
            </a:r>
            <a:r>
              <a:rPr lang="ru-RU" sz="1600" dirty="0">
                <a:solidFill>
                  <a:schemeClr val="tx1"/>
                </a:solidFill>
              </a:rPr>
              <a:t> </a:t>
            </a:r>
            <a:r>
              <a:rPr lang="ru-RU" sz="1600" dirty="0" err="1">
                <a:solidFill>
                  <a:schemeClr val="tx1"/>
                </a:solidFill>
              </a:rPr>
              <a:t>көрсетеді</a:t>
            </a:r>
            <a:r>
              <a:rPr lang="ru-RU" sz="1600" dirty="0">
                <a:solidFill>
                  <a:schemeClr val="tx1"/>
                </a:solidFill>
              </a:rPr>
              <a:t>.</a:t>
            </a:r>
          </a:p>
          <a:p>
            <a:pPr algn="just"/>
            <a:r>
              <a:rPr lang="ru-RU" sz="1600" dirty="0" err="1">
                <a:solidFill>
                  <a:schemeClr val="tx1"/>
                </a:solidFill>
              </a:rPr>
              <a:t>Қандай</a:t>
            </a:r>
            <a:r>
              <a:rPr lang="ru-RU" sz="1600" dirty="0">
                <a:solidFill>
                  <a:schemeClr val="tx1"/>
                </a:solidFill>
              </a:rPr>
              <a:t> да </a:t>
            </a:r>
            <a:r>
              <a:rPr lang="ru-RU" sz="1600" dirty="0" err="1">
                <a:solidFill>
                  <a:schemeClr val="tx1"/>
                </a:solidFill>
              </a:rPr>
              <a:t>бір</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қызметті</a:t>
            </a:r>
            <a:r>
              <a:rPr lang="ru-RU" sz="1600" dirty="0">
                <a:solidFill>
                  <a:schemeClr val="tx1"/>
                </a:solidFill>
              </a:rPr>
              <a:t>/</a:t>
            </a:r>
            <a:r>
              <a:rPr lang="ru-RU" sz="1600" dirty="0" err="1">
                <a:solidFill>
                  <a:schemeClr val="tx1"/>
                </a:solidFill>
              </a:rPr>
              <a:t>өнімді</a:t>
            </a:r>
            <a:r>
              <a:rPr lang="ru-RU" sz="1600" dirty="0">
                <a:solidFill>
                  <a:schemeClr val="tx1"/>
                </a:solidFill>
              </a:rPr>
              <a:t> </a:t>
            </a:r>
            <a:r>
              <a:rPr lang="ru-RU" sz="1600" dirty="0" err="1">
                <a:solidFill>
                  <a:schemeClr val="tx1"/>
                </a:solidFill>
              </a:rPr>
              <a:t>таңдаған</a:t>
            </a:r>
            <a:r>
              <a:rPr lang="ru-RU" sz="1600" dirty="0">
                <a:solidFill>
                  <a:schemeClr val="tx1"/>
                </a:solidFill>
              </a:rPr>
              <a:t> </a:t>
            </a:r>
            <a:r>
              <a:rPr lang="ru-RU" sz="1600" dirty="0" err="1">
                <a:solidFill>
                  <a:schemeClr val="tx1"/>
                </a:solidFill>
              </a:rPr>
              <a:t>кезде</a:t>
            </a:r>
            <a:r>
              <a:rPr lang="ru-RU" sz="1600" dirty="0">
                <a:solidFill>
                  <a:schemeClr val="tx1"/>
                </a:solidFill>
              </a:rPr>
              <a:t> </a:t>
            </a:r>
            <a:r>
              <a:rPr lang="ru-RU" sz="1600" dirty="0" err="1">
                <a:solidFill>
                  <a:schemeClr val="tx1"/>
                </a:solidFill>
              </a:rPr>
              <a:t>респонденттер</a:t>
            </a:r>
            <a:r>
              <a:rPr lang="ru-RU" sz="1600" dirty="0">
                <a:solidFill>
                  <a:schemeClr val="tx1"/>
                </a:solidFill>
              </a:rPr>
              <a:t> </a:t>
            </a:r>
            <a:r>
              <a:rPr lang="ru-RU" sz="1600" dirty="0" err="1">
                <a:solidFill>
                  <a:schemeClr val="tx1"/>
                </a:solidFill>
              </a:rPr>
              <a:t>негізінен</a:t>
            </a:r>
            <a:r>
              <a:rPr lang="ru-RU" sz="1600" dirty="0">
                <a:solidFill>
                  <a:schemeClr val="tx1"/>
                </a:solidFill>
              </a:rPr>
              <a:t> </a:t>
            </a:r>
            <a:r>
              <a:rPr lang="ru-RU" sz="1600" dirty="0" err="1">
                <a:solidFill>
                  <a:schemeClr val="tx1"/>
                </a:solidFill>
              </a:rPr>
              <a:t>әртүрлі</a:t>
            </a:r>
            <a:r>
              <a:rPr lang="ru-RU" sz="1600" dirty="0">
                <a:solidFill>
                  <a:schemeClr val="tx1"/>
                </a:solidFill>
              </a:rPr>
              <a:t> </a:t>
            </a:r>
            <a:r>
              <a:rPr lang="ru-RU" sz="1600" dirty="0" err="1">
                <a:solidFill>
                  <a:schemeClr val="tx1"/>
                </a:solidFill>
              </a:rPr>
              <a:t>ұйымдардағы</a:t>
            </a:r>
            <a:r>
              <a:rPr lang="ru-RU" sz="1600" dirty="0">
                <a:solidFill>
                  <a:schemeClr val="tx1"/>
                </a:solidFill>
              </a:rPr>
              <a:t> </a:t>
            </a:r>
            <a:r>
              <a:rPr lang="ru-RU" sz="1600" dirty="0" err="1">
                <a:solidFill>
                  <a:schemeClr val="tx1"/>
                </a:solidFill>
              </a:rPr>
              <a:t>бірнеше</a:t>
            </a:r>
            <a:r>
              <a:rPr lang="ru-RU" sz="1600" dirty="0">
                <a:solidFill>
                  <a:schemeClr val="tx1"/>
                </a:solidFill>
              </a:rPr>
              <a:t> </a:t>
            </a:r>
            <a:r>
              <a:rPr lang="ru-RU" sz="1600" dirty="0" err="1">
                <a:solidFill>
                  <a:schemeClr val="tx1"/>
                </a:solidFill>
              </a:rPr>
              <a:t>нұсқаны</a:t>
            </a:r>
            <a:r>
              <a:rPr lang="ru-RU" sz="1600" dirty="0">
                <a:solidFill>
                  <a:schemeClr val="tx1"/>
                </a:solidFill>
              </a:rPr>
              <a:t> (43,4%) </a:t>
            </a:r>
            <a:r>
              <a:rPr lang="ru-RU" sz="1600" dirty="0" err="1">
                <a:solidFill>
                  <a:schemeClr val="tx1"/>
                </a:solidFill>
              </a:rPr>
              <a:t>қарайды</a:t>
            </a:r>
            <a:r>
              <a:rPr lang="ru-RU" sz="1600" dirty="0">
                <a:solidFill>
                  <a:schemeClr val="tx1"/>
                </a:solidFill>
              </a:rPr>
              <a:t>, </a:t>
            </a:r>
            <a:r>
              <a:rPr lang="ru-RU" sz="1600" dirty="0" err="1">
                <a:solidFill>
                  <a:schemeClr val="tx1"/>
                </a:solidFill>
              </a:rPr>
              <a:t>қандай</a:t>
            </a:r>
            <a:r>
              <a:rPr lang="ru-RU" sz="1600" dirty="0">
                <a:solidFill>
                  <a:schemeClr val="tx1"/>
                </a:solidFill>
              </a:rPr>
              <a:t> </a:t>
            </a:r>
            <a:r>
              <a:rPr lang="ru-RU" sz="1600" dirty="0" err="1">
                <a:solidFill>
                  <a:schemeClr val="tx1"/>
                </a:solidFill>
              </a:rPr>
              <a:t>нұсқаны</a:t>
            </a:r>
            <a:r>
              <a:rPr lang="ru-RU" sz="1600" dirty="0">
                <a:solidFill>
                  <a:schemeClr val="tx1"/>
                </a:solidFill>
              </a:rPr>
              <a:t> </a:t>
            </a:r>
            <a:r>
              <a:rPr lang="ru-RU" sz="1600" dirty="0" err="1">
                <a:solidFill>
                  <a:schemeClr val="tx1"/>
                </a:solidFill>
              </a:rPr>
              <a:t>пайдаланатындарынан</a:t>
            </a:r>
            <a:r>
              <a:rPr lang="ru-RU" sz="1600" dirty="0">
                <a:solidFill>
                  <a:schemeClr val="tx1"/>
                </a:solidFill>
              </a:rPr>
              <a:t> </a:t>
            </a:r>
            <a:r>
              <a:rPr lang="ru-RU" sz="1600" dirty="0" err="1">
                <a:solidFill>
                  <a:schemeClr val="tx1"/>
                </a:solidFill>
              </a:rPr>
              <a:t>басқа</a:t>
            </a:r>
            <a:r>
              <a:rPr lang="ru-RU" sz="1600" dirty="0">
                <a:solidFill>
                  <a:schemeClr val="tx1"/>
                </a:solidFill>
              </a:rPr>
              <a:t> (18,3%), </a:t>
            </a:r>
            <a:r>
              <a:rPr lang="ru-RU" sz="1600" dirty="0" err="1">
                <a:solidFill>
                  <a:schemeClr val="tx1"/>
                </a:solidFill>
              </a:rPr>
              <a:t>бір</a:t>
            </a:r>
            <a:r>
              <a:rPr lang="ru-RU" sz="1600" dirty="0">
                <a:solidFill>
                  <a:schemeClr val="tx1"/>
                </a:solidFill>
              </a:rPr>
              <a:t> </a:t>
            </a:r>
            <a:r>
              <a:rPr lang="ru-RU" sz="1600" dirty="0" err="1">
                <a:solidFill>
                  <a:schemeClr val="tx1"/>
                </a:solidFill>
              </a:rPr>
              <a:t>ұйымдағы</a:t>
            </a:r>
            <a:r>
              <a:rPr lang="ru-RU" sz="1600" dirty="0">
                <a:solidFill>
                  <a:schemeClr val="tx1"/>
                </a:solidFill>
              </a:rPr>
              <a:t> </a:t>
            </a:r>
            <a:r>
              <a:rPr lang="ru-RU" sz="1600" dirty="0" err="1">
                <a:solidFill>
                  <a:schemeClr val="tx1"/>
                </a:solidFill>
              </a:rPr>
              <a:t>бірнеше</a:t>
            </a:r>
            <a:r>
              <a:rPr lang="ru-RU" sz="1600" dirty="0">
                <a:solidFill>
                  <a:schemeClr val="tx1"/>
                </a:solidFill>
              </a:rPr>
              <a:t> </a:t>
            </a:r>
            <a:r>
              <a:rPr lang="ru-RU" sz="1600" dirty="0" err="1">
                <a:solidFill>
                  <a:schemeClr val="tx1"/>
                </a:solidFill>
              </a:rPr>
              <a:t>нұсқаны</a:t>
            </a:r>
            <a:r>
              <a:rPr lang="ru-RU" sz="1600" dirty="0">
                <a:solidFill>
                  <a:schemeClr val="tx1"/>
                </a:solidFill>
              </a:rPr>
              <a:t> (17,1%) </a:t>
            </a:r>
            <a:r>
              <a:rPr lang="ru-RU" sz="1600" dirty="0" err="1">
                <a:solidFill>
                  <a:schemeClr val="tx1"/>
                </a:solidFill>
              </a:rPr>
              <a:t>қарайды</a:t>
            </a:r>
            <a:r>
              <a:rPr lang="ru-RU" sz="1600" dirty="0">
                <a:solidFill>
                  <a:schemeClr val="tx1"/>
                </a:solidFill>
              </a:rPr>
              <a:t>.</a:t>
            </a:r>
          </a:p>
          <a:p>
            <a:pPr algn="just"/>
            <a:r>
              <a:rPr lang="ru-RU" sz="1600" dirty="0" err="1">
                <a:solidFill>
                  <a:schemeClr val="tx1"/>
                </a:solidFill>
              </a:rPr>
              <a:t>Көбінесе</a:t>
            </a:r>
            <a:r>
              <a:rPr lang="ru-RU" sz="1600" dirty="0">
                <a:solidFill>
                  <a:schemeClr val="tx1"/>
                </a:solidFill>
              </a:rPr>
              <a:t> </a:t>
            </a:r>
            <a:r>
              <a:rPr lang="ru-RU" sz="1600" dirty="0" err="1">
                <a:solidFill>
                  <a:schemeClr val="tx1"/>
                </a:solidFill>
              </a:rPr>
              <a:t>респонденттердің</a:t>
            </a:r>
            <a:r>
              <a:rPr lang="ru-RU" sz="1600" dirty="0">
                <a:solidFill>
                  <a:schemeClr val="tx1"/>
                </a:solidFill>
              </a:rPr>
              <a:t> </a:t>
            </a:r>
            <a:r>
              <a:rPr lang="ru-RU" sz="1600" dirty="0" err="1">
                <a:solidFill>
                  <a:schemeClr val="tx1"/>
                </a:solidFill>
              </a:rPr>
              <a:t>кез</a:t>
            </a:r>
            <a:r>
              <a:rPr lang="ru-RU" sz="1600" dirty="0">
                <a:solidFill>
                  <a:schemeClr val="tx1"/>
                </a:solidFill>
              </a:rPr>
              <a:t> – </a:t>
            </a:r>
            <a:r>
              <a:rPr lang="ru-RU" sz="1600" dirty="0" err="1">
                <a:solidFill>
                  <a:schemeClr val="tx1"/>
                </a:solidFill>
              </a:rPr>
              <a:t>келген</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қызметтерді</a:t>
            </a:r>
            <a:r>
              <a:rPr lang="ru-RU" sz="1600" dirty="0">
                <a:solidFill>
                  <a:schemeClr val="tx1"/>
                </a:solidFill>
              </a:rPr>
              <a:t> </a:t>
            </a:r>
            <a:r>
              <a:rPr lang="ru-RU" sz="1600" dirty="0" err="1">
                <a:solidFill>
                  <a:schemeClr val="tx1"/>
                </a:solidFill>
              </a:rPr>
              <a:t>пайдалану</a:t>
            </a:r>
            <a:r>
              <a:rPr lang="ru-RU" sz="1600" dirty="0">
                <a:solidFill>
                  <a:schemeClr val="tx1"/>
                </a:solidFill>
              </a:rPr>
              <a:t> </a:t>
            </a:r>
            <a:r>
              <a:rPr lang="ru-RU" sz="1600" dirty="0" err="1">
                <a:solidFill>
                  <a:schemeClr val="tx1"/>
                </a:solidFill>
              </a:rPr>
              <a:t>туралы</a:t>
            </a:r>
            <a:r>
              <a:rPr lang="ru-RU" sz="1600" dirty="0">
                <a:solidFill>
                  <a:schemeClr val="tx1"/>
                </a:solidFill>
              </a:rPr>
              <a:t> </a:t>
            </a:r>
            <a:r>
              <a:rPr lang="ru-RU" sz="1600" dirty="0" err="1">
                <a:solidFill>
                  <a:schemeClr val="tx1"/>
                </a:solidFill>
              </a:rPr>
              <a:t>келісімге</a:t>
            </a:r>
            <a:r>
              <a:rPr lang="ru-RU" sz="1600" dirty="0">
                <a:solidFill>
                  <a:schemeClr val="tx1"/>
                </a:solidFill>
              </a:rPr>
              <a:t> </a:t>
            </a:r>
            <a:r>
              <a:rPr lang="ru-RU" sz="1600" dirty="0" err="1">
                <a:solidFill>
                  <a:schemeClr val="tx1"/>
                </a:solidFill>
              </a:rPr>
              <a:t>қол</a:t>
            </a:r>
            <a:r>
              <a:rPr lang="ru-RU" sz="1600" dirty="0">
                <a:solidFill>
                  <a:schemeClr val="tx1"/>
                </a:solidFill>
              </a:rPr>
              <a:t> </a:t>
            </a:r>
            <a:r>
              <a:rPr lang="ru-RU" sz="1600" dirty="0" err="1">
                <a:solidFill>
                  <a:schemeClr val="tx1"/>
                </a:solidFill>
              </a:rPr>
              <a:t>қойған</a:t>
            </a:r>
            <a:r>
              <a:rPr lang="ru-RU" sz="1600" dirty="0">
                <a:solidFill>
                  <a:schemeClr val="tx1"/>
                </a:solidFill>
              </a:rPr>
              <a:t> </a:t>
            </a:r>
            <a:r>
              <a:rPr lang="ru-RU" sz="1600" dirty="0" err="1">
                <a:solidFill>
                  <a:schemeClr val="tx1"/>
                </a:solidFill>
              </a:rPr>
              <a:t>кездегі</a:t>
            </a:r>
            <a:r>
              <a:rPr lang="ru-RU" sz="1600" dirty="0">
                <a:solidFill>
                  <a:schemeClr val="tx1"/>
                </a:solidFill>
              </a:rPr>
              <a:t> </a:t>
            </a:r>
            <a:r>
              <a:rPr lang="ru-RU" sz="1600" dirty="0" err="1">
                <a:solidFill>
                  <a:schemeClr val="tx1"/>
                </a:solidFill>
              </a:rPr>
              <a:t>мінез-құлқы</a:t>
            </a:r>
            <a:r>
              <a:rPr lang="ru-RU" sz="1600" dirty="0">
                <a:solidFill>
                  <a:schemeClr val="tx1"/>
                </a:solidFill>
              </a:rPr>
              <a:t>: </a:t>
            </a:r>
          </a:p>
          <a:p>
            <a:pPr marL="342900" indent="-342900" algn="just">
              <a:buAutoNum type="arabicPeriod"/>
            </a:pPr>
            <a:r>
              <a:rPr lang="ru-RU" sz="1600" dirty="0" err="1">
                <a:solidFill>
                  <a:schemeClr val="tx1"/>
                </a:solidFill>
              </a:rPr>
              <a:t>Шартқа</a:t>
            </a:r>
            <a:r>
              <a:rPr lang="ru-RU" sz="1600" dirty="0">
                <a:solidFill>
                  <a:schemeClr val="tx1"/>
                </a:solidFill>
              </a:rPr>
              <a:t> оны </a:t>
            </a:r>
            <a:r>
              <a:rPr lang="ru-RU" sz="1600" dirty="0" err="1">
                <a:solidFill>
                  <a:schemeClr val="tx1"/>
                </a:solidFill>
              </a:rPr>
              <a:t>оқығаннан</a:t>
            </a:r>
            <a:r>
              <a:rPr lang="ru-RU" sz="1600" dirty="0">
                <a:solidFill>
                  <a:schemeClr val="tx1"/>
                </a:solidFill>
              </a:rPr>
              <a:t> </a:t>
            </a:r>
            <a:r>
              <a:rPr lang="ru-RU" sz="1600" dirty="0" err="1">
                <a:solidFill>
                  <a:schemeClr val="tx1"/>
                </a:solidFill>
              </a:rPr>
              <a:t>кейін</a:t>
            </a:r>
            <a:r>
              <a:rPr lang="ru-RU" sz="1600" dirty="0">
                <a:solidFill>
                  <a:schemeClr val="tx1"/>
                </a:solidFill>
              </a:rPr>
              <a:t> </a:t>
            </a:r>
            <a:r>
              <a:rPr lang="ru-RU" sz="1600" dirty="0" err="1">
                <a:solidFill>
                  <a:schemeClr val="tx1"/>
                </a:solidFill>
              </a:rPr>
              <a:t>және</a:t>
            </a:r>
            <a:r>
              <a:rPr lang="ru-RU" sz="1600" dirty="0">
                <a:solidFill>
                  <a:schemeClr val="tx1"/>
                </a:solidFill>
              </a:rPr>
              <a:t> оны </a:t>
            </a:r>
            <a:r>
              <a:rPr lang="ru-RU" sz="1600" dirty="0" err="1">
                <a:solidFill>
                  <a:schemeClr val="tx1"/>
                </a:solidFill>
              </a:rPr>
              <a:t>соңына</a:t>
            </a:r>
            <a:r>
              <a:rPr lang="ru-RU" sz="1600" dirty="0">
                <a:solidFill>
                  <a:schemeClr val="tx1"/>
                </a:solidFill>
              </a:rPr>
              <a:t> </a:t>
            </a:r>
            <a:r>
              <a:rPr lang="ru-RU" sz="1600" dirty="0" err="1">
                <a:solidFill>
                  <a:schemeClr val="tx1"/>
                </a:solidFill>
              </a:rPr>
              <a:t>дейін</a:t>
            </a:r>
            <a:r>
              <a:rPr lang="ru-RU" sz="1600" dirty="0">
                <a:solidFill>
                  <a:schemeClr val="tx1"/>
                </a:solidFill>
              </a:rPr>
              <a:t> </a:t>
            </a:r>
            <a:r>
              <a:rPr lang="ru-RU" sz="1600" dirty="0" err="1">
                <a:solidFill>
                  <a:schemeClr val="tx1"/>
                </a:solidFill>
              </a:rPr>
              <a:t>түсінгеннен</a:t>
            </a:r>
            <a:r>
              <a:rPr lang="ru-RU" sz="1600" dirty="0">
                <a:solidFill>
                  <a:schemeClr val="tx1"/>
                </a:solidFill>
              </a:rPr>
              <a:t> </a:t>
            </a:r>
            <a:r>
              <a:rPr lang="ru-RU" sz="1600" dirty="0" err="1">
                <a:solidFill>
                  <a:schemeClr val="tx1"/>
                </a:solidFill>
              </a:rPr>
              <a:t>кейін</a:t>
            </a:r>
            <a:r>
              <a:rPr lang="ru-RU" sz="1600" dirty="0">
                <a:solidFill>
                  <a:schemeClr val="tx1"/>
                </a:solidFill>
              </a:rPr>
              <a:t> </a:t>
            </a:r>
            <a:r>
              <a:rPr lang="ru-RU" sz="1600" dirty="0" err="1">
                <a:solidFill>
                  <a:schemeClr val="tx1"/>
                </a:solidFill>
              </a:rPr>
              <a:t>ғана</a:t>
            </a:r>
            <a:r>
              <a:rPr lang="ru-RU" sz="1600" dirty="0">
                <a:solidFill>
                  <a:schemeClr val="tx1"/>
                </a:solidFill>
              </a:rPr>
              <a:t> </a:t>
            </a:r>
            <a:r>
              <a:rPr lang="ru-RU" sz="1600" dirty="0" err="1">
                <a:solidFill>
                  <a:schemeClr val="tx1"/>
                </a:solidFill>
              </a:rPr>
              <a:t>қол</a:t>
            </a:r>
            <a:r>
              <a:rPr lang="ru-RU" sz="1600" dirty="0">
                <a:solidFill>
                  <a:schemeClr val="tx1"/>
                </a:solidFill>
              </a:rPr>
              <a:t> </a:t>
            </a:r>
            <a:r>
              <a:rPr lang="ru-RU" sz="1600" dirty="0" err="1">
                <a:solidFill>
                  <a:schemeClr val="tx1"/>
                </a:solidFill>
              </a:rPr>
              <a:t>қояды</a:t>
            </a:r>
            <a:r>
              <a:rPr lang="ru-RU" sz="1600" dirty="0">
                <a:solidFill>
                  <a:schemeClr val="tx1"/>
                </a:solidFill>
              </a:rPr>
              <a:t> (44,9%); </a:t>
            </a:r>
          </a:p>
          <a:p>
            <a:pPr marL="342900" indent="-342900" algn="just">
              <a:buAutoNum type="arabicPeriod"/>
            </a:pPr>
            <a:r>
              <a:rPr lang="ru-RU" sz="1600" dirty="0" err="1">
                <a:solidFill>
                  <a:schemeClr val="tx1"/>
                </a:solidFill>
              </a:rPr>
              <a:t>Сұрақ</a:t>
            </a:r>
            <a:r>
              <a:rPr lang="ru-RU" sz="1600" dirty="0">
                <a:solidFill>
                  <a:schemeClr val="tx1"/>
                </a:solidFill>
              </a:rPr>
              <a:t> </a:t>
            </a:r>
            <a:r>
              <a:rPr lang="ru-RU" sz="1600" dirty="0" err="1">
                <a:solidFill>
                  <a:schemeClr val="tx1"/>
                </a:solidFill>
              </a:rPr>
              <a:t>қоймастан</a:t>
            </a:r>
            <a:r>
              <a:rPr lang="ru-RU" sz="1600" dirty="0">
                <a:solidFill>
                  <a:schemeClr val="tx1"/>
                </a:solidFill>
              </a:rPr>
              <a:t> </a:t>
            </a:r>
            <a:r>
              <a:rPr lang="ru-RU" sz="1600" dirty="0" err="1">
                <a:solidFill>
                  <a:schemeClr val="tx1"/>
                </a:solidFill>
              </a:rPr>
              <a:t>шартты</a:t>
            </a:r>
            <a:r>
              <a:rPr lang="ru-RU" sz="1600" dirty="0">
                <a:solidFill>
                  <a:schemeClr val="tx1"/>
                </a:solidFill>
              </a:rPr>
              <a:t> </a:t>
            </a:r>
            <a:r>
              <a:rPr lang="ru-RU" sz="1600" dirty="0" err="1">
                <a:solidFill>
                  <a:schemeClr val="tx1"/>
                </a:solidFill>
              </a:rPr>
              <a:t>оқып</a:t>
            </a:r>
            <a:r>
              <a:rPr lang="ru-RU" sz="1600" dirty="0">
                <a:solidFill>
                  <a:schemeClr val="tx1"/>
                </a:solidFill>
              </a:rPr>
              <a:t>, </a:t>
            </a:r>
            <a:r>
              <a:rPr lang="ru-RU" sz="1600" dirty="0" err="1">
                <a:solidFill>
                  <a:schemeClr val="tx1"/>
                </a:solidFill>
              </a:rPr>
              <a:t>қол</a:t>
            </a:r>
            <a:r>
              <a:rPr lang="ru-RU" sz="1600" dirty="0">
                <a:solidFill>
                  <a:schemeClr val="tx1"/>
                </a:solidFill>
              </a:rPr>
              <a:t> </a:t>
            </a:r>
            <a:r>
              <a:rPr lang="ru-RU" sz="1600" dirty="0" err="1">
                <a:solidFill>
                  <a:schemeClr val="tx1"/>
                </a:solidFill>
              </a:rPr>
              <a:t>қояды</a:t>
            </a:r>
            <a:r>
              <a:rPr lang="ru-RU" sz="1600" dirty="0">
                <a:solidFill>
                  <a:schemeClr val="tx1"/>
                </a:solidFill>
              </a:rPr>
              <a:t>, </a:t>
            </a:r>
            <a:r>
              <a:rPr lang="ru-RU" sz="1600" dirty="0" err="1">
                <a:solidFill>
                  <a:schemeClr val="tx1"/>
                </a:solidFill>
              </a:rPr>
              <a:t>себебі</a:t>
            </a:r>
            <a:r>
              <a:rPr lang="ru-RU" sz="1600" dirty="0">
                <a:solidFill>
                  <a:schemeClr val="tx1"/>
                </a:solidFill>
              </a:rPr>
              <a:t> респондентке </a:t>
            </a:r>
            <a:r>
              <a:rPr lang="ru-RU" sz="1600" dirty="0" err="1">
                <a:solidFill>
                  <a:schemeClr val="tx1"/>
                </a:solidFill>
              </a:rPr>
              <a:t>мұның</a:t>
            </a:r>
            <a:r>
              <a:rPr lang="ru-RU" sz="1600" dirty="0">
                <a:solidFill>
                  <a:schemeClr val="tx1"/>
                </a:solidFill>
              </a:rPr>
              <a:t> </a:t>
            </a:r>
            <a:r>
              <a:rPr lang="ru-RU" sz="1600" dirty="0" err="1">
                <a:solidFill>
                  <a:schemeClr val="tx1"/>
                </a:solidFill>
              </a:rPr>
              <a:t>бәрін</a:t>
            </a:r>
            <a:r>
              <a:rPr lang="ru-RU" sz="1600" dirty="0">
                <a:solidFill>
                  <a:schemeClr val="tx1"/>
                </a:solidFill>
              </a:rPr>
              <a:t> </a:t>
            </a:r>
            <a:r>
              <a:rPr lang="ru-RU" sz="1600" dirty="0" err="1">
                <a:solidFill>
                  <a:schemeClr val="tx1"/>
                </a:solidFill>
              </a:rPr>
              <a:t>түсіну</a:t>
            </a:r>
            <a:r>
              <a:rPr lang="ru-RU" sz="1600" dirty="0">
                <a:solidFill>
                  <a:schemeClr val="tx1"/>
                </a:solidFill>
              </a:rPr>
              <a:t> </a:t>
            </a:r>
            <a:r>
              <a:rPr lang="ru-RU" sz="1600" dirty="0" err="1">
                <a:solidFill>
                  <a:schemeClr val="tx1"/>
                </a:solidFill>
              </a:rPr>
              <a:t>өте</a:t>
            </a:r>
            <a:r>
              <a:rPr lang="ru-RU" sz="1600" dirty="0">
                <a:solidFill>
                  <a:schemeClr val="tx1"/>
                </a:solidFill>
              </a:rPr>
              <a:t> </a:t>
            </a:r>
            <a:r>
              <a:rPr lang="ru-RU" sz="1600" dirty="0" err="1">
                <a:solidFill>
                  <a:schemeClr val="tx1"/>
                </a:solidFill>
              </a:rPr>
              <a:t>қиын</a:t>
            </a:r>
            <a:r>
              <a:rPr lang="ru-RU" sz="1600" dirty="0">
                <a:solidFill>
                  <a:schemeClr val="tx1"/>
                </a:solidFill>
              </a:rPr>
              <a:t> (21,8%);</a:t>
            </a:r>
          </a:p>
          <a:p>
            <a:pPr marL="342900" indent="-342900" algn="just">
              <a:buAutoNum type="arabicPeriod"/>
            </a:pPr>
            <a:r>
              <a:rPr lang="kk-KZ" sz="1600" dirty="0">
                <a:solidFill>
                  <a:schemeClr val="tx1"/>
                </a:solidFill>
              </a:rPr>
              <a:t>Шартқа қол қояр алдында оны оқып</a:t>
            </a:r>
            <a:r>
              <a:rPr lang="en-US" sz="1600" dirty="0">
                <a:solidFill>
                  <a:schemeClr val="tx1"/>
                </a:solidFill>
              </a:rPr>
              <a:t>/</a:t>
            </a:r>
            <a:r>
              <a:rPr lang="kk-KZ" sz="1600" dirty="0">
                <a:solidFill>
                  <a:schemeClr val="tx1"/>
                </a:solidFill>
              </a:rPr>
              <a:t>оқымау маңызды емес, өйткені олардың пікірінше, банк немесе сақтандыру компаниясы шартта бірдеңені өзгертуге мүмкіндік бермейді (16,1%)</a:t>
            </a:r>
            <a:r>
              <a:rPr lang="ru-RU" sz="1600" dirty="0">
                <a:solidFill>
                  <a:schemeClr val="tx1"/>
                </a:solidFill>
              </a:rPr>
              <a:t>.</a:t>
            </a:r>
          </a:p>
          <a:p>
            <a:pPr algn="just"/>
            <a:endParaRPr lang="ru-RU" sz="1600" dirty="0">
              <a:solidFill>
                <a:schemeClr val="tx1"/>
              </a:solidFill>
            </a:endParaRPr>
          </a:p>
        </p:txBody>
      </p:sp>
      <p:sp>
        <p:nvSpPr>
          <p:cNvPr id="4" name="Номер слайда 3"/>
          <p:cNvSpPr>
            <a:spLocks noGrp="1"/>
          </p:cNvSpPr>
          <p:nvPr>
            <p:ph type="sldNum" sz="quarter" idx="12"/>
          </p:nvPr>
        </p:nvSpPr>
        <p:spPr/>
        <p:txBody>
          <a:bodyPr/>
          <a:lstStyle/>
          <a:p>
            <a:fld id="{36AE403C-4EB7-40BC-9395-955F62C492F5}" type="slidenum">
              <a:rPr lang="ru-RU" smtClean="0"/>
              <a:pPr/>
              <a:t>77</a:t>
            </a:fld>
            <a:endParaRPr lang="ru-RU" dirty="0"/>
          </a:p>
        </p:txBody>
      </p:sp>
      <p:sp>
        <p:nvSpPr>
          <p:cNvPr id="5" name="Равнобедренный треугольник 24">
            <a:extLst>
              <a:ext uri="{FF2B5EF4-FFF2-40B4-BE49-F238E27FC236}">
                <a16:creationId xmlns:a16="http://schemas.microsoft.com/office/drawing/2014/main" id="{18D24494-5130-42F8-8682-21FE0F47F056}"/>
              </a:ext>
            </a:extLst>
          </p:cNvPr>
          <p:cNvSpPr/>
          <p:nvPr/>
        </p:nvSpPr>
        <p:spPr>
          <a:xfrm rot="5400000">
            <a:off x="540862" y="387820"/>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7210" y="714257"/>
            <a:ext cx="10472774" cy="498869"/>
          </a:xfrm>
        </p:spPr>
        <p:txBody>
          <a:bodyPr>
            <a:normAutofit fontScale="90000"/>
          </a:bodyPr>
          <a:lstStyle/>
          <a:p>
            <a:r>
              <a:rPr lang="ru-RU" sz="2800" b="1" dirty="0">
                <a:latin typeface="+mn-lt"/>
              </a:rPr>
              <a:t>«ҚАРЖЫЛЫҚ ҚЫЗМЕТТЕРДІ ПАЙДАЛАНА БІЛУ» </a:t>
            </a:r>
            <a:r>
              <a:rPr lang="ru-RU" sz="2800" b="1" dirty="0" err="1">
                <a:latin typeface="+mn-lt"/>
              </a:rPr>
              <a:t>блогы</a:t>
            </a:r>
            <a:r>
              <a:rPr lang="ru-RU" sz="2800" b="1" dirty="0">
                <a:latin typeface="+mn-lt"/>
              </a:rPr>
              <a:t> </a:t>
            </a:r>
            <a:r>
              <a:rPr lang="ru-RU" sz="2800" b="1" dirty="0" err="1">
                <a:latin typeface="+mn-lt"/>
              </a:rPr>
              <a:t>бойынша</a:t>
            </a:r>
            <a:r>
              <a:rPr lang="ru-RU" sz="2800" b="1" dirty="0">
                <a:latin typeface="+mn-lt"/>
              </a:rPr>
              <a:t> </a:t>
            </a:r>
            <a:r>
              <a:rPr lang="ru-RU" sz="2800" b="1" dirty="0" err="1">
                <a:latin typeface="+mn-lt"/>
              </a:rPr>
              <a:t>қорытындылар</a:t>
            </a:r>
            <a:br>
              <a:rPr lang="ru-RU" sz="2800" dirty="0">
                <a:solidFill>
                  <a:srgbClr val="00A642"/>
                </a:solidFill>
                <a:latin typeface="+mn-lt"/>
              </a:rPr>
            </a:br>
            <a:br>
              <a:rPr lang="ru-RU" sz="2800" dirty="0">
                <a:solidFill>
                  <a:srgbClr val="00A642"/>
                </a:solidFill>
                <a:latin typeface="+mn-lt"/>
              </a:rPr>
            </a:br>
            <a:endParaRPr lang="ru-RU" sz="2800" b="1" dirty="0">
              <a:solidFill>
                <a:srgbClr val="00A642"/>
              </a:solidFill>
              <a:latin typeface="+mn-lt"/>
            </a:endParaRPr>
          </a:p>
        </p:txBody>
      </p:sp>
      <p:sp>
        <p:nvSpPr>
          <p:cNvPr id="3" name="Содержимое 2"/>
          <p:cNvSpPr>
            <a:spLocks noGrp="1"/>
          </p:cNvSpPr>
          <p:nvPr>
            <p:ph idx="1"/>
          </p:nvPr>
        </p:nvSpPr>
        <p:spPr>
          <a:xfrm>
            <a:off x="273803" y="1268760"/>
            <a:ext cx="11644394" cy="5589240"/>
          </a:xfrm>
        </p:spPr>
        <p:txBody>
          <a:bodyPr>
            <a:normAutofit/>
          </a:bodyPr>
          <a:lstStyle/>
          <a:p>
            <a:pPr algn="just"/>
            <a:r>
              <a:rPr lang="ru-RU" sz="1600" dirty="0">
                <a:solidFill>
                  <a:schemeClr val="tx1"/>
                </a:solidFill>
              </a:rPr>
              <a:t>" </a:t>
            </a:r>
            <a:r>
              <a:rPr lang="ru-RU" sz="1600" dirty="0" err="1">
                <a:solidFill>
                  <a:schemeClr val="tx1"/>
                </a:solidFill>
              </a:rPr>
              <a:t>Сіз</a:t>
            </a:r>
            <a:r>
              <a:rPr lang="ru-RU" sz="1600" dirty="0">
                <a:solidFill>
                  <a:schemeClr val="tx1"/>
                </a:solidFill>
              </a:rPr>
              <a:t> </a:t>
            </a:r>
            <a:r>
              <a:rPr lang="ru-RU" sz="1600" dirty="0" err="1">
                <a:solidFill>
                  <a:schemeClr val="tx1"/>
                </a:solidFill>
              </a:rPr>
              <a:t>жылдық</a:t>
            </a:r>
            <a:r>
              <a:rPr lang="ru-RU" sz="1600" dirty="0">
                <a:solidFill>
                  <a:schemeClr val="tx1"/>
                </a:solidFill>
              </a:rPr>
              <a:t> </a:t>
            </a:r>
            <a:r>
              <a:rPr lang="ru-RU" sz="1600" dirty="0" err="1">
                <a:solidFill>
                  <a:schemeClr val="tx1"/>
                </a:solidFill>
              </a:rPr>
              <a:t>пайыздарды</a:t>
            </a:r>
            <a:r>
              <a:rPr lang="ru-RU" sz="1600" dirty="0">
                <a:solidFill>
                  <a:schemeClr val="tx1"/>
                </a:solidFill>
              </a:rPr>
              <a:t> </a:t>
            </a:r>
            <a:r>
              <a:rPr lang="ru-RU" sz="1600" dirty="0" err="1">
                <a:solidFill>
                  <a:schemeClr val="tx1"/>
                </a:solidFill>
              </a:rPr>
              <a:t>есептей</a:t>
            </a:r>
            <a:r>
              <a:rPr lang="ru-RU" sz="1600" dirty="0">
                <a:solidFill>
                  <a:schemeClr val="tx1"/>
                </a:solidFill>
              </a:rPr>
              <a:t> </a:t>
            </a:r>
            <a:r>
              <a:rPr lang="ru-RU" sz="1600" dirty="0" err="1">
                <a:solidFill>
                  <a:schemeClr val="tx1"/>
                </a:solidFill>
              </a:rPr>
              <a:t>отырып</a:t>
            </a:r>
            <a:r>
              <a:rPr lang="ru-RU" sz="1600" dirty="0">
                <a:solidFill>
                  <a:schemeClr val="tx1"/>
                </a:solidFill>
              </a:rPr>
              <a:t>, </a:t>
            </a:r>
            <a:r>
              <a:rPr lang="ru-RU" sz="1600" dirty="0" err="1">
                <a:solidFill>
                  <a:schemeClr val="tx1"/>
                </a:solidFill>
              </a:rPr>
              <a:t>жылдық</a:t>
            </a:r>
            <a:r>
              <a:rPr lang="ru-RU" sz="1600" dirty="0">
                <a:solidFill>
                  <a:schemeClr val="tx1"/>
                </a:solidFill>
              </a:rPr>
              <a:t> 10% </a:t>
            </a:r>
            <a:r>
              <a:rPr lang="ru-RU" sz="1600" dirty="0" err="1">
                <a:solidFill>
                  <a:schemeClr val="tx1"/>
                </a:solidFill>
              </a:rPr>
              <a:t>кепілдендірілген</a:t>
            </a:r>
            <a:r>
              <a:rPr lang="ru-RU" sz="1600" dirty="0">
                <a:solidFill>
                  <a:schemeClr val="tx1"/>
                </a:solidFill>
              </a:rPr>
              <a:t> </a:t>
            </a:r>
            <a:r>
              <a:rPr lang="ru-RU" sz="1600" dirty="0" err="1">
                <a:solidFill>
                  <a:schemeClr val="tx1"/>
                </a:solidFill>
              </a:rPr>
              <a:t>депозитке</a:t>
            </a:r>
            <a:r>
              <a:rPr lang="ru-RU" sz="1600" dirty="0">
                <a:solidFill>
                  <a:schemeClr val="tx1"/>
                </a:solidFill>
              </a:rPr>
              <a:t> 100 </a:t>
            </a:r>
            <a:r>
              <a:rPr lang="ru-RU" sz="1600" dirty="0" err="1">
                <a:solidFill>
                  <a:schemeClr val="tx1"/>
                </a:solidFill>
              </a:rPr>
              <a:t>мың</a:t>
            </a:r>
            <a:r>
              <a:rPr lang="ru-RU" sz="1600" dirty="0">
                <a:solidFill>
                  <a:schemeClr val="tx1"/>
                </a:solidFill>
              </a:rPr>
              <a:t> </a:t>
            </a:r>
            <a:r>
              <a:rPr lang="ru-RU" sz="1600" dirty="0" err="1">
                <a:solidFill>
                  <a:schemeClr val="tx1"/>
                </a:solidFill>
              </a:rPr>
              <a:t>теңге</a:t>
            </a:r>
            <a:r>
              <a:rPr lang="ru-RU" sz="1600" dirty="0">
                <a:solidFill>
                  <a:schemeClr val="tx1"/>
                </a:solidFill>
              </a:rPr>
              <a:t> </a:t>
            </a:r>
            <a:r>
              <a:rPr lang="ru-RU" sz="1600" dirty="0" err="1">
                <a:solidFill>
                  <a:schemeClr val="tx1"/>
                </a:solidFill>
              </a:rPr>
              <a:t>салдыңыз</a:t>
            </a:r>
            <a:r>
              <a:rPr lang="ru-RU" sz="1600" dirty="0">
                <a:solidFill>
                  <a:schemeClr val="tx1"/>
                </a:solidFill>
              </a:rPr>
              <a:t>, 1 </a:t>
            </a:r>
            <a:r>
              <a:rPr lang="ru-RU" sz="1600" dirty="0" err="1">
                <a:solidFill>
                  <a:schemeClr val="tx1"/>
                </a:solidFill>
              </a:rPr>
              <a:t>жыл</a:t>
            </a:r>
            <a:r>
              <a:rPr lang="ru-RU" sz="1600" dirty="0">
                <a:solidFill>
                  <a:schemeClr val="tx1"/>
                </a:solidFill>
              </a:rPr>
              <a:t> </a:t>
            </a:r>
            <a:r>
              <a:rPr lang="ru-RU" sz="1600" dirty="0" err="1">
                <a:solidFill>
                  <a:schemeClr val="tx1"/>
                </a:solidFill>
              </a:rPr>
              <a:t>ішінде</a:t>
            </a:r>
            <a:r>
              <a:rPr lang="ru-RU" sz="1600" dirty="0">
                <a:solidFill>
                  <a:schemeClr val="tx1"/>
                </a:solidFill>
              </a:rPr>
              <a:t> </a:t>
            </a:r>
            <a:r>
              <a:rPr lang="ru-RU" sz="1600" dirty="0" err="1">
                <a:solidFill>
                  <a:schemeClr val="tx1"/>
                </a:solidFill>
              </a:rPr>
              <a:t>қаражатты</a:t>
            </a:r>
            <a:r>
              <a:rPr lang="ru-RU" sz="1600" dirty="0">
                <a:solidFill>
                  <a:schemeClr val="tx1"/>
                </a:solidFill>
              </a:rPr>
              <a:t> </a:t>
            </a:r>
            <a:r>
              <a:rPr lang="ru-RU" sz="1600" dirty="0" err="1">
                <a:solidFill>
                  <a:schemeClr val="tx1"/>
                </a:solidFill>
              </a:rPr>
              <a:t>алмадыңыз</a:t>
            </a:r>
            <a:r>
              <a:rPr lang="ru-RU" sz="1600" dirty="0">
                <a:solidFill>
                  <a:schemeClr val="tx1"/>
                </a:solidFill>
              </a:rPr>
              <a:t> </a:t>
            </a:r>
            <a:r>
              <a:rPr lang="ru-RU" sz="1600" dirty="0" err="1">
                <a:solidFill>
                  <a:schemeClr val="tx1"/>
                </a:solidFill>
              </a:rPr>
              <a:t>және</a:t>
            </a:r>
            <a:r>
              <a:rPr lang="ru-RU" sz="1600" dirty="0">
                <a:solidFill>
                  <a:schemeClr val="tx1"/>
                </a:solidFill>
              </a:rPr>
              <a:t> шотты </a:t>
            </a:r>
            <a:r>
              <a:rPr lang="ru-RU" sz="1600" dirty="0" err="1">
                <a:solidFill>
                  <a:schemeClr val="tx1"/>
                </a:solidFill>
              </a:rPr>
              <a:t>толтырмадыңыз</a:t>
            </a:r>
            <a:r>
              <a:rPr lang="ru-RU" sz="1600" dirty="0">
                <a:solidFill>
                  <a:schemeClr val="tx1"/>
                </a:solidFill>
              </a:rPr>
              <a:t> </a:t>
            </a:r>
            <a:r>
              <a:rPr lang="ru-RU" sz="1600" dirty="0" err="1">
                <a:solidFill>
                  <a:schemeClr val="tx1"/>
                </a:solidFill>
              </a:rPr>
              <a:t>делік</a:t>
            </a:r>
            <a:r>
              <a:rPr lang="ru-RU" sz="1600" dirty="0">
                <a:solidFill>
                  <a:schemeClr val="tx1"/>
                </a:solidFill>
              </a:rPr>
              <a:t>. </a:t>
            </a:r>
            <a:r>
              <a:rPr lang="ru-RU" sz="1600" dirty="0" err="1">
                <a:solidFill>
                  <a:schemeClr val="tx1"/>
                </a:solidFill>
              </a:rPr>
              <a:t>Кезең</a:t>
            </a:r>
            <a:r>
              <a:rPr lang="ru-RU" sz="1600" dirty="0">
                <a:solidFill>
                  <a:schemeClr val="tx1"/>
                </a:solidFill>
              </a:rPr>
              <a:t> </a:t>
            </a:r>
            <a:r>
              <a:rPr lang="ru-RU" sz="1600" dirty="0" err="1">
                <a:solidFill>
                  <a:schemeClr val="tx1"/>
                </a:solidFill>
              </a:rPr>
              <a:t>соңына</a:t>
            </a:r>
            <a:r>
              <a:rPr lang="ru-RU" sz="1600" dirty="0">
                <a:solidFill>
                  <a:schemeClr val="tx1"/>
                </a:solidFill>
              </a:rPr>
              <a:t> </a:t>
            </a:r>
            <a:r>
              <a:rPr lang="ru-RU" sz="1600" dirty="0" err="1">
                <a:solidFill>
                  <a:schemeClr val="tx1"/>
                </a:solidFill>
              </a:rPr>
              <a:t>қарай</a:t>
            </a:r>
            <a:r>
              <a:rPr lang="ru-RU" sz="1600" dirty="0">
                <a:solidFill>
                  <a:schemeClr val="tx1"/>
                </a:solidFill>
              </a:rPr>
              <a:t> </a:t>
            </a:r>
            <a:r>
              <a:rPr lang="ru-RU" sz="1600" dirty="0" err="1">
                <a:solidFill>
                  <a:schemeClr val="tx1"/>
                </a:solidFill>
              </a:rPr>
              <a:t>сіздің</a:t>
            </a:r>
            <a:r>
              <a:rPr lang="ru-RU" sz="1600" dirty="0">
                <a:solidFill>
                  <a:schemeClr val="tx1"/>
                </a:solidFill>
              </a:rPr>
              <a:t> </a:t>
            </a:r>
            <a:r>
              <a:rPr lang="ru-RU" sz="1600" dirty="0" err="1">
                <a:solidFill>
                  <a:schemeClr val="tx1"/>
                </a:solidFill>
              </a:rPr>
              <a:t>шотыңызда</a:t>
            </a:r>
            <a:r>
              <a:rPr lang="ru-RU" sz="1600" dirty="0">
                <a:solidFill>
                  <a:schemeClr val="tx1"/>
                </a:solidFill>
              </a:rPr>
              <a:t> </a:t>
            </a:r>
            <a:r>
              <a:rPr lang="ru-RU" sz="1600" dirty="0" err="1">
                <a:solidFill>
                  <a:schemeClr val="tx1"/>
                </a:solidFill>
              </a:rPr>
              <a:t>қандай</a:t>
            </a:r>
            <a:r>
              <a:rPr lang="ru-RU" sz="1600" dirty="0">
                <a:solidFill>
                  <a:schemeClr val="tx1"/>
                </a:solidFill>
              </a:rPr>
              <a:t> сома </a:t>
            </a:r>
            <a:r>
              <a:rPr lang="ru-RU" sz="1600" dirty="0" err="1">
                <a:solidFill>
                  <a:schemeClr val="tx1"/>
                </a:solidFill>
              </a:rPr>
              <a:t>болады</a:t>
            </a:r>
            <a:r>
              <a:rPr lang="ru-RU" sz="1600" dirty="0">
                <a:solidFill>
                  <a:schemeClr val="tx1"/>
                </a:solidFill>
              </a:rPr>
              <a:t>?« </a:t>
            </a:r>
            <a:r>
              <a:rPr lang="ru-RU" sz="1600" dirty="0" err="1">
                <a:solidFill>
                  <a:schemeClr val="tx1"/>
                </a:solidFill>
              </a:rPr>
              <a:t>деген</a:t>
            </a:r>
            <a:r>
              <a:rPr lang="ru-RU" sz="1600" dirty="0">
                <a:solidFill>
                  <a:schemeClr val="tx1"/>
                </a:solidFill>
              </a:rPr>
              <a:t> </a:t>
            </a:r>
            <a:r>
              <a:rPr lang="ru-RU" sz="1600" dirty="0" err="1">
                <a:solidFill>
                  <a:schemeClr val="tx1"/>
                </a:solidFill>
              </a:rPr>
              <a:t>сұраққа</a:t>
            </a:r>
            <a:r>
              <a:rPr lang="ru-RU" sz="1600" dirty="0">
                <a:solidFill>
                  <a:schemeClr val="tx1"/>
                </a:solidFill>
              </a:rPr>
              <a:t> </a:t>
            </a:r>
            <a:r>
              <a:rPr lang="ru-RU" sz="1600" dirty="0" err="1">
                <a:solidFill>
                  <a:schemeClr val="tx1"/>
                </a:solidFill>
              </a:rPr>
              <a:t>респонденттердің</a:t>
            </a:r>
            <a:r>
              <a:rPr lang="ru-RU" sz="1600" dirty="0">
                <a:solidFill>
                  <a:schemeClr val="tx1"/>
                </a:solidFill>
              </a:rPr>
              <a:t> тек 34,7% - ы </a:t>
            </a:r>
            <a:r>
              <a:rPr lang="ru-RU" sz="1600" dirty="0" err="1">
                <a:solidFill>
                  <a:schemeClr val="tx1"/>
                </a:solidFill>
              </a:rPr>
              <a:t>дұрыс</a:t>
            </a:r>
            <a:r>
              <a:rPr lang="ru-RU" sz="1600" dirty="0">
                <a:solidFill>
                  <a:schemeClr val="tx1"/>
                </a:solidFill>
              </a:rPr>
              <a:t> </a:t>
            </a:r>
            <a:r>
              <a:rPr lang="ru-RU" sz="1600" dirty="0" err="1">
                <a:solidFill>
                  <a:schemeClr val="tx1"/>
                </a:solidFill>
              </a:rPr>
              <a:t>жауап</a:t>
            </a:r>
            <a:r>
              <a:rPr lang="ru-RU" sz="1600" dirty="0">
                <a:solidFill>
                  <a:schemeClr val="tx1"/>
                </a:solidFill>
              </a:rPr>
              <a:t> </a:t>
            </a:r>
            <a:r>
              <a:rPr lang="ru-RU" sz="1600" dirty="0" err="1">
                <a:solidFill>
                  <a:schemeClr val="tx1"/>
                </a:solidFill>
              </a:rPr>
              <a:t>берді</a:t>
            </a:r>
            <a:r>
              <a:rPr lang="ru-RU" sz="1600" dirty="0">
                <a:solidFill>
                  <a:schemeClr val="tx1"/>
                </a:solidFill>
              </a:rPr>
              <a:t>.</a:t>
            </a:r>
          </a:p>
          <a:p>
            <a:pPr algn="just"/>
            <a:r>
              <a:rPr lang="ru-RU" sz="1600" dirty="0">
                <a:solidFill>
                  <a:schemeClr val="tx1"/>
                </a:solidFill>
              </a:rPr>
              <a:t>«</a:t>
            </a:r>
            <a:r>
              <a:rPr lang="ru-RU" sz="1600" dirty="0" err="1">
                <a:solidFill>
                  <a:schemeClr val="tx1"/>
                </a:solidFill>
              </a:rPr>
              <a:t>Егер</a:t>
            </a:r>
            <a:r>
              <a:rPr lang="ru-RU" sz="1600" dirty="0">
                <a:solidFill>
                  <a:schemeClr val="tx1"/>
                </a:solidFill>
              </a:rPr>
              <a:t> </a:t>
            </a:r>
            <a:r>
              <a:rPr lang="ru-RU" sz="1600" dirty="0" err="1">
                <a:solidFill>
                  <a:schemeClr val="tx1"/>
                </a:solidFill>
              </a:rPr>
              <a:t>пайыздарды</a:t>
            </a:r>
            <a:r>
              <a:rPr lang="ru-RU" sz="1600" dirty="0">
                <a:solidFill>
                  <a:schemeClr val="tx1"/>
                </a:solidFill>
              </a:rPr>
              <a:t> </a:t>
            </a:r>
            <a:r>
              <a:rPr lang="ru-RU" sz="1600" dirty="0" err="1">
                <a:solidFill>
                  <a:schemeClr val="tx1"/>
                </a:solidFill>
              </a:rPr>
              <a:t>есептеу</a:t>
            </a:r>
            <a:r>
              <a:rPr lang="ru-RU" sz="1600" dirty="0">
                <a:solidFill>
                  <a:schemeClr val="tx1"/>
                </a:solidFill>
              </a:rPr>
              <a:t> (</a:t>
            </a:r>
            <a:r>
              <a:rPr lang="ru-RU" sz="1600" dirty="0" err="1">
                <a:solidFill>
                  <a:schemeClr val="tx1"/>
                </a:solidFill>
              </a:rPr>
              <a:t>капиталдандыру</a:t>
            </a:r>
            <a:r>
              <a:rPr lang="ru-RU" sz="1600" dirty="0">
                <a:solidFill>
                  <a:schemeClr val="tx1"/>
                </a:solidFill>
              </a:rPr>
              <a:t>) ай </a:t>
            </a:r>
            <a:r>
              <a:rPr lang="ru-RU" sz="1600" dirty="0" err="1">
                <a:solidFill>
                  <a:schemeClr val="tx1"/>
                </a:solidFill>
              </a:rPr>
              <a:t>сайын</a:t>
            </a:r>
            <a:r>
              <a:rPr lang="ru-RU" sz="1600" dirty="0">
                <a:solidFill>
                  <a:schemeClr val="tx1"/>
                </a:solidFill>
              </a:rPr>
              <a:t> </a:t>
            </a:r>
            <a:r>
              <a:rPr lang="ru-RU" sz="1600" dirty="0" err="1">
                <a:solidFill>
                  <a:schemeClr val="tx1"/>
                </a:solidFill>
              </a:rPr>
              <a:t>болса</a:t>
            </a:r>
            <a:r>
              <a:rPr lang="ru-RU" sz="1600" dirty="0">
                <a:solidFill>
                  <a:schemeClr val="tx1"/>
                </a:solidFill>
              </a:rPr>
              <a:t>, </a:t>
            </a:r>
            <a:r>
              <a:rPr lang="ru-RU" sz="1600" dirty="0" err="1">
                <a:solidFill>
                  <a:schemeClr val="tx1"/>
                </a:solidFill>
              </a:rPr>
              <a:t>бұл</a:t>
            </a:r>
            <a:r>
              <a:rPr lang="ru-RU" sz="1600" dirty="0">
                <a:solidFill>
                  <a:schemeClr val="tx1"/>
                </a:solidFill>
              </a:rPr>
              <a:t> сома </a:t>
            </a:r>
            <a:r>
              <a:rPr lang="ru-RU" sz="1600" dirty="0" err="1">
                <a:solidFill>
                  <a:schemeClr val="tx1"/>
                </a:solidFill>
              </a:rPr>
              <a:t>көп</a:t>
            </a:r>
            <a:r>
              <a:rPr lang="ru-RU" sz="1600" dirty="0">
                <a:solidFill>
                  <a:schemeClr val="tx1"/>
                </a:solidFill>
              </a:rPr>
              <a:t> </a:t>
            </a:r>
            <a:r>
              <a:rPr lang="ru-RU" sz="1600" dirty="0" err="1">
                <a:solidFill>
                  <a:schemeClr val="tx1"/>
                </a:solidFill>
              </a:rPr>
              <a:t>болады</a:t>
            </a:r>
            <a:r>
              <a:rPr lang="ru-RU" sz="1600" dirty="0">
                <a:solidFill>
                  <a:schemeClr val="tx1"/>
                </a:solidFill>
              </a:rPr>
              <a:t> </a:t>
            </a:r>
            <a:r>
              <a:rPr lang="ru-RU" sz="1600" dirty="0" err="1">
                <a:solidFill>
                  <a:schemeClr val="tx1"/>
                </a:solidFill>
              </a:rPr>
              <a:t>ма</a:t>
            </a:r>
            <a:r>
              <a:rPr lang="ru-RU" sz="1600" dirty="0">
                <a:solidFill>
                  <a:schemeClr val="tx1"/>
                </a:solidFill>
              </a:rPr>
              <a:t> </a:t>
            </a:r>
            <a:r>
              <a:rPr lang="ru-RU" sz="1600" dirty="0" err="1">
                <a:solidFill>
                  <a:schemeClr val="tx1"/>
                </a:solidFill>
              </a:rPr>
              <a:t>немесе</a:t>
            </a:r>
            <a:r>
              <a:rPr lang="ru-RU" sz="1600" dirty="0">
                <a:solidFill>
                  <a:schemeClr val="tx1"/>
                </a:solidFill>
              </a:rPr>
              <a:t> аз </a:t>
            </a:r>
            <a:r>
              <a:rPr lang="ru-RU" sz="1600" dirty="0" err="1">
                <a:solidFill>
                  <a:schemeClr val="tx1"/>
                </a:solidFill>
              </a:rPr>
              <a:t>болады</a:t>
            </a:r>
            <a:r>
              <a:rPr lang="ru-RU" sz="1600" dirty="0">
                <a:solidFill>
                  <a:schemeClr val="tx1"/>
                </a:solidFill>
              </a:rPr>
              <a:t> </a:t>
            </a:r>
            <a:r>
              <a:rPr lang="ru-RU" sz="1600" dirty="0" err="1">
                <a:solidFill>
                  <a:schemeClr val="tx1"/>
                </a:solidFill>
              </a:rPr>
              <a:t>ма</a:t>
            </a:r>
            <a:r>
              <a:rPr lang="ru-RU" sz="1600" dirty="0">
                <a:solidFill>
                  <a:schemeClr val="tx1"/>
                </a:solidFill>
              </a:rPr>
              <a:t>?« </a:t>
            </a:r>
            <a:r>
              <a:rPr lang="ru-RU" sz="1600" dirty="0" err="1">
                <a:solidFill>
                  <a:schemeClr val="tx1"/>
                </a:solidFill>
              </a:rPr>
              <a:t>деген</a:t>
            </a:r>
            <a:r>
              <a:rPr lang="ru-RU" sz="1600" dirty="0">
                <a:solidFill>
                  <a:schemeClr val="tx1"/>
                </a:solidFill>
              </a:rPr>
              <a:t> </a:t>
            </a:r>
            <a:r>
              <a:rPr lang="ru-RU" sz="1600" dirty="0" err="1">
                <a:solidFill>
                  <a:schemeClr val="tx1"/>
                </a:solidFill>
              </a:rPr>
              <a:t>сұраққа</a:t>
            </a:r>
            <a:r>
              <a:rPr lang="ru-RU" sz="1600" dirty="0">
                <a:solidFill>
                  <a:schemeClr val="tx1"/>
                </a:solidFill>
              </a:rPr>
              <a:t> </a:t>
            </a:r>
            <a:r>
              <a:rPr lang="ru-RU" sz="1600" dirty="0" err="1">
                <a:solidFill>
                  <a:schemeClr val="tx1"/>
                </a:solidFill>
              </a:rPr>
              <a:t>респонденттердің</a:t>
            </a:r>
            <a:r>
              <a:rPr lang="ru-RU" sz="1600" dirty="0">
                <a:solidFill>
                  <a:schemeClr val="tx1"/>
                </a:solidFill>
              </a:rPr>
              <a:t> 33,9% </a:t>
            </a:r>
            <a:r>
              <a:rPr lang="ru-RU" sz="1600" dirty="0" err="1">
                <a:solidFill>
                  <a:schemeClr val="tx1"/>
                </a:solidFill>
              </a:rPr>
              <a:t>дұрыс</a:t>
            </a:r>
            <a:r>
              <a:rPr lang="ru-RU" sz="1600" dirty="0">
                <a:solidFill>
                  <a:schemeClr val="tx1"/>
                </a:solidFill>
              </a:rPr>
              <a:t> </a:t>
            </a:r>
            <a:r>
              <a:rPr lang="ru-RU" sz="1600" dirty="0" err="1">
                <a:solidFill>
                  <a:schemeClr val="tx1"/>
                </a:solidFill>
              </a:rPr>
              <a:t>жауап</a:t>
            </a:r>
            <a:r>
              <a:rPr lang="ru-RU" sz="1600" dirty="0">
                <a:solidFill>
                  <a:schemeClr val="tx1"/>
                </a:solidFill>
              </a:rPr>
              <a:t> </a:t>
            </a:r>
            <a:r>
              <a:rPr lang="ru-RU" sz="1600" dirty="0" err="1">
                <a:solidFill>
                  <a:schemeClr val="tx1"/>
                </a:solidFill>
              </a:rPr>
              <a:t>берді</a:t>
            </a:r>
            <a:r>
              <a:rPr lang="ru-RU" sz="1600" dirty="0">
                <a:solidFill>
                  <a:schemeClr val="tx1"/>
                </a:solidFill>
              </a:rPr>
              <a:t>.</a:t>
            </a:r>
          </a:p>
          <a:p>
            <a:pPr algn="just"/>
            <a:r>
              <a:rPr lang="ru-RU" sz="1600" dirty="0" err="1">
                <a:solidFill>
                  <a:schemeClr val="tx1"/>
                </a:solidFill>
              </a:rPr>
              <a:t>Жоғары</a:t>
            </a:r>
            <a:r>
              <a:rPr lang="ru-RU" sz="1600" dirty="0">
                <a:solidFill>
                  <a:schemeClr val="tx1"/>
                </a:solidFill>
              </a:rPr>
              <a:t> </a:t>
            </a:r>
            <a:r>
              <a:rPr lang="ru-RU" sz="1600" dirty="0" err="1">
                <a:solidFill>
                  <a:schemeClr val="tx1"/>
                </a:solidFill>
              </a:rPr>
              <a:t>табысты</a:t>
            </a:r>
            <a:r>
              <a:rPr lang="ru-RU" sz="1600" dirty="0">
                <a:solidFill>
                  <a:schemeClr val="tx1"/>
                </a:solidFill>
              </a:rPr>
              <a:t> </a:t>
            </a:r>
            <a:r>
              <a:rPr lang="ru-RU" sz="1600" dirty="0" err="1">
                <a:solidFill>
                  <a:schemeClr val="tx1"/>
                </a:solidFill>
              </a:rPr>
              <a:t>инвестициялар</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оларға</a:t>
            </a:r>
            <a:r>
              <a:rPr lang="ru-RU" sz="1600" dirty="0">
                <a:solidFill>
                  <a:schemeClr val="tx1"/>
                </a:solidFill>
              </a:rPr>
              <a:t> </a:t>
            </a:r>
            <a:r>
              <a:rPr lang="ru-RU" sz="1600" dirty="0" err="1">
                <a:solidFill>
                  <a:schemeClr val="tx1"/>
                </a:solidFill>
              </a:rPr>
              <a:t>тән</a:t>
            </a:r>
            <a:r>
              <a:rPr lang="ru-RU" sz="1600" dirty="0">
                <a:solidFill>
                  <a:schemeClr val="tx1"/>
                </a:solidFill>
              </a:rPr>
              <a:t> </a:t>
            </a:r>
            <a:r>
              <a:rPr lang="ru-RU" sz="1600" dirty="0" err="1">
                <a:solidFill>
                  <a:schemeClr val="tx1"/>
                </a:solidFill>
              </a:rPr>
              <a:t>жоғары</a:t>
            </a:r>
            <a:r>
              <a:rPr lang="ru-RU" sz="1600" dirty="0">
                <a:solidFill>
                  <a:schemeClr val="tx1"/>
                </a:solidFill>
              </a:rPr>
              <a:t> </a:t>
            </a:r>
            <a:r>
              <a:rPr lang="ru-RU" sz="1600" dirty="0" err="1">
                <a:solidFill>
                  <a:schemeClr val="tx1"/>
                </a:solidFill>
              </a:rPr>
              <a:t>тәуекелдер</a:t>
            </a:r>
            <a:r>
              <a:rPr lang="ru-RU" sz="1600" dirty="0">
                <a:solidFill>
                  <a:schemeClr val="tx1"/>
                </a:solidFill>
              </a:rPr>
              <a:t> </a:t>
            </a:r>
            <a:r>
              <a:rPr lang="ru-RU" sz="1600" dirty="0" err="1">
                <a:solidFill>
                  <a:schemeClr val="tx1"/>
                </a:solidFill>
              </a:rPr>
              <a:t>туралы</a:t>
            </a:r>
            <a:r>
              <a:rPr lang="ru-RU" sz="1600" dirty="0">
                <a:solidFill>
                  <a:schemeClr val="tx1"/>
                </a:solidFill>
              </a:rPr>
              <a:t> </a:t>
            </a:r>
            <a:r>
              <a:rPr lang="ru-RU" sz="1600" dirty="0" err="1">
                <a:solidFill>
                  <a:schemeClr val="tx1"/>
                </a:solidFill>
              </a:rPr>
              <a:t>сұраққа</a:t>
            </a:r>
            <a:r>
              <a:rPr lang="ru-RU" sz="1600" dirty="0">
                <a:solidFill>
                  <a:schemeClr val="tx1"/>
                </a:solidFill>
              </a:rPr>
              <a:t> </a:t>
            </a:r>
            <a:r>
              <a:rPr lang="ru-RU" sz="1600" dirty="0" err="1">
                <a:solidFill>
                  <a:schemeClr val="tx1"/>
                </a:solidFill>
              </a:rPr>
              <a:t>сұралғандардың</a:t>
            </a:r>
            <a:r>
              <a:rPr lang="ru-RU" sz="1600" dirty="0">
                <a:solidFill>
                  <a:schemeClr val="tx1"/>
                </a:solidFill>
              </a:rPr>
              <a:t> </a:t>
            </a:r>
            <a:r>
              <a:rPr lang="ru-RU" sz="1600" dirty="0" err="1">
                <a:solidFill>
                  <a:schemeClr val="tx1"/>
                </a:solidFill>
              </a:rPr>
              <a:t>негізгі</a:t>
            </a:r>
            <a:r>
              <a:rPr lang="ru-RU" sz="1600" dirty="0">
                <a:solidFill>
                  <a:schemeClr val="tx1"/>
                </a:solidFill>
              </a:rPr>
              <a:t> </a:t>
            </a:r>
            <a:r>
              <a:rPr lang="ru-RU" sz="1600" dirty="0" err="1">
                <a:solidFill>
                  <a:schemeClr val="tx1"/>
                </a:solidFill>
              </a:rPr>
              <a:t>бөлігі</a:t>
            </a:r>
            <a:r>
              <a:rPr lang="ru-RU" sz="1600" dirty="0">
                <a:solidFill>
                  <a:schemeClr val="tx1"/>
                </a:solidFill>
              </a:rPr>
              <a:t> </a:t>
            </a:r>
            <a:r>
              <a:rPr lang="ru-RU" sz="1600" dirty="0" err="1">
                <a:solidFill>
                  <a:schemeClr val="tx1"/>
                </a:solidFill>
              </a:rPr>
              <a:t>мұндай</a:t>
            </a:r>
            <a:r>
              <a:rPr lang="ru-RU" sz="1600" dirty="0">
                <a:solidFill>
                  <a:schemeClr val="tx1"/>
                </a:solidFill>
              </a:rPr>
              <a:t> </a:t>
            </a:r>
            <a:r>
              <a:rPr lang="ru-RU" sz="1600" dirty="0" err="1">
                <a:solidFill>
                  <a:schemeClr val="tx1"/>
                </a:solidFill>
              </a:rPr>
              <a:t>пікірмен</a:t>
            </a:r>
            <a:r>
              <a:rPr lang="ru-RU" sz="1600" dirty="0">
                <a:solidFill>
                  <a:schemeClr val="tx1"/>
                </a:solidFill>
              </a:rPr>
              <a:t> </a:t>
            </a:r>
            <a:r>
              <a:rPr lang="ru-RU" sz="1600" dirty="0" err="1">
                <a:solidFill>
                  <a:schemeClr val="tx1"/>
                </a:solidFill>
              </a:rPr>
              <a:t>ішінара</a:t>
            </a:r>
            <a:r>
              <a:rPr lang="ru-RU" sz="1600" dirty="0">
                <a:solidFill>
                  <a:schemeClr val="tx1"/>
                </a:solidFill>
              </a:rPr>
              <a:t> </a:t>
            </a:r>
            <a:r>
              <a:rPr lang="ru-RU" sz="1600" dirty="0" err="1">
                <a:solidFill>
                  <a:schemeClr val="tx1"/>
                </a:solidFill>
              </a:rPr>
              <a:t>келісетінін</a:t>
            </a:r>
            <a:r>
              <a:rPr lang="ru-RU" sz="1600" dirty="0">
                <a:solidFill>
                  <a:schemeClr val="tx1"/>
                </a:solidFill>
              </a:rPr>
              <a:t> (51 %) </a:t>
            </a:r>
            <a:r>
              <a:rPr lang="ru-RU" sz="1600" dirty="0" err="1">
                <a:solidFill>
                  <a:schemeClr val="tx1"/>
                </a:solidFill>
              </a:rPr>
              <a:t>және</a:t>
            </a:r>
            <a:r>
              <a:rPr lang="ru-RU" sz="1600" dirty="0">
                <a:solidFill>
                  <a:schemeClr val="tx1"/>
                </a:solidFill>
              </a:rPr>
              <a:t> 22,6% </a:t>
            </a:r>
            <a:r>
              <a:rPr lang="ru-RU" sz="1600" dirty="0" err="1">
                <a:solidFill>
                  <a:schemeClr val="tx1"/>
                </a:solidFill>
              </a:rPr>
              <a:t>толық</a:t>
            </a:r>
            <a:r>
              <a:rPr lang="ru-RU" sz="1600" dirty="0">
                <a:solidFill>
                  <a:schemeClr val="tx1"/>
                </a:solidFill>
              </a:rPr>
              <a:t> </a:t>
            </a:r>
            <a:r>
              <a:rPr lang="ru-RU" sz="1600" dirty="0" err="1">
                <a:solidFill>
                  <a:schemeClr val="tx1"/>
                </a:solidFill>
              </a:rPr>
              <a:t>келісетінін</a:t>
            </a:r>
            <a:r>
              <a:rPr lang="ru-RU" sz="1600" dirty="0">
                <a:solidFill>
                  <a:schemeClr val="tx1"/>
                </a:solidFill>
              </a:rPr>
              <a:t> </a:t>
            </a:r>
            <a:r>
              <a:rPr lang="ru-RU" sz="1600" dirty="0" err="1">
                <a:solidFill>
                  <a:schemeClr val="tx1"/>
                </a:solidFill>
              </a:rPr>
              <a:t>атап</a:t>
            </a:r>
            <a:r>
              <a:rPr lang="ru-RU" sz="1600" dirty="0">
                <a:solidFill>
                  <a:schemeClr val="tx1"/>
                </a:solidFill>
              </a:rPr>
              <a:t> </a:t>
            </a:r>
            <a:r>
              <a:rPr lang="ru-RU" sz="1600" dirty="0" err="1">
                <a:solidFill>
                  <a:schemeClr val="tx1"/>
                </a:solidFill>
              </a:rPr>
              <a:t>өтті</a:t>
            </a:r>
            <a:r>
              <a:rPr lang="ru-RU" sz="1600" dirty="0">
                <a:solidFill>
                  <a:schemeClr val="tx1"/>
                </a:solidFill>
              </a:rPr>
              <a:t>.</a:t>
            </a:r>
          </a:p>
          <a:p>
            <a:pPr algn="just"/>
            <a:r>
              <a:rPr lang="ru-RU" sz="1600" dirty="0" err="1">
                <a:solidFill>
                  <a:schemeClr val="tx1"/>
                </a:solidFill>
              </a:rPr>
              <a:t>Қаражатты</a:t>
            </a:r>
            <a:r>
              <a:rPr lang="ru-RU" sz="1600" dirty="0">
                <a:solidFill>
                  <a:schemeClr val="tx1"/>
                </a:solidFill>
              </a:rPr>
              <a:t> </a:t>
            </a:r>
            <a:r>
              <a:rPr lang="ru-RU" sz="1600" dirty="0" err="1">
                <a:solidFill>
                  <a:schemeClr val="tx1"/>
                </a:solidFill>
              </a:rPr>
              <a:t>инвестициялау</a:t>
            </a:r>
            <a:r>
              <a:rPr lang="ru-RU" sz="1600" dirty="0">
                <a:solidFill>
                  <a:schemeClr val="tx1"/>
                </a:solidFill>
              </a:rPr>
              <a:t> </a:t>
            </a:r>
            <a:r>
              <a:rPr lang="ru-RU" sz="1600" dirty="0" err="1">
                <a:solidFill>
                  <a:schemeClr val="tx1"/>
                </a:solidFill>
              </a:rPr>
              <a:t>арқылы</a:t>
            </a:r>
            <a:r>
              <a:rPr lang="ru-RU" sz="1600" dirty="0">
                <a:solidFill>
                  <a:schemeClr val="tx1"/>
                </a:solidFill>
              </a:rPr>
              <a:t> </a:t>
            </a:r>
            <a:r>
              <a:rPr lang="ru-RU" sz="1600" dirty="0" err="1">
                <a:solidFill>
                  <a:schemeClr val="tx1"/>
                </a:solidFill>
              </a:rPr>
              <a:t>тәуекелді</a:t>
            </a:r>
            <a:r>
              <a:rPr lang="ru-RU" sz="1600" dirty="0">
                <a:solidFill>
                  <a:schemeClr val="tx1"/>
                </a:solidFill>
              </a:rPr>
              <a:t> </a:t>
            </a:r>
            <a:r>
              <a:rPr lang="ru-RU" sz="1600" dirty="0" err="1">
                <a:solidFill>
                  <a:schemeClr val="tx1"/>
                </a:solidFill>
              </a:rPr>
              <a:t>мүмкіндігінше</a:t>
            </a:r>
            <a:r>
              <a:rPr lang="ru-RU" sz="1600" dirty="0">
                <a:solidFill>
                  <a:schemeClr val="tx1"/>
                </a:solidFill>
              </a:rPr>
              <a:t> </a:t>
            </a:r>
            <a:r>
              <a:rPr lang="ru-RU" sz="1600" dirty="0" err="1">
                <a:solidFill>
                  <a:schemeClr val="tx1"/>
                </a:solidFill>
              </a:rPr>
              <a:t>көп</a:t>
            </a:r>
            <a:r>
              <a:rPr lang="ru-RU" sz="1600" dirty="0">
                <a:solidFill>
                  <a:schemeClr val="tx1"/>
                </a:solidFill>
              </a:rPr>
              <a:t> </a:t>
            </a:r>
            <a:r>
              <a:rPr lang="ru-RU" sz="1600" dirty="0" err="1">
                <a:solidFill>
                  <a:schemeClr val="tx1"/>
                </a:solidFill>
              </a:rPr>
              <a:t>түрлі</a:t>
            </a:r>
            <a:r>
              <a:rPr lang="ru-RU" sz="1600" dirty="0">
                <a:solidFill>
                  <a:schemeClr val="tx1"/>
                </a:solidFill>
              </a:rPr>
              <a:t> </a:t>
            </a:r>
            <a:r>
              <a:rPr lang="ru-RU" sz="1600" dirty="0" err="1">
                <a:solidFill>
                  <a:schemeClr val="tx1"/>
                </a:solidFill>
              </a:rPr>
              <a:t>құралдарға</a:t>
            </a:r>
            <a:r>
              <a:rPr lang="ru-RU" sz="1600" dirty="0">
                <a:solidFill>
                  <a:schemeClr val="tx1"/>
                </a:solidFill>
              </a:rPr>
              <a:t> салу </a:t>
            </a:r>
            <a:r>
              <a:rPr lang="ru-RU" sz="1600" dirty="0" err="1">
                <a:solidFill>
                  <a:schemeClr val="tx1"/>
                </a:solidFill>
              </a:rPr>
              <a:t>арқылы</a:t>
            </a:r>
            <a:r>
              <a:rPr lang="ru-RU" sz="1600" dirty="0">
                <a:solidFill>
                  <a:schemeClr val="tx1"/>
                </a:solidFill>
              </a:rPr>
              <a:t> </a:t>
            </a:r>
            <a:r>
              <a:rPr lang="ru-RU" sz="1600" dirty="0" err="1">
                <a:solidFill>
                  <a:schemeClr val="tx1"/>
                </a:solidFill>
              </a:rPr>
              <a:t>азайтуға</a:t>
            </a:r>
            <a:r>
              <a:rPr lang="ru-RU" sz="1600" dirty="0">
                <a:solidFill>
                  <a:schemeClr val="tx1"/>
                </a:solidFill>
              </a:rPr>
              <a:t> </a:t>
            </a:r>
            <a:r>
              <a:rPr lang="ru-RU" sz="1600" dirty="0" err="1">
                <a:solidFill>
                  <a:schemeClr val="tx1"/>
                </a:solidFill>
              </a:rPr>
              <a:t>болады</a:t>
            </a:r>
            <a:r>
              <a:rPr lang="ru-RU" sz="1600" dirty="0">
                <a:solidFill>
                  <a:schemeClr val="tx1"/>
                </a:solidFill>
              </a:rPr>
              <a:t> </a:t>
            </a:r>
            <a:r>
              <a:rPr lang="ru-RU" sz="1600" dirty="0" err="1">
                <a:solidFill>
                  <a:schemeClr val="tx1"/>
                </a:solidFill>
              </a:rPr>
              <a:t>деген</a:t>
            </a:r>
            <a:r>
              <a:rPr lang="ru-RU" sz="1600" dirty="0">
                <a:solidFill>
                  <a:schemeClr val="tx1"/>
                </a:solidFill>
              </a:rPr>
              <a:t> </a:t>
            </a:r>
            <a:r>
              <a:rPr lang="ru-RU" sz="1600" dirty="0" err="1">
                <a:solidFill>
                  <a:schemeClr val="tx1"/>
                </a:solidFill>
              </a:rPr>
              <a:t>пікірге</a:t>
            </a:r>
            <a:r>
              <a:rPr lang="ru-RU" sz="1600" dirty="0">
                <a:solidFill>
                  <a:schemeClr val="tx1"/>
                </a:solidFill>
              </a:rPr>
              <a:t> 55,9% </a:t>
            </a:r>
            <a:r>
              <a:rPr lang="ru-RU" sz="1600" dirty="0" err="1">
                <a:solidFill>
                  <a:schemeClr val="tx1"/>
                </a:solidFill>
              </a:rPr>
              <a:t>ішінара</a:t>
            </a:r>
            <a:r>
              <a:rPr lang="ru-RU" sz="1600" dirty="0">
                <a:solidFill>
                  <a:schemeClr val="tx1"/>
                </a:solidFill>
              </a:rPr>
              <a:t> </a:t>
            </a:r>
            <a:r>
              <a:rPr lang="ru-RU" sz="1600" dirty="0" err="1">
                <a:solidFill>
                  <a:schemeClr val="tx1"/>
                </a:solidFill>
              </a:rPr>
              <a:t>келісіп</a:t>
            </a:r>
            <a:r>
              <a:rPr lang="ru-RU" sz="1600" dirty="0">
                <a:solidFill>
                  <a:schemeClr val="tx1"/>
                </a:solidFill>
              </a:rPr>
              <a:t>, 20,6% </a:t>
            </a:r>
            <a:r>
              <a:rPr lang="ru-RU" sz="1600" dirty="0" err="1">
                <a:solidFill>
                  <a:schemeClr val="tx1"/>
                </a:solidFill>
              </a:rPr>
              <a:t>толық</a:t>
            </a:r>
            <a:r>
              <a:rPr lang="ru-RU" sz="1600" dirty="0">
                <a:solidFill>
                  <a:schemeClr val="tx1"/>
                </a:solidFill>
              </a:rPr>
              <a:t> </a:t>
            </a:r>
            <a:r>
              <a:rPr lang="ru-RU" sz="1600" dirty="0" err="1">
                <a:solidFill>
                  <a:schemeClr val="tx1"/>
                </a:solidFill>
              </a:rPr>
              <a:t>келісті</a:t>
            </a:r>
            <a:r>
              <a:rPr lang="ru-RU" sz="1600" dirty="0">
                <a:solidFill>
                  <a:schemeClr val="tx1"/>
                </a:solidFill>
              </a:rPr>
              <a:t>%. </a:t>
            </a:r>
          </a:p>
          <a:p>
            <a:pPr algn="just"/>
            <a:r>
              <a:rPr lang="ru-RU" sz="1600" dirty="0" err="1">
                <a:solidFill>
                  <a:schemeClr val="tx1"/>
                </a:solidFill>
              </a:rPr>
              <a:t>Банктен</a:t>
            </a:r>
            <a:r>
              <a:rPr lang="ru-RU" sz="1600" dirty="0">
                <a:solidFill>
                  <a:schemeClr val="tx1"/>
                </a:solidFill>
              </a:rPr>
              <a:t> </a:t>
            </a:r>
            <a:r>
              <a:rPr lang="ru-RU" sz="1600" dirty="0" err="1">
                <a:solidFill>
                  <a:schemeClr val="tx1"/>
                </a:solidFill>
              </a:rPr>
              <a:t>алынған</a:t>
            </a:r>
            <a:r>
              <a:rPr lang="ru-RU" sz="1600" dirty="0">
                <a:solidFill>
                  <a:schemeClr val="tx1"/>
                </a:solidFill>
              </a:rPr>
              <a:t> </a:t>
            </a:r>
            <a:r>
              <a:rPr lang="ru-RU" sz="1600" dirty="0" err="1">
                <a:solidFill>
                  <a:schemeClr val="tx1"/>
                </a:solidFill>
              </a:rPr>
              <a:t>кез</a:t>
            </a:r>
            <a:r>
              <a:rPr lang="ru-RU" sz="1600" dirty="0">
                <a:solidFill>
                  <a:schemeClr val="tx1"/>
                </a:solidFill>
              </a:rPr>
              <a:t> </a:t>
            </a:r>
            <a:r>
              <a:rPr lang="ru-RU" sz="1600" dirty="0" err="1">
                <a:solidFill>
                  <a:schemeClr val="tx1"/>
                </a:solidFill>
              </a:rPr>
              <a:t>келген</a:t>
            </a:r>
            <a:r>
              <a:rPr lang="ru-RU" sz="1600" dirty="0">
                <a:solidFill>
                  <a:schemeClr val="tx1"/>
                </a:solidFill>
              </a:rPr>
              <a:t> </a:t>
            </a:r>
            <a:r>
              <a:rPr lang="ru-RU" sz="1600" dirty="0" err="1">
                <a:solidFill>
                  <a:schemeClr val="tx1"/>
                </a:solidFill>
              </a:rPr>
              <a:t>қарыз</a:t>
            </a:r>
            <a:r>
              <a:rPr lang="ru-RU" sz="1600" dirty="0">
                <a:solidFill>
                  <a:schemeClr val="tx1"/>
                </a:solidFill>
              </a:rPr>
              <a:t> </a:t>
            </a:r>
            <a:r>
              <a:rPr lang="ru-RU" sz="1600" dirty="0" err="1">
                <a:solidFill>
                  <a:schemeClr val="tx1"/>
                </a:solidFill>
              </a:rPr>
              <a:t>толық</a:t>
            </a:r>
            <a:r>
              <a:rPr lang="ru-RU" sz="1600" dirty="0">
                <a:solidFill>
                  <a:schemeClr val="tx1"/>
                </a:solidFill>
              </a:rPr>
              <a:t> </a:t>
            </a:r>
            <a:r>
              <a:rPr lang="ru-RU" sz="1600" dirty="0" err="1">
                <a:solidFill>
                  <a:schemeClr val="tx1"/>
                </a:solidFill>
              </a:rPr>
              <a:t>қайтарылуға</a:t>
            </a:r>
            <a:r>
              <a:rPr lang="ru-RU" sz="1600" dirty="0">
                <a:solidFill>
                  <a:schemeClr val="tx1"/>
                </a:solidFill>
              </a:rPr>
              <a:t> </a:t>
            </a:r>
            <a:r>
              <a:rPr lang="ru-RU" sz="1600" dirty="0" err="1">
                <a:solidFill>
                  <a:schemeClr val="tx1"/>
                </a:solidFill>
              </a:rPr>
              <a:t>міндетті</a:t>
            </a:r>
            <a:r>
              <a:rPr lang="ru-RU" sz="1600" dirty="0">
                <a:solidFill>
                  <a:schemeClr val="tx1"/>
                </a:solidFill>
              </a:rPr>
              <a:t> </a:t>
            </a:r>
            <a:r>
              <a:rPr lang="ru-RU" sz="1600" dirty="0" err="1">
                <a:solidFill>
                  <a:schemeClr val="tx1"/>
                </a:solidFill>
              </a:rPr>
              <a:t>екендігі</a:t>
            </a:r>
            <a:r>
              <a:rPr lang="ru-RU" sz="1600" dirty="0">
                <a:solidFill>
                  <a:schemeClr val="tx1"/>
                </a:solidFill>
              </a:rPr>
              <a:t> </a:t>
            </a:r>
            <a:r>
              <a:rPr lang="ru-RU" sz="1600" dirty="0" err="1">
                <a:solidFill>
                  <a:schemeClr val="tx1"/>
                </a:solidFill>
              </a:rPr>
              <a:t>туралы</a:t>
            </a:r>
            <a:r>
              <a:rPr lang="ru-RU" sz="1600" dirty="0">
                <a:solidFill>
                  <a:schemeClr val="tx1"/>
                </a:solidFill>
              </a:rPr>
              <a:t> </a:t>
            </a:r>
            <a:r>
              <a:rPr lang="ru-RU" sz="1600" dirty="0" err="1">
                <a:solidFill>
                  <a:schemeClr val="tx1"/>
                </a:solidFill>
              </a:rPr>
              <a:t>бекітуге</a:t>
            </a:r>
            <a:r>
              <a:rPr lang="ru-RU" sz="1600" dirty="0">
                <a:solidFill>
                  <a:schemeClr val="tx1"/>
                </a:solidFill>
              </a:rPr>
              <a:t> 49,4% </a:t>
            </a:r>
            <a:r>
              <a:rPr lang="ru-RU" sz="1600" dirty="0" err="1">
                <a:solidFill>
                  <a:schemeClr val="tx1"/>
                </a:solidFill>
              </a:rPr>
              <a:t>келісті</a:t>
            </a:r>
            <a:r>
              <a:rPr lang="ru-RU" sz="1600" dirty="0">
                <a:solidFill>
                  <a:schemeClr val="tx1"/>
                </a:solidFill>
              </a:rPr>
              <a:t>, осы </a:t>
            </a:r>
            <a:r>
              <a:rPr lang="ru-RU" sz="1600" dirty="0" err="1">
                <a:solidFill>
                  <a:schemeClr val="tx1"/>
                </a:solidFill>
              </a:rPr>
              <a:t>бекітумен</a:t>
            </a:r>
            <a:r>
              <a:rPr lang="ru-RU" sz="1600" dirty="0">
                <a:solidFill>
                  <a:schemeClr val="tx1"/>
                </a:solidFill>
              </a:rPr>
              <a:t> </a:t>
            </a:r>
            <a:r>
              <a:rPr lang="ru-RU" sz="1600" dirty="0" err="1">
                <a:solidFill>
                  <a:schemeClr val="tx1"/>
                </a:solidFill>
              </a:rPr>
              <a:t>үзілді</a:t>
            </a:r>
            <a:r>
              <a:rPr lang="ru-RU" sz="1600" dirty="0">
                <a:solidFill>
                  <a:schemeClr val="tx1"/>
                </a:solidFill>
              </a:rPr>
              <a:t> - </a:t>
            </a:r>
            <a:r>
              <a:rPr lang="ru-RU" sz="1600" dirty="0" err="1">
                <a:solidFill>
                  <a:schemeClr val="tx1"/>
                </a:solidFill>
              </a:rPr>
              <a:t>кесілді</a:t>
            </a:r>
            <a:r>
              <a:rPr lang="ru-RU" sz="1600" dirty="0">
                <a:solidFill>
                  <a:schemeClr val="tx1"/>
                </a:solidFill>
              </a:rPr>
              <a:t> </a:t>
            </a:r>
            <a:r>
              <a:rPr lang="ru-RU" sz="1600" dirty="0" err="1">
                <a:solidFill>
                  <a:schemeClr val="tx1"/>
                </a:solidFill>
              </a:rPr>
              <a:t>келіспеймін</a:t>
            </a:r>
            <a:r>
              <a:rPr lang="ru-RU" sz="1600" dirty="0">
                <a:solidFill>
                  <a:schemeClr val="tx1"/>
                </a:solidFill>
              </a:rPr>
              <a:t> – 1,7%, </a:t>
            </a:r>
            <a:r>
              <a:rPr lang="ru-RU" sz="1600" dirty="0" err="1">
                <a:solidFill>
                  <a:schemeClr val="tx1"/>
                </a:solidFill>
              </a:rPr>
              <a:t>ішінара</a:t>
            </a:r>
            <a:r>
              <a:rPr lang="ru-RU" sz="1600" dirty="0">
                <a:solidFill>
                  <a:schemeClr val="tx1"/>
                </a:solidFill>
              </a:rPr>
              <a:t> </a:t>
            </a:r>
            <a:r>
              <a:rPr lang="ru-RU" sz="1600" dirty="0" err="1">
                <a:solidFill>
                  <a:schemeClr val="tx1"/>
                </a:solidFill>
              </a:rPr>
              <a:t>келіспеймін</a:t>
            </a:r>
            <a:r>
              <a:rPr lang="ru-RU" sz="1600" dirty="0">
                <a:solidFill>
                  <a:schemeClr val="tx1"/>
                </a:solidFill>
              </a:rPr>
              <a:t> – 6,8 %.</a:t>
            </a:r>
          </a:p>
          <a:p>
            <a:pPr algn="just"/>
            <a:r>
              <a:rPr lang="ru-RU" sz="1600" dirty="0" err="1">
                <a:solidFill>
                  <a:schemeClr val="tx1"/>
                </a:solidFill>
              </a:rPr>
              <a:t>Негізгі</a:t>
            </a:r>
            <a:r>
              <a:rPr lang="ru-RU" sz="1600" dirty="0">
                <a:solidFill>
                  <a:schemeClr val="tx1"/>
                </a:solidFill>
              </a:rPr>
              <a:t> </a:t>
            </a:r>
            <a:r>
              <a:rPr lang="ru-RU" sz="1600" dirty="0" err="1">
                <a:solidFill>
                  <a:schemeClr val="tx1"/>
                </a:solidFill>
              </a:rPr>
              <a:t>мәселе</a:t>
            </a:r>
            <a:r>
              <a:rPr lang="ru-RU" sz="1600" dirty="0">
                <a:solidFill>
                  <a:schemeClr val="tx1"/>
                </a:solidFill>
              </a:rPr>
              <a:t> - </a:t>
            </a:r>
            <a:r>
              <a:rPr lang="ru-RU" sz="1600" dirty="0" err="1">
                <a:solidFill>
                  <a:schemeClr val="tx1"/>
                </a:solidFill>
              </a:rPr>
              <a:t>банктік</a:t>
            </a:r>
            <a:r>
              <a:rPr lang="ru-RU" sz="1600" dirty="0">
                <a:solidFill>
                  <a:schemeClr val="tx1"/>
                </a:solidFill>
              </a:rPr>
              <a:t> </a:t>
            </a:r>
            <a:r>
              <a:rPr lang="ru-RU" sz="1600" dirty="0" err="1">
                <a:solidFill>
                  <a:schemeClr val="tx1"/>
                </a:solidFill>
              </a:rPr>
              <a:t>несиелерді</a:t>
            </a:r>
            <a:r>
              <a:rPr lang="ru-RU" sz="1600" dirty="0">
                <a:solidFill>
                  <a:schemeClr val="tx1"/>
                </a:solidFill>
              </a:rPr>
              <a:t> </a:t>
            </a:r>
            <a:r>
              <a:rPr lang="ru-RU" sz="1600" dirty="0" err="1">
                <a:solidFill>
                  <a:schemeClr val="tx1"/>
                </a:solidFill>
              </a:rPr>
              <a:t>қайтарудың</a:t>
            </a:r>
            <a:r>
              <a:rPr lang="ru-RU" sz="1600" dirty="0">
                <a:solidFill>
                  <a:schemeClr val="tx1"/>
                </a:solidFill>
              </a:rPr>
              <a:t> </a:t>
            </a:r>
            <a:r>
              <a:rPr lang="ru-RU" sz="1600" dirty="0" err="1">
                <a:solidFill>
                  <a:schemeClr val="tx1"/>
                </a:solidFill>
              </a:rPr>
              <a:t>міндетті</a:t>
            </a:r>
            <a:r>
              <a:rPr lang="ru-RU" sz="1600" dirty="0">
                <a:solidFill>
                  <a:schemeClr val="tx1"/>
                </a:solidFill>
              </a:rPr>
              <a:t> </a:t>
            </a:r>
            <a:r>
              <a:rPr lang="ru-RU" sz="1600" dirty="0" err="1">
                <a:solidFill>
                  <a:schemeClr val="tx1"/>
                </a:solidFill>
              </a:rPr>
              <a:t>еместігі</a:t>
            </a:r>
            <a:r>
              <a:rPr lang="ru-RU" sz="1600" dirty="0">
                <a:solidFill>
                  <a:schemeClr val="tx1"/>
                </a:solidFill>
              </a:rPr>
              <a:t> </a:t>
            </a:r>
            <a:r>
              <a:rPr lang="ru-RU" sz="1600" dirty="0" err="1">
                <a:solidFill>
                  <a:schemeClr val="tx1"/>
                </a:solidFill>
              </a:rPr>
              <a:t>туралы</a:t>
            </a:r>
            <a:r>
              <a:rPr lang="ru-RU" sz="1600" dirty="0">
                <a:solidFill>
                  <a:schemeClr val="tx1"/>
                </a:solidFill>
              </a:rPr>
              <a:t> </a:t>
            </a:r>
            <a:r>
              <a:rPr lang="ru-RU" sz="1600" dirty="0" err="1">
                <a:solidFill>
                  <a:schemeClr val="tx1"/>
                </a:solidFill>
              </a:rPr>
              <a:t>қондырғының</a:t>
            </a:r>
            <a:r>
              <a:rPr lang="ru-RU" sz="1600" dirty="0">
                <a:solidFill>
                  <a:schemeClr val="tx1"/>
                </a:solidFill>
              </a:rPr>
              <a:t> </a:t>
            </a:r>
            <a:r>
              <a:rPr lang="ru-RU" sz="1600" dirty="0" err="1">
                <a:solidFill>
                  <a:schemeClr val="tx1"/>
                </a:solidFill>
              </a:rPr>
              <a:t>болуы</a:t>
            </a:r>
            <a:r>
              <a:rPr lang="ru-RU" sz="1600" dirty="0">
                <a:solidFill>
                  <a:schemeClr val="tx1"/>
                </a:solidFill>
              </a:rPr>
              <a:t>.</a:t>
            </a:r>
          </a:p>
          <a:p>
            <a:pPr algn="just"/>
            <a:r>
              <a:rPr lang="ru-RU" sz="1600" dirty="0" err="1">
                <a:solidFill>
                  <a:schemeClr val="tx1"/>
                </a:solidFill>
              </a:rPr>
              <a:t>Сауалнама</a:t>
            </a:r>
            <a:r>
              <a:rPr lang="ru-RU" sz="1600" dirty="0">
                <a:solidFill>
                  <a:schemeClr val="tx1"/>
                </a:solidFill>
              </a:rPr>
              <a:t> </a:t>
            </a:r>
            <a:r>
              <a:rPr lang="ru-RU" sz="1600" dirty="0" err="1">
                <a:solidFill>
                  <a:schemeClr val="tx1"/>
                </a:solidFill>
              </a:rPr>
              <a:t>деректері</a:t>
            </a:r>
            <a:r>
              <a:rPr lang="ru-RU" sz="1600" dirty="0">
                <a:solidFill>
                  <a:schemeClr val="tx1"/>
                </a:solidFill>
              </a:rPr>
              <a:t> </a:t>
            </a:r>
            <a:r>
              <a:rPr lang="ru-RU" sz="1600" dirty="0" err="1">
                <a:solidFill>
                  <a:schemeClr val="tx1"/>
                </a:solidFill>
              </a:rPr>
              <a:t>сондай-ақ</a:t>
            </a:r>
            <a:r>
              <a:rPr lang="ru-RU" sz="1600" dirty="0">
                <a:solidFill>
                  <a:schemeClr val="tx1"/>
                </a:solidFill>
              </a:rPr>
              <a:t> </a:t>
            </a:r>
            <a:r>
              <a:rPr lang="ru-RU" sz="1600" dirty="0" err="1">
                <a:solidFill>
                  <a:schemeClr val="tx1"/>
                </a:solidFill>
              </a:rPr>
              <a:t>қатысушылардың</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қызметтердің</a:t>
            </a:r>
            <a:r>
              <a:rPr lang="ru-RU" sz="1600" dirty="0">
                <a:solidFill>
                  <a:schemeClr val="tx1"/>
                </a:solidFill>
              </a:rPr>
              <a:t> </a:t>
            </a:r>
            <a:r>
              <a:rPr lang="ru-RU" sz="1600" dirty="0" err="1">
                <a:solidFill>
                  <a:schemeClr val="tx1"/>
                </a:solidFill>
              </a:rPr>
              <a:t>сараланған</a:t>
            </a:r>
            <a:r>
              <a:rPr lang="ru-RU" sz="1600" dirty="0">
                <a:solidFill>
                  <a:schemeClr val="tx1"/>
                </a:solidFill>
              </a:rPr>
              <a:t> </a:t>
            </a:r>
            <a:r>
              <a:rPr lang="ru-RU" sz="1600" dirty="0" err="1">
                <a:solidFill>
                  <a:schemeClr val="tx1"/>
                </a:solidFill>
              </a:rPr>
              <a:t>жиынтығымен</a:t>
            </a:r>
            <a:r>
              <a:rPr lang="ru-RU" sz="1600" dirty="0">
                <a:solidFill>
                  <a:schemeClr val="tx1"/>
                </a:solidFill>
              </a:rPr>
              <a:t> </a:t>
            </a:r>
            <a:r>
              <a:rPr lang="ru-RU" sz="1600" dirty="0" err="1">
                <a:solidFill>
                  <a:schemeClr val="tx1"/>
                </a:solidFill>
              </a:rPr>
              <a:t>нашар</a:t>
            </a:r>
            <a:r>
              <a:rPr lang="ru-RU" sz="1600" dirty="0">
                <a:solidFill>
                  <a:schemeClr val="tx1"/>
                </a:solidFill>
              </a:rPr>
              <a:t> </a:t>
            </a:r>
            <a:r>
              <a:rPr lang="ru-RU" sz="1600" dirty="0" err="1">
                <a:solidFill>
                  <a:schemeClr val="tx1"/>
                </a:solidFill>
              </a:rPr>
              <a:t>таныс</a:t>
            </a:r>
            <a:r>
              <a:rPr lang="ru-RU" sz="1600" dirty="0">
                <a:solidFill>
                  <a:schemeClr val="tx1"/>
                </a:solidFill>
              </a:rPr>
              <a:t> </a:t>
            </a:r>
            <a:r>
              <a:rPr lang="ru-RU" sz="1600" dirty="0" err="1">
                <a:solidFill>
                  <a:schemeClr val="tx1"/>
                </a:solidFill>
              </a:rPr>
              <a:t>екендігін</a:t>
            </a:r>
            <a:r>
              <a:rPr lang="ru-RU" sz="1600" dirty="0">
                <a:solidFill>
                  <a:schemeClr val="tx1"/>
                </a:solidFill>
              </a:rPr>
              <a:t> </a:t>
            </a:r>
            <a:r>
              <a:rPr lang="ru-RU" sz="1600" dirty="0" err="1">
                <a:solidFill>
                  <a:schemeClr val="tx1"/>
                </a:solidFill>
              </a:rPr>
              <a:t>көрсетеді</a:t>
            </a:r>
            <a:r>
              <a:rPr lang="ru-RU" sz="1600" dirty="0">
                <a:solidFill>
                  <a:schemeClr val="tx1"/>
                </a:solidFill>
              </a:rPr>
              <a:t>, </a:t>
            </a:r>
            <a:r>
              <a:rPr lang="ru-RU" sz="1600" dirty="0" err="1">
                <a:solidFill>
                  <a:schemeClr val="tx1"/>
                </a:solidFill>
              </a:rPr>
              <a:t>соңғы</a:t>
            </a:r>
            <a:r>
              <a:rPr lang="ru-RU" sz="1600" dirty="0">
                <a:solidFill>
                  <a:schemeClr val="tx1"/>
                </a:solidFill>
              </a:rPr>
              <a:t> 2 </a:t>
            </a:r>
            <a:r>
              <a:rPr lang="ru-RU" sz="1600" dirty="0" err="1">
                <a:solidFill>
                  <a:schemeClr val="tx1"/>
                </a:solidFill>
              </a:rPr>
              <a:t>жылда</a:t>
            </a:r>
            <a:r>
              <a:rPr lang="ru-RU" sz="1600" dirty="0">
                <a:solidFill>
                  <a:schemeClr val="tx1"/>
                </a:solidFill>
              </a:rPr>
              <a:t> </a:t>
            </a:r>
            <a:r>
              <a:rPr lang="ru-RU" sz="1600" dirty="0" err="1">
                <a:solidFill>
                  <a:schemeClr val="tx1"/>
                </a:solidFill>
              </a:rPr>
              <a:t>олар</a:t>
            </a:r>
            <a:r>
              <a:rPr lang="ru-RU" sz="1600" dirty="0">
                <a:solidFill>
                  <a:schemeClr val="tx1"/>
                </a:solidFill>
              </a:rPr>
              <a:t> тек </a:t>
            </a:r>
            <a:r>
              <a:rPr lang="ru-RU" sz="1600" dirty="0" err="1">
                <a:solidFill>
                  <a:schemeClr val="tx1"/>
                </a:solidFill>
              </a:rPr>
              <a:t>банктік</a:t>
            </a:r>
            <a:r>
              <a:rPr lang="ru-RU" sz="1600" dirty="0">
                <a:solidFill>
                  <a:schemeClr val="tx1"/>
                </a:solidFill>
              </a:rPr>
              <a:t> </a:t>
            </a:r>
            <a:r>
              <a:rPr lang="ru-RU" sz="1600" dirty="0" err="1">
                <a:solidFill>
                  <a:schemeClr val="tx1"/>
                </a:solidFill>
              </a:rPr>
              <a:t>депозиттерді</a:t>
            </a:r>
            <a:r>
              <a:rPr lang="ru-RU" sz="1600" dirty="0">
                <a:solidFill>
                  <a:schemeClr val="tx1"/>
                </a:solidFill>
              </a:rPr>
              <a:t>, </a:t>
            </a:r>
            <a:r>
              <a:rPr lang="ru-RU" sz="1600" dirty="0" err="1">
                <a:solidFill>
                  <a:schemeClr val="tx1"/>
                </a:solidFill>
              </a:rPr>
              <a:t>банктік</a:t>
            </a:r>
            <a:r>
              <a:rPr lang="ru-RU" sz="1600" dirty="0">
                <a:solidFill>
                  <a:schemeClr val="tx1"/>
                </a:solidFill>
              </a:rPr>
              <a:t> </a:t>
            </a:r>
            <a:r>
              <a:rPr lang="ru-RU" sz="1600" dirty="0" err="1">
                <a:solidFill>
                  <a:schemeClr val="tx1"/>
                </a:solidFill>
              </a:rPr>
              <a:t>шоттарды</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тауарлық</a:t>
            </a:r>
            <a:r>
              <a:rPr lang="ru-RU" sz="1600" dirty="0">
                <a:solidFill>
                  <a:schemeClr val="tx1"/>
                </a:solidFill>
              </a:rPr>
              <a:t> </a:t>
            </a:r>
            <a:r>
              <a:rPr lang="ru-RU" sz="1600" dirty="0" err="1">
                <a:solidFill>
                  <a:schemeClr val="tx1"/>
                </a:solidFill>
              </a:rPr>
              <a:t>несиелерді</a:t>
            </a:r>
            <a:r>
              <a:rPr lang="ru-RU" sz="1600" dirty="0">
                <a:solidFill>
                  <a:schemeClr val="tx1"/>
                </a:solidFill>
              </a:rPr>
              <a:t> </a:t>
            </a:r>
            <a:r>
              <a:rPr lang="ru-RU" sz="1600" dirty="0" err="1">
                <a:solidFill>
                  <a:schemeClr val="tx1"/>
                </a:solidFill>
              </a:rPr>
              <a:t>пайдаланады</a:t>
            </a:r>
            <a:r>
              <a:rPr lang="ru-RU" sz="1600" dirty="0">
                <a:solidFill>
                  <a:schemeClr val="tx1"/>
                </a:solidFill>
              </a:rPr>
              <a:t>, </a:t>
            </a:r>
            <a:r>
              <a:rPr lang="ru-RU" sz="1600" dirty="0" err="1">
                <a:solidFill>
                  <a:schemeClr val="tx1"/>
                </a:solidFill>
              </a:rPr>
              <a:t>бірақ</a:t>
            </a:r>
            <a:r>
              <a:rPr lang="ru-RU" sz="1600" dirty="0">
                <a:solidFill>
                  <a:schemeClr val="tx1"/>
                </a:solidFill>
              </a:rPr>
              <a:t> </a:t>
            </a:r>
            <a:r>
              <a:rPr lang="ru-RU" sz="1600" dirty="0" err="1">
                <a:solidFill>
                  <a:schemeClr val="tx1"/>
                </a:solidFill>
              </a:rPr>
              <a:t>бұл</a:t>
            </a:r>
            <a:r>
              <a:rPr lang="ru-RU" sz="1600" dirty="0">
                <a:solidFill>
                  <a:schemeClr val="tx1"/>
                </a:solidFill>
              </a:rPr>
              <a:t> </a:t>
            </a:r>
            <a:r>
              <a:rPr lang="ru-RU" sz="1600" dirty="0" err="1">
                <a:solidFill>
                  <a:schemeClr val="tx1"/>
                </a:solidFill>
              </a:rPr>
              <a:t>ретте</a:t>
            </a:r>
            <a:r>
              <a:rPr lang="ru-RU" sz="1600" dirty="0">
                <a:solidFill>
                  <a:schemeClr val="tx1"/>
                </a:solidFill>
              </a:rPr>
              <a:t> </a:t>
            </a:r>
            <a:r>
              <a:rPr lang="ru-RU" sz="1600" dirty="0" err="1">
                <a:solidFill>
                  <a:schemeClr val="tx1"/>
                </a:solidFill>
              </a:rPr>
              <a:t>респонденттер</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қызметті</a:t>
            </a:r>
            <a:r>
              <a:rPr lang="ru-RU" sz="1600" dirty="0">
                <a:solidFill>
                  <a:schemeClr val="tx1"/>
                </a:solidFill>
              </a:rPr>
              <a:t> </a:t>
            </a:r>
            <a:r>
              <a:rPr lang="ru-RU" sz="1600" dirty="0" err="1">
                <a:solidFill>
                  <a:schemeClr val="tx1"/>
                </a:solidFill>
              </a:rPr>
              <a:t>таңдау</a:t>
            </a:r>
            <a:r>
              <a:rPr lang="ru-RU" sz="1600" dirty="0">
                <a:solidFill>
                  <a:schemeClr val="tx1"/>
                </a:solidFill>
              </a:rPr>
              <a:t> </a:t>
            </a:r>
            <a:r>
              <a:rPr lang="ru-RU" sz="1600" dirty="0" err="1">
                <a:solidFill>
                  <a:schemeClr val="tx1"/>
                </a:solidFill>
              </a:rPr>
              <a:t>процесіне</a:t>
            </a:r>
            <a:r>
              <a:rPr lang="ru-RU" sz="1600" dirty="0">
                <a:solidFill>
                  <a:schemeClr val="tx1"/>
                </a:solidFill>
              </a:rPr>
              <a:t> </a:t>
            </a:r>
            <a:r>
              <a:rPr lang="ru-RU" sz="1600" dirty="0" err="1">
                <a:solidFill>
                  <a:schemeClr val="tx1"/>
                </a:solidFill>
              </a:rPr>
              <a:t>егжей-тегжейлі</a:t>
            </a:r>
            <a:r>
              <a:rPr lang="ru-RU" sz="1600" dirty="0">
                <a:solidFill>
                  <a:schemeClr val="tx1"/>
                </a:solidFill>
              </a:rPr>
              <a:t> </a:t>
            </a:r>
            <a:r>
              <a:rPr lang="ru-RU" sz="1600" dirty="0" err="1">
                <a:solidFill>
                  <a:schemeClr val="tx1"/>
                </a:solidFill>
              </a:rPr>
              <a:t>қарап</a:t>
            </a:r>
            <a:r>
              <a:rPr lang="ru-RU" sz="1600" dirty="0">
                <a:solidFill>
                  <a:schemeClr val="tx1"/>
                </a:solidFill>
              </a:rPr>
              <a:t>, </a:t>
            </a:r>
            <a:r>
              <a:rPr lang="ru-RU" sz="1600" dirty="0" err="1">
                <a:solidFill>
                  <a:schemeClr val="tx1"/>
                </a:solidFill>
              </a:rPr>
              <a:t>шартты</a:t>
            </a:r>
            <a:r>
              <a:rPr lang="ru-RU" sz="1600" dirty="0">
                <a:solidFill>
                  <a:schemeClr val="tx1"/>
                </a:solidFill>
              </a:rPr>
              <a:t> </a:t>
            </a:r>
            <a:r>
              <a:rPr lang="ru-RU" sz="1600" dirty="0" err="1">
                <a:solidFill>
                  <a:schemeClr val="tx1"/>
                </a:solidFill>
              </a:rPr>
              <a:t>мұқият</a:t>
            </a:r>
            <a:r>
              <a:rPr lang="ru-RU" sz="1600" dirty="0">
                <a:solidFill>
                  <a:schemeClr val="tx1"/>
                </a:solidFill>
              </a:rPr>
              <a:t> </a:t>
            </a:r>
            <a:r>
              <a:rPr lang="ru-RU" sz="1600" dirty="0" err="1">
                <a:solidFill>
                  <a:schemeClr val="tx1"/>
                </a:solidFill>
              </a:rPr>
              <a:t>зерделей</a:t>
            </a:r>
            <a:r>
              <a:rPr lang="ru-RU" sz="1600" dirty="0">
                <a:solidFill>
                  <a:schemeClr val="tx1"/>
                </a:solidFill>
              </a:rPr>
              <a:t> </a:t>
            </a:r>
            <a:r>
              <a:rPr lang="ru-RU" sz="1600" dirty="0" err="1">
                <a:solidFill>
                  <a:schemeClr val="tx1"/>
                </a:solidFill>
              </a:rPr>
              <a:t>бастады</a:t>
            </a:r>
            <a:r>
              <a:rPr lang="ru-RU" sz="1600" dirty="0">
                <a:solidFill>
                  <a:schemeClr val="tx1"/>
                </a:solidFill>
              </a:rPr>
              <a:t>.</a:t>
            </a:r>
          </a:p>
          <a:p>
            <a:pPr algn="just"/>
            <a:endParaRPr lang="ru-RU" sz="1600" dirty="0">
              <a:solidFill>
                <a:schemeClr val="tx1"/>
              </a:solidFill>
            </a:endParaRPr>
          </a:p>
        </p:txBody>
      </p:sp>
      <p:sp>
        <p:nvSpPr>
          <p:cNvPr id="4" name="Номер слайда 3"/>
          <p:cNvSpPr>
            <a:spLocks noGrp="1"/>
          </p:cNvSpPr>
          <p:nvPr>
            <p:ph type="sldNum" sz="quarter" idx="12"/>
          </p:nvPr>
        </p:nvSpPr>
        <p:spPr/>
        <p:txBody>
          <a:bodyPr/>
          <a:lstStyle/>
          <a:p>
            <a:fld id="{36AE403C-4EB7-40BC-9395-955F62C492F5}" type="slidenum">
              <a:rPr lang="ru-RU" smtClean="0"/>
              <a:pPr/>
              <a:t>78</a:t>
            </a:fld>
            <a:endParaRPr lang="ru-RU" dirty="0"/>
          </a:p>
        </p:txBody>
      </p:sp>
      <p:sp>
        <p:nvSpPr>
          <p:cNvPr id="5" name="Равнобедренный треугольник 24">
            <a:extLst>
              <a:ext uri="{FF2B5EF4-FFF2-40B4-BE49-F238E27FC236}">
                <a16:creationId xmlns:a16="http://schemas.microsoft.com/office/drawing/2014/main" id="{2E9816A9-3E5A-43C9-82B9-DC14EF8B5CD6}"/>
              </a:ext>
            </a:extLst>
          </p:cNvPr>
          <p:cNvSpPr/>
          <p:nvPr/>
        </p:nvSpPr>
        <p:spPr>
          <a:xfrm rot="5400000">
            <a:off x="375437" y="342373"/>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79</a:t>
            </a:fld>
            <a:endParaRPr lang="ru-RU" dirty="0"/>
          </a:p>
        </p:txBody>
      </p:sp>
      <p:graphicFrame>
        <p:nvGraphicFramePr>
          <p:cNvPr id="4" name="Таблица 3">
            <a:extLst>
              <a:ext uri="{FF2B5EF4-FFF2-40B4-BE49-F238E27FC236}">
                <a16:creationId xmlns:a16="http://schemas.microsoft.com/office/drawing/2014/main" id="{2F23D684-2E61-544C-B12C-F733C6980329}"/>
              </a:ext>
            </a:extLst>
          </p:cNvPr>
          <p:cNvGraphicFramePr>
            <a:graphicFrameLocks noGrp="1"/>
          </p:cNvGraphicFramePr>
          <p:nvPr>
            <p:extLst>
              <p:ext uri="{D42A27DB-BD31-4B8C-83A1-F6EECF244321}">
                <p14:modId xmlns:p14="http://schemas.microsoft.com/office/powerpoint/2010/main" val="1286956778"/>
              </p:ext>
            </p:extLst>
          </p:nvPr>
        </p:nvGraphicFramePr>
        <p:xfrm>
          <a:off x="144492" y="807935"/>
          <a:ext cx="2695620" cy="556049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560497">
                <a:tc>
                  <a:txBody>
                    <a:bodyPr/>
                    <a:lstStyle/>
                    <a:p>
                      <a:pPr algn="ctr"/>
                      <a:r>
                        <a:rPr lang="ru-RU" sz="4400" b="1" dirty="0" err="1">
                          <a:effectLst/>
                        </a:rPr>
                        <a:t>Негізгі</a:t>
                      </a:r>
                      <a:r>
                        <a:rPr lang="ru-RU" sz="1600" b="1" dirty="0">
                          <a:effectLst/>
                        </a:rPr>
                        <a:t> </a:t>
                      </a:r>
                      <a:r>
                        <a:rPr lang="ru-RU" sz="4400" b="1" dirty="0" err="1">
                          <a:effectLst/>
                        </a:rPr>
                        <a:t>фактілер</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5" name="Заголовок 4">
            <a:extLst>
              <a:ext uri="{FF2B5EF4-FFF2-40B4-BE49-F238E27FC236}">
                <a16:creationId xmlns:a16="http://schemas.microsoft.com/office/drawing/2014/main" id="{C349A902-E82B-D84A-AA53-7C132D71521C}"/>
              </a:ext>
            </a:extLst>
          </p:cNvPr>
          <p:cNvSpPr txBox="1">
            <a:spLocks/>
          </p:cNvSpPr>
          <p:nvPr/>
        </p:nvSpPr>
        <p:spPr>
          <a:xfrm>
            <a:off x="542880" y="380409"/>
            <a:ext cx="9908632" cy="547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2.3. </a:t>
            </a:r>
            <a:r>
              <a:rPr lang="ru-RU" sz="2800" b="1" dirty="0" err="1">
                <a:latin typeface="+mn-lt"/>
              </a:rPr>
              <a:t>Қаржылық</a:t>
            </a:r>
            <a:r>
              <a:rPr lang="ru-RU" sz="2800" b="1" dirty="0">
                <a:latin typeface="+mn-lt"/>
              </a:rPr>
              <a:t> </a:t>
            </a:r>
            <a:r>
              <a:rPr lang="ru-RU" sz="2800" b="1" dirty="0" err="1">
                <a:latin typeface="+mn-lt"/>
              </a:rPr>
              <a:t>қызметтерді</a:t>
            </a:r>
            <a:r>
              <a:rPr lang="ru-RU" sz="2800" b="1" dirty="0">
                <a:latin typeface="+mn-lt"/>
              </a:rPr>
              <a:t> </a:t>
            </a:r>
            <a:r>
              <a:rPr lang="ru-RU" sz="2800" b="1" dirty="0" err="1">
                <a:latin typeface="+mn-lt"/>
              </a:rPr>
              <a:t>пайдалана</a:t>
            </a:r>
            <a:r>
              <a:rPr lang="ru-RU" sz="2800" b="1" dirty="0">
                <a:latin typeface="+mn-lt"/>
              </a:rPr>
              <a:t> </a:t>
            </a:r>
            <a:r>
              <a:rPr lang="ru-RU" sz="2800" b="1" dirty="0" err="1">
                <a:latin typeface="+mn-lt"/>
              </a:rPr>
              <a:t>білу</a:t>
            </a:r>
            <a:endParaRPr lang="ru-RU" sz="2800" b="1" dirty="0">
              <a:latin typeface="+mn-lt"/>
            </a:endParaRPr>
          </a:p>
          <a:p>
            <a:endParaRPr lang="ru-RU" sz="3200" b="1" dirty="0"/>
          </a:p>
        </p:txBody>
      </p:sp>
      <p:sp>
        <p:nvSpPr>
          <p:cNvPr id="6" name="Равнобедренный треугольник 24">
            <a:extLst>
              <a:ext uri="{FF2B5EF4-FFF2-40B4-BE49-F238E27FC236}">
                <a16:creationId xmlns:a16="http://schemas.microsoft.com/office/drawing/2014/main" id="{276B6477-4B61-AC46-9628-E9A3276F9800}"/>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E03542E1-1F6A-9B46-8E48-C12EBE05762F}"/>
              </a:ext>
            </a:extLst>
          </p:cNvPr>
          <p:cNvSpPr/>
          <p:nvPr/>
        </p:nvSpPr>
        <p:spPr>
          <a:xfrm>
            <a:off x="2999656" y="1072554"/>
            <a:ext cx="8820000" cy="4288353"/>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a:solidFill>
                  <a:schemeClr val="tx1"/>
                </a:solidFill>
              </a:rPr>
              <a:t>2021 </a:t>
            </a:r>
            <a:r>
              <a:rPr lang="ru-RU" sz="1600" dirty="0" err="1">
                <a:solidFill>
                  <a:schemeClr val="tx1"/>
                </a:solidFill>
              </a:rPr>
              <a:t>жылы</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қызметтерді</a:t>
            </a:r>
            <a:r>
              <a:rPr lang="ru-RU" sz="1600" dirty="0">
                <a:solidFill>
                  <a:schemeClr val="tx1"/>
                </a:solidFill>
              </a:rPr>
              <a:t> </a:t>
            </a:r>
            <a:r>
              <a:rPr lang="ru-RU" sz="1600" dirty="0" err="1">
                <a:solidFill>
                  <a:schemeClr val="tx1"/>
                </a:solidFill>
              </a:rPr>
              <a:t>пайдалана</a:t>
            </a:r>
            <a:r>
              <a:rPr lang="ru-RU" sz="1600" dirty="0">
                <a:solidFill>
                  <a:schemeClr val="tx1"/>
                </a:solidFill>
              </a:rPr>
              <a:t> </a:t>
            </a:r>
            <a:r>
              <a:rPr lang="ru-RU" sz="1600" dirty="0" err="1">
                <a:solidFill>
                  <a:schemeClr val="tx1"/>
                </a:solidFill>
              </a:rPr>
              <a:t>білу</a:t>
            </a:r>
            <a:r>
              <a:rPr lang="ru-RU" sz="1600" dirty="0">
                <a:solidFill>
                  <a:schemeClr val="tx1"/>
                </a:solidFill>
              </a:rPr>
              <a:t>" </a:t>
            </a:r>
            <a:r>
              <a:rPr lang="ru-RU" sz="1600" dirty="0" err="1">
                <a:solidFill>
                  <a:schemeClr val="tx1"/>
                </a:solidFill>
              </a:rPr>
              <a:t>көрсеткіші</a:t>
            </a:r>
            <a:r>
              <a:rPr lang="ru-RU" sz="1600" dirty="0">
                <a:solidFill>
                  <a:schemeClr val="tx1"/>
                </a:solidFill>
              </a:rPr>
              <a:t> 40,56% - </a:t>
            </a:r>
            <a:r>
              <a:rPr lang="ru-RU" sz="1600" dirty="0" err="1">
                <a:solidFill>
                  <a:schemeClr val="tx1"/>
                </a:solidFill>
              </a:rPr>
              <a:t>ды</a:t>
            </a:r>
            <a:r>
              <a:rPr lang="ru-RU" sz="1600" dirty="0">
                <a:solidFill>
                  <a:schemeClr val="tx1"/>
                </a:solidFill>
              </a:rPr>
              <a:t> </a:t>
            </a:r>
            <a:r>
              <a:rPr lang="ru-RU" sz="1600" dirty="0" err="1">
                <a:solidFill>
                  <a:schemeClr val="tx1"/>
                </a:solidFill>
              </a:rPr>
              <a:t>құрады</a:t>
            </a:r>
            <a:r>
              <a:rPr lang="ru-RU" sz="1600" dirty="0">
                <a:solidFill>
                  <a:schemeClr val="tx1"/>
                </a:solidFill>
              </a:rPr>
              <a:t> (2020 </a:t>
            </a:r>
            <a:r>
              <a:rPr lang="ru-RU" sz="1600" dirty="0" err="1">
                <a:solidFill>
                  <a:schemeClr val="tx1"/>
                </a:solidFill>
              </a:rPr>
              <a:t>жылы</a:t>
            </a:r>
            <a:r>
              <a:rPr lang="ru-RU" sz="1600" dirty="0">
                <a:solidFill>
                  <a:schemeClr val="tx1"/>
                </a:solidFill>
              </a:rPr>
              <a:t> </a:t>
            </a:r>
            <a:r>
              <a:rPr lang="ru-RU" sz="1600" dirty="0" err="1">
                <a:solidFill>
                  <a:schemeClr val="tx1"/>
                </a:solidFill>
              </a:rPr>
              <a:t>ол</a:t>
            </a:r>
            <a:r>
              <a:rPr lang="ru-RU" sz="1600" dirty="0">
                <a:solidFill>
                  <a:schemeClr val="tx1"/>
                </a:solidFill>
              </a:rPr>
              <a:t> 44,2% - </a:t>
            </a:r>
            <a:r>
              <a:rPr lang="ru-RU" sz="1600" dirty="0" err="1">
                <a:solidFill>
                  <a:schemeClr val="tx1"/>
                </a:solidFill>
              </a:rPr>
              <a:t>ды</a:t>
            </a:r>
            <a:r>
              <a:rPr lang="ru-RU" sz="1600" dirty="0">
                <a:solidFill>
                  <a:schemeClr val="tx1"/>
                </a:solidFill>
              </a:rPr>
              <a:t> </a:t>
            </a:r>
            <a:r>
              <a:rPr lang="ru-RU" sz="1600" dirty="0" err="1">
                <a:solidFill>
                  <a:schemeClr val="tx1"/>
                </a:solidFill>
              </a:rPr>
              <a:t>құрады</a:t>
            </a:r>
            <a:r>
              <a:rPr lang="ru-RU" sz="1600" dirty="0">
                <a:solidFill>
                  <a:schemeClr val="tx1"/>
                </a:solidFill>
              </a:rPr>
              <a:t>).</a:t>
            </a:r>
          </a:p>
          <a:p>
            <a:pPr algn="just">
              <a:spcBef>
                <a:spcPts val="400"/>
              </a:spcBef>
            </a:pPr>
            <a:r>
              <a:rPr lang="ru-RU" sz="1600" dirty="0" err="1">
                <a:solidFill>
                  <a:schemeClr val="tx1"/>
                </a:solidFill>
              </a:rPr>
              <a:t>Ең</a:t>
            </a:r>
            <a:r>
              <a:rPr lang="ru-RU" sz="1600" dirty="0">
                <a:solidFill>
                  <a:schemeClr val="tx1"/>
                </a:solidFill>
              </a:rPr>
              <a:t> </a:t>
            </a:r>
            <a:r>
              <a:rPr lang="ru-RU" sz="1600" dirty="0" err="1">
                <a:solidFill>
                  <a:schemeClr val="tx1"/>
                </a:solidFill>
              </a:rPr>
              <a:t>жоғары</a:t>
            </a:r>
            <a:r>
              <a:rPr lang="ru-RU" sz="1600" dirty="0">
                <a:solidFill>
                  <a:schemeClr val="tx1"/>
                </a:solidFill>
              </a:rPr>
              <a:t> </a:t>
            </a:r>
            <a:r>
              <a:rPr lang="ru-RU" sz="1600" dirty="0" err="1">
                <a:solidFill>
                  <a:schemeClr val="tx1"/>
                </a:solidFill>
              </a:rPr>
              <a:t>деңгейлер</a:t>
            </a:r>
            <a:r>
              <a:rPr lang="ru-RU" sz="1600" dirty="0">
                <a:solidFill>
                  <a:schemeClr val="tx1"/>
                </a:solidFill>
              </a:rPr>
              <a:t> </a:t>
            </a:r>
            <a:r>
              <a:rPr lang="ru-RU" sz="1600" dirty="0" err="1">
                <a:solidFill>
                  <a:schemeClr val="tx1"/>
                </a:solidFill>
              </a:rPr>
              <a:t>Нұр-Сұлтан</a:t>
            </a:r>
            <a:r>
              <a:rPr lang="ru-RU" sz="1600" dirty="0">
                <a:solidFill>
                  <a:schemeClr val="tx1"/>
                </a:solidFill>
              </a:rPr>
              <a:t> </a:t>
            </a:r>
            <a:r>
              <a:rPr lang="ru-RU" sz="1600" dirty="0" err="1">
                <a:solidFill>
                  <a:schemeClr val="tx1"/>
                </a:solidFill>
              </a:rPr>
              <a:t>және</a:t>
            </a:r>
            <a:r>
              <a:rPr lang="ru-RU" sz="1600" dirty="0">
                <a:solidFill>
                  <a:schemeClr val="tx1"/>
                </a:solidFill>
              </a:rPr>
              <a:t> Алматы </a:t>
            </a:r>
            <a:r>
              <a:rPr lang="ru-RU" sz="1600" dirty="0" err="1">
                <a:solidFill>
                  <a:schemeClr val="tx1"/>
                </a:solidFill>
              </a:rPr>
              <a:t>қалаларында</a:t>
            </a:r>
            <a:r>
              <a:rPr lang="ru-RU" sz="1600" dirty="0">
                <a:solidFill>
                  <a:schemeClr val="tx1"/>
                </a:solidFill>
              </a:rPr>
              <a:t>, </a:t>
            </a:r>
            <a:r>
              <a:rPr lang="ru-RU" sz="1600" dirty="0" err="1">
                <a:solidFill>
                  <a:schemeClr val="tx1"/>
                </a:solidFill>
              </a:rPr>
              <a:t>сондай-ақ</a:t>
            </a:r>
            <a:r>
              <a:rPr lang="ru-RU" sz="1600" dirty="0">
                <a:solidFill>
                  <a:schemeClr val="tx1"/>
                </a:solidFill>
              </a:rPr>
              <a:t> Алматы, </a:t>
            </a:r>
            <a:r>
              <a:rPr lang="ru-RU" sz="1600" dirty="0" err="1">
                <a:solidFill>
                  <a:schemeClr val="tx1"/>
                </a:solidFill>
              </a:rPr>
              <a:t>Түркістан</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Батыс</a:t>
            </a:r>
            <a:r>
              <a:rPr lang="ru-RU" sz="1600" dirty="0">
                <a:solidFill>
                  <a:schemeClr val="tx1"/>
                </a:solidFill>
              </a:rPr>
              <a:t> </a:t>
            </a:r>
            <a:r>
              <a:rPr lang="ru-RU" sz="1600" dirty="0" err="1">
                <a:solidFill>
                  <a:schemeClr val="tx1"/>
                </a:solidFill>
              </a:rPr>
              <a:t>Қазақстан</a:t>
            </a:r>
            <a:r>
              <a:rPr lang="ru-RU" sz="1600" dirty="0">
                <a:solidFill>
                  <a:schemeClr val="tx1"/>
                </a:solidFill>
              </a:rPr>
              <a:t> </a:t>
            </a:r>
            <a:r>
              <a:rPr lang="ru-RU" sz="1600" dirty="0" err="1">
                <a:solidFill>
                  <a:schemeClr val="tx1"/>
                </a:solidFill>
              </a:rPr>
              <a:t>облыстарында</a:t>
            </a:r>
            <a:r>
              <a:rPr lang="ru-RU" sz="1600" dirty="0">
                <a:solidFill>
                  <a:schemeClr val="tx1"/>
                </a:solidFill>
              </a:rPr>
              <a:t> </a:t>
            </a:r>
            <a:r>
              <a:rPr lang="ru-RU" sz="1600" dirty="0" err="1">
                <a:solidFill>
                  <a:schemeClr val="tx1"/>
                </a:solidFill>
              </a:rPr>
              <a:t>байқалды</a:t>
            </a:r>
            <a:r>
              <a:rPr lang="ru-RU" sz="1600" dirty="0">
                <a:solidFill>
                  <a:schemeClr val="tx1"/>
                </a:solidFill>
              </a:rPr>
              <a:t>. </a:t>
            </a:r>
            <a:r>
              <a:rPr lang="ru-RU" sz="1600" dirty="0" err="1">
                <a:solidFill>
                  <a:schemeClr val="tx1"/>
                </a:solidFill>
              </a:rPr>
              <a:t>Ең</a:t>
            </a:r>
            <a:r>
              <a:rPr lang="ru-RU" sz="1600" dirty="0">
                <a:solidFill>
                  <a:schemeClr val="tx1"/>
                </a:solidFill>
              </a:rPr>
              <a:t> азы – </a:t>
            </a:r>
            <a:r>
              <a:rPr lang="ru-RU" sz="1600" dirty="0" err="1">
                <a:solidFill>
                  <a:schemeClr val="tx1"/>
                </a:solidFill>
              </a:rPr>
              <a:t>Солтүстік</a:t>
            </a:r>
            <a:r>
              <a:rPr lang="ru-RU" sz="1600" dirty="0">
                <a:solidFill>
                  <a:schemeClr val="tx1"/>
                </a:solidFill>
              </a:rPr>
              <a:t> </a:t>
            </a:r>
            <a:r>
              <a:rPr lang="ru-RU" sz="1600" dirty="0" err="1">
                <a:solidFill>
                  <a:schemeClr val="tx1"/>
                </a:solidFill>
              </a:rPr>
              <a:t>Қазақстан</a:t>
            </a:r>
            <a:r>
              <a:rPr lang="ru-RU" sz="1600" dirty="0">
                <a:solidFill>
                  <a:schemeClr val="tx1"/>
                </a:solidFill>
              </a:rPr>
              <a:t>, Павлодар, </a:t>
            </a:r>
            <a:r>
              <a:rPr lang="ru-RU" sz="1600" dirty="0" err="1">
                <a:solidFill>
                  <a:schemeClr val="tx1"/>
                </a:solidFill>
              </a:rPr>
              <a:t>Қарағанды</a:t>
            </a:r>
            <a:r>
              <a:rPr lang="ru-RU" sz="1600" dirty="0">
                <a:solidFill>
                  <a:schemeClr val="tx1"/>
                </a:solidFill>
              </a:rPr>
              <a:t> </a:t>
            </a:r>
            <a:r>
              <a:rPr lang="ru-RU" sz="1600" dirty="0" err="1">
                <a:solidFill>
                  <a:schemeClr val="tx1"/>
                </a:solidFill>
              </a:rPr>
              <a:t>және</a:t>
            </a:r>
            <a:r>
              <a:rPr lang="ru-RU" sz="1600" dirty="0">
                <a:solidFill>
                  <a:schemeClr val="tx1"/>
                </a:solidFill>
              </a:rPr>
              <a:t> Жамбыл </a:t>
            </a:r>
            <a:r>
              <a:rPr lang="ru-RU" sz="1600" dirty="0" err="1">
                <a:solidFill>
                  <a:schemeClr val="tx1"/>
                </a:solidFill>
              </a:rPr>
              <a:t>облыстарында</a:t>
            </a:r>
            <a:r>
              <a:rPr lang="ru-RU" sz="1600" dirty="0">
                <a:solidFill>
                  <a:schemeClr val="tx1"/>
                </a:solidFill>
              </a:rPr>
              <a:t>. </a:t>
            </a:r>
            <a:r>
              <a:rPr lang="ru-RU" sz="1600" dirty="0" err="1">
                <a:solidFill>
                  <a:schemeClr val="tx1"/>
                </a:solidFill>
              </a:rPr>
              <a:t>Жалпы</a:t>
            </a:r>
            <a:r>
              <a:rPr lang="ru-RU" sz="1600" dirty="0">
                <a:solidFill>
                  <a:schemeClr val="tx1"/>
                </a:solidFill>
              </a:rPr>
              <a:t>, </a:t>
            </a:r>
            <a:r>
              <a:rPr lang="ru-RU" sz="1600" dirty="0" err="1">
                <a:solidFill>
                  <a:schemeClr val="tx1"/>
                </a:solidFill>
              </a:rPr>
              <a:t>облыстар</a:t>
            </a:r>
            <a:r>
              <a:rPr lang="ru-RU" sz="1600" dirty="0">
                <a:solidFill>
                  <a:schemeClr val="tx1"/>
                </a:solidFill>
              </a:rPr>
              <a:t> </a:t>
            </a:r>
            <a:r>
              <a:rPr lang="ru-RU" sz="1600" dirty="0" err="1">
                <a:solidFill>
                  <a:schemeClr val="tx1"/>
                </a:solidFill>
              </a:rPr>
              <a:t>бойынша</a:t>
            </a:r>
            <a:r>
              <a:rPr lang="ru-RU" sz="1600" dirty="0">
                <a:solidFill>
                  <a:schemeClr val="tx1"/>
                </a:solidFill>
              </a:rPr>
              <a:t> </a:t>
            </a:r>
            <a:r>
              <a:rPr lang="ru-RU" sz="1600" dirty="0" err="1">
                <a:solidFill>
                  <a:schemeClr val="tx1"/>
                </a:solidFill>
              </a:rPr>
              <a:t>деңгейлердің</a:t>
            </a:r>
            <a:r>
              <a:rPr lang="ru-RU" sz="1600" dirty="0">
                <a:solidFill>
                  <a:schemeClr val="tx1"/>
                </a:solidFill>
              </a:rPr>
              <a:t> </a:t>
            </a:r>
            <a:r>
              <a:rPr lang="ru-RU" sz="1600" dirty="0" err="1">
                <a:solidFill>
                  <a:schemeClr val="tx1"/>
                </a:solidFill>
              </a:rPr>
              <a:t>статистикалық</a:t>
            </a:r>
            <a:r>
              <a:rPr lang="ru-RU" sz="1600" dirty="0">
                <a:solidFill>
                  <a:schemeClr val="tx1"/>
                </a:solidFill>
              </a:rPr>
              <a:t> </a:t>
            </a:r>
            <a:r>
              <a:rPr lang="ru-RU" sz="1600" dirty="0" err="1">
                <a:solidFill>
                  <a:schemeClr val="tx1"/>
                </a:solidFill>
              </a:rPr>
              <a:t>маңызды</a:t>
            </a:r>
            <a:r>
              <a:rPr lang="ru-RU" sz="1600" dirty="0">
                <a:solidFill>
                  <a:schemeClr val="tx1"/>
                </a:solidFill>
              </a:rPr>
              <a:t> </a:t>
            </a:r>
            <a:r>
              <a:rPr lang="ru-RU" sz="1600" dirty="0" err="1">
                <a:solidFill>
                  <a:schemeClr val="tx1"/>
                </a:solidFill>
              </a:rPr>
              <a:t>ауытқулары</a:t>
            </a:r>
            <a:r>
              <a:rPr lang="ru-RU" sz="1600" dirty="0">
                <a:solidFill>
                  <a:schemeClr val="tx1"/>
                </a:solidFill>
              </a:rPr>
              <a:t> </a:t>
            </a:r>
            <a:r>
              <a:rPr lang="ru-RU" sz="1600" dirty="0" err="1">
                <a:solidFill>
                  <a:schemeClr val="tx1"/>
                </a:solidFill>
              </a:rPr>
              <a:t>байқалмайды</a:t>
            </a:r>
            <a:r>
              <a:rPr lang="ru-RU" sz="1600" dirty="0">
                <a:solidFill>
                  <a:schemeClr val="tx1"/>
                </a:solidFill>
              </a:rPr>
              <a:t>.</a:t>
            </a:r>
          </a:p>
          <a:p>
            <a:pPr algn="just">
              <a:spcBef>
                <a:spcPts val="400"/>
              </a:spcBef>
            </a:pPr>
            <a:r>
              <a:rPr lang="ru-RU" sz="1600" dirty="0" err="1">
                <a:solidFill>
                  <a:schemeClr val="tx1"/>
                </a:solidFill>
              </a:rPr>
              <a:t>Респонденттер</a:t>
            </a:r>
            <a:r>
              <a:rPr lang="ru-RU" sz="1600" dirty="0">
                <a:solidFill>
                  <a:schemeClr val="tx1"/>
                </a:solidFill>
              </a:rPr>
              <a:t> </a:t>
            </a:r>
            <a:r>
              <a:rPr lang="ru-RU" sz="1600" dirty="0" err="1">
                <a:solidFill>
                  <a:schemeClr val="tx1"/>
                </a:solidFill>
              </a:rPr>
              <a:t>арасында</a:t>
            </a:r>
            <a:r>
              <a:rPr lang="ru-RU" sz="1600" dirty="0">
                <a:solidFill>
                  <a:schemeClr val="tx1"/>
                </a:solidFill>
              </a:rPr>
              <a:t> </a:t>
            </a:r>
            <a:r>
              <a:rPr lang="ru-RU" sz="1600" dirty="0" err="1">
                <a:solidFill>
                  <a:schemeClr val="tx1"/>
                </a:solidFill>
              </a:rPr>
              <a:t>тауар</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тұтыну</a:t>
            </a:r>
            <a:r>
              <a:rPr lang="ru-RU" sz="1600" dirty="0">
                <a:solidFill>
                  <a:schemeClr val="tx1"/>
                </a:solidFill>
              </a:rPr>
              <a:t> </a:t>
            </a:r>
            <a:r>
              <a:rPr lang="ru-RU" sz="1600" dirty="0" err="1">
                <a:solidFill>
                  <a:schemeClr val="tx1"/>
                </a:solidFill>
              </a:rPr>
              <a:t>несиелері</a:t>
            </a:r>
            <a:r>
              <a:rPr lang="ru-RU" sz="1600" dirty="0">
                <a:solidFill>
                  <a:schemeClr val="tx1"/>
                </a:solidFill>
              </a:rPr>
              <a:t>, депозит, </a:t>
            </a:r>
            <a:r>
              <a:rPr lang="ru-RU" sz="1600" dirty="0" err="1">
                <a:solidFill>
                  <a:schemeClr val="tx1"/>
                </a:solidFill>
              </a:rPr>
              <a:t>ағымдағы</a:t>
            </a:r>
            <a:r>
              <a:rPr lang="ru-RU" sz="1600" dirty="0">
                <a:solidFill>
                  <a:schemeClr val="tx1"/>
                </a:solidFill>
              </a:rPr>
              <a:t> шот </a:t>
            </a:r>
            <a:r>
              <a:rPr lang="ru-RU" sz="1600" dirty="0" err="1">
                <a:solidFill>
                  <a:schemeClr val="tx1"/>
                </a:solidFill>
              </a:rPr>
              <a:t>және</a:t>
            </a:r>
            <a:r>
              <a:rPr lang="ru-RU" sz="1600" dirty="0">
                <a:solidFill>
                  <a:schemeClr val="tx1"/>
                </a:solidFill>
              </a:rPr>
              <a:t> </a:t>
            </a:r>
            <a:r>
              <a:rPr lang="ru-RU" sz="1600" dirty="0" err="1">
                <a:solidFill>
                  <a:schemeClr val="tx1"/>
                </a:solidFill>
              </a:rPr>
              <a:t>ерікті</a:t>
            </a:r>
            <a:r>
              <a:rPr lang="ru-RU" sz="1600" dirty="0">
                <a:solidFill>
                  <a:schemeClr val="tx1"/>
                </a:solidFill>
              </a:rPr>
              <a:t> </a:t>
            </a:r>
            <a:r>
              <a:rPr lang="ru-RU" sz="1600" dirty="0" err="1">
                <a:solidFill>
                  <a:schemeClr val="tx1"/>
                </a:solidFill>
              </a:rPr>
              <a:t>зейнетақы</a:t>
            </a:r>
            <a:r>
              <a:rPr lang="ru-RU" sz="1600" dirty="0">
                <a:solidFill>
                  <a:schemeClr val="tx1"/>
                </a:solidFill>
              </a:rPr>
              <a:t> </a:t>
            </a:r>
            <a:r>
              <a:rPr lang="ru-RU" sz="1600" dirty="0" err="1">
                <a:solidFill>
                  <a:schemeClr val="tx1"/>
                </a:solidFill>
              </a:rPr>
              <a:t>аударымдары</a:t>
            </a:r>
            <a:r>
              <a:rPr lang="ru-RU" sz="1600" dirty="0">
                <a:solidFill>
                  <a:schemeClr val="tx1"/>
                </a:solidFill>
              </a:rPr>
              <a:t> </a:t>
            </a:r>
            <a:r>
              <a:rPr lang="ru-RU" sz="1600" dirty="0" err="1">
                <a:solidFill>
                  <a:schemeClr val="tx1"/>
                </a:solidFill>
              </a:rPr>
              <a:t>сияқты</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қызметтер</a:t>
            </a:r>
            <a:r>
              <a:rPr lang="ru-RU" sz="1600" dirty="0">
                <a:solidFill>
                  <a:schemeClr val="tx1"/>
                </a:solidFill>
              </a:rPr>
              <a:t> </a:t>
            </a:r>
            <a:r>
              <a:rPr lang="ru-RU" sz="1600" dirty="0" err="1">
                <a:solidFill>
                  <a:schemeClr val="tx1"/>
                </a:solidFill>
              </a:rPr>
              <a:t>барынша</a:t>
            </a:r>
            <a:r>
              <a:rPr lang="ru-RU" sz="1600" dirty="0">
                <a:solidFill>
                  <a:schemeClr val="tx1"/>
                </a:solidFill>
              </a:rPr>
              <a:t> </a:t>
            </a:r>
            <a:r>
              <a:rPr lang="ru-RU" sz="1600" dirty="0" err="1">
                <a:solidFill>
                  <a:schemeClr val="tx1"/>
                </a:solidFill>
              </a:rPr>
              <a:t>танымал</a:t>
            </a:r>
            <a:r>
              <a:rPr lang="ru-RU" sz="1600" dirty="0">
                <a:solidFill>
                  <a:schemeClr val="tx1"/>
                </a:solidFill>
              </a:rPr>
              <a:t>. </a:t>
            </a:r>
          </a:p>
          <a:p>
            <a:pPr algn="just">
              <a:spcBef>
                <a:spcPts val="400"/>
              </a:spcBef>
            </a:pPr>
            <a:r>
              <a:rPr lang="ru-RU" sz="1600" dirty="0" err="1">
                <a:solidFill>
                  <a:schemeClr val="tx1"/>
                </a:solidFill>
              </a:rPr>
              <a:t>Респонденттер</a:t>
            </a:r>
            <a:r>
              <a:rPr lang="ru-RU" sz="1600" dirty="0">
                <a:solidFill>
                  <a:schemeClr val="tx1"/>
                </a:solidFill>
              </a:rPr>
              <a:t> осы </a:t>
            </a:r>
            <a:r>
              <a:rPr lang="ru-RU" sz="1600" dirty="0" err="1">
                <a:solidFill>
                  <a:schemeClr val="tx1"/>
                </a:solidFill>
              </a:rPr>
              <a:t>қызметтермен</a:t>
            </a:r>
            <a:r>
              <a:rPr lang="ru-RU" sz="1600" dirty="0">
                <a:solidFill>
                  <a:schemeClr val="tx1"/>
                </a:solidFill>
              </a:rPr>
              <a:t> </a:t>
            </a:r>
            <a:r>
              <a:rPr lang="ru-RU" sz="1600" dirty="0" err="1">
                <a:solidFill>
                  <a:schemeClr val="tx1"/>
                </a:solidFill>
              </a:rPr>
              <a:t>жұмыс</a:t>
            </a:r>
            <a:r>
              <a:rPr lang="ru-RU" sz="1600" dirty="0">
                <a:solidFill>
                  <a:schemeClr val="tx1"/>
                </a:solidFill>
              </a:rPr>
              <a:t> </a:t>
            </a:r>
            <a:r>
              <a:rPr lang="ru-RU" sz="1600" dirty="0" err="1">
                <a:solidFill>
                  <a:schemeClr val="tx1"/>
                </a:solidFill>
              </a:rPr>
              <a:t>істеу</a:t>
            </a:r>
            <a:r>
              <a:rPr lang="ru-RU" sz="1600" dirty="0">
                <a:solidFill>
                  <a:schemeClr val="tx1"/>
                </a:solidFill>
              </a:rPr>
              <a:t> </a:t>
            </a:r>
            <a:r>
              <a:rPr lang="ru-RU" sz="1600" dirty="0" err="1">
                <a:solidFill>
                  <a:schemeClr val="tx1"/>
                </a:solidFill>
              </a:rPr>
              <a:t>тәжірибесіне</a:t>
            </a:r>
            <a:r>
              <a:rPr lang="ru-RU" sz="1600" dirty="0">
                <a:solidFill>
                  <a:schemeClr val="tx1"/>
                </a:solidFill>
              </a:rPr>
              <a:t> </a:t>
            </a:r>
            <a:r>
              <a:rPr lang="ru-RU" sz="1600" dirty="0" err="1">
                <a:solidFill>
                  <a:schemeClr val="tx1"/>
                </a:solidFill>
              </a:rPr>
              <a:t>ие</a:t>
            </a:r>
            <a:r>
              <a:rPr lang="ru-RU" sz="1600" dirty="0">
                <a:solidFill>
                  <a:schemeClr val="tx1"/>
                </a:solidFill>
              </a:rPr>
              <a:t>, </a:t>
            </a:r>
            <a:r>
              <a:rPr lang="ru-RU" sz="1600" dirty="0" err="1">
                <a:solidFill>
                  <a:schemeClr val="tx1"/>
                </a:solidFill>
              </a:rPr>
              <a:t>алайда</a:t>
            </a:r>
            <a:r>
              <a:rPr lang="ru-RU" sz="1600" dirty="0">
                <a:solidFill>
                  <a:schemeClr val="tx1"/>
                </a:solidFill>
              </a:rPr>
              <a:t>, </a:t>
            </a:r>
            <a:r>
              <a:rPr lang="ru-RU" sz="1600" dirty="0" err="1">
                <a:solidFill>
                  <a:schemeClr val="tx1"/>
                </a:solidFill>
              </a:rPr>
              <a:t>әдетте</a:t>
            </a:r>
            <a:r>
              <a:rPr lang="ru-RU" sz="1600" dirty="0">
                <a:solidFill>
                  <a:schemeClr val="tx1"/>
                </a:solidFill>
              </a:rPr>
              <a:t>, </a:t>
            </a:r>
            <a:r>
              <a:rPr lang="ru-RU" sz="1600" dirty="0" err="1">
                <a:solidFill>
                  <a:schemeClr val="tx1"/>
                </a:solidFill>
              </a:rPr>
              <a:t>олардың</a:t>
            </a:r>
            <a:r>
              <a:rPr lang="ru-RU" sz="1600" dirty="0">
                <a:solidFill>
                  <a:schemeClr val="tx1"/>
                </a:solidFill>
              </a:rPr>
              <a:t> </a:t>
            </a:r>
            <a:r>
              <a:rPr lang="ru-RU" sz="1600" dirty="0" err="1">
                <a:solidFill>
                  <a:schemeClr val="tx1"/>
                </a:solidFill>
              </a:rPr>
              <a:t>білімі</a:t>
            </a:r>
            <a:r>
              <a:rPr lang="ru-RU" sz="1600" dirty="0">
                <a:solidFill>
                  <a:schemeClr val="tx1"/>
                </a:solidFill>
              </a:rPr>
              <a:t> </a:t>
            </a:r>
            <a:r>
              <a:rPr lang="ru-RU" sz="1600" dirty="0" err="1">
                <a:solidFill>
                  <a:schemeClr val="tx1"/>
                </a:solidFill>
              </a:rPr>
              <a:t>бір</a:t>
            </a:r>
            <a:r>
              <a:rPr lang="ru-RU" sz="1600" dirty="0">
                <a:solidFill>
                  <a:schemeClr val="tx1"/>
                </a:solidFill>
              </a:rPr>
              <a:t>, </a:t>
            </a:r>
            <a:r>
              <a:rPr lang="ru-RU" sz="1600" dirty="0" err="1">
                <a:solidFill>
                  <a:schemeClr val="tx1"/>
                </a:solidFill>
              </a:rPr>
              <a:t>екі</a:t>
            </a:r>
            <a:r>
              <a:rPr lang="ru-RU" sz="1600" dirty="0">
                <a:solidFill>
                  <a:schemeClr val="tx1"/>
                </a:solidFill>
              </a:rPr>
              <a:t> </a:t>
            </a:r>
            <a:r>
              <a:rPr lang="ru-RU" sz="1600" dirty="0" err="1">
                <a:solidFill>
                  <a:schemeClr val="tx1"/>
                </a:solidFill>
              </a:rPr>
              <a:t>банктің</a:t>
            </a:r>
            <a:r>
              <a:rPr lang="ru-RU" sz="1600" dirty="0">
                <a:solidFill>
                  <a:schemeClr val="tx1"/>
                </a:solidFill>
              </a:rPr>
              <a:t> </a:t>
            </a:r>
            <a:r>
              <a:rPr lang="ru-RU" sz="1600" dirty="0" err="1">
                <a:solidFill>
                  <a:schemeClr val="tx1"/>
                </a:solidFill>
              </a:rPr>
              <a:t>өнімдерімен</a:t>
            </a:r>
            <a:r>
              <a:rPr lang="ru-RU" sz="1600" dirty="0">
                <a:solidFill>
                  <a:schemeClr val="tx1"/>
                </a:solidFill>
              </a:rPr>
              <a:t> </a:t>
            </a:r>
            <a:r>
              <a:rPr lang="ru-RU" sz="1600" dirty="0" err="1">
                <a:solidFill>
                  <a:schemeClr val="tx1"/>
                </a:solidFill>
              </a:rPr>
              <a:t>таусылады</a:t>
            </a:r>
            <a:r>
              <a:rPr lang="ru-RU" sz="1600" dirty="0">
                <a:solidFill>
                  <a:schemeClr val="tx1"/>
                </a:solidFill>
              </a:rPr>
              <a:t>.</a:t>
            </a:r>
          </a:p>
          <a:p>
            <a:pPr algn="just">
              <a:spcBef>
                <a:spcPts val="400"/>
              </a:spcBef>
            </a:pPr>
            <a:r>
              <a:rPr lang="ru-RU" sz="1600" dirty="0" err="1">
                <a:solidFill>
                  <a:schemeClr val="tx1"/>
                </a:solidFill>
              </a:rPr>
              <a:t>Бұл</a:t>
            </a:r>
            <a:r>
              <a:rPr lang="ru-RU" sz="1600" dirty="0">
                <a:solidFill>
                  <a:schemeClr val="tx1"/>
                </a:solidFill>
              </a:rPr>
              <a:t> </a:t>
            </a:r>
            <a:r>
              <a:rPr lang="ru-RU" sz="1600" dirty="0" err="1">
                <a:solidFill>
                  <a:schemeClr val="tx1"/>
                </a:solidFill>
              </a:rPr>
              <a:t>қызметтерді</a:t>
            </a:r>
            <a:r>
              <a:rPr lang="ru-RU" sz="1600" dirty="0">
                <a:solidFill>
                  <a:schemeClr val="tx1"/>
                </a:solidFill>
              </a:rPr>
              <a:t> </a:t>
            </a:r>
            <a:r>
              <a:rPr lang="ru-RU" sz="1600" dirty="0" err="1">
                <a:solidFill>
                  <a:schemeClr val="tx1"/>
                </a:solidFill>
              </a:rPr>
              <a:t>пайдалану</a:t>
            </a:r>
            <a:r>
              <a:rPr lang="ru-RU" sz="1600" dirty="0">
                <a:solidFill>
                  <a:schemeClr val="tx1"/>
                </a:solidFill>
              </a:rPr>
              <a:t> </a:t>
            </a:r>
            <a:r>
              <a:rPr lang="ru-RU" sz="1600" dirty="0" err="1">
                <a:solidFill>
                  <a:schemeClr val="tx1"/>
                </a:solidFill>
              </a:rPr>
              <a:t>қазақстандықтарға</a:t>
            </a:r>
            <a:r>
              <a:rPr lang="ru-RU" sz="1600" dirty="0">
                <a:solidFill>
                  <a:schemeClr val="tx1"/>
                </a:solidFill>
              </a:rPr>
              <a:t> </a:t>
            </a:r>
            <a:r>
              <a:rPr lang="en-US" sz="1600" dirty="0">
                <a:solidFill>
                  <a:schemeClr val="tx1"/>
                </a:solidFill>
              </a:rPr>
              <a:t>Covid-19 </a:t>
            </a:r>
            <a:r>
              <a:rPr lang="ru-RU" sz="1600" dirty="0" err="1">
                <a:solidFill>
                  <a:schemeClr val="tx1"/>
                </a:solidFill>
              </a:rPr>
              <a:t>пандемиясы</a:t>
            </a:r>
            <a:r>
              <a:rPr lang="ru-RU" sz="1600" dirty="0">
                <a:solidFill>
                  <a:schemeClr val="tx1"/>
                </a:solidFill>
              </a:rPr>
              <a:t> </a:t>
            </a:r>
            <a:r>
              <a:rPr lang="ru-RU" sz="1600" dirty="0" err="1">
                <a:solidFill>
                  <a:schemeClr val="tx1"/>
                </a:solidFill>
              </a:rPr>
              <a:t>кезеңінде</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қызметтерді</a:t>
            </a:r>
            <a:r>
              <a:rPr lang="ru-RU" sz="1600" dirty="0">
                <a:solidFill>
                  <a:schemeClr val="tx1"/>
                </a:solidFill>
              </a:rPr>
              <a:t> </a:t>
            </a:r>
            <a:r>
              <a:rPr lang="ru-RU" sz="1600" dirty="0" err="1">
                <a:solidFill>
                  <a:schemeClr val="tx1"/>
                </a:solidFill>
              </a:rPr>
              <a:t>белсенді</a:t>
            </a:r>
            <a:r>
              <a:rPr lang="ru-RU" sz="1600" dirty="0">
                <a:solidFill>
                  <a:schemeClr val="tx1"/>
                </a:solidFill>
              </a:rPr>
              <a:t> </a:t>
            </a:r>
            <a:r>
              <a:rPr lang="ru-RU" sz="1600" dirty="0" err="1">
                <a:solidFill>
                  <a:schemeClr val="tx1"/>
                </a:solidFill>
              </a:rPr>
              <a:t>пайдалануға</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өз</a:t>
            </a:r>
            <a:r>
              <a:rPr lang="ru-RU" sz="1600" dirty="0">
                <a:solidFill>
                  <a:schemeClr val="tx1"/>
                </a:solidFill>
              </a:rPr>
              <a:t> </a:t>
            </a:r>
            <a:r>
              <a:rPr lang="ru-RU" sz="1600" dirty="0" err="1">
                <a:solidFill>
                  <a:schemeClr val="tx1"/>
                </a:solidFill>
              </a:rPr>
              <a:t>қаржысын</a:t>
            </a:r>
            <a:r>
              <a:rPr lang="ru-RU" sz="1600" dirty="0">
                <a:solidFill>
                  <a:schemeClr val="tx1"/>
                </a:solidFill>
              </a:rPr>
              <a:t> </a:t>
            </a:r>
            <a:r>
              <a:rPr lang="ru-RU" sz="1600" dirty="0" err="1">
                <a:solidFill>
                  <a:schemeClr val="tx1"/>
                </a:solidFill>
              </a:rPr>
              <a:t>басқаруға</a:t>
            </a:r>
            <a:r>
              <a:rPr lang="ru-RU" sz="1600" dirty="0">
                <a:solidFill>
                  <a:schemeClr val="tx1"/>
                </a:solidFill>
              </a:rPr>
              <a:t> </a:t>
            </a:r>
            <a:r>
              <a:rPr lang="ru-RU" sz="1600" dirty="0" err="1">
                <a:solidFill>
                  <a:schemeClr val="tx1"/>
                </a:solidFill>
              </a:rPr>
              <a:t>мүмкіндік</a:t>
            </a:r>
            <a:r>
              <a:rPr lang="ru-RU" sz="1600" dirty="0">
                <a:solidFill>
                  <a:schemeClr val="tx1"/>
                </a:solidFill>
              </a:rPr>
              <a:t> </a:t>
            </a:r>
            <a:r>
              <a:rPr lang="ru-RU" sz="1600" dirty="0" err="1">
                <a:solidFill>
                  <a:schemeClr val="tx1"/>
                </a:solidFill>
              </a:rPr>
              <a:t>берді</a:t>
            </a:r>
            <a:r>
              <a:rPr lang="ru-RU" sz="1600" dirty="0">
                <a:solidFill>
                  <a:schemeClr val="tx1"/>
                </a:solidFill>
              </a:rPr>
              <a:t>. </a:t>
            </a:r>
          </a:p>
          <a:p>
            <a:pPr algn="just">
              <a:spcBef>
                <a:spcPts val="400"/>
              </a:spcBef>
            </a:pPr>
            <a:r>
              <a:rPr lang="ru-RU" sz="1600" dirty="0" err="1">
                <a:solidFill>
                  <a:schemeClr val="tx1"/>
                </a:solidFill>
              </a:rPr>
              <a:t>Гендерлік</a:t>
            </a:r>
            <a:r>
              <a:rPr lang="ru-RU" sz="1600" dirty="0">
                <a:solidFill>
                  <a:schemeClr val="tx1"/>
                </a:solidFill>
              </a:rPr>
              <a:t> </a:t>
            </a:r>
            <a:r>
              <a:rPr lang="ru-RU" sz="1600" dirty="0" err="1">
                <a:solidFill>
                  <a:schemeClr val="tx1"/>
                </a:solidFill>
              </a:rPr>
              <a:t>көрсеткіштер</a:t>
            </a:r>
            <a:r>
              <a:rPr lang="ru-RU" sz="1600" dirty="0">
                <a:solidFill>
                  <a:schemeClr val="tx1"/>
                </a:solidFill>
              </a:rPr>
              <a:t> </a:t>
            </a:r>
            <a:r>
              <a:rPr lang="ru-RU" sz="1600" dirty="0" err="1">
                <a:solidFill>
                  <a:schemeClr val="tx1"/>
                </a:solidFill>
              </a:rPr>
              <a:t>тұрғысынан</a:t>
            </a:r>
            <a:r>
              <a:rPr lang="ru-RU" sz="1600" dirty="0">
                <a:solidFill>
                  <a:schemeClr val="tx1"/>
                </a:solidFill>
              </a:rPr>
              <a:t> </a:t>
            </a:r>
            <a:r>
              <a:rPr lang="ru-RU" sz="1600" dirty="0" err="1">
                <a:solidFill>
                  <a:schemeClr val="tx1"/>
                </a:solidFill>
              </a:rPr>
              <a:t>ерлер</a:t>
            </a:r>
            <a:r>
              <a:rPr lang="ru-RU" sz="1600" dirty="0">
                <a:solidFill>
                  <a:schemeClr val="tx1"/>
                </a:solidFill>
              </a:rPr>
              <a:t> </a:t>
            </a:r>
            <a:r>
              <a:rPr lang="ru-RU" sz="1600" dirty="0" err="1">
                <a:solidFill>
                  <a:schemeClr val="tx1"/>
                </a:solidFill>
              </a:rPr>
              <a:t>әйелдерге</a:t>
            </a:r>
            <a:r>
              <a:rPr lang="ru-RU" sz="1600" dirty="0">
                <a:solidFill>
                  <a:schemeClr val="tx1"/>
                </a:solidFill>
              </a:rPr>
              <a:t> </a:t>
            </a:r>
            <a:r>
              <a:rPr lang="ru-RU" sz="1600" dirty="0" err="1">
                <a:solidFill>
                  <a:schemeClr val="tx1"/>
                </a:solidFill>
              </a:rPr>
              <a:t>қарағанда</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қызметтерді</a:t>
            </a:r>
            <a:r>
              <a:rPr lang="ru-RU" sz="1600" dirty="0">
                <a:solidFill>
                  <a:schemeClr val="tx1"/>
                </a:solidFill>
              </a:rPr>
              <a:t> </a:t>
            </a:r>
            <a:r>
              <a:rPr lang="ru-RU" sz="1600" dirty="0" err="1">
                <a:solidFill>
                  <a:schemeClr val="tx1"/>
                </a:solidFill>
              </a:rPr>
              <a:t>пайдалану</a:t>
            </a:r>
            <a:r>
              <a:rPr lang="ru-RU" sz="1600" dirty="0">
                <a:solidFill>
                  <a:schemeClr val="tx1"/>
                </a:solidFill>
              </a:rPr>
              <a:t> </a:t>
            </a:r>
            <a:r>
              <a:rPr lang="ru-RU" sz="1600" dirty="0" err="1">
                <a:solidFill>
                  <a:schemeClr val="tx1"/>
                </a:solidFill>
              </a:rPr>
              <a:t>дағдыларының</a:t>
            </a:r>
            <a:r>
              <a:rPr lang="ru-RU" sz="1600" dirty="0">
                <a:solidFill>
                  <a:schemeClr val="tx1"/>
                </a:solidFill>
              </a:rPr>
              <a:t> </a:t>
            </a:r>
            <a:r>
              <a:rPr lang="ru-RU" sz="1600" dirty="0" err="1">
                <a:solidFill>
                  <a:schemeClr val="tx1"/>
                </a:solidFill>
              </a:rPr>
              <a:t>анағұрлым</a:t>
            </a:r>
            <a:r>
              <a:rPr lang="ru-RU" sz="1600" dirty="0">
                <a:solidFill>
                  <a:schemeClr val="tx1"/>
                </a:solidFill>
              </a:rPr>
              <a:t> </a:t>
            </a:r>
            <a:r>
              <a:rPr lang="ru-RU" sz="1600" dirty="0" err="1">
                <a:solidFill>
                  <a:schemeClr val="tx1"/>
                </a:solidFill>
              </a:rPr>
              <a:t>жоғары</a:t>
            </a:r>
            <a:r>
              <a:rPr lang="ru-RU" sz="1600" dirty="0">
                <a:solidFill>
                  <a:schemeClr val="tx1"/>
                </a:solidFill>
              </a:rPr>
              <a:t> </a:t>
            </a:r>
            <a:r>
              <a:rPr lang="ru-RU" sz="1600" dirty="0" err="1">
                <a:solidFill>
                  <a:schemeClr val="tx1"/>
                </a:solidFill>
              </a:rPr>
              <a:t>деңгейін</a:t>
            </a:r>
            <a:r>
              <a:rPr lang="ru-RU" sz="1600" dirty="0">
                <a:solidFill>
                  <a:schemeClr val="tx1"/>
                </a:solidFill>
              </a:rPr>
              <a:t> </a:t>
            </a:r>
            <a:r>
              <a:rPr lang="ru-RU" sz="1600" dirty="0" err="1">
                <a:solidFill>
                  <a:schemeClr val="tx1"/>
                </a:solidFill>
              </a:rPr>
              <a:t>көрсетті</a:t>
            </a:r>
            <a:r>
              <a:rPr lang="ru-RU" sz="1600" dirty="0">
                <a:solidFill>
                  <a:schemeClr val="tx1"/>
                </a:solidFill>
              </a:rPr>
              <a:t>. </a:t>
            </a:r>
            <a:r>
              <a:rPr lang="ru-RU" sz="1600" dirty="0" err="1">
                <a:solidFill>
                  <a:schemeClr val="tx1"/>
                </a:solidFill>
              </a:rPr>
              <a:t>Зерттеу</a:t>
            </a:r>
            <a:r>
              <a:rPr lang="ru-RU" sz="1600" dirty="0">
                <a:solidFill>
                  <a:schemeClr val="tx1"/>
                </a:solidFill>
              </a:rPr>
              <a:t> </a:t>
            </a:r>
            <a:r>
              <a:rPr lang="ru-RU" sz="1600" dirty="0" err="1">
                <a:solidFill>
                  <a:schemeClr val="tx1"/>
                </a:solidFill>
              </a:rPr>
              <a:t>көрсеткендей</a:t>
            </a:r>
            <a:r>
              <a:rPr lang="ru-RU" sz="1600" dirty="0">
                <a:solidFill>
                  <a:schemeClr val="tx1"/>
                </a:solidFill>
              </a:rPr>
              <a:t>, орта </a:t>
            </a:r>
            <a:r>
              <a:rPr lang="ru-RU" sz="1600" dirty="0" err="1">
                <a:solidFill>
                  <a:schemeClr val="tx1"/>
                </a:solidFill>
              </a:rPr>
              <a:t>жастағы</a:t>
            </a:r>
            <a:r>
              <a:rPr lang="ru-RU" sz="1600" dirty="0">
                <a:solidFill>
                  <a:schemeClr val="tx1"/>
                </a:solidFill>
              </a:rPr>
              <a:t> (25-45 </a:t>
            </a:r>
            <a:r>
              <a:rPr lang="ru-RU" sz="1600" dirty="0" err="1">
                <a:solidFill>
                  <a:schemeClr val="tx1"/>
                </a:solidFill>
              </a:rPr>
              <a:t>жас</a:t>
            </a:r>
            <a:r>
              <a:rPr lang="ru-RU" sz="1600" dirty="0">
                <a:solidFill>
                  <a:schemeClr val="tx1"/>
                </a:solidFill>
              </a:rPr>
              <a:t>) </a:t>
            </a:r>
            <a:r>
              <a:rPr lang="ru-RU" sz="1600" dirty="0" err="1">
                <a:solidFill>
                  <a:schemeClr val="tx1"/>
                </a:solidFill>
              </a:rPr>
              <a:t>жас</a:t>
            </a:r>
            <a:r>
              <a:rPr lang="ru-RU" sz="1600" dirty="0">
                <a:solidFill>
                  <a:schemeClr val="tx1"/>
                </a:solidFill>
              </a:rPr>
              <a:t> (18-21 </a:t>
            </a:r>
            <a:r>
              <a:rPr lang="ru-RU" sz="1600" dirty="0" err="1">
                <a:solidFill>
                  <a:schemeClr val="tx1"/>
                </a:solidFill>
              </a:rPr>
              <a:t>жас</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зейнеткерлік</a:t>
            </a:r>
            <a:r>
              <a:rPr lang="ru-RU" sz="1600" dirty="0">
                <a:solidFill>
                  <a:schemeClr val="tx1"/>
                </a:solidFill>
              </a:rPr>
              <a:t> </a:t>
            </a:r>
            <a:r>
              <a:rPr lang="ru-RU" sz="1600" dirty="0" err="1">
                <a:solidFill>
                  <a:schemeClr val="tx1"/>
                </a:solidFill>
              </a:rPr>
              <a:t>жастағы</a:t>
            </a:r>
            <a:r>
              <a:rPr lang="ru-RU" sz="1600" dirty="0">
                <a:solidFill>
                  <a:schemeClr val="tx1"/>
                </a:solidFill>
              </a:rPr>
              <a:t> (63 </a:t>
            </a:r>
            <a:r>
              <a:rPr lang="ru-RU" sz="1600" dirty="0" err="1">
                <a:solidFill>
                  <a:schemeClr val="tx1"/>
                </a:solidFill>
              </a:rPr>
              <a:t>жас</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одан</a:t>
            </a:r>
            <a:r>
              <a:rPr lang="ru-RU" sz="1600" dirty="0">
                <a:solidFill>
                  <a:schemeClr val="tx1"/>
                </a:solidFill>
              </a:rPr>
              <a:t> </a:t>
            </a:r>
            <a:r>
              <a:rPr lang="ru-RU" sz="1600" dirty="0" err="1">
                <a:solidFill>
                  <a:schemeClr val="tx1"/>
                </a:solidFill>
              </a:rPr>
              <a:t>жоғары</a:t>
            </a:r>
            <a:r>
              <a:rPr lang="ru-RU" sz="1600" dirty="0">
                <a:solidFill>
                  <a:schemeClr val="tx1"/>
                </a:solidFill>
              </a:rPr>
              <a:t>)</a:t>
            </a:r>
            <a:r>
              <a:rPr lang="ru-RU" sz="1600" dirty="0" err="1">
                <a:solidFill>
                  <a:schemeClr val="tx1"/>
                </a:solidFill>
              </a:rPr>
              <a:t>өкілдерге</a:t>
            </a:r>
            <a:r>
              <a:rPr lang="ru-RU" sz="1600" dirty="0">
                <a:solidFill>
                  <a:schemeClr val="tx1"/>
                </a:solidFill>
              </a:rPr>
              <a:t> </a:t>
            </a:r>
            <a:r>
              <a:rPr lang="ru-RU" sz="1600" dirty="0" err="1">
                <a:solidFill>
                  <a:schemeClr val="tx1"/>
                </a:solidFill>
              </a:rPr>
              <a:t>қарағанда</a:t>
            </a:r>
            <a:r>
              <a:rPr lang="ru-RU" sz="1600" dirty="0">
                <a:solidFill>
                  <a:schemeClr val="tx1"/>
                </a:solidFill>
              </a:rPr>
              <a:t> </a:t>
            </a:r>
            <a:r>
              <a:rPr lang="ru-RU" sz="1600" dirty="0" err="1">
                <a:solidFill>
                  <a:schemeClr val="tx1"/>
                </a:solidFill>
              </a:rPr>
              <a:t>әртүрлі</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қызметтерді</a:t>
            </a:r>
            <a:r>
              <a:rPr lang="ru-RU" sz="1600" dirty="0">
                <a:solidFill>
                  <a:schemeClr val="tx1"/>
                </a:solidFill>
              </a:rPr>
              <a:t> </a:t>
            </a:r>
            <a:r>
              <a:rPr lang="ru-RU" sz="1600" dirty="0" err="1">
                <a:solidFill>
                  <a:schemeClr val="tx1"/>
                </a:solidFill>
              </a:rPr>
              <a:t>жиі</a:t>
            </a:r>
            <a:r>
              <a:rPr lang="ru-RU" sz="1600" dirty="0">
                <a:solidFill>
                  <a:schemeClr val="tx1"/>
                </a:solidFill>
              </a:rPr>
              <a:t> </a:t>
            </a:r>
            <a:r>
              <a:rPr lang="ru-RU" sz="1600" dirty="0" err="1">
                <a:solidFill>
                  <a:schemeClr val="tx1"/>
                </a:solidFill>
              </a:rPr>
              <a:t>пайдаланады</a:t>
            </a:r>
            <a:r>
              <a:rPr lang="ru-RU" sz="1600" dirty="0">
                <a:solidFill>
                  <a:schemeClr val="tx1"/>
                </a:solidFill>
              </a:rPr>
              <a:t>.</a:t>
            </a:r>
          </a:p>
        </p:txBody>
      </p:sp>
    </p:spTree>
    <p:extLst>
      <p:ext uri="{BB962C8B-B14F-4D97-AF65-F5344CB8AC3E}">
        <p14:creationId xmlns:p14="http://schemas.microsoft.com/office/powerpoint/2010/main" val="14692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36AE403C-4EB7-40BC-9395-955F62C492F5}" type="slidenum">
              <a:rPr lang="ru-RU" smtClean="0"/>
              <a:pPr/>
              <a:t>8</a:t>
            </a:fld>
            <a:endParaRPr lang="ru-RU" dirty="0"/>
          </a:p>
        </p:txBody>
      </p:sp>
      <p:sp>
        <p:nvSpPr>
          <p:cNvPr id="5" name="Заголовок 4">
            <a:extLst>
              <a:ext uri="{FF2B5EF4-FFF2-40B4-BE49-F238E27FC236}">
                <a16:creationId xmlns:a16="http://schemas.microsoft.com/office/drawing/2014/main" id="{E22B360D-CFBD-A447-8D4B-C646E36EEF61}"/>
              </a:ext>
            </a:extLst>
          </p:cNvPr>
          <p:cNvSpPr>
            <a:spLocks noGrp="1"/>
          </p:cNvSpPr>
          <p:nvPr>
            <p:ph type="title"/>
          </p:nvPr>
        </p:nvSpPr>
        <p:spPr>
          <a:xfrm>
            <a:off x="838200" y="337425"/>
            <a:ext cx="10515600" cy="867930"/>
          </a:xfrm>
          <a:prstGeom prst="rect">
            <a:avLst/>
          </a:prstGeom>
        </p:spPr>
        <p:txBody>
          <a:bodyPr>
            <a:spAutoFit/>
          </a:bodyPr>
          <a:lstStyle/>
          <a:p>
            <a:pPr algn="just"/>
            <a:r>
              <a:rPr lang="ru-RU" sz="2800" b="1" dirty="0">
                <a:solidFill>
                  <a:srgbClr val="7A4300"/>
                </a:solidFill>
                <a:latin typeface="+mn-lt"/>
              </a:rPr>
              <a:t>ҚР </a:t>
            </a:r>
            <a:r>
              <a:rPr lang="ru-RU" sz="2800" b="1" dirty="0" err="1">
                <a:solidFill>
                  <a:srgbClr val="7A4300"/>
                </a:solidFill>
                <a:latin typeface="+mn-lt"/>
              </a:rPr>
              <a:t>Қаржы</a:t>
            </a:r>
            <a:r>
              <a:rPr lang="ru-RU" sz="2800" b="1" dirty="0">
                <a:solidFill>
                  <a:srgbClr val="7A4300"/>
                </a:solidFill>
                <a:latin typeface="+mn-lt"/>
              </a:rPr>
              <a:t> </a:t>
            </a:r>
            <a:r>
              <a:rPr lang="ru-RU" sz="2800" b="1" dirty="0" err="1">
                <a:solidFill>
                  <a:srgbClr val="7A4300"/>
                </a:solidFill>
                <a:latin typeface="+mn-lt"/>
              </a:rPr>
              <a:t>нарығын</a:t>
            </a:r>
            <a:r>
              <a:rPr lang="ru-RU" sz="2800" b="1" dirty="0">
                <a:solidFill>
                  <a:srgbClr val="7A4300"/>
                </a:solidFill>
                <a:latin typeface="+mn-lt"/>
              </a:rPr>
              <a:t> </a:t>
            </a:r>
            <a:r>
              <a:rPr lang="ru-RU" sz="2800" b="1" dirty="0" err="1">
                <a:solidFill>
                  <a:srgbClr val="7A4300"/>
                </a:solidFill>
                <a:latin typeface="+mn-lt"/>
              </a:rPr>
              <a:t>реттеу</a:t>
            </a:r>
            <a:r>
              <a:rPr lang="ru-RU" sz="2800" b="1" dirty="0">
                <a:solidFill>
                  <a:srgbClr val="7A4300"/>
                </a:solidFill>
                <a:latin typeface="+mn-lt"/>
              </a:rPr>
              <a:t> </a:t>
            </a:r>
            <a:r>
              <a:rPr lang="ru-RU" sz="2800" b="1" dirty="0" err="1">
                <a:solidFill>
                  <a:srgbClr val="7A4300"/>
                </a:solidFill>
                <a:latin typeface="+mn-lt"/>
              </a:rPr>
              <a:t>және</a:t>
            </a:r>
            <a:r>
              <a:rPr lang="ru-RU" sz="2800" b="1" dirty="0">
                <a:solidFill>
                  <a:srgbClr val="7A4300"/>
                </a:solidFill>
                <a:latin typeface="+mn-lt"/>
              </a:rPr>
              <a:t> </a:t>
            </a:r>
            <a:r>
              <a:rPr lang="ru-RU" sz="2800" b="1" dirty="0" err="1">
                <a:solidFill>
                  <a:srgbClr val="7A4300"/>
                </a:solidFill>
                <a:latin typeface="+mn-lt"/>
              </a:rPr>
              <a:t>дамыту</a:t>
            </a:r>
            <a:r>
              <a:rPr lang="ru-RU" sz="2800" b="1" dirty="0">
                <a:solidFill>
                  <a:srgbClr val="7A4300"/>
                </a:solidFill>
                <a:latin typeface="+mn-lt"/>
              </a:rPr>
              <a:t> </a:t>
            </a:r>
            <a:r>
              <a:rPr lang="ru-RU" sz="2800" b="1" dirty="0" err="1">
                <a:solidFill>
                  <a:srgbClr val="7A4300"/>
                </a:solidFill>
                <a:latin typeface="+mn-lt"/>
              </a:rPr>
              <a:t>агенттігінің</a:t>
            </a:r>
            <a:r>
              <a:rPr lang="ru-RU" sz="2800" b="1" dirty="0">
                <a:solidFill>
                  <a:srgbClr val="7A4300"/>
                </a:solidFill>
                <a:latin typeface="+mn-lt"/>
              </a:rPr>
              <a:t> ҚС </a:t>
            </a:r>
            <a:r>
              <a:rPr lang="ru-RU" sz="2800" b="1" dirty="0" err="1">
                <a:solidFill>
                  <a:srgbClr val="7A4300"/>
                </a:solidFill>
                <a:latin typeface="+mn-lt"/>
              </a:rPr>
              <a:t>бойынша</a:t>
            </a:r>
            <a:r>
              <a:rPr lang="ru-RU" sz="2800" b="1" dirty="0">
                <a:solidFill>
                  <a:srgbClr val="7A4300"/>
                </a:solidFill>
                <a:latin typeface="+mn-lt"/>
              </a:rPr>
              <a:t> </a:t>
            </a:r>
            <a:r>
              <a:rPr lang="ru-RU" sz="2800" b="1" dirty="0" err="1">
                <a:solidFill>
                  <a:srgbClr val="7A4300"/>
                </a:solidFill>
                <a:latin typeface="+mn-lt"/>
              </a:rPr>
              <a:t>құзыреттерді</a:t>
            </a:r>
            <a:r>
              <a:rPr lang="ru-RU" sz="2800" b="1" dirty="0">
                <a:solidFill>
                  <a:srgbClr val="7A4300"/>
                </a:solidFill>
                <a:latin typeface="+mn-lt"/>
              </a:rPr>
              <a:t> </a:t>
            </a:r>
            <a:r>
              <a:rPr lang="ru-RU" sz="2800" b="1" dirty="0" err="1">
                <a:solidFill>
                  <a:srgbClr val="7A4300"/>
                </a:solidFill>
                <a:latin typeface="+mn-lt"/>
              </a:rPr>
              <a:t>қалыптастырудағы</a:t>
            </a:r>
            <a:r>
              <a:rPr lang="ru-RU" sz="2800" b="1" dirty="0">
                <a:solidFill>
                  <a:srgbClr val="7A4300"/>
                </a:solidFill>
                <a:latin typeface="+mn-lt"/>
              </a:rPr>
              <a:t> </a:t>
            </a:r>
            <a:r>
              <a:rPr lang="ru-RU" sz="2800" b="1" dirty="0" err="1">
                <a:solidFill>
                  <a:srgbClr val="7A4300"/>
                </a:solidFill>
                <a:latin typeface="+mn-lt"/>
              </a:rPr>
              <a:t>рөлі</a:t>
            </a:r>
            <a:r>
              <a:rPr lang="ru-RU" sz="2800" b="1" dirty="0">
                <a:solidFill>
                  <a:srgbClr val="7A4300"/>
                </a:solidFill>
                <a:latin typeface="+mn-lt"/>
              </a:rPr>
              <a:t>:</a:t>
            </a:r>
          </a:p>
        </p:txBody>
      </p:sp>
      <p:sp>
        <p:nvSpPr>
          <p:cNvPr id="6" name="Rectangle 7">
            <a:extLst>
              <a:ext uri="{FF2B5EF4-FFF2-40B4-BE49-F238E27FC236}">
                <a16:creationId xmlns:a16="http://schemas.microsoft.com/office/drawing/2014/main" id="{89DCED04-DBF1-0648-8C00-E448E3EE3E96}"/>
              </a:ext>
            </a:extLst>
          </p:cNvPr>
          <p:cNvSpPr>
            <a:spLocks noGrp="1"/>
          </p:cNvSpPr>
          <p:nvPr>
            <p:ph idx="1"/>
          </p:nvPr>
        </p:nvSpPr>
        <p:spPr bwMode="gray">
          <a:xfrm>
            <a:off x="838200" y="1500174"/>
            <a:ext cx="10586392" cy="5000660"/>
          </a:xfrm>
          <a:prstGeom prst="rect">
            <a:avLst/>
          </a:prstGeom>
          <a:gradFill flip="none" rotWithShape="1">
            <a:gsLst>
              <a:gs pos="32800">
                <a:srgbClr val="ACCCBD"/>
              </a:gs>
              <a:gs pos="0">
                <a:schemeClr val="bg1"/>
              </a:gs>
              <a:gs pos="100000">
                <a:srgbClr val="036237"/>
              </a:gs>
            </a:gsLst>
            <a:lin ang="0" scaled="1"/>
            <a:tileRect/>
          </a:gradFill>
          <a:ln w="9525" cap="flat" cmpd="sng" algn="ctr">
            <a:noFill/>
            <a:prstDash val="solid"/>
          </a:ln>
          <a:effectLst/>
        </p:spPr>
        <p:txBody>
          <a:bodyPr anchor="ctr">
            <a:normAutofit/>
          </a:bodyPr>
          <a:lstStyle/>
          <a:p>
            <a:pPr marL="0" indent="0" algn="just">
              <a:buNone/>
            </a:pPr>
            <a:r>
              <a:rPr lang="ru-RU" sz="2600" dirty="0">
                <a:solidFill>
                  <a:srgbClr val="7A4300"/>
                </a:solidFill>
              </a:rPr>
              <a:t>1) ҚС </a:t>
            </a:r>
            <a:r>
              <a:rPr lang="ru-RU" sz="2600" dirty="0" err="1">
                <a:solidFill>
                  <a:srgbClr val="7A4300"/>
                </a:solidFill>
              </a:rPr>
              <a:t>саласына</a:t>
            </a:r>
            <a:r>
              <a:rPr lang="ru-RU" sz="2600" dirty="0">
                <a:solidFill>
                  <a:srgbClr val="7A4300"/>
                </a:solidFill>
              </a:rPr>
              <a:t> мониторинг </a:t>
            </a:r>
            <a:r>
              <a:rPr lang="ru-RU" sz="2600" dirty="0" err="1">
                <a:solidFill>
                  <a:srgbClr val="7A4300"/>
                </a:solidFill>
              </a:rPr>
              <a:t>жүйесін</a:t>
            </a:r>
            <a:r>
              <a:rPr lang="ru-RU" sz="2600" dirty="0">
                <a:solidFill>
                  <a:srgbClr val="7A4300"/>
                </a:solidFill>
              </a:rPr>
              <a:t> </a:t>
            </a:r>
            <a:r>
              <a:rPr lang="ru-RU" sz="2600" dirty="0" err="1">
                <a:solidFill>
                  <a:srgbClr val="7A4300"/>
                </a:solidFill>
              </a:rPr>
              <a:t>ұйымдастыру</a:t>
            </a:r>
            <a:r>
              <a:rPr lang="ru-RU" sz="2600" dirty="0">
                <a:solidFill>
                  <a:srgbClr val="7A4300"/>
                </a:solidFill>
              </a:rPr>
              <a:t> </a:t>
            </a:r>
            <a:r>
              <a:rPr lang="ru-RU" sz="2600" dirty="0" err="1">
                <a:solidFill>
                  <a:srgbClr val="7A4300"/>
                </a:solidFill>
              </a:rPr>
              <a:t>және</a:t>
            </a:r>
            <a:r>
              <a:rPr lang="ru-RU" sz="2600" dirty="0">
                <a:solidFill>
                  <a:srgbClr val="7A4300"/>
                </a:solidFill>
              </a:rPr>
              <a:t> </a:t>
            </a:r>
            <a:r>
              <a:rPr lang="ru-RU" sz="2600" dirty="0" err="1">
                <a:solidFill>
                  <a:srgbClr val="7A4300"/>
                </a:solidFill>
              </a:rPr>
              <a:t>әлеуметтік</a:t>
            </a:r>
            <a:r>
              <a:rPr lang="ru-RU" sz="2600" dirty="0">
                <a:solidFill>
                  <a:srgbClr val="7A4300"/>
                </a:solidFill>
              </a:rPr>
              <a:t> </a:t>
            </a:r>
            <a:r>
              <a:rPr lang="ru-RU" sz="2600" dirty="0" err="1">
                <a:solidFill>
                  <a:srgbClr val="7A4300"/>
                </a:solidFill>
              </a:rPr>
              <a:t>зерттеулер</a:t>
            </a:r>
            <a:r>
              <a:rPr lang="ru-RU" sz="2600" dirty="0">
                <a:solidFill>
                  <a:srgbClr val="7A4300"/>
                </a:solidFill>
              </a:rPr>
              <a:t> </a:t>
            </a:r>
            <a:r>
              <a:rPr lang="ru-RU" sz="2600" dirty="0" err="1">
                <a:solidFill>
                  <a:srgbClr val="7A4300"/>
                </a:solidFill>
              </a:rPr>
              <a:t>жүргізу</a:t>
            </a:r>
            <a:r>
              <a:rPr lang="ru-RU" sz="2600" dirty="0">
                <a:solidFill>
                  <a:srgbClr val="7A4300"/>
                </a:solidFill>
              </a:rPr>
              <a:t>;</a:t>
            </a:r>
          </a:p>
          <a:p>
            <a:pPr marL="0" indent="0" algn="just">
              <a:buNone/>
            </a:pPr>
            <a:r>
              <a:rPr lang="ru-RU" sz="2600" dirty="0">
                <a:solidFill>
                  <a:srgbClr val="7A4300"/>
                </a:solidFill>
              </a:rPr>
              <a:t>2) </a:t>
            </a:r>
            <a:r>
              <a:rPr lang="ru-RU" sz="2600" dirty="0" err="1">
                <a:solidFill>
                  <a:srgbClr val="7A4300"/>
                </a:solidFill>
              </a:rPr>
              <a:t>Халықтың</a:t>
            </a:r>
            <a:r>
              <a:rPr lang="ru-RU" sz="2600" dirty="0">
                <a:solidFill>
                  <a:srgbClr val="7A4300"/>
                </a:solidFill>
              </a:rPr>
              <a:t> ҚС </a:t>
            </a:r>
            <a:r>
              <a:rPr lang="ru-RU" sz="2600" dirty="0" err="1">
                <a:solidFill>
                  <a:srgbClr val="7A4300"/>
                </a:solidFill>
              </a:rPr>
              <a:t>бойынша</a:t>
            </a:r>
            <a:r>
              <a:rPr lang="ru-RU" sz="2600" dirty="0">
                <a:solidFill>
                  <a:srgbClr val="7A4300"/>
                </a:solidFill>
              </a:rPr>
              <a:t> </a:t>
            </a:r>
            <a:r>
              <a:rPr lang="ru-RU" sz="2600" dirty="0" err="1">
                <a:solidFill>
                  <a:srgbClr val="7A4300"/>
                </a:solidFill>
              </a:rPr>
              <a:t>ұлттық</a:t>
            </a:r>
            <a:r>
              <a:rPr lang="ru-RU" sz="2600" dirty="0">
                <a:solidFill>
                  <a:srgbClr val="7A4300"/>
                </a:solidFill>
              </a:rPr>
              <a:t> </a:t>
            </a:r>
            <a:r>
              <a:rPr lang="ru-RU" sz="2600" dirty="0" err="1">
                <a:solidFill>
                  <a:srgbClr val="7A4300"/>
                </a:solidFill>
              </a:rPr>
              <a:t>стратегияны</a:t>
            </a:r>
            <a:r>
              <a:rPr lang="ru-RU" sz="2600" dirty="0">
                <a:solidFill>
                  <a:srgbClr val="7A4300"/>
                </a:solidFill>
              </a:rPr>
              <a:t> </a:t>
            </a:r>
            <a:r>
              <a:rPr lang="ru-RU" sz="2600" dirty="0" err="1">
                <a:solidFill>
                  <a:srgbClr val="7A4300"/>
                </a:solidFill>
              </a:rPr>
              <a:t>әзірлеу</a:t>
            </a:r>
            <a:r>
              <a:rPr lang="ru-RU" sz="2600" dirty="0">
                <a:solidFill>
                  <a:srgbClr val="7A4300"/>
                </a:solidFill>
              </a:rPr>
              <a:t> </a:t>
            </a:r>
            <a:r>
              <a:rPr lang="ru-RU" sz="2600" dirty="0" err="1">
                <a:solidFill>
                  <a:srgbClr val="7A4300"/>
                </a:solidFill>
              </a:rPr>
              <a:t>және</a:t>
            </a:r>
            <a:r>
              <a:rPr lang="ru-RU" sz="2600" dirty="0">
                <a:solidFill>
                  <a:srgbClr val="7A4300"/>
                </a:solidFill>
              </a:rPr>
              <a:t> </a:t>
            </a:r>
            <a:r>
              <a:rPr lang="ru-RU" sz="2600" dirty="0" err="1">
                <a:solidFill>
                  <a:srgbClr val="7A4300"/>
                </a:solidFill>
              </a:rPr>
              <a:t>іске</a:t>
            </a:r>
            <a:r>
              <a:rPr lang="ru-RU" sz="2600" dirty="0">
                <a:solidFill>
                  <a:srgbClr val="7A4300"/>
                </a:solidFill>
              </a:rPr>
              <a:t> </a:t>
            </a:r>
            <a:r>
              <a:rPr lang="ru-RU" sz="2600" dirty="0" err="1">
                <a:solidFill>
                  <a:srgbClr val="7A4300"/>
                </a:solidFill>
              </a:rPr>
              <a:t>асыру</a:t>
            </a:r>
            <a:r>
              <a:rPr lang="ru-RU" sz="2600" dirty="0">
                <a:solidFill>
                  <a:srgbClr val="7A4300"/>
                </a:solidFill>
              </a:rPr>
              <a:t>;</a:t>
            </a:r>
          </a:p>
          <a:p>
            <a:pPr marL="0" indent="0" algn="just">
              <a:buNone/>
            </a:pPr>
            <a:r>
              <a:rPr lang="ru-RU" sz="2600" dirty="0">
                <a:solidFill>
                  <a:srgbClr val="7A4300"/>
                </a:solidFill>
              </a:rPr>
              <a:t>3) ҚС </a:t>
            </a:r>
            <a:r>
              <a:rPr lang="ru-RU" sz="2600" dirty="0" err="1">
                <a:solidFill>
                  <a:srgbClr val="7A4300"/>
                </a:solidFill>
              </a:rPr>
              <a:t>бойынша</a:t>
            </a:r>
            <a:r>
              <a:rPr lang="ru-RU" sz="2600" dirty="0">
                <a:solidFill>
                  <a:srgbClr val="7A4300"/>
                </a:solidFill>
              </a:rPr>
              <a:t> </a:t>
            </a:r>
            <a:r>
              <a:rPr lang="ru-RU" sz="2600" dirty="0" err="1">
                <a:solidFill>
                  <a:srgbClr val="7A4300"/>
                </a:solidFill>
              </a:rPr>
              <a:t>стандарттарды</a:t>
            </a:r>
            <a:r>
              <a:rPr lang="ru-RU" sz="2600" dirty="0">
                <a:solidFill>
                  <a:srgbClr val="7A4300"/>
                </a:solidFill>
              </a:rPr>
              <a:t> </a:t>
            </a:r>
            <a:r>
              <a:rPr lang="ru-RU" sz="2600" dirty="0" err="1">
                <a:solidFill>
                  <a:srgbClr val="7A4300"/>
                </a:solidFill>
              </a:rPr>
              <a:t>әзірлеу</a:t>
            </a:r>
            <a:r>
              <a:rPr lang="ru-RU" sz="2600" dirty="0">
                <a:solidFill>
                  <a:srgbClr val="7A4300"/>
                </a:solidFill>
              </a:rPr>
              <a:t> </a:t>
            </a:r>
            <a:r>
              <a:rPr lang="ru-RU" sz="2600" dirty="0" err="1">
                <a:solidFill>
                  <a:srgbClr val="7A4300"/>
                </a:solidFill>
              </a:rPr>
              <a:t>және</a:t>
            </a:r>
            <a:r>
              <a:rPr lang="ru-RU" sz="2600" dirty="0">
                <a:solidFill>
                  <a:srgbClr val="7A4300"/>
                </a:solidFill>
              </a:rPr>
              <a:t> </a:t>
            </a:r>
            <a:r>
              <a:rPr lang="ru-RU" sz="2600" dirty="0" err="1">
                <a:solidFill>
                  <a:srgbClr val="7A4300"/>
                </a:solidFill>
              </a:rPr>
              <a:t>енгізу</a:t>
            </a:r>
            <a:r>
              <a:rPr lang="ru-RU" sz="2600" dirty="0">
                <a:solidFill>
                  <a:srgbClr val="7A4300"/>
                </a:solidFill>
              </a:rPr>
              <a:t>;</a:t>
            </a:r>
          </a:p>
          <a:p>
            <a:pPr marL="0" indent="0" algn="just">
              <a:buNone/>
            </a:pPr>
            <a:r>
              <a:rPr lang="ru-RU" sz="2600" dirty="0">
                <a:solidFill>
                  <a:srgbClr val="7A4300"/>
                </a:solidFill>
              </a:rPr>
              <a:t>4) ҚС </a:t>
            </a:r>
            <a:r>
              <a:rPr lang="ru-RU" sz="2600" dirty="0" err="1">
                <a:solidFill>
                  <a:srgbClr val="7A4300"/>
                </a:solidFill>
              </a:rPr>
              <a:t>бойынша</a:t>
            </a:r>
            <a:r>
              <a:rPr lang="ru-RU" sz="2600" dirty="0">
                <a:solidFill>
                  <a:srgbClr val="7A4300"/>
                </a:solidFill>
              </a:rPr>
              <a:t> </a:t>
            </a:r>
            <a:r>
              <a:rPr lang="ru-RU" sz="2600" dirty="0" err="1">
                <a:solidFill>
                  <a:srgbClr val="7A4300"/>
                </a:solidFill>
              </a:rPr>
              <a:t>ақпаратты</a:t>
            </a:r>
            <a:r>
              <a:rPr lang="ru-RU" sz="2600" dirty="0">
                <a:solidFill>
                  <a:srgbClr val="7A4300"/>
                </a:solidFill>
              </a:rPr>
              <a:t> </a:t>
            </a:r>
            <a:r>
              <a:rPr lang="ru-RU" sz="2600" dirty="0" err="1">
                <a:solidFill>
                  <a:srgbClr val="7A4300"/>
                </a:solidFill>
              </a:rPr>
              <a:t>тарату</a:t>
            </a:r>
            <a:r>
              <a:rPr lang="ru-RU" sz="2600" dirty="0">
                <a:solidFill>
                  <a:srgbClr val="7A4300"/>
                </a:solidFill>
              </a:rPr>
              <a:t> (</a:t>
            </a:r>
            <a:r>
              <a:rPr lang="ru-RU" sz="2600" dirty="0" err="1">
                <a:solidFill>
                  <a:srgbClr val="7A4300"/>
                </a:solidFill>
              </a:rPr>
              <a:t>бірыңғай</a:t>
            </a:r>
            <a:r>
              <a:rPr lang="ru-RU" sz="2600" dirty="0">
                <a:solidFill>
                  <a:srgbClr val="7A4300"/>
                </a:solidFill>
              </a:rPr>
              <a:t> </a:t>
            </a:r>
            <a:r>
              <a:rPr lang="ru-RU" sz="2600" dirty="0" err="1">
                <a:solidFill>
                  <a:srgbClr val="7A4300"/>
                </a:solidFill>
              </a:rPr>
              <a:t>тарату</a:t>
            </a:r>
            <a:r>
              <a:rPr lang="ru-RU" sz="2600" dirty="0">
                <a:solidFill>
                  <a:srgbClr val="7A4300"/>
                </a:solidFill>
              </a:rPr>
              <a:t> </a:t>
            </a:r>
            <a:r>
              <a:rPr lang="ru-RU" sz="2600" dirty="0" err="1">
                <a:solidFill>
                  <a:srgbClr val="7A4300"/>
                </a:solidFill>
              </a:rPr>
              <a:t>арналарын</a:t>
            </a:r>
            <a:r>
              <a:rPr lang="ru-RU" sz="2600" dirty="0">
                <a:solidFill>
                  <a:srgbClr val="7A4300"/>
                </a:solidFill>
              </a:rPr>
              <a:t> </a:t>
            </a:r>
            <a:r>
              <a:rPr lang="ru-RU" sz="2600" dirty="0" err="1">
                <a:solidFill>
                  <a:srgbClr val="7A4300"/>
                </a:solidFill>
              </a:rPr>
              <a:t>құру</a:t>
            </a:r>
            <a:r>
              <a:rPr lang="ru-RU" sz="2600" dirty="0">
                <a:solidFill>
                  <a:srgbClr val="7A4300"/>
                </a:solidFill>
              </a:rPr>
              <a:t> </a:t>
            </a:r>
            <a:r>
              <a:rPr lang="ru-RU" sz="2600" dirty="0" err="1">
                <a:solidFill>
                  <a:srgbClr val="7A4300"/>
                </a:solidFill>
              </a:rPr>
              <a:t>және</a:t>
            </a:r>
            <a:r>
              <a:rPr lang="ru-RU" sz="2600" dirty="0">
                <a:solidFill>
                  <a:srgbClr val="7A4300"/>
                </a:solidFill>
              </a:rPr>
              <a:t> </a:t>
            </a:r>
            <a:r>
              <a:rPr lang="ru-RU" sz="2600" dirty="0" err="1">
                <a:solidFill>
                  <a:srgbClr val="7A4300"/>
                </a:solidFill>
              </a:rPr>
              <a:t>қолдау</a:t>
            </a:r>
            <a:r>
              <a:rPr lang="ru-RU" sz="2600" dirty="0">
                <a:solidFill>
                  <a:srgbClr val="7A4300"/>
                </a:solidFill>
              </a:rPr>
              <a:t>);</a:t>
            </a:r>
          </a:p>
          <a:p>
            <a:pPr marL="0" indent="0" algn="just">
              <a:buNone/>
            </a:pPr>
            <a:r>
              <a:rPr lang="ru-RU" sz="2600" dirty="0">
                <a:solidFill>
                  <a:srgbClr val="7A4300"/>
                </a:solidFill>
              </a:rPr>
              <a:t>5) </a:t>
            </a:r>
            <a:r>
              <a:rPr lang="ru-RU" sz="2600" dirty="0" err="1">
                <a:solidFill>
                  <a:srgbClr val="7A4300"/>
                </a:solidFill>
              </a:rPr>
              <a:t>Іс-әрекеттерді</a:t>
            </a:r>
            <a:r>
              <a:rPr lang="ru-RU" sz="2600" dirty="0">
                <a:solidFill>
                  <a:srgbClr val="7A4300"/>
                </a:solidFill>
              </a:rPr>
              <a:t> </a:t>
            </a:r>
            <a:r>
              <a:rPr lang="ru-RU" sz="2600" dirty="0" err="1">
                <a:solidFill>
                  <a:srgbClr val="7A4300"/>
                </a:solidFill>
              </a:rPr>
              <a:t>қайталау</a:t>
            </a:r>
            <a:r>
              <a:rPr lang="ru-RU" sz="2600" dirty="0">
                <a:solidFill>
                  <a:srgbClr val="7A4300"/>
                </a:solidFill>
              </a:rPr>
              <a:t> </a:t>
            </a:r>
            <a:r>
              <a:rPr lang="ru-RU" sz="2600" dirty="0" err="1">
                <a:solidFill>
                  <a:srgbClr val="7A4300"/>
                </a:solidFill>
              </a:rPr>
              <a:t>кезінде</a:t>
            </a:r>
            <a:r>
              <a:rPr lang="ru-RU" sz="2600" dirty="0">
                <a:solidFill>
                  <a:srgbClr val="7A4300"/>
                </a:solidFill>
              </a:rPr>
              <a:t> </a:t>
            </a:r>
            <a:r>
              <a:rPr lang="ru-RU" sz="2600" dirty="0" err="1">
                <a:solidFill>
                  <a:srgbClr val="7A4300"/>
                </a:solidFill>
              </a:rPr>
              <a:t>туындайтын</a:t>
            </a:r>
            <a:r>
              <a:rPr lang="ru-RU" sz="2600" dirty="0">
                <a:solidFill>
                  <a:srgbClr val="7A4300"/>
                </a:solidFill>
              </a:rPr>
              <a:t> </a:t>
            </a:r>
            <a:r>
              <a:rPr lang="ru-RU" sz="2600" dirty="0" err="1">
                <a:solidFill>
                  <a:srgbClr val="7A4300"/>
                </a:solidFill>
              </a:rPr>
              <a:t>шығындарды</a:t>
            </a:r>
            <a:r>
              <a:rPr lang="ru-RU" sz="2600" dirty="0">
                <a:solidFill>
                  <a:srgbClr val="7A4300"/>
                </a:solidFill>
              </a:rPr>
              <a:t> </a:t>
            </a:r>
            <a:r>
              <a:rPr lang="ru-RU" sz="2600" dirty="0" err="1">
                <a:solidFill>
                  <a:srgbClr val="7A4300"/>
                </a:solidFill>
              </a:rPr>
              <a:t>азайту</a:t>
            </a:r>
            <a:r>
              <a:rPr lang="ru-RU" sz="2600" dirty="0">
                <a:solidFill>
                  <a:srgbClr val="7A4300"/>
                </a:solidFill>
              </a:rPr>
              <a:t> </a:t>
            </a:r>
            <a:r>
              <a:rPr lang="ru-RU" sz="2600" dirty="0" err="1">
                <a:solidFill>
                  <a:srgbClr val="7A4300"/>
                </a:solidFill>
              </a:rPr>
              <a:t>мақсатында</a:t>
            </a:r>
            <a:r>
              <a:rPr lang="ru-RU" sz="2600" dirty="0">
                <a:solidFill>
                  <a:srgbClr val="7A4300"/>
                </a:solidFill>
              </a:rPr>
              <a:t> </a:t>
            </a:r>
            <a:r>
              <a:rPr lang="ru-RU" sz="2600" dirty="0" err="1">
                <a:solidFill>
                  <a:srgbClr val="7A4300"/>
                </a:solidFill>
              </a:rPr>
              <a:t>ақпараттық-білім</a:t>
            </a:r>
            <a:r>
              <a:rPr lang="ru-RU" sz="2600" dirty="0">
                <a:solidFill>
                  <a:srgbClr val="7A4300"/>
                </a:solidFill>
              </a:rPr>
              <a:t> беру </a:t>
            </a:r>
            <a:r>
              <a:rPr lang="ru-RU" sz="2600" dirty="0" err="1">
                <a:solidFill>
                  <a:srgbClr val="7A4300"/>
                </a:solidFill>
              </a:rPr>
              <a:t>бағдарламаларын</a:t>
            </a:r>
            <a:r>
              <a:rPr lang="ru-RU" sz="2600" dirty="0">
                <a:solidFill>
                  <a:srgbClr val="7A4300"/>
                </a:solidFill>
              </a:rPr>
              <a:t> </a:t>
            </a:r>
            <a:r>
              <a:rPr lang="ru-RU" sz="2600" dirty="0" err="1">
                <a:solidFill>
                  <a:srgbClr val="7A4300"/>
                </a:solidFill>
              </a:rPr>
              <a:t>жүзеге</a:t>
            </a:r>
            <a:r>
              <a:rPr lang="ru-RU" sz="2600" dirty="0">
                <a:solidFill>
                  <a:srgbClr val="7A4300"/>
                </a:solidFill>
              </a:rPr>
              <a:t> </a:t>
            </a:r>
            <a:r>
              <a:rPr lang="ru-RU" sz="2600" dirty="0" err="1">
                <a:solidFill>
                  <a:srgbClr val="7A4300"/>
                </a:solidFill>
              </a:rPr>
              <a:t>асыратын</a:t>
            </a:r>
            <a:r>
              <a:rPr lang="ru-RU" sz="2600" dirty="0">
                <a:solidFill>
                  <a:srgbClr val="7A4300"/>
                </a:solidFill>
              </a:rPr>
              <a:t> </a:t>
            </a:r>
            <a:r>
              <a:rPr lang="ru-RU" sz="2600" dirty="0" err="1">
                <a:solidFill>
                  <a:srgbClr val="7A4300"/>
                </a:solidFill>
              </a:rPr>
              <a:t>субъектілердің</a:t>
            </a:r>
            <a:r>
              <a:rPr lang="ru-RU" sz="2600" dirty="0">
                <a:solidFill>
                  <a:srgbClr val="7A4300"/>
                </a:solidFill>
              </a:rPr>
              <a:t> </a:t>
            </a:r>
            <a:r>
              <a:rPr lang="ru-RU" sz="2600" dirty="0" err="1">
                <a:solidFill>
                  <a:srgbClr val="7A4300"/>
                </a:solidFill>
              </a:rPr>
              <a:t>іс-қимылдарын</a:t>
            </a:r>
            <a:r>
              <a:rPr lang="ru-RU" sz="2600" dirty="0">
                <a:solidFill>
                  <a:srgbClr val="7A4300"/>
                </a:solidFill>
              </a:rPr>
              <a:t> </a:t>
            </a:r>
            <a:r>
              <a:rPr lang="ru-RU" sz="2600" dirty="0" err="1">
                <a:solidFill>
                  <a:srgbClr val="7A4300"/>
                </a:solidFill>
              </a:rPr>
              <a:t>үйлестіру</a:t>
            </a:r>
            <a:r>
              <a:rPr lang="ru-RU" sz="2600" dirty="0">
                <a:solidFill>
                  <a:srgbClr val="7A4300"/>
                </a:solidFill>
              </a:rPr>
              <a:t>;</a:t>
            </a:r>
          </a:p>
          <a:p>
            <a:pPr marL="0" indent="0" algn="just">
              <a:buNone/>
            </a:pPr>
            <a:r>
              <a:rPr lang="ru-RU" sz="2600" dirty="0">
                <a:solidFill>
                  <a:srgbClr val="7A4300"/>
                </a:solidFill>
              </a:rPr>
              <a:t>6) </a:t>
            </a:r>
            <a:r>
              <a:rPr lang="ru-RU" sz="2600" dirty="0" err="1">
                <a:solidFill>
                  <a:srgbClr val="7A4300"/>
                </a:solidFill>
              </a:rPr>
              <a:t>Нәтижелерді</a:t>
            </a:r>
            <a:r>
              <a:rPr lang="ru-RU" sz="2600" dirty="0">
                <a:solidFill>
                  <a:srgbClr val="7A4300"/>
                </a:solidFill>
              </a:rPr>
              <a:t> </a:t>
            </a:r>
            <a:r>
              <a:rPr lang="ru-RU" sz="2600" dirty="0" err="1">
                <a:solidFill>
                  <a:srgbClr val="7A4300"/>
                </a:solidFill>
              </a:rPr>
              <a:t>бағалау</a:t>
            </a:r>
            <a:r>
              <a:rPr lang="ru-RU" sz="2600" dirty="0">
                <a:solidFill>
                  <a:srgbClr val="7A4300"/>
                </a:solidFill>
              </a:rPr>
              <a:t>, </a:t>
            </a:r>
            <a:r>
              <a:rPr lang="ru-RU" sz="2600" dirty="0" err="1">
                <a:solidFill>
                  <a:srgbClr val="7A4300"/>
                </a:solidFill>
              </a:rPr>
              <a:t>жүргізілетін</a:t>
            </a:r>
            <a:r>
              <a:rPr lang="ru-RU" sz="2600" dirty="0">
                <a:solidFill>
                  <a:srgbClr val="7A4300"/>
                </a:solidFill>
              </a:rPr>
              <a:t> </a:t>
            </a:r>
            <a:r>
              <a:rPr lang="ru-RU" sz="2600" dirty="0" err="1">
                <a:solidFill>
                  <a:srgbClr val="7A4300"/>
                </a:solidFill>
              </a:rPr>
              <a:t>жұмысты</a:t>
            </a:r>
            <a:r>
              <a:rPr lang="ru-RU" sz="2600" dirty="0">
                <a:solidFill>
                  <a:srgbClr val="7A4300"/>
                </a:solidFill>
              </a:rPr>
              <a:t> </a:t>
            </a:r>
            <a:r>
              <a:rPr lang="ru-RU" sz="2600" dirty="0" err="1">
                <a:solidFill>
                  <a:srgbClr val="7A4300"/>
                </a:solidFill>
              </a:rPr>
              <a:t>талдау</a:t>
            </a:r>
            <a:r>
              <a:rPr lang="ru-RU" sz="2600" dirty="0">
                <a:solidFill>
                  <a:srgbClr val="7A4300"/>
                </a:solidFill>
              </a:rPr>
              <a:t>.</a:t>
            </a:r>
          </a:p>
          <a:p>
            <a:pPr fontAlgn="ctr"/>
            <a:endParaRPr lang="ru-RU" sz="1050" b="1" i="1" dirty="0">
              <a:solidFill>
                <a:srgbClr val="7A4300"/>
              </a:solidFill>
            </a:endParaRPr>
          </a:p>
        </p:txBody>
      </p:sp>
      <p:sp>
        <p:nvSpPr>
          <p:cNvPr id="7" name="Равнобедренный треугольник 24">
            <a:extLst>
              <a:ext uri="{FF2B5EF4-FFF2-40B4-BE49-F238E27FC236}">
                <a16:creationId xmlns:a16="http://schemas.microsoft.com/office/drawing/2014/main" id="{922EC1F0-510E-465E-AFFF-B7891113858D}"/>
              </a:ext>
            </a:extLst>
          </p:cNvPr>
          <p:cNvSpPr/>
          <p:nvPr/>
        </p:nvSpPr>
        <p:spPr>
          <a:xfrm rot="5400000">
            <a:off x="351718" y="386419"/>
            <a:ext cx="498869" cy="45628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80</a:t>
            </a:fld>
            <a:endParaRPr lang="ru-RU" dirty="0"/>
          </a:p>
        </p:txBody>
      </p:sp>
      <p:graphicFrame>
        <p:nvGraphicFramePr>
          <p:cNvPr id="4" name="Таблица 3">
            <a:extLst>
              <a:ext uri="{FF2B5EF4-FFF2-40B4-BE49-F238E27FC236}">
                <a16:creationId xmlns:a16="http://schemas.microsoft.com/office/drawing/2014/main" id="{2F23D684-2E61-544C-B12C-F733C6980329}"/>
              </a:ext>
            </a:extLst>
          </p:cNvPr>
          <p:cNvGraphicFramePr>
            <a:graphicFrameLocks noGrp="1"/>
          </p:cNvGraphicFramePr>
          <p:nvPr>
            <p:extLst>
              <p:ext uri="{D42A27DB-BD31-4B8C-83A1-F6EECF244321}">
                <p14:modId xmlns:p14="http://schemas.microsoft.com/office/powerpoint/2010/main" val="1605120492"/>
              </p:ext>
            </p:extLst>
          </p:nvPr>
        </p:nvGraphicFramePr>
        <p:xfrm>
          <a:off x="137880" y="831685"/>
          <a:ext cx="2695620" cy="556049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560497">
                <a:tc>
                  <a:txBody>
                    <a:bodyPr/>
                    <a:lstStyle/>
                    <a:p>
                      <a:pPr algn="ctr"/>
                      <a:r>
                        <a:rPr lang="ru-RU" sz="4400" b="1" dirty="0" err="1">
                          <a:effectLst/>
                        </a:rPr>
                        <a:t>Негізгі</a:t>
                      </a:r>
                      <a:r>
                        <a:rPr lang="ru-RU" sz="1600" b="1" dirty="0">
                          <a:effectLst/>
                        </a:rPr>
                        <a:t> </a:t>
                      </a:r>
                      <a:r>
                        <a:rPr lang="ru-RU" sz="4400" b="1" dirty="0" err="1">
                          <a:effectLst/>
                        </a:rPr>
                        <a:t>фактілер</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5" name="Заголовок 4">
            <a:extLst>
              <a:ext uri="{FF2B5EF4-FFF2-40B4-BE49-F238E27FC236}">
                <a16:creationId xmlns:a16="http://schemas.microsoft.com/office/drawing/2014/main" id="{C349A902-E82B-D84A-AA53-7C132D71521C}"/>
              </a:ext>
            </a:extLst>
          </p:cNvPr>
          <p:cNvSpPr txBox="1">
            <a:spLocks/>
          </p:cNvSpPr>
          <p:nvPr/>
        </p:nvSpPr>
        <p:spPr>
          <a:xfrm>
            <a:off x="542880" y="176844"/>
            <a:ext cx="9908632" cy="547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2.3. </a:t>
            </a:r>
            <a:r>
              <a:rPr lang="ru-RU" sz="2800" b="1" dirty="0" err="1">
                <a:latin typeface="+mn-lt"/>
              </a:rPr>
              <a:t>Қаржылық</a:t>
            </a:r>
            <a:r>
              <a:rPr lang="ru-RU" sz="2800" b="1" dirty="0">
                <a:latin typeface="+mn-lt"/>
              </a:rPr>
              <a:t> </a:t>
            </a:r>
            <a:r>
              <a:rPr lang="ru-RU" sz="2800" b="1" dirty="0" err="1">
                <a:latin typeface="+mn-lt"/>
              </a:rPr>
              <a:t>қызметтерді</a:t>
            </a:r>
            <a:r>
              <a:rPr lang="ru-RU" sz="2800" b="1" dirty="0">
                <a:latin typeface="+mn-lt"/>
              </a:rPr>
              <a:t> </a:t>
            </a:r>
            <a:r>
              <a:rPr lang="ru-RU" sz="2800" b="1" dirty="0" err="1">
                <a:latin typeface="+mn-lt"/>
              </a:rPr>
              <a:t>пайдалана</a:t>
            </a:r>
            <a:r>
              <a:rPr lang="ru-RU" sz="2800" b="1" dirty="0">
                <a:latin typeface="+mn-lt"/>
              </a:rPr>
              <a:t> </a:t>
            </a:r>
            <a:r>
              <a:rPr lang="ru-RU" sz="2800" b="1" dirty="0" err="1">
                <a:latin typeface="+mn-lt"/>
              </a:rPr>
              <a:t>білу</a:t>
            </a:r>
            <a:r>
              <a:rPr lang="ru-RU" sz="2800" b="1" dirty="0">
                <a:latin typeface="+mn-lt"/>
              </a:rPr>
              <a:t> </a:t>
            </a:r>
            <a:endParaRPr lang="ru-RU" sz="3200" b="1" dirty="0"/>
          </a:p>
        </p:txBody>
      </p:sp>
      <p:sp>
        <p:nvSpPr>
          <p:cNvPr id="6" name="Равнобедренный треугольник 24">
            <a:extLst>
              <a:ext uri="{FF2B5EF4-FFF2-40B4-BE49-F238E27FC236}">
                <a16:creationId xmlns:a16="http://schemas.microsoft.com/office/drawing/2014/main" id="{276B6477-4B61-AC46-9628-E9A3276F9800}"/>
              </a:ext>
            </a:extLst>
          </p:cNvPr>
          <p:cNvSpPr/>
          <p:nvPr/>
        </p:nvSpPr>
        <p:spPr>
          <a:xfrm rot="5400000">
            <a:off x="131157" y="24238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E03542E1-1F6A-9B46-8E48-C12EBE05762F}"/>
              </a:ext>
            </a:extLst>
          </p:cNvPr>
          <p:cNvSpPr/>
          <p:nvPr/>
        </p:nvSpPr>
        <p:spPr>
          <a:xfrm>
            <a:off x="3143672" y="1000080"/>
            <a:ext cx="8513688" cy="2359620"/>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err="1">
                <a:solidFill>
                  <a:schemeClr val="tx1"/>
                </a:solidFill>
                <a:ea typeface="Calibri" panose="020F0502020204030204" pitchFamily="34" charset="0"/>
                <a:cs typeface="Times New Roman" panose="02020603050405020304" pitchFamily="18" charset="0"/>
              </a:rPr>
              <a:t>Акциялар</a:t>
            </a:r>
            <a:r>
              <a:rPr lang="ru-RU" sz="1600" dirty="0">
                <a:solidFill>
                  <a:schemeClr val="tx1"/>
                </a:solidFill>
                <a:ea typeface="Calibri" panose="020F0502020204030204" pitchFamily="34" charset="0"/>
                <a:cs typeface="Times New Roman" panose="02020603050405020304" pitchFamily="18" charset="0"/>
              </a:rPr>
              <a:t> мен </a:t>
            </a:r>
            <a:r>
              <a:rPr lang="ru-RU" sz="1600" dirty="0" err="1">
                <a:solidFill>
                  <a:schemeClr val="tx1"/>
                </a:solidFill>
                <a:ea typeface="Calibri" panose="020F0502020204030204" pitchFamily="34" charset="0"/>
                <a:cs typeface="Times New Roman" panose="02020603050405020304" pitchFamily="18" charset="0"/>
              </a:rPr>
              <a:t>облигациялар</a:t>
            </a:r>
            <a:r>
              <a:rPr lang="ru-RU" sz="1600" dirty="0">
                <a:solidFill>
                  <a:schemeClr val="tx1"/>
                </a:solidFill>
                <a:ea typeface="Calibri" panose="020F0502020204030204" pitchFamily="34" charset="0"/>
                <a:cs typeface="Times New Roman" panose="02020603050405020304" pitchFamily="18" charset="0"/>
              </a:rPr>
              <a:t>, ипотека, </a:t>
            </a:r>
            <a:r>
              <a:rPr lang="ru-RU" sz="1600" dirty="0" err="1">
                <a:solidFill>
                  <a:schemeClr val="tx1"/>
                </a:solidFill>
                <a:ea typeface="Calibri" panose="020F0502020204030204" pitchFamily="34" charset="0"/>
                <a:cs typeface="Times New Roman" panose="02020603050405020304" pitchFamily="18" charset="0"/>
              </a:rPr>
              <a:t>шағын</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несие</a:t>
            </a:r>
            <a:r>
              <a:rPr lang="ru-RU" sz="1600" dirty="0">
                <a:solidFill>
                  <a:schemeClr val="tx1"/>
                </a:solidFill>
                <a:ea typeface="Calibri" panose="020F0502020204030204" pitchFamily="34" charset="0"/>
                <a:cs typeface="Times New Roman" panose="02020603050405020304" pitchFamily="18" charset="0"/>
              </a:rPr>
              <a:t>, автокредит, </a:t>
            </a:r>
            <a:r>
              <a:rPr lang="ru-RU" sz="1600" dirty="0" err="1">
                <a:solidFill>
                  <a:schemeClr val="tx1"/>
                </a:solidFill>
                <a:ea typeface="Calibri" panose="020F0502020204030204" pitchFamily="34" charset="0"/>
                <a:cs typeface="Times New Roman" panose="02020603050405020304" pitchFamily="18" charset="0"/>
              </a:rPr>
              <a:t>сақтандыру</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сияқты</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қызметтер</a:t>
            </a:r>
            <a:r>
              <a:rPr lang="ru-RU" sz="1600" dirty="0">
                <a:solidFill>
                  <a:schemeClr val="tx1"/>
                </a:solidFill>
                <a:ea typeface="Calibri" panose="020F0502020204030204" pitchFamily="34" charset="0"/>
                <a:cs typeface="Times New Roman" panose="02020603050405020304" pitchFamily="18" charset="0"/>
              </a:rPr>
              <a:t>/</a:t>
            </a:r>
            <a:r>
              <a:rPr lang="ru-RU" sz="1600" dirty="0" err="1">
                <a:solidFill>
                  <a:schemeClr val="tx1"/>
                </a:solidFill>
                <a:ea typeface="Calibri" panose="020F0502020204030204" pitchFamily="34" charset="0"/>
                <a:cs typeface="Times New Roman" panose="02020603050405020304" pitchFamily="18" charset="0"/>
              </a:rPr>
              <a:t>өнімдер</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соңғы</a:t>
            </a:r>
            <a:r>
              <a:rPr lang="ru-RU" sz="1600" dirty="0">
                <a:solidFill>
                  <a:schemeClr val="tx1"/>
                </a:solidFill>
                <a:ea typeface="Calibri" panose="020F0502020204030204" pitchFamily="34" charset="0"/>
                <a:cs typeface="Times New Roman" panose="02020603050405020304" pitchFamily="18" charset="0"/>
              </a:rPr>
              <a:t> 2 </a:t>
            </a:r>
            <a:r>
              <a:rPr lang="ru-RU" sz="1600" dirty="0" err="1">
                <a:solidFill>
                  <a:schemeClr val="tx1"/>
                </a:solidFill>
                <a:ea typeface="Calibri" panose="020F0502020204030204" pitchFamily="34" charset="0"/>
                <a:cs typeface="Times New Roman" panose="02020603050405020304" pitchFamily="18" charset="0"/>
              </a:rPr>
              <a:t>жылда</a:t>
            </a:r>
            <a:r>
              <a:rPr lang="ru-RU" sz="1600" dirty="0">
                <a:solidFill>
                  <a:schemeClr val="tx1"/>
                </a:solidFill>
                <a:ea typeface="Calibri" panose="020F0502020204030204" pitchFamily="34" charset="0"/>
                <a:cs typeface="Times New Roman" panose="02020603050405020304" pitchFamily="18" charset="0"/>
              </a:rPr>
              <a:t> аз </a:t>
            </a:r>
            <a:r>
              <a:rPr lang="ru-RU" sz="1600" dirty="0" err="1">
                <a:solidFill>
                  <a:schemeClr val="tx1"/>
                </a:solidFill>
                <a:ea typeface="Calibri" panose="020F0502020204030204" pitchFamily="34" charset="0"/>
                <a:cs typeface="Times New Roman" panose="02020603050405020304" pitchFamily="18" charset="0"/>
              </a:rPr>
              <a:t>танымал</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болды</a:t>
            </a:r>
            <a:r>
              <a:rPr lang="ru-RU" sz="1600" dirty="0">
                <a:solidFill>
                  <a:schemeClr val="tx1"/>
                </a:solidFill>
                <a:ea typeface="Calibri" panose="020F0502020204030204" pitchFamily="34" charset="0"/>
                <a:cs typeface="Times New Roman" panose="02020603050405020304" pitchFamily="18" charset="0"/>
              </a:rPr>
              <a:t>.</a:t>
            </a:r>
          </a:p>
          <a:p>
            <a:pPr algn="just">
              <a:spcBef>
                <a:spcPts val="400"/>
              </a:spcBef>
            </a:pPr>
            <a:r>
              <a:rPr lang="ru-RU" sz="1600" dirty="0" err="1">
                <a:solidFill>
                  <a:schemeClr val="tx1"/>
                </a:solidFill>
              </a:rPr>
              <a:t>Сауалнамада</a:t>
            </a:r>
            <a:r>
              <a:rPr lang="ru-RU" sz="1600" dirty="0">
                <a:solidFill>
                  <a:schemeClr val="tx1"/>
                </a:solidFill>
              </a:rPr>
              <a:t> </a:t>
            </a:r>
            <a:r>
              <a:rPr lang="ru-RU" sz="1600" dirty="0" err="1">
                <a:solidFill>
                  <a:schemeClr val="tx1"/>
                </a:solidFill>
              </a:rPr>
              <a:t>орналастырылған</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мәселелерді</a:t>
            </a:r>
            <a:r>
              <a:rPr lang="ru-RU" sz="1600" dirty="0">
                <a:solidFill>
                  <a:schemeClr val="tx1"/>
                </a:solidFill>
              </a:rPr>
              <a:t> </a:t>
            </a:r>
            <a:r>
              <a:rPr lang="ru-RU" sz="1600" dirty="0" err="1">
                <a:solidFill>
                  <a:schemeClr val="tx1"/>
                </a:solidFill>
              </a:rPr>
              <a:t>шешу</a:t>
            </a:r>
            <a:r>
              <a:rPr lang="ru-RU" sz="1600" dirty="0">
                <a:solidFill>
                  <a:schemeClr val="tx1"/>
                </a:solidFill>
              </a:rPr>
              <a:t> </a:t>
            </a:r>
            <a:r>
              <a:rPr lang="ru-RU" sz="1600" dirty="0" err="1">
                <a:solidFill>
                  <a:schemeClr val="tx1"/>
                </a:solidFill>
              </a:rPr>
              <a:t>кезінде</a:t>
            </a:r>
            <a:r>
              <a:rPr lang="ru-RU" sz="1600" dirty="0">
                <a:solidFill>
                  <a:schemeClr val="tx1"/>
                </a:solidFill>
              </a:rPr>
              <a:t> </a:t>
            </a:r>
            <a:r>
              <a:rPr lang="ru-RU" sz="1600" dirty="0" err="1">
                <a:solidFill>
                  <a:schemeClr val="tx1"/>
                </a:solidFill>
              </a:rPr>
              <a:t>респонденттердің</a:t>
            </a:r>
            <a:r>
              <a:rPr lang="ru-RU" sz="1600" dirty="0">
                <a:solidFill>
                  <a:schemeClr val="tx1"/>
                </a:solidFill>
              </a:rPr>
              <a:t> </a:t>
            </a:r>
            <a:r>
              <a:rPr lang="ru-RU" sz="1600" dirty="0" err="1">
                <a:solidFill>
                  <a:schemeClr val="tx1"/>
                </a:solidFill>
              </a:rPr>
              <a:t>үштен</a:t>
            </a:r>
            <a:r>
              <a:rPr lang="ru-RU" sz="1600" dirty="0">
                <a:solidFill>
                  <a:schemeClr val="tx1"/>
                </a:solidFill>
              </a:rPr>
              <a:t> </a:t>
            </a:r>
            <a:r>
              <a:rPr lang="ru-RU" sz="1600" dirty="0" err="1">
                <a:solidFill>
                  <a:schemeClr val="tx1"/>
                </a:solidFill>
              </a:rPr>
              <a:t>бірі</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сауаттылық</a:t>
            </a:r>
            <a:r>
              <a:rPr lang="ru-RU" sz="1600" dirty="0">
                <a:solidFill>
                  <a:schemeClr val="tx1"/>
                </a:solidFill>
              </a:rPr>
              <a:t> </a:t>
            </a:r>
            <a:r>
              <a:rPr lang="ru-RU" sz="1600" dirty="0" err="1">
                <a:solidFill>
                  <a:schemeClr val="tx1"/>
                </a:solidFill>
              </a:rPr>
              <a:t>бойынша</a:t>
            </a:r>
            <a:r>
              <a:rPr lang="ru-RU" sz="1600" dirty="0">
                <a:solidFill>
                  <a:schemeClr val="tx1"/>
                </a:solidFill>
              </a:rPr>
              <a:t> </a:t>
            </a:r>
            <a:r>
              <a:rPr lang="ru-RU" sz="1600" dirty="0" err="1">
                <a:solidFill>
                  <a:schemeClr val="tx1"/>
                </a:solidFill>
              </a:rPr>
              <a:t>өздері</a:t>
            </a:r>
            <a:r>
              <a:rPr lang="ru-RU" sz="1600" dirty="0">
                <a:solidFill>
                  <a:schemeClr val="tx1"/>
                </a:solidFill>
              </a:rPr>
              <a:t> </a:t>
            </a:r>
            <a:r>
              <a:rPr lang="ru-RU" sz="1600" dirty="0" err="1">
                <a:solidFill>
                  <a:schemeClr val="tx1"/>
                </a:solidFill>
              </a:rPr>
              <a:t>ұсынған</a:t>
            </a:r>
            <a:r>
              <a:rPr lang="ru-RU" sz="1600" dirty="0">
                <a:solidFill>
                  <a:schemeClr val="tx1"/>
                </a:solidFill>
              </a:rPr>
              <a:t> </a:t>
            </a:r>
            <a:r>
              <a:rPr lang="ru-RU" sz="1600" dirty="0" err="1">
                <a:solidFill>
                  <a:schemeClr val="tx1"/>
                </a:solidFill>
              </a:rPr>
              <a:t>міндеттерге</a:t>
            </a:r>
            <a:r>
              <a:rPr lang="ru-RU" sz="1600" dirty="0">
                <a:solidFill>
                  <a:schemeClr val="tx1"/>
                </a:solidFill>
              </a:rPr>
              <a:t> </a:t>
            </a:r>
            <a:r>
              <a:rPr lang="ru-RU" sz="1600" dirty="0" err="1">
                <a:solidFill>
                  <a:schemeClr val="tx1"/>
                </a:solidFill>
              </a:rPr>
              <a:t>дұрыс</a:t>
            </a:r>
            <a:r>
              <a:rPr lang="ru-RU" sz="1600" dirty="0">
                <a:solidFill>
                  <a:schemeClr val="tx1"/>
                </a:solidFill>
              </a:rPr>
              <a:t> </a:t>
            </a:r>
            <a:r>
              <a:rPr lang="ru-RU" sz="1600" dirty="0" err="1">
                <a:solidFill>
                  <a:schemeClr val="tx1"/>
                </a:solidFill>
              </a:rPr>
              <a:t>жауап</a:t>
            </a:r>
            <a:r>
              <a:rPr lang="ru-RU" sz="1600" dirty="0">
                <a:solidFill>
                  <a:schemeClr val="tx1"/>
                </a:solidFill>
              </a:rPr>
              <a:t> </a:t>
            </a:r>
            <a:r>
              <a:rPr lang="ru-RU" sz="1600" dirty="0" err="1">
                <a:solidFill>
                  <a:schemeClr val="tx1"/>
                </a:solidFill>
              </a:rPr>
              <a:t>берді</a:t>
            </a:r>
            <a:r>
              <a:rPr lang="ru-RU" sz="1600" dirty="0">
                <a:solidFill>
                  <a:schemeClr val="tx1"/>
                </a:solidFill>
              </a:rPr>
              <a:t>. </a:t>
            </a:r>
            <a:r>
              <a:rPr lang="ru-RU" sz="1600" dirty="0" err="1">
                <a:solidFill>
                  <a:schemeClr val="tx1"/>
                </a:solidFill>
              </a:rPr>
              <a:t>Пікірлердің</a:t>
            </a:r>
            <a:r>
              <a:rPr lang="ru-RU" sz="1600" dirty="0">
                <a:solidFill>
                  <a:schemeClr val="tx1"/>
                </a:solidFill>
              </a:rPr>
              <a:t> </a:t>
            </a:r>
            <a:r>
              <a:rPr lang="ru-RU" sz="1600" dirty="0" err="1">
                <a:solidFill>
                  <a:schemeClr val="tx1"/>
                </a:solidFill>
              </a:rPr>
              <a:t>мұндай</a:t>
            </a:r>
            <a:r>
              <a:rPr lang="ru-RU" sz="1600" dirty="0">
                <a:solidFill>
                  <a:schemeClr val="tx1"/>
                </a:solidFill>
              </a:rPr>
              <a:t> </a:t>
            </a:r>
            <a:r>
              <a:rPr lang="ru-RU" sz="1600" dirty="0" err="1">
                <a:solidFill>
                  <a:schemeClr val="tx1"/>
                </a:solidFill>
              </a:rPr>
              <a:t>бөлінуі</a:t>
            </a:r>
            <a:r>
              <a:rPr lang="ru-RU" sz="1600" dirty="0">
                <a:solidFill>
                  <a:schemeClr val="tx1"/>
                </a:solidFill>
              </a:rPr>
              <a:t> </a:t>
            </a:r>
            <a:r>
              <a:rPr lang="ru-RU" sz="1600" dirty="0" err="1">
                <a:solidFill>
                  <a:schemeClr val="tx1"/>
                </a:solidFill>
              </a:rPr>
              <a:t>қазақстандықтардың</a:t>
            </a:r>
            <a:r>
              <a:rPr lang="ru-RU" sz="1600" dirty="0">
                <a:solidFill>
                  <a:schemeClr val="tx1"/>
                </a:solidFill>
              </a:rPr>
              <a:t> </a:t>
            </a:r>
            <a:r>
              <a:rPr lang="ru-RU" sz="1600" dirty="0" err="1">
                <a:solidFill>
                  <a:schemeClr val="tx1"/>
                </a:solidFill>
              </a:rPr>
              <a:t>үштен</a:t>
            </a:r>
            <a:r>
              <a:rPr lang="ru-RU" sz="1600" dirty="0">
                <a:solidFill>
                  <a:schemeClr val="tx1"/>
                </a:solidFill>
              </a:rPr>
              <a:t> </a:t>
            </a:r>
            <a:r>
              <a:rPr lang="ru-RU" sz="1600" dirty="0" err="1">
                <a:solidFill>
                  <a:schemeClr val="tx1"/>
                </a:solidFill>
              </a:rPr>
              <a:t>бірі</a:t>
            </a:r>
            <a:r>
              <a:rPr lang="ru-RU" sz="1600" dirty="0">
                <a:solidFill>
                  <a:schemeClr val="tx1"/>
                </a:solidFill>
              </a:rPr>
              <a:t> банк </a:t>
            </a:r>
            <a:r>
              <a:rPr lang="ru-RU" sz="1600" dirty="0" err="1">
                <a:solidFill>
                  <a:schemeClr val="tx1"/>
                </a:solidFill>
              </a:rPr>
              <a:t>қызметтері</a:t>
            </a:r>
            <a:r>
              <a:rPr lang="ru-RU" sz="1600" dirty="0">
                <a:solidFill>
                  <a:schemeClr val="tx1"/>
                </a:solidFill>
              </a:rPr>
              <a:t> мен </a:t>
            </a:r>
            <a:r>
              <a:rPr lang="ru-RU" sz="1600" dirty="0" err="1">
                <a:solidFill>
                  <a:schemeClr val="tx1"/>
                </a:solidFill>
              </a:rPr>
              <a:t>өнімдерінің</a:t>
            </a:r>
            <a:r>
              <a:rPr lang="ru-RU" sz="1600" dirty="0">
                <a:solidFill>
                  <a:schemeClr val="tx1"/>
                </a:solidFill>
              </a:rPr>
              <a:t> </a:t>
            </a:r>
            <a:r>
              <a:rPr lang="ru-RU" sz="1600" dirty="0" err="1">
                <a:solidFill>
                  <a:schemeClr val="tx1"/>
                </a:solidFill>
              </a:rPr>
              <a:t>неғұрлым</a:t>
            </a:r>
            <a:r>
              <a:rPr lang="ru-RU" sz="1600" dirty="0">
                <a:solidFill>
                  <a:schemeClr val="tx1"/>
                </a:solidFill>
              </a:rPr>
              <a:t> </a:t>
            </a:r>
            <a:r>
              <a:rPr lang="ru-RU" sz="1600" dirty="0" err="1">
                <a:solidFill>
                  <a:schemeClr val="tx1"/>
                </a:solidFill>
              </a:rPr>
              <a:t>күрделі</a:t>
            </a:r>
            <a:r>
              <a:rPr lang="ru-RU" sz="1600" dirty="0">
                <a:solidFill>
                  <a:schemeClr val="tx1"/>
                </a:solidFill>
              </a:rPr>
              <a:t> </a:t>
            </a:r>
            <a:r>
              <a:rPr lang="ru-RU" sz="1600" dirty="0" err="1">
                <a:solidFill>
                  <a:schemeClr val="tx1"/>
                </a:solidFill>
              </a:rPr>
              <a:t>шарттарын</a:t>
            </a:r>
            <a:r>
              <a:rPr lang="ru-RU" sz="1600" dirty="0">
                <a:solidFill>
                  <a:schemeClr val="tx1"/>
                </a:solidFill>
              </a:rPr>
              <a:t> </a:t>
            </a:r>
            <a:r>
              <a:rPr lang="ru-RU" sz="1600" dirty="0" err="1">
                <a:solidFill>
                  <a:schemeClr val="tx1"/>
                </a:solidFill>
              </a:rPr>
              <a:t>түсінетіндігін</a:t>
            </a:r>
            <a:r>
              <a:rPr lang="ru-RU" sz="1600" dirty="0">
                <a:solidFill>
                  <a:schemeClr val="tx1"/>
                </a:solidFill>
              </a:rPr>
              <a:t> </a:t>
            </a:r>
            <a:r>
              <a:rPr lang="ru-RU" sz="1600" dirty="0" err="1">
                <a:solidFill>
                  <a:schemeClr val="tx1"/>
                </a:solidFill>
              </a:rPr>
              <a:t>көрсетеді</a:t>
            </a:r>
            <a:r>
              <a:rPr lang="ru-RU" sz="1600" dirty="0">
                <a:solidFill>
                  <a:schemeClr val="tx1"/>
                </a:solidFill>
              </a:rPr>
              <a:t>. </a:t>
            </a:r>
            <a:r>
              <a:rPr lang="ru-RU" sz="1600" dirty="0" err="1">
                <a:solidFill>
                  <a:schemeClr val="tx1"/>
                </a:solidFill>
              </a:rPr>
              <a:t>Бірақ</a:t>
            </a:r>
            <a:r>
              <a:rPr lang="ru-RU" sz="1600" dirty="0">
                <a:solidFill>
                  <a:schemeClr val="tx1"/>
                </a:solidFill>
              </a:rPr>
              <a:t>, </a:t>
            </a:r>
            <a:r>
              <a:rPr lang="ru-RU" sz="1600" dirty="0" err="1">
                <a:solidFill>
                  <a:schemeClr val="tx1"/>
                </a:solidFill>
              </a:rPr>
              <a:t>соған</a:t>
            </a:r>
            <a:r>
              <a:rPr lang="ru-RU" sz="1600" dirty="0">
                <a:solidFill>
                  <a:schemeClr val="tx1"/>
                </a:solidFill>
              </a:rPr>
              <a:t> </a:t>
            </a:r>
            <a:r>
              <a:rPr lang="ru-RU" sz="1600" dirty="0" err="1">
                <a:solidFill>
                  <a:schemeClr val="tx1"/>
                </a:solidFill>
              </a:rPr>
              <a:t>қарамастан</a:t>
            </a:r>
            <a:r>
              <a:rPr lang="ru-RU" sz="1600" dirty="0">
                <a:solidFill>
                  <a:schemeClr val="tx1"/>
                </a:solidFill>
              </a:rPr>
              <a:t>, </a:t>
            </a:r>
            <a:r>
              <a:rPr lang="ru-RU" sz="1600" dirty="0" err="1">
                <a:solidFill>
                  <a:schemeClr val="tx1"/>
                </a:solidFill>
              </a:rPr>
              <a:t>кәсіби</a:t>
            </a:r>
            <a:r>
              <a:rPr lang="ru-RU" sz="1600" dirty="0">
                <a:solidFill>
                  <a:schemeClr val="tx1"/>
                </a:solidFill>
              </a:rPr>
              <a:t> </a:t>
            </a:r>
            <a:r>
              <a:rPr lang="ru-RU" sz="1600" dirty="0" err="1">
                <a:solidFill>
                  <a:schemeClr val="tx1"/>
                </a:solidFill>
              </a:rPr>
              <a:t>экономикалық</a:t>
            </a:r>
            <a:r>
              <a:rPr lang="ru-RU" sz="1600" dirty="0">
                <a:solidFill>
                  <a:schemeClr val="tx1"/>
                </a:solidFill>
              </a:rPr>
              <a:t> </a:t>
            </a:r>
            <a:r>
              <a:rPr lang="ru-RU" sz="1600" dirty="0" err="1">
                <a:solidFill>
                  <a:schemeClr val="tx1"/>
                </a:solidFill>
              </a:rPr>
              <a:t>терминологияны</a:t>
            </a:r>
            <a:r>
              <a:rPr lang="ru-RU" sz="1600" dirty="0">
                <a:solidFill>
                  <a:schemeClr val="tx1"/>
                </a:solidFill>
              </a:rPr>
              <a:t> </a:t>
            </a:r>
            <a:r>
              <a:rPr lang="ru-RU" sz="1600" dirty="0" err="1">
                <a:solidFill>
                  <a:schemeClr val="tx1"/>
                </a:solidFill>
              </a:rPr>
              <a:t>түсінбейтін</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тиісінше</a:t>
            </a:r>
            <a:r>
              <a:rPr lang="ru-RU" sz="1600" dirty="0">
                <a:solidFill>
                  <a:schemeClr val="tx1"/>
                </a:solidFill>
              </a:rPr>
              <a:t> банк </a:t>
            </a:r>
            <a:r>
              <a:rPr lang="ru-RU" sz="1600" dirty="0" err="1">
                <a:solidFill>
                  <a:schemeClr val="tx1"/>
                </a:solidFill>
              </a:rPr>
              <a:t>ұсынатын</a:t>
            </a:r>
            <a:r>
              <a:rPr lang="ru-RU" sz="1600" dirty="0">
                <a:solidFill>
                  <a:schemeClr val="tx1"/>
                </a:solidFill>
              </a:rPr>
              <a:t> </a:t>
            </a:r>
            <a:r>
              <a:rPr lang="ru-RU" sz="1600" dirty="0" err="1">
                <a:solidFill>
                  <a:schemeClr val="tx1"/>
                </a:solidFill>
              </a:rPr>
              <a:t>қандай</a:t>
            </a:r>
            <a:r>
              <a:rPr lang="ru-RU" sz="1600" dirty="0">
                <a:solidFill>
                  <a:schemeClr val="tx1"/>
                </a:solidFill>
              </a:rPr>
              <a:t> да </a:t>
            </a:r>
            <a:r>
              <a:rPr lang="ru-RU" sz="1600" dirty="0" err="1">
                <a:solidFill>
                  <a:schemeClr val="tx1"/>
                </a:solidFill>
              </a:rPr>
              <a:t>бір</a:t>
            </a:r>
            <a:r>
              <a:rPr lang="ru-RU" sz="1600" dirty="0">
                <a:solidFill>
                  <a:schemeClr val="tx1"/>
                </a:solidFill>
              </a:rPr>
              <a:t> </a:t>
            </a:r>
            <a:r>
              <a:rPr lang="ru-RU" sz="1600" dirty="0" err="1">
                <a:solidFill>
                  <a:schemeClr val="tx1"/>
                </a:solidFill>
              </a:rPr>
              <a:t>қосымша</a:t>
            </a:r>
            <a:r>
              <a:rPr lang="ru-RU" sz="1600" dirty="0">
                <a:solidFill>
                  <a:schemeClr val="tx1"/>
                </a:solidFill>
              </a:rPr>
              <a:t> </a:t>
            </a:r>
            <a:r>
              <a:rPr lang="ru-RU" sz="1600" dirty="0" err="1">
                <a:solidFill>
                  <a:schemeClr val="tx1"/>
                </a:solidFill>
              </a:rPr>
              <a:t>шарттардың</a:t>
            </a:r>
            <a:r>
              <a:rPr lang="ru-RU" sz="1600" dirty="0">
                <a:solidFill>
                  <a:schemeClr val="tx1"/>
                </a:solidFill>
              </a:rPr>
              <a:t> </a:t>
            </a:r>
            <a:r>
              <a:rPr lang="ru-RU" sz="1600" dirty="0" err="1">
                <a:solidFill>
                  <a:schemeClr val="tx1"/>
                </a:solidFill>
              </a:rPr>
              <a:t>салдарын</a:t>
            </a:r>
            <a:r>
              <a:rPr lang="ru-RU" sz="1600" dirty="0">
                <a:solidFill>
                  <a:schemeClr val="tx1"/>
                </a:solidFill>
              </a:rPr>
              <a:t> </a:t>
            </a:r>
            <a:r>
              <a:rPr lang="ru-RU" sz="1600" dirty="0" err="1">
                <a:solidFill>
                  <a:schemeClr val="tx1"/>
                </a:solidFill>
              </a:rPr>
              <a:t>көрсете</a:t>
            </a:r>
            <a:r>
              <a:rPr lang="ru-RU" sz="1600" dirty="0">
                <a:solidFill>
                  <a:schemeClr val="tx1"/>
                </a:solidFill>
              </a:rPr>
              <a:t> </a:t>
            </a:r>
            <a:r>
              <a:rPr lang="ru-RU" sz="1600" dirty="0" err="1">
                <a:solidFill>
                  <a:schemeClr val="tx1"/>
                </a:solidFill>
              </a:rPr>
              <a:t>алмайтын</a:t>
            </a:r>
            <a:r>
              <a:rPr lang="ru-RU" sz="1600" dirty="0">
                <a:solidFill>
                  <a:schemeClr val="tx1"/>
                </a:solidFill>
              </a:rPr>
              <a:t> </a:t>
            </a:r>
            <a:r>
              <a:rPr lang="ru-RU" sz="1600" dirty="0" err="1">
                <a:solidFill>
                  <a:schemeClr val="tx1"/>
                </a:solidFill>
              </a:rPr>
              <a:t>респонденттердің</a:t>
            </a:r>
            <a:r>
              <a:rPr lang="ru-RU" sz="1600" dirty="0">
                <a:solidFill>
                  <a:schemeClr val="tx1"/>
                </a:solidFill>
              </a:rPr>
              <a:t> </a:t>
            </a:r>
            <a:r>
              <a:rPr lang="ru-RU" sz="1600" dirty="0" err="1">
                <a:solidFill>
                  <a:schemeClr val="tx1"/>
                </a:solidFill>
              </a:rPr>
              <a:t>үлесі</a:t>
            </a:r>
            <a:r>
              <a:rPr lang="ru-RU" sz="1600" dirty="0">
                <a:solidFill>
                  <a:schemeClr val="tx1"/>
                </a:solidFill>
              </a:rPr>
              <a:t> де бар. </a:t>
            </a:r>
            <a:r>
              <a:rPr lang="ru-RU" sz="1600" dirty="0" err="1">
                <a:solidFill>
                  <a:schemeClr val="tx1"/>
                </a:solidFill>
              </a:rPr>
              <a:t>Мұндай</a:t>
            </a:r>
            <a:r>
              <a:rPr lang="ru-RU" sz="1600" dirty="0">
                <a:solidFill>
                  <a:schemeClr val="tx1"/>
                </a:solidFill>
              </a:rPr>
              <a:t> </a:t>
            </a:r>
            <a:r>
              <a:rPr lang="ru-RU" sz="1600" dirty="0" err="1">
                <a:solidFill>
                  <a:schemeClr val="tx1"/>
                </a:solidFill>
              </a:rPr>
              <a:t>санаттарға</a:t>
            </a:r>
            <a:r>
              <a:rPr lang="ru-RU" sz="1600" dirty="0">
                <a:solidFill>
                  <a:schemeClr val="tx1"/>
                </a:solidFill>
              </a:rPr>
              <a:t> </a:t>
            </a:r>
            <a:r>
              <a:rPr lang="ru-RU" sz="1600" dirty="0" err="1">
                <a:solidFill>
                  <a:schemeClr val="tx1"/>
                </a:solidFill>
              </a:rPr>
              <a:t>зейнеткерлер</a:t>
            </a:r>
            <a:r>
              <a:rPr lang="ru-RU" sz="1600" dirty="0">
                <a:solidFill>
                  <a:schemeClr val="tx1"/>
                </a:solidFill>
              </a:rPr>
              <a:t>, </a:t>
            </a:r>
            <a:r>
              <a:rPr lang="ru-RU" sz="1600" dirty="0" err="1">
                <a:solidFill>
                  <a:schemeClr val="tx1"/>
                </a:solidFill>
              </a:rPr>
              <a:t>студенттер</a:t>
            </a:r>
            <a:r>
              <a:rPr lang="ru-RU" sz="1600" dirty="0">
                <a:solidFill>
                  <a:schemeClr val="tx1"/>
                </a:solidFill>
              </a:rPr>
              <a:t>, </a:t>
            </a:r>
            <a:r>
              <a:rPr lang="ru-RU" sz="1600" dirty="0" err="1">
                <a:solidFill>
                  <a:schemeClr val="tx1"/>
                </a:solidFill>
              </a:rPr>
              <a:t>үй</a:t>
            </a:r>
            <a:r>
              <a:rPr lang="ru-RU" sz="1600" dirty="0">
                <a:solidFill>
                  <a:schemeClr val="tx1"/>
                </a:solidFill>
              </a:rPr>
              <a:t> </a:t>
            </a:r>
            <a:r>
              <a:rPr lang="ru-RU" sz="1600" dirty="0" err="1">
                <a:solidFill>
                  <a:schemeClr val="tx1"/>
                </a:solidFill>
              </a:rPr>
              <a:t>шаруасындағы</a:t>
            </a:r>
            <a:r>
              <a:rPr lang="ru-RU" sz="1600" dirty="0">
                <a:solidFill>
                  <a:schemeClr val="tx1"/>
                </a:solidFill>
              </a:rPr>
              <a:t> </a:t>
            </a:r>
            <a:r>
              <a:rPr lang="ru-RU" sz="1600" dirty="0" err="1">
                <a:solidFill>
                  <a:schemeClr val="tx1"/>
                </a:solidFill>
              </a:rPr>
              <a:t>әйелдер</a:t>
            </a:r>
            <a:r>
              <a:rPr lang="ru-RU" sz="1600" dirty="0">
                <a:solidFill>
                  <a:schemeClr val="tx1"/>
                </a:solidFill>
              </a:rPr>
              <a:t> </a:t>
            </a:r>
            <a:r>
              <a:rPr lang="ru-RU" sz="1600" dirty="0" err="1">
                <a:solidFill>
                  <a:schemeClr val="tx1"/>
                </a:solidFill>
              </a:rPr>
              <a:t>жатады</a:t>
            </a:r>
            <a:r>
              <a:rPr lang="ru-RU" sz="1600" dirty="0">
                <a:solidFill>
                  <a:schemeClr val="tx1"/>
                </a:solidFill>
              </a:rPr>
              <a:t>.</a:t>
            </a:r>
          </a:p>
        </p:txBody>
      </p:sp>
      <p:pic>
        <p:nvPicPr>
          <p:cNvPr id="20482" name="Picture 2" descr="Ты управляешь деньгами или деньги управляют тобой? Короткий тест для  читателя">
            <a:extLst>
              <a:ext uri="{FF2B5EF4-FFF2-40B4-BE49-F238E27FC236}">
                <a16:creationId xmlns:a16="http://schemas.microsoft.com/office/drawing/2014/main" id="{5DB780EE-CFA2-4DD1-976F-65406ACC6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3952" y="3933056"/>
            <a:ext cx="3377952" cy="2250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53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1026" y="357165"/>
            <a:ext cx="10472774" cy="642943"/>
          </a:xfrm>
        </p:spPr>
        <p:txBody>
          <a:bodyPr>
            <a:normAutofit fontScale="90000"/>
          </a:bodyPr>
          <a:lstStyle/>
          <a:p>
            <a:br>
              <a:rPr lang="ru-RU" sz="2700" b="1" dirty="0"/>
            </a:br>
            <a:r>
              <a:rPr lang="ru-RU" sz="3100" b="1" dirty="0">
                <a:latin typeface="+mn-lt"/>
              </a:rPr>
              <a:t>«ҚАРЖЫ ЖҮЙЕСІ ТУРАЛЫ ХАБАРДАР БОЛУ» </a:t>
            </a:r>
            <a:r>
              <a:rPr lang="ru-RU" sz="3100" b="1" dirty="0" err="1">
                <a:latin typeface="+mn-lt"/>
              </a:rPr>
              <a:t>блогы</a:t>
            </a:r>
            <a:r>
              <a:rPr lang="ru-RU" sz="3100" b="1" dirty="0">
                <a:latin typeface="+mn-lt"/>
              </a:rPr>
              <a:t> </a:t>
            </a:r>
            <a:r>
              <a:rPr lang="ru-RU" sz="3100" b="1" dirty="0" err="1">
                <a:latin typeface="+mn-lt"/>
              </a:rPr>
              <a:t>бойынша</a:t>
            </a:r>
            <a:r>
              <a:rPr lang="ru-RU" sz="3100" b="1" dirty="0">
                <a:latin typeface="+mn-lt"/>
              </a:rPr>
              <a:t> </a:t>
            </a:r>
            <a:r>
              <a:rPr lang="ru-RU" sz="3100" b="1" dirty="0" err="1">
                <a:latin typeface="+mn-lt"/>
              </a:rPr>
              <a:t>қорытындылар</a:t>
            </a:r>
            <a:br>
              <a:rPr lang="ru-RU" sz="2800" dirty="0">
                <a:solidFill>
                  <a:srgbClr val="00B050"/>
                </a:solidFill>
                <a:latin typeface="+mn-lt"/>
              </a:rPr>
            </a:br>
            <a:endParaRPr lang="ru-RU" sz="2800" b="1" dirty="0">
              <a:solidFill>
                <a:srgbClr val="00B050"/>
              </a:solidFill>
              <a:latin typeface="+mn-lt"/>
            </a:endParaRPr>
          </a:p>
        </p:txBody>
      </p:sp>
      <p:sp>
        <p:nvSpPr>
          <p:cNvPr id="3" name="Содержимое 2"/>
          <p:cNvSpPr>
            <a:spLocks noGrp="1"/>
          </p:cNvSpPr>
          <p:nvPr>
            <p:ph idx="1"/>
          </p:nvPr>
        </p:nvSpPr>
        <p:spPr>
          <a:xfrm>
            <a:off x="838200" y="1071546"/>
            <a:ext cx="10515600" cy="5286412"/>
          </a:xfrm>
        </p:spPr>
        <p:txBody>
          <a:bodyPr>
            <a:normAutofit/>
          </a:bodyPr>
          <a:lstStyle/>
          <a:p>
            <a:pPr algn="just"/>
            <a:r>
              <a:rPr lang="ru-RU" sz="1600" dirty="0" err="1">
                <a:solidFill>
                  <a:schemeClr val="tx1"/>
                </a:solidFill>
              </a:rPr>
              <a:t>Сұралғандар</a:t>
            </a:r>
            <a:r>
              <a:rPr lang="ru-RU" sz="1600" dirty="0">
                <a:solidFill>
                  <a:schemeClr val="tx1"/>
                </a:solidFill>
              </a:rPr>
              <a:t> </a:t>
            </a:r>
            <a:r>
              <a:rPr lang="ru-RU" sz="1600" dirty="0" err="1">
                <a:solidFill>
                  <a:schemeClr val="tx1"/>
                </a:solidFill>
              </a:rPr>
              <a:t>үшін</a:t>
            </a:r>
            <a:r>
              <a:rPr lang="ru-RU" sz="1600" dirty="0">
                <a:solidFill>
                  <a:schemeClr val="tx1"/>
                </a:solidFill>
              </a:rPr>
              <a:t> ҚР </a:t>
            </a:r>
            <a:r>
              <a:rPr lang="ru-RU" sz="1600" dirty="0" err="1">
                <a:solidFill>
                  <a:schemeClr val="tx1"/>
                </a:solidFill>
              </a:rPr>
              <a:t>ең</a:t>
            </a:r>
            <a:r>
              <a:rPr lang="ru-RU" sz="1600" dirty="0">
                <a:solidFill>
                  <a:schemeClr val="tx1"/>
                </a:solidFill>
              </a:rPr>
              <a:t> </a:t>
            </a:r>
            <a:r>
              <a:rPr lang="ru-RU" sz="1600" dirty="0" err="1">
                <a:solidFill>
                  <a:schemeClr val="tx1"/>
                </a:solidFill>
              </a:rPr>
              <a:t>танымал</a:t>
            </a:r>
            <a:r>
              <a:rPr lang="ru-RU" sz="1600" dirty="0">
                <a:solidFill>
                  <a:schemeClr val="tx1"/>
                </a:solidFill>
              </a:rPr>
              <a:t> </a:t>
            </a:r>
            <a:r>
              <a:rPr lang="ru-RU" sz="1600" dirty="0" err="1">
                <a:solidFill>
                  <a:schemeClr val="tx1"/>
                </a:solidFill>
              </a:rPr>
              <a:t>банктері</a:t>
            </a:r>
            <a:r>
              <a:rPr lang="ru-RU" sz="1600" dirty="0">
                <a:solidFill>
                  <a:schemeClr val="tx1"/>
                </a:solidFill>
              </a:rPr>
              <a:t> – </a:t>
            </a:r>
            <a:r>
              <a:rPr lang="en-US" sz="1600" dirty="0" err="1">
                <a:solidFill>
                  <a:schemeClr val="tx1"/>
                </a:solidFill>
              </a:rPr>
              <a:t>Kaspi</a:t>
            </a:r>
            <a:r>
              <a:rPr lang="en-US" sz="1600" dirty="0">
                <a:solidFill>
                  <a:schemeClr val="tx1"/>
                </a:solidFill>
              </a:rPr>
              <a:t> Bank (39,1 %), </a:t>
            </a:r>
            <a:r>
              <a:rPr lang="ru-RU" sz="1600" dirty="0" err="1">
                <a:solidFill>
                  <a:schemeClr val="tx1"/>
                </a:solidFill>
              </a:rPr>
              <a:t>Қазақстан</a:t>
            </a:r>
            <a:r>
              <a:rPr lang="ru-RU" sz="1600" dirty="0">
                <a:solidFill>
                  <a:schemeClr val="tx1"/>
                </a:solidFill>
              </a:rPr>
              <a:t> </a:t>
            </a:r>
            <a:r>
              <a:rPr lang="ru-RU" sz="1600" dirty="0" err="1">
                <a:solidFill>
                  <a:schemeClr val="tx1"/>
                </a:solidFill>
              </a:rPr>
              <a:t>Халық</a:t>
            </a:r>
            <a:r>
              <a:rPr lang="ru-RU" sz="1600" dirty="0">
                <a:solidFill>
                  <a:schemeClr val="tx1"/>
                </a:solidFill>
              </a:rPr>
              <a:t> </a:t>
            </a:r>
            <a:r>
              <a:rPr lang="ru-RU" sz="1600" dirty="0" err="1">
                <a:solidFill>
                  <a:schemeClr val="tx1"/>
                </a:solidFill>
              </a:rPr>
              <a:t>жинақ</a:t>
            </a:r>
            <a:r>
              <a:rPr lang="ru-RU" sz="1600" dirty="0">
                <a:solidFill>
                  <a:schemeClr val="tx1"/>
                </a:solidFill>
              </a:rPr>
              <a:t> </a:t>
            </a:r>
            <a:r>
              <a:rPr lang="ru-RU" sz="1600" dirty="0" err="1">
                <a:solidFill>
                  <a:schemeClr val="tx1"/>
                </a:solidFill>
              </a:rPr>
              <a:t>банкі</a:t>
            </a:r>
            <a:r>
              <a:rPr lang="ru-RU" sz="1600" dirty="0">
                <a:solidFill>
                  <a:schemeClr val="tx1"/>
                </a:solidFill>
              </a:rPr>
              <a:t> (</a:t>
            </a:r>
            <a:r>
              <a:rPr lang="ru-RU" sz="1600" dirty="0" err="1">
                <a:solidFill>
                  <a:schemeClr val="tx1"/>
                </a:solidFill>
              </a:rPr>
              <a:t>Қазақстан</a:t>
            </a:r>
            <a:r>
              <a:rPr lang="ru-RU" sz="1600" dirty="0">
                <a:solidFill>
                  <a:schemeClr val="tx1"/>
                </a:solidFill>
              </a:rPr>
              <a:t> </a:t>
            </a:r>
            <a:r>
              <a:rPr lang="ru-RU" sz="1600" dirty="0" err="1">
                <a:solidFill>
                  <a:schemeClr val="tx1"/>
                </a:solidFill>
              </a:rPr>
              <a:t>Халық</a:t>
            </a:r>
            <a:r>
              <a:rPr lang="ru-RU" sz="1600" dirty="0">
                <a:solidFill>
                  <a:schemeClr val="tx1"/>
                </a:solidFill>
              </a:rPr>
              <a:t> </a:t>
            </a:r>
            <a:r>
              <a:rPr lang="ru-RU" sz="1600" dirty="0" err="1">
                <a:solidFill>
                  <a:schemeClr val="tx1"/>
                </a:solidFill>
              </a:rPr>
              <a:t>Банкі</a:t>
            </a:r>
            <a:r>
              <a:rPr lang="ru-RU" sz="1600" dirty="0">
                <a:solidFill>
                  <a:schemeClr val="tx1"/>
                </a:solidFill>
              </a:rPr>
              <a:t>, </a:t>
            </a:r>
            <a:r>
              <a:rPr lang="en-US" sz="1600" dirty="0" err="1">
                <a:solidFill>
                  <a:schemeClr val="tx1"/>
                </a:solidFill>
              </a:rPr>
              <a:t>Halyk</a:t>
            </a:r>
            <a:r>
              <a:rPr lang="en-US" sz="1600" dirty="0">
                <a:solidFill>
                  <a:schemeClr val="tx1"/>
                </a:solidFill>
              </a:rPr>
              <a:t> Bank) (38,7%), </a:t>
            </a:r>
            <a:r>
              <a:rPr lang="ru-RU" sz="1600" dirty="0">
                <a:solidFill>
                  <a:schemeClr val="tx1"/>
                </a:solidFill>
              </a:rPr>
              <a:t>Сбербанк ЕБ (37,7 %), </a:t>
            </a:r>
            <a:r>
              <a:rPr lang="en-US" sz="1600" dirty="0">
                <a:solidFill>
                  <a:schemeClr val="tx1"/>
                </a:solidFill>
              </a:rPr>
              <a:t>First Heartland </a:t>
            </a:r>
            <a:r>
              <a:rPr lang="en-US" sz="1600" dirty="0" err="1">
                <a:solidFill>
                  <a:schemeClr val="tx1"/>
                </a:solidFill>
              </a:rPr>
              <a:t>Jysan</a:t>
            </a:r>
            <a:r>
              <a:rPr lang="en-US" sz="1600" dirty="0">
                <a:solidFill>
                  <a:schemeClr val="tx1"/>
                </a:solidFill>
              </a:rPr>
              <a:t> Bank – (17,7 %), </a:t>
            </a:r>
            <a:r>
              <a:rPr lang="ru-RU" sz="1600" dirty="0" err="1">
                <a:solidFill>
                  <a:schemeClr val="tx1"/>
                </a:solidFill>
              </a:rPr>
              <a:t>АТФБанк</a:t>
            </a:r>
            <a:r>
              <a:rPr lang="ru-RU" sz="1600" dirty="0">
                <a:solidFill>
                  <a:schemeClr val="tx1"/>
                </a:solidFill>
              </a:rPr>
              <a:t> – 13,6 %.</a:t>
            </a:r>
          </a:p>
          <a:p>
            <a:pPr algn="just"/>
            <a:r>
              <a:rPr lang="ru-RU" sz="1600" dirty="0" err="1">
                <a:solidFill>
                  <a:schemeClr val="tx1"/>
                </a:solidFill>
              </a:rPr>
              <a:t>Сұралғандар</a:t>
            </a:r>
            <a:r>
              <a:rPr lang="ru-RU" sz="1600" dirty="0">
                <a:solidFill>
                  <a:schemeClr val="tx1"/>
                </a:solidFill>
              </a:rPr>
              <a:t> </a:t>
            </a:r>
            <a:r>
              <a:rPr lang="ru-RU" sz="1600" dirty="0" err="1">
                <a:solidFill>
                  <a:schemeClr val="tx1"/>
                </a:solidFill>
              </a:rPr>
              <a:t>негізінен</a:t>
            </a:r>
            <a:r>
              <a:rPr lang="ru-RU" sz="1600" dirty="0">
                <a:solidFill>
                  <a:schemeClr val="tx1"/>
                </a:solidFill>
              </a:rPr>
              <a:t> </a:t>
            </a:r>
            <a:r>
              <a:rPr lang="en-US" sz="1600" dirty="0" err="1">
                <a:solidFill>
                  <a:schemeClr val="tx1"/>
                </a:solidFill>
              </a:rPr>
              <a:t>Kaspi</a:t>
            </a:r>
            <a:r>
              <a:rPr lang="en-US" sz="1600" dirty="0">
                <a:solidFill>
                  <a:schemeClr val="tx1"/>
                </a:solidFill>
              </a:rPr>
              <a:t> Bank (34%), </a:t>
            </a:r>
            <a:r>
              <a:rPr lang="en-US" sz="1600" dirty="0" err="1">
                <a:solidFill>
                  <a:schemeClr val="tx1"/>
                </a:solidFill>
              </a:rPr>
              <a:t>Halyk</a:t>
            </a:r>
            <a:r>
              <a:rPr lang="en-US" sz="1600" dirty="0">
                <a:solidFill>
                  <a:schemeClr val="tx1"/>
                </a:solidFill>
              </a:rPr>
              <a:t> Bank (32,7%), </a:t>
            </a:r>
            <a:r>
              <a:rPr lang="ru-RU" sz="1600" dirty="0">
                <a:solidFill>
                  <a:schemeClr val="tx1"/>
                </a:solidFill>
              </a:rPr>
              <a:t>Сбербанк ЕБ (13,9 %) </a:t>
            </a:r>
            <a:r>
              <a:rPr lang="ru-RU" sz="1600" dirty="0" err="1">
                <a:solidFill>
                  <a:schemeClr val="tx1"/>
                </a:solidFill>
              </a:rPr>
              <a:t>және</a:t>
            </a:r>
            <a:r>
              <a:rPr lang="ru-RU" sz="1600" dirty="0">
                <a:solidFill>
                  <a:schemeClr val="tx1"/>
                </a:solidFill>
              </a:rPr>
              <a:t> </a:t>
            </a:r>
            <a:r>
              <a:rPr lang="ru-RU" sz="1600" dirty="0" err="1">
                <a:solidFill>
                  <a:schemeClr val="tx1"/>
                </a:solidFill>
              </a:rPr>
              <a:t>АТФБанк</a:t>
            </a:r>
            <a:r>
              <a:rPr lang="ru-RU" sz="1600" dirty="0">
                <a:solidFill>
                  <a:schemeClr val="tx1"/>
                </a:solidFill>
              </a:rPr>
              <a:t> – 11,4% </a:t>
            </a:r>
            <a:r>
              <a:rPr lang="ru-RU" sz="1600" dirty="0" err="1">
                <a:solidFill>
                  <a:schemeClr val="tx1"/>
                </a:solidFill>
              </a:rPr>
              <a:t>сияқты</a:t>
            </a:r>
            <a:r>
              <a:rPr lang="ru-RU" sz="1600" dirty="0">
                <a:solidFill>
                  <a:schemeClr val="tx1"/>
                </a:solidFill>
              </a:rPr>
              <a:t> </a:t>
            </a:r>
            <a:r>
              <a:rPr lang="ru-RU" sz="1600" dirty="0" err="1">
                <a:solidFill>
                  <a:schemeClr val="tx1"/>
                </a:solidFill>
              </a:rPr>
              <a:t>банктердің</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қызметтерін</a:t>
            </a:r>
            <a:r>
              <a:rPr lang="ru-RU" sz="1600" dirty="0">
                <a:solidFill>
                  <a:schemeClr val="tx1"/>
                </a:solidFill>
              </a:rPr>
              <a:t> </a:t>
            </a:r>
            <a:r>
              <a:rPr lang="ru-RU" sz="1600" dirty="0" err="1">
                <a:solidFill>
                  <a:schemeClr val="tx1"/>
                </a:solidFill>
              </a:rPr>
              <a:t>пайдаланады</a:t>
            </a:r>
            <a:r>
              <a:rPr lang="ru-RU" sz="1600" dirty="0">
                <a:solidFill>
                  <a:schemeClr val="tx1"/>
                </a:solidFill>
              </a:rPr>
              <a:t>.</a:t>
            </a:r>
          </a:p>
          <a:p>
            <a:pPr algn="just"/>
            <a:r>
              <a:rPr lang="ru-RU" sz="1600" dirty="0" err="1">
                <a:solidFill>
                  <a:schemeClr val="tx1"/>
                </a:solidFill>
              </a:rPr>
              <a:t>Респонденттер</a:t>
            </a:r>
            <a:r>
              <a:rPr lang="ru-RU" sz="1600" dirty="0">
                <a:solidFill>
                  <a:schemeClr val="tx1"/>
                </a:solidFill>
              </a:rPr>
              <a:t> </a:t>
            </a:r>
            <a:r>
              <a:rPr lang="ru-RU" sz="1600" dirty="0" err="1">
                <a:solidFill>
                  <a:schemeClr val="tx1"/>
                </a:solidFill>
              </a:rPr>
              <a:t>мынадай</a:t>
            </a:r>
            <a:r>
              <a:rPr lang="ru-RU" sz="1600" dirty="0">
                <a:solidFill>
                  <a:schemeClr val="tx1"/>
                </a:solidFill>
              </a:rPr>
              <a:t> </a:t>
            </a:r>
            <a:r>
              <a:rPr lang="ru-RU" sz="1600" dirty="0" err="1">
                <a:solidFill>
                  <a:schemeClr val="tx1"/>
                </a:solidFill>
              </a:rPr>
              <a:t>банктер</a:t>
            </a:r>
            <a:r>
              <a:rPr lang="ru-RU" sz="1600" dirty="0">
                <a:solidFill>
                  <a:schemeClr val="tx1"/>
                </a:solidFill>
              </a:rPr>
              <a:t> </a:t>
            </a:r>
            <a:r>
              <a:rPr lang="ru-RU" sz="1600" dirty="0" err="1">
                <a:solidFill>
                  <a:schemeClr val="tx1"/>
                </a:solidFill>
              </a:rPr>
              <a:t>тұтынушылық</a:t>
            </a:r>
            <a:r>
              <a:rPr lang="ru-RU" sz="1600" dirty="0">
                <a:solidFill>
                  <a:schemeClr val="tx1"/>
                </a:solidFill>
              </a:rPr>
              <a:t> </a:t>
            </a:r>
            <a:r>
              <a:rPr lang="ru-RU" sz="1600" dirty="0" err="1">
                <a:solidFill>
                  <a:schemeClr val="tx1"/>
                </a:solidFill>
              </a:rPr>
              <a:t>кредиттер</a:t>
            </a:r>
            <a:r>
              <a:rPr lang="ru-RU" sz="1600" dirty="0">
                <a:solidFill>
                  <a:schemeClr val="tx1"/>
                </a:solidFill>
              </a:rPr>
              <a:t> </a:t>
            </a:r>
            <a:r>
              <a:rPr lang="ru-RU" sz="1600" dirty="0" err="1">
                <a:solidFill>
                  <a:schemeClr val="tx1"/>
                </a:solidFill>
              </a:rPr>
              <a:t>беруді</a:t>
            </a:r>
            <a:r>
              <a:rPr lang="ru-RU" sz="1600" dirty="0">
                <a:solidFill>
                  <a:schemeClr val="tx1"/>
                </a:solidFill>
              </a:rPr>
              <a:t> </a:t>
            </a:r>
            <a:r>
              <a:rPr lang="ru-RU" sz="1600" dirty="0" err="1">
                <a:solidFill>
                  <a:schemeClr val="tx1"/>
                </a:solidFill>
              </a:rPr>
              <a:t>жүзеге</a:t>
            </a:r>
            <a:r>
              <a:rPr lang="ru-RU" sz="1600" dirty="0">
                <a:solidFill>
                  <a:schemeClr val="tx1"/>
                </a:solidFill>
              </a:rPr>
              <a:t> </a:t>
            </a:r>
            <a:r>
              <a:rPr lang="ru-RU" sz="1600" dirty="0" err="1">
                <a:solidFill>
                  <a:schemeClr val="tx1"/>
                </a:solidFill>
              </a:rPr>
              <a:t>асыратынын</a:t>
            </a:r>
            <a:r>
              <a:rPr lang="ru-RU" sz="1600" dirty="0">
                <a:solidFill>
                  <a:schemeClr val="tx1"/>
                </a:solidFill>
              </a:rPr>
              <a:t> </a:t>
            </a:r>
            <a:r>
              <a:rPr lang="ru-RU" sz="1600" dirty="0" err="1">
                <a:solidFill>
                  <a:schemeClr val="tx1"/>
                </a:solidFill>
              </a:rPr>
              <a:t>атап</a:t>
            </a:r>
            <a:r>
              <a:rPr lang="ru-RU" sz="1600" dirty="0">
                <a:solidFill>
                  <a:schemeClr val="tx1"/>
                </a:solidFill>
              </a:rPr>
              <a:t> </a:t>
            </a:r>
            <a:r>
              <a:rPr lang="ru-RU" sz="1600" dirty="0" err="1">
                <a:solidFill>
                  <a:schemeClr val="tx1"/>
                </a:solidFill>
              </a:rPr>
              <a:t>өтті</a:t>
            </a:r>
            <a:r>
              <a:rPr lang="ru-RU" sz="1600" dirty="0">
                <a:solidFill>
                  <a:schemeClr val="tx1"/>
                </a:solidFill>
              </a:rPr>
              <a:t>: </a:t>
            </a:r>
            <a:r>
              <a:rPr lang="en-US" sz="1600" dirty="0" err="1">
                <a:solidFill>
                  <a:schemeClr val="tx1"/>
                </a:solidFill>
              </a:rPr>
              <a:t>Kaspi</a:t>
            </a:r>
            <a:r>
              <a:rPr lang="en-US" sz="1600" dirty="0">
                <a:solidFill>
                  <a:schemeClr val="tx1"/>
                </a:solidFill>
              </a:rPr>
              <a:t> Bank (37,5%), </a:t>
            </a:r>
            <a:r>
              <a:rPr lang="en-US" sz="1600" dirty="0" err="1">
                <a:solidFill>
                  <a:schemeClr val="tx1"/>
                </a:solidFill>
              </a:rPr>
              <a:t>Halyk</a:t>
            </a:r>
            <a:r>
              <a:rPr lang="en-US" sz="1600" dirty="0">
                <a:solidFill>
                  <a:schemeClr val="tx1"/>
                </a:solidFill>
              </a:rPr>
              <a:t> Bank (37,5%), </a:t>
            </a:r>
            <a:r>
              <a:rPr lang="ru-RU" sz="1600" dirty="0" err="1">
                <a:solidFill>
                  <a:schemeClr val="tx1"/>
                </a:solidFill>
              </a:rPr>
              <a:t>Қазақстан</a:t>
            </a:r>
            <a:r>
              <a:rPr lang="ru-RU" sz="1600" dirty="0">
                <a:solidFill>
                  <a:schemeClr val="tx1"/>
                </a:solidFill>
              </a:rPr>
              <a:t> </a:t>
            </a:r>
            <a:r>
              <a:rPr lang="ru-RU" sz="1600" dirty="0" err="1">
                <a:solidFill>
                  <a:schemeClr val="tx1"/>
                </a:solidFill>
              </a:rPr>
              <a:t>Ұлттық</a:t>
            </a:r>
            <a:r>
              <a:rPr lang="ru-RU" sz="1600" dirty="0">
                <a:solidFill>
                  <a:schemeClr val="tx1"/>
                </a:solidFill>
              </a:rPr>
              <a:t> </a:t>
            </a:r>
            <a:r>
              <a:rPr lang="ru-RU" sz="1600" dirty="0" err="1">
                <a:solidFill>
                  <a:schemeClr val="tx1"/>
                </a:solidFill>
              </a:rPr>
              <a:t>Банкі</a:t>
            </a:r>
            <a:r>
              <a:rPr lang="ru-RU" sz="1600" dirty="0">
                <a:solidFill>
                  <a:schemeClr val="tx1"/>
                </a:solidFill>
              </a:rPr>
              <a:t> (36,9 %) </a:t>
            </a:r>
            <a:r>
              <a:rPr lang="ru-RU" sz="1600" dirty="0" err="1">
                <a:solidFill>
                  <a:schemeClr val="tx1"/>
                </a:solidFill>
              </a:rPr>
              <a:t>және</a:t>
            </a:r>
            <a:r>
              <a:rPr lang="ru-RU" sz="1600" dirty="0">
                <a:solidFill>
                  <a:schemeClr val="tx1"/>
                </a:solidFill>
              </a:rPr>
              <a:t> Сбербанк ЕБ (14,7 %).</a:t>
            </a:r>
          </a:p>
          <a:p>
            <a:pPr algn="just"/>
            <a:r>
              <a:rPr lang="ru-RU" sz="1600" dirty="0" err="1">
                <a:solidFill>
                  <a:schemeClr val="tx1"/>
                </a:solidFill>
              </a:rPr>
              <a:t>Респонденттер</a:t>
            </a:r>
            <a:r>
              <a:rPr lang="ru-RU" sz="1600" dirty="0">
                <a:solidFill>
                  <a:schemeClr val="tx1"/>
                </a:solidFill>
              </a:rPr>
              <a:t> </a:t>
            </a:r>
            <a:r>
              <a:rPr lang="ru-RU" sz="1600" dirty="0" err="1">
                <a:solidFill>
                  <a:schemeClr val="tx1"/>
                </a:solidFill>
              </a:rPr>
              <a:t>келесі</a:t>
            </a:r>
            <a:r>
              <a:rPr lang="ru-RU" sz="1600" dirty="0">
                <a:solidFill>
                  <a:schemeClr val="tx1"/>
                </a:solidFill>
              </a:rPr>
              <a:t> </a:t>
            </a:r>
            <a:r>
              <a:rPr lang="ru-RU" sz="1600" dirty="0" err="1">
                <a:solidFill>
                  <a:schemeClr val="tx1"/>
                </a:solidFill>
              </a:rPr>
              <a:t>банктер</a:t>
            </a:r>
            <a:r>
              <a:rPr lang="ru-RU" sz="1600" dirty="0">
                <a:solidFill>
                  <a:schemeClr val="tx1"/>
                </a:solidFill>
              </a:rPr>
              <a:t> </a:t>
            </a:r>
            <a:r>
              <a:rPr lang="ru-RU" sz="1600" dirty="0" err="1">
                <a:solidFill>
                  <a:schemeClr val="tx1"/>
                </a:solidFill>
              </a:rPr>
              <a:t>халыққа</a:t>
            </a:r>
            <a:r>
              <a:rPr lang="ru-RU" sz="1600" dirty="0">
                <a:solidFill>
                  <a:schemeClr val="tx1"/>
                </a:solidFill>
              </a:rPr>
              <a:t> </a:t>
            </a:r>
            <a:r>
              <a:rPr lang="ru-RU" sz="1600" dirty="0" err="1">
                <a:solidFill>
                  <a:schemeClr val="tx1"/>
                </a:solidFill>
              </a:rPr>
              <a:t>депозиттер</a:t>
            </a:r>
            <a:r>
              <a:rPr lang="ru-RU" sz="1600" dirty="0">
                <a:solidFill>
                  <a:schemeClr val="tx1"/>
                </a:solidFill>
              </a:rPr>
              <a:t> </a:t>
            </a:r>
            <a:r>
              <a:rPr lang="ru-RU" sz="1600" dirty="0" err="1">
                <a:solidFill>
                  <a:schemeClr val="tx1"/>
                </a:solidFill>
              </a:rPr>
              <a:t>ашуды</a:t>
            </a:r>
            <a:r>
              <a:rPr lang="ru-RU" sz="1600" dirty="0">
                <a:solidFill>
                  <a:schemeClr val="tx1"/>
                </a:solidFill>
              </a:rPr>
              <a:t> </a:t>
            </a:r>
            <a:r>
              <a:rPr lang="ru-RU" sz="1600" dirty="0" err="1">
                <a:solidFill>
                  <a:schemeClr val="tx1"/>
                </a:solidFill>
              </a:rPr>
              <a:t>жүзеге</a:t>
            </a:r>
            <a:r>
              <a:rPr lang="ru-RU" sz="1600" dirty="0">
                <a:solidFill>
                  <a:schemeClr val="tx1"/>
                </a:solidFill>
              </a:rPr>
              <a:t> </a:t>
            </a:r>
            <a:r>
              <a:rPr lang="ru-RU" sz="1600" dirty="0" err="1">
                <a:solidFill>
                  <a:schemeClr val="tx1"/>
                </a:solidFill>
              </a:rPr>
              <a:t>асырады</a:t>
            </a:r>
            <a:r>
              <a:rPr lang="ru-RU" sz="1600" dirty="0">
                <a:solidFill>
                  <a:schemeClr val="tx1"/>
                </a:solidFill>
              </a:rPr>
              <a:t> </a:t>
            </a:r>
            <a:r>
              <a:rPr lang="ru-RU" sz="1600" dirty="0" err="1">
                <a:solidFill>
                  <a:schemeClr val="tx1"/>
                </a:solidFill>
              </a:rPr>
              <a:t>деп</a:t>
            </a:r>
            <a:r>
              <a:rPr lang="ru-RU" sz="1600" dirty="0">
                <a:solidFill>
                  <a:schemeClr val="tx1"/>
                </a:solidFill>
              </a:rPr>
              <a:t> </a:t>
            </a:r>
            <a:r>
              <a:rPr lang="ru-RU" sz="1600" dirty="0" err="1">
                <a:solidFill>
                  <a:schemeClr val="tx1"/>
                </a:solidFill>
              </a:rPr>
              <a:t>жауап</a:t>
            </a:r>
            <a:r>
              <a:rPr lang="ru-RU" sz="1600" dirty="0">
                <a:solidFill>
                  <a:schemeClr val="tx1"/>
                </a:solidFill>
              </a:rPr>
              <a:t> </a:t>
            </a:r>
            <a:r>
              <a:rPr lang="ru-RU" sz="1600" dirty="0" err="1">
                <a:solidFill>
                  <a:schemeClr val="tx1"/>
                </a:solidFill>
              </a:rPr>
              <a:t>берді</a:t>
            </a:r>
            <a:r>
              <a:rPr lang="ru-RU" sz="1600" dirty="0">
                <a:solidFill>
                  <a:schemeClr val="tx1"/>
                </a:solidFill>
              </a:rPr>
              <a:t>: </a:t>
            </a:r>
            <a:r>
              <a:rPr lang="en-US" sz="1600" dirty="0" err="1">
                <a:solidFill>
                  <a:schemeClr val="tx1"/>
                </a:solidFill>
              </a:rPr>
              <a:t>Halyk</a:t>
            </a:r>
            <a:r>
              <a:rPr lang="en-US" sz="1600" dirty="0">
                <a:solidFill>
                  <a:schemeClr val="tx1"/>
                </a:solidFill>
              </a:rPr>
              <a:t> Bank (41,8%), </a:t>
            </a:r>
            <a:r>
              <a:rPr lang="ru-RU" sz="1600" dirty="0" err="1">
                <a:solidFill>
                  <a:schemeClr val="tx1"/>
                </a:solidFill>
              </a:rPr>
              <a:t>Қазақстан</a:t>
            </a:r>
            <a:r>
              <a:rPr lang="ru-RU" sz="1600" dirty="0">
                <a:solidFill>
                  <a:schemeClr val="tx1"/>
                </a:solidFill>
              </a:rPr>
              <a:t> </a:t>
            </a:r>
            <a:r>
              <a:rPr lang="ru-RU" sz="1600" dirty="0" err="1">
                <a:solidFill>
                  <a:schemeClr val="tx1"/>
                </a:solidFill>
              </a:rPr>
              <a:t>Ұлттық</a:t>
            </a:r>
            <a:r>
              <a:rPr lang="ru-RU" sz="1600" dirty="0">
                <a:solidFill>
                  <a:schemeClr val="tx1"/>
                </a:solidFill>
              </a:rPr>
              <a:t> </a:t>
            </a:r>
            <a:r>
              <a:rPr lang="ru-RU" sz="1600" dirty="0" err="1">
                <a:solidFill>
                  <a:schemeClr val="tx1"/>
                </a:solidFill>
              </a:rPr>
              <a:t>Банкі</a:t>
            </a:r>
            <a:r>
              <a:rPr lang="ru-RU" sz="1600" dirty="0">
                <a:solidFill>
                  <a:schemeClr val="tx1"/>
                </a:solidFill>
              </a:rPr>
              <a:t> (41,4%), </a:t>
            </a:r>
            <a:r>
              <a:rPr lang="en-US" sz="1600" dirty="0" err="1">
                <a:solidFill>
                  <a:schemeClr val="tx1"/>
                </a:solidFill>
              </a:rPr>
              <a:t>Kaspi</a:t>
            </a:r>
            <a:r>
              <a:rPr lang="en-US" sz="1600" dirty="0">
                <a:solidFill>
                  <a:schemeClr val="tx1"/>
                </a:solidFill>
              </a:rPr>
              <a:t> Bank (38,5 %) </a:t>
            </a:r>
            <a:r>
              <a:rPr lang="ru-RU" sz="1600" dirty="0" err="1">
                <a:solidFill>
                  <a:schemeClr val="tx1"/>
                </a:solidFill>
              </a:rPr>
              <a:t>және</a:t>
            </a:r>
            <a:r>
              <a:rPr lang="ru-RU" sz="1600" dirty="0">
                <a:solidFill>
                  <a:schemeClr val="tx1"/>
                </a:solidFill>
              </a:rPr>
              <a:t> Сбербанк ЕБ (23,4 %).</a:t>
            </a:r>
          </a:p>
          <a:p>
            <a:pPr algn="just"/>
            <a:r>
              <a:rPr lang="ru-RU" sz="1600" dirty="0" err="1">
                <a:solidFill>
                  <a:schemeClr val="tx1"/>
                </a:solidFill>
              </a:rPr>
              <a:t>Егер</a:t>
            </a:r>
            <a:r>
              <a:rPr lang="ru-RU" sz="1600" dirty="0">
                <a:solidFill>
                  <a:schemeClr val="tx1"/>
                </a:solidFill>
              </a:rPr>
              <a:t> </a:t>
            </a:r>
            <a:r>
              <a:rPr lang="ru-RU" sz="1600" dirty="0" err="1">
                <a:solidFill>
                  <a:schemeClr val="tx1"/>
                </a:solidFill>
              </a:rPr>
              <a:t>қаржы</a:t>
            </a:r>
            <a:r>
              <a:rPr lang="ru-RU" sz="1600" dirty="0">
                <a:solidFill>
                  <a:schemeClr val="tx1"/>
                </a:solidFill>
              </a:rPr>
              <a:t> </a:t>
            </a:r>
            <a:r>
              <a:rPr lang="ru-RU" sz="1600" dirty="0" err="1">
                <a:solidFill>
                  <a:schemeClr val="tx1"/>
                </a:solidFill>
              </a:rPr>
              <a:t>ұйымында</a:t>
            </a:r>
            <a:r>
              <a:rPr lang="ru-RU" sz="1600" dirty="0">
                <a:solidFill>
                  <a:schemeClr val="tx1"/>
                </a:solidFill>
              </a:rPr>
              <a:t> </a:t>
            </a:r>
            <a:r>
              <a:rPr lang="ru-RU" sz="1600" dirty="0" err="1">
                <a:solidFill>
                  <a:schemeClr val="tx1"/>
                </a:solidFill>
              </a:rPr>
              <a:t>мәселелер</a:t>
            </a:r>
            <a:r>
              <a:rPr lang="ru-RU" sz="1600" dirty="0">
                <a:solidFill>
                  <a:schemeClr val="tx1"/>
                </a:solidFill>
              </a:rPr>
              <a:t> </a:t>
            </a:r>
            <a:r>
              <a:rPr lang="ru-RU" sz="1600" dirty="0" err="1">
                <a:solidFill>
                  <a:schemeClr val="tx1"/>
                </a:solidFill>
              </a:rPr>
              <a:t>туындаса</a:t>
            </a:r>
            <a:r>
              <a:rPr lang="ru-RU" sz="1600" dirty="0">
                <a:solidFill>
                  <a:schemeClr val="tx1"/>
                </a:solidFill>
              </a:rPr>
              <a:t>, </a:t>
            </a:r>
            <a:r>
              <a:rPr lang="ru-RU" sz="1600" dirty="0" err="1">
                <a:solidFill>
                  <a:schemeClr val="tx1"/>
                </a:solidFill>
              </a:rPr>
              <a:t>онда</a:t>
            </a:r>
            <a:r>
              <a:rPr lang="ru-RU" sz="1600" dirty="0">
                <a:solidFill>
                  <a:schemeClr val="tx1"/>
                </a:solidFill>
              </a:rPr>
              <a:t> </a:t>
            </a:r>
            <a:r>
              <a:rPr lang="ru-RU" sz="1600" dirty="0" err="1">
                <a:solidFill>
                  <a:schemeClr val="tx1"/>
                </a:solidFill>
              </a:rPr>
              <a:t>мемлекет</a:t>
            </a:r>
            <a:r>
              <a:rPr lang="ru-RU" sz="1600" dirty="0">
                <a:solidFill>
                  <a:schemeClr val="tx1"/>
                </a:solidFill>
              </a:rPr>
              <a:t> </a:t>
            </a:r>
            <a:r>
              <a:rPr lang="ru-RU" sz="1600" dirty="0" err="1">
                <a:solidFill>
                  <a:schemeClr val="tx1"/>
                </a:solidFill>
              </a:rPr>
              <a:t>оларды</a:t>
            </a:r>
            <a:r>
              <a:rPr lang="ru-RU" sz="1600" dirty="0">
                <a:solidFill>
                  <a:schemeClr val="tx1"/>
                </a:solidFill>
              </a:rPr>
              <a:t> </a:t>
            </a:r>
            <a:r>
              <a:rPr lang="ru-RU" sz="1600" dirty="0" err="1">
                <a:solidFill>
                  <a:schemeClr val="tx1"/>
                </a:solidFill>
              </a:rPr>
              <a:t>шешуі</a:t>
            </a:r>
            <a:r>
              <a:rPr lang="ru-RU" sz="1600" dirty="0">
                <a:solidFill>
                  <a:schemeClr val="tx1"/>
                </a:solidFill>
              </a:rPr>
              <a:t> керек </a:t>
            </a:r>
            <a:r>
              <a:rPr lang="ru-RU" sz="1600" dirty="0" err="1">
                <a:solidFill>
                  <a:schemeClr val="tx1"/>
                </a:solidFill>
              </a:rPr>
              <a:t>деген</a:t>
            </a:r>
            <a:r>
              <a:rPr lang="ru-RU" sz="1600" dirty="0">
                <a:solidFill>
                  <a:schemeClr val="tx1"/>
                </a:solidFill>
              </a:rPr>
              <a:t> </a:t>
            </a:r>
            <a:r>
              <a:rPr lang="ru-RU" sz="1600" dirty="0" err="1">
                <a:solidFill>
                  <a:schemeClr val="tx1"/>
                </a:solidFill>
              </a:rPr>
              <a:t>нұсқаны</a:t>
            </a:r>
            <a:r>
              <a:rPr lang="ru-RU" sz="1600" dirty="0">
                <a:solidFill>
                  <a:schemeClr val="tx1"/>
                </a:solidFill>
              </a:rPr>
              <a:t> </a:t>
            </a:r>
            <a:r>
              <a:rPr lang="ru-RU" sz="1600" dirty="0" err="1">
                <a:solidFill>
                  <a:schemeClr val="tx1"/>
                </a:solidFill>
              </a:rPr>
              <a:t>респонденттердің</a:t>
            </a:r>
            <a:r>
              <a:rPr lang="ru-RU" sz="1600" dirty="0">
                <a:solidFill>
                  <a:schemeClr val="tx1"/>
                </a:solidFill>
              </a:rPr>
              <a:t> 26,2% - ы </a:t>
            </a:r>
            <a:r>
              <a:rPr lang="ru-RU" sz="1600" dirty="0" err="1">
                <a:solidFill>
                  <a:schemeClr val="tx1"/>
                </a:solidFill>
              </a:rPr>
              <a:t>айтты</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бұл</a:t>
            </a:r>
            <a:r>
              <a:rPr lang="ru-RU" sz="1600" dirty="0">
                <a:solidFill>
                  <a:schemeClr val="tx1"/>
                </a:solidFill>
              </a:rPr>
              <a:t> </a:t>
            </a:r>
            <a:r>
              <a:rPr lang="ru-RU" sz="1600" dirty="0" err="1">
                <a:solidFill>
                  <a:schemeClr val="tx1"/>
                </a:solidFill>
              </a:rPr>
              <a:t>тұжырыммен</a:t>
            </a:r>
            <a:r>
              <a:rPr lang="ru-RU" sz="1600" dirty="0">
                <a:solidFill>
                  <a:schemeClr val="tx1"/>
                </a:solidFill>
              </a:rPr>
              <a:t> тек 1,8% </a:t>
            </a:r>
            <a:r>
              <a:rPr lang="ru-RU" sz="1600" dirty="0" err="1">
                <a:solidFill>
                  <a:schemeClr val="tx1"/>
                </a:solidFill>
              </a:rPr>
              <a:t>келіспеді</a:t>
            </a:r>
            <a:r>
              <a:rPr lang="ru-RU" sz="1600" dirty="0">
                <a:solidFill>
                  <a:schemeClr val="tx1"/>
                </a:solidFill>
              </a:rPr>
              <a:t>.</a:t>
            </a:r>
          </a:p>
          <a:p>
            <a:pPr algn="just"/>
            <a:r>
              <a:rPr lang="ru-RU" sz="1600" dirty="0" err="1">
                <a:solidFill>
                  <a:schemeClr val="tx1"/>
                </a:solidFill>
              </a:rPr>
              <a:t>Банктің</a:t>
            </a:r>
            <a:r>
              <a:rPr lang="ru-RU" sz="1600" dirty="0">
                <a:solidFill>
                  <a:schemeClr val="tx1"/>
                </a:solidFill>
              </a:rPr>
              <a:t> </a:t>
            </a:r>
            <a:r>
              <a:rPr lang="ru-RU" sz="1600" dirty="0" err="1">
                <a:solidFill>
                  <a:schemeClr val="tx1"/>
                </a:solidFill>
              </a:rPr>
              <a:t>банкроттығы-бұл</a:t>
            </a:r>
            <a:r>
              <a:rPr lang="ru-RU" sz="1600" dirty="0">
                <a:solidFill>
                  <a:schemeClr val="tx1"/>
                </a:solidFill>
              </a:rPr>
              <a:t> тек </a:t>
            </a:r>
            <a:r>
              <a:rPr lang="ru-RU" sz="1600" dirty="0" err="1">
                <a:solidFill>
                  <a:schemeClr val="tx1"/>
                </a:solidFill>
              </a:rPr>
              <a:t>салымшылардың</a:t>
            </a:r>
            <a:r>
              <a:rPr lang="ru-RU" sz="1600" dirty="0">
                <a:solidFill>
                  <a:schemeClr val="tx1"/>
                </a:solidFill>
              </a:rPr>
              <a:t> </a:t>
            </a:r>
            <a:r>
              <a:rPr lang="ru-RU" sz="1600" dirty="0" err="1">
                <a:solidFill>
                  <a:schemeClr val="tx1"/>
                </a:solidFill>
              </a:rPr>
              <a:t>тәуекелі</a:t>
            </a:r>
            <a:r>
              <a:rPr lang="ru-RU" sz="1600" dirty="0">
                <a:solidFill>
                  <a:schemeClr val="tx1"/>
                </a:solidFill>
              </a:rPr>
              <a:t>, 12,4% </a:t>
            </a:r>
            <a:r>
              <a:rPr lang="ru-RU" sz="1600" dirty="0" err="1">
                <a:solidFill>
                  <a:schemeClr val="tx1"/>
                </a:solidFill>
              </a:rPr>
              <a:t>келісті</a:t>
            </a:r>
            <a:r>
              <a:rPr lang="ru-RU" sz="1600" dirty="0">
                <a:solidFill>
                  <a:schemeClr val="tx1"/>
                </a:solidFill>
              </a:rPr>
              <a:t> </a:t>
            </a:r>
            <a:r>
              <a:rPr lang="ru-RU" sz="1600" dirty="0" err="1">
                <a:solidFill>
                  <a:schemeClr val="tx1"/>
                </a:solidFill>
              </a:rPr>
              <a:t>және</a:t>
            </a:r>
            <a:r>
              <a:rPr lang="ru-RU" sz="1600" dirty="0">
                <a:solidFill>
                  <a:schemeClr val="tx1"/>
                </a:solidFill>
              </a:rPr>
              <a:t> 8,2% </a:t>
            </a:r>
            <a:r>
              <a:rPr lang="ru-RU" sz="1600" dirty="0" err="1">
                <a:solidFill>
                  <a:schemeClr val="tx1"/>
                </a:solidFill>
              </a:rPr>
              <a:t>келіспеді</a:t>
            </a:r>
            <a:r>
              <a:rPr lang="ru-RU" sz="1600" dirty="0">
                <a:solidFill>
                  <a:schemeClr val="tx1"/>
                </a:solidFill>
              </a:rPr>
              <a:t>.</a:t>
            </a:r>
          </a:p>
          <a:p>
            <a:pPr algn="just"/>
            <a:r>
              <a:rPr lang="ru-RU" sz="1600" dirty="0" err="1">
                <a:solidFill>
                  <a:schemeClr val="tx1"/>
                </a:solidFill>
              </a:rPr>
              <a:t>Қазақстанның</a:t>
            </a:r>
            <a:r>
              <a:rPr lang="ru-RU" sz="1600" dirty="0">
                <a:solidFill>
                  <a:schemeClr val="tx1"/>
                </a:solidFill>
              </a:rPr>
              <a:t> </a:t>
            </a:r>
            <a:r>
              <a:rPr lang="ru-RU" sz="1600" dirty="0" err="1">
                <a:solidFill>
                  <a:schemeClr val="tx1"/>
                </a:solidFill>
              </a:rPr>
              <a:t>қаржы</a:t>
            </a:r>
            <a:r>
              <a:rPr lang="ru-RU" sz="1600" dirty="0">
                <a:solidFill>
                  <a:schemeClr val="tx1"/>
                </a:solidFill>
              </a:rPr>
              <a:t> </a:t>
            </a:r>
            <a:r>
              <a:rPr lang="ru-RU" sz="1600" dirty="0" err="1">
                <a:solidFill>
                  <a:schemeClr val="tx1"/>
                </a:solidFill>
              </a:rPr>
              <a:t>жүйесін</a:t>
            </a:r>
            <a:r>
              <a:rPr lang="ru-RU" sz="1600" dirty="0">
                <a:solidFill>
                  <a:schemeClr val="tx1"/>
                </a:solidFill>
              </a:rPr>
              <a:t> </a:t>
            </a:r>
            <a:r>
              <a:rPr lang="ru-RU" sz="1600" dirty="0" err="1">
                <a:solidFill>
                  <a:schemeClr val="tx1"/>
                </a:solidFill>
              </a:rPr>
              <a:t>сенімді</a:t>
            </a:r>
            <a:r>
              <a:rPr lang="ru-RU" sz="1600" dirty="0">
                <a:solidFill>
                  <a:schemeClr val="tx1"/>
                </a:solidFill>
              </a:rPr>
              <a:t> </a:t>
            </a:r>
            <a:r>
              <a:rPr lang="ru-RU" sz="1600" dirty="0" err="1">
                <a:solidFill>
                  <a:schemeClr val="tx1"/>
                </a:solidFill>
              </a:rPr>
              <a:t>деп</a:t>
            </a:r>
            <a:r>
              <a:rPr lang="ru-RU" sz="1600" dirty="0">
                <a:solidFill>
                  <a:schemeClr val="tx1"/>
                </a:solidFill>
              </a:rPr>
              <a:t> </a:t>
            </a:r>
            <a:r>
              <a:rPr lang="ru-RU" sz="1600" dirty="0" err="1">
                <a:solidFill>
                  <a:schemeClr val="tx1"/>
                </a:solidFill>
              </a:rPr>
              <a:t>атауға</a:t>
            </a:r>
            <a:r>
              <a:rPr lang="ru-RU" sz="1600" dirty="0">
                <a:solidFill>
                  <a:schemeClr val="tx1"/>
                </a:solidFill>
              </a:rPr>
              <a:t> </a:t>
            </a:r>
            <a:r>
              <a:rPr lang="ru-RU" sz="1600" dirty="0" err="1">
                <a:solidFill>
                  <a:schemeClr val="tx1"/>
                </a:solidFill>
              </a:rPr>
              <a:t>болады</a:t>
            </a:r>
            <a:r>
              <a:rPr lang="ru-RU" sz="1600" dirty="0">
                <a:solidFill>
                  <a:schemeClr val="tx1"/>
                </a:solidFill>
              </a:rPr>
              <a:t> </a:t>
            </a:r>
            <a:r>
              <a:rPr lang="ru-RU" sz="1600" dirty="0" err="1">
                <a:solidFill>
                  <a:schemeClr val="tx1"/>
                </a:solidFill>
              </a:rPr>
              <a:t>деген</a:t>
            </a:r>
            <a:r>
              <a:rPr lang="ru-RU" sz="1600" dirty="0">
                <a:solidFill>
                  <a:schemeClr val="tx1"/>
                </a:solidFill>
              </a:rPr>
              <a:t> </a:t>
            </a:r>
            <a:r>
              <a:rPr lang="ru-RU" sz="1600" dirty="0" err="1">
                <a:solidFill>
                  <a:schemeClr val="tx1"/>
                </a:solidFill>
              </a:rPr>
              <a:t>тұжырыммен</a:t>
            </a:r>
            <a:r>
              <a:rPr lang="ru-RU" sz="1600" dirty="0">
                <a:solidFill>
                  <a:schemeClr val="tx1"/>
                </a:solidFill>
              </a:rPr>
              <a:t> 13,2% </a:t>
            </a:r>
            <a:r>
              <a:rPr lang="ru-RU" sz="1600" dirty="0" err="1">
                <a:solidFill>
                  <a:schemeClr val="tx1"/>
                </a:solidFill>
              </a:rPr>
              <a:t>келісті</a:t>
            </a:r>
            <a:r>
              <a:rPr lang="ru-RU" sz="1600" dirty="0">
                <a:solidFill>
                  <a:schemeClr val="tx1"/>
                </a:solidFill>
              </a:rPr>
              <a:t> </a:t>
            </a:r>
            <a:r>
              <a:rPr lang="ru-RU" sz="1600" dirty="0" err="1">
                <a:solidFill>
                  <a:schemeClr val="tx1"/>
                </a:solidFill>
              </a:rPr>
              <a:t>және</a:t>
            </a:r>
            <a:r>
              <a:rPr lang="ru-RU" sz="1600" dirty="0">
                <a:solidFill>
                  <a:schemeClr val="tx1"/>
                </a:solidFill>
              </a:rPr>
              <a:t> 4,5% </a:t>
            </a:r>
            <a:r>
              <a:rPr lang="ru-RU" sz="1600" dirty="0" err="1">
                <a:solidFill>
                  <a:schemeClr val="tx1"/>
                </a:solidFill>
              </a:rPr>
              <a:t>келіспеді</a:t>
            </a:r>
            <a:r>
              <a:rPr lang="ru-RU" sz="1600" dirty="0">
                <a:solidFill>
                  <a:schemeClr val="tx1"/>
                </a:solidFill>
              </a:rPr>
              <a:t>.</a:t>
            </a:r>
          </a:p>
          <a:p>
            <a:pPr algn="just"/>
            <a:r>
              <a:rPr lang="ru-RU" sz="1600" dirty="0" err="1">
                <a:solidFill>
                  <a:schemeClr val="tx1"/>
                </a:solidFill>
              </a:rPr>
              <a:t>Сұралғандардың</a:t>
            </a:r>
            <a:r>
              <a:rPr lang="ru-RU" sz="1600" dirty="0">
                <a:solidFill>
                  <a:schemeClr val="tx1"/>
                </a:solidFill>
              </a:rPr>
              <a:t> 12,7% – ы </a:t>
            </a:r>
            <a:r>
              <a:rPr lang="ru-RU" sz="1600" dirty="0" err="1">
                <a:solidFill>
                  <a:schemeClr val="tx1"/>
                </a:solidFill>
              </a:rPr>
              <a:t>Қазақстанның</a:t>
            </a:r>
            <a:r>
              <a:rPr lang="ru-RU" sz="1600" dirty="0">
                <a:solidFill>
                  <a:schemeClr val="tx1"/>
                </a:solidFill>
              </a:rPr>
              <a:t> </a:t>
            </a:r>
            <a:r>
              <a:rPr lang="ru-RU" sz="1600" dirty="0" err="1">
                <a:solidFill>
                  <a:schemeClr val="tx1"/>
                </a:solidFill>
              </a:rPr>
              <a:t>қаржы</a:t>
            </a:r>
            <a:r>
              <a:rPr lang="ru-RU" sz="1600" dirty="0">
                <a:solidFill>
                  <a:schemeClr val="tx1"/>
                </a:solidFill>
              </a:rPr>
              <a:t> </a:t>
            </a:r>
            <a:r>
              <a:rPr lang="ru-RU" sz="1600" dirty="0" err="1">
                <a:solidFill>
                  <a:schemeClr val="tx1"/>
                </a:solidFill>
              </a:rPr>
              <a:t>ұйымдарына</a:t>
            </a:r>
            <a:r>
              <a:rPr lang="ru-RU" sz="1600" dirty="0">
                <a:solidFill>
                  <a:schemeClr val="tx1"/>
                </a:solidFill>
              </a:rPr>
              <a:t> </a:t>
            </a:r>
            <a:r>
              <a:rPr lang="ru-RU" sz="1600" dirty="0" err="1">
                <a:solidFill>
                  <a:schemeClr val="tx1"/>
                </a:solidFill>
              </a:rPr>
              <a:t>сенім</a:t>
            </a:r>
            <a:r>
              <a:rPr lang="ru-RU" sz="1600" dirty="0">
                <a:solidFill>
                  <a:schemeClr val="tx1"/>
                </a:solidFill>
              </a:rPr>
              <a:t> </a:t>
            </a:r>
            <a:r>
              <a:rPr lang="ru-RU" sz="1600" dirty="0" err="1">
                <a:solidFill>
                  <a:schemeClr val="tx1"/>
                </a:solidFill>
              </a:rPr>
              <a:t>білдірді</a:t>
            </a:r>
            <a:r>
              <a:rPr lang="ru-RU" sz="1600" dirty="0">
                <a:solidFill>
                  <a:schemeClr val="tx1"/>
                </a:solidFill>
              </a:rPr>
              <a:t> </a:t>
            </a:r>
            <a:r>
              <a:rPr lang="ru-RU" sz="1600" dirty="0" err="1">
                <a:solidFill>
                  <a:schemeClr val="tx1"/>
                </a:solidFill>
              </a:rPr>
              <a:t>және</a:t>
            </a:r>
            <a:r>
              <a:rPr lang="ru-RU" sz="1600" dirty="0">
                <a:solidFill>
                  <a:schemeClr val="tx1"/>
                </a:solidFill>
              </a:rPr>
              <a:t> 4,1% - ы </a:t>
            </a:r>
            <a:r>
              <a:rPr lang="ru-RU" sz="1600" dirty="0" err="1">
                <a:solidFill>
                  <a:schemeClr val="tx1"/>
                </a:solidFill>
              </a:rPr>
              <a:t>абсолюттік</a:t>
            </a:r>
            <a:r>
              <a:rPr lang="ru-RU" sz="1600" dirty="0">
                <a:solidFill>
                  <a:schemeClr val="tx1"/>
                </a:solidFill>
              </a:rPr>
              <a:t> </a:t>
            </a:r>
            <a:r>
              <a:rPr lang="ru-RU" sz="1600" dirty="0" err="1">
                <a:solidFill>
                  <a:schemeClr val="tx1"/>
                </a:solidFill>
              </a:rPr>
              <a:t>сенімсіздік</a:t>
            </a:r>
            <a:r>
              <a:rPr lang="ru-RU" sz="1600" dirty="0">
                <a:solidFill>
                  <a:schemeClr val="tx1"/>
                </a:solidFill>
              </a:rPr>
              <a:t> </a:t>
            </a:r>
            <a:r>
              <a:rPr lang="ru-RU" sz="1600" dirty="0" err="1">
                <a:solidFill>
                  <a:schemeClr val="tx1"/>
                </a:solidFill>
              </a:rPr>
              <a:t>білдірді</a:t>
            </a:r>
            <a:r>
              <a:rPr lang="ru-RU" sz="1600" dirty="0">
                <a:solidFill>
                  <a:schemeClr val="tx1"/>
                </a:solidFill>
              </a:rPr>
              <a:t>.</a:t>
            </a:r>
          </a:p>
          <a:p>
            <a:pPr algn="just"/>
            <a:r>
              <a:rPr lang="ru-RU" sz="1600" dirty="0" err="1">
                <a:solidFill>
                  <a:schemeClr val="tx1"/>
                </a:solidFill>
              </a:rPr>
              <a:t>Респонденттер</a:t>
            </a:r>
            <a:r>
              <a:rPr lang="ru-RU" sz="1600" dirty="0">
                <a:solidFill>
                  <a:schemeClr val="tx1"/>
                </a:solidFill>
              </a:rPr>
              <a:t> </a:t>
            </a:r>
            <a:r>
              <a:rPr lang="ru-RU" sz="1600" dirty="0" err="1">
                <a:solidFill>
                  <a:schemeClr val="tx1"/>
                </a:solidFill>
              </a:rPr>
              <a:t>қаржы</a:t>
            </a:r>
            <a:r>
              <a:rPr lang="ru-RU" sz="1600" dirty="0">
                <a:solidFill>
                  <a:schemeClr val="tx1"/>
                </a:solidFill>
              </a:rPr>
              <a:t> </a:t>
            </a:r>
            <a:r>
              <a:rPr lang="ru-RU" sz="1600" dirty="0" err="1">
                <a:solidFill>
                  <a:schemeClr val="tx1"/>
                </a:solidFill>
              </a:rPr>
              <a:t>жүйесінің</a:t>
            </a:r>
            <a:r>
              <a:rPr lang="ru-RU" sz="1600" dirty="0">
                <a:solidFill>
                  <a:schemeClr val="tx1"/>
                </a:solidFill>
              </a:rPr>
              <a:t> </a:t>
            </a:r>
            <a:r>
              <a:rPr lang="ru-RU" sz="1600" dirty="0" err="1">
                <a:solidFill>
                  <a:schemeClr val="tx1"/>
                </a:solidFill>
              </a:rPr>
              <a:t>ерекшеліктерін</a:t>
            </a:r>
            <a:r>
              <a:rPr lang="ru-RU" sz="1600" dirty="0">
                <a:solidFill>
                  <a:schemeClr val="tx1"/>
                </a:solidFill>
              </a:rPr>
              <a:t> </a:t>
            </a:r>
            <a:r>
              <a:rPr lang="ru-RU" sz="1600" dirty="0" err="1">
                <a:solidFill>
                  <a:schemeClr val="tx1"/>
                </a:solidFill>
              </a:rPr>
              <a:t>түсінуге</a:t>
            </a:r>
            <a:r>
              <a:rPr lang="ru-RU" sz="1600" dirty="0">
                <a:solidFill>
                  <a:schemeClr val="tx1"/>
                </a:solidFill>
              </a:rPr>
              <a:t> </a:t>
            </a:r>
            <a:r>
              <a:rPr lang="ru-RU" sz="1600" dirty="0" err="1">
                <a:solidFill>
                  <a:schemeClr val="tx1"/>
                </a:solidFill>
              </a:rPr>
              <a:t>мүдделі</a:t>
            </a:r>
            <a:r>
              <a:rPr lang="ru-RU" sz="1600" dirty="0">
                <a:solidFill>
                  <a:schemeClr val="tx1"/>
                </a:solidFill>
              </a:rPr>
              <a:t> </a:t>
            </a:r>
            <a:r>
              <a:rPr lang="ru-RU" sz="1600" dirty="0" err="1">
                <a:solidFill>
                  <a:schemeClr val="tx1"/>
                </a:solidFill>
              </a:rPr>
              <a:t>емес</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қажет</a:t>
            </a:r>
            <a:r>
              <a:rPr lang="ru-RU" sz="1600" dirty="0">
                <a:solidFill>
                  <a:schemeClr val="tx1"/>
                </a:solidFill>
              </a:rPr>
              <a:t> </a:t>
            </a:r>
            <a:r>
              <a:rPr lang="ru-RU" sz="1600" dirty="0" err="1">
                <a:solidFill>
                  <a:schemeClr val="tx1"/>
                </a:solidFill>
              </a:rPr>
              <a:t>емес</a:t>
            </a:r>
            <a:r>
              <a:rPr lang="ru-RU" sz="1600" dirty="0">
                <a:solidFill>
                  <a:schemeClr val="tx1"/>
                </a:solidFill>
              </a:rPr>
              <a:t> </a:t>
            </a:r>
            <a:r>
              <a:rPr lang="ru-RU" sz="1600" dirty="0" err="1">
                <a:solidFill>
                  <a:schemeClr val="tx1"/>
                </a:solidFill>
              </a:rPr>
              <a:t>деген</a:t>
            </a:r>
            <a:r>
              <a:rPr lang="ru-RU" sz="1600" dirty="0">
                <a:solidFill>
                  <a:schemeClr val="tx1"/>
                </a:solidFill>
              </a:rPr>
              <a:t> </a:t>
            </a:r>
            <a:r>
              <a:rPr lang="ru-RU" sz="1600" dirty="0" err="1">
                <a:solidFill>
                  <a:schemeClr val="tx1"/>
                </a:solidFill>
              </a:rPr>
              <a:t>пікірмен</a:t>
            </a:r>
            <a:r>
              <a:rPr lang="ru-RU" sz="1600" dirty="0">
                <a:solidFill>
                  <a:schemeClr val="tx1"/>
                </a:solidFill>
              </a:rPr>
              <a:t> </a:t>
            </a:r>
            <a:r>
              <a:rPr lang="ru-RU" sz="1600" dirty="0" err="1">
                <a:solidFill>
                  <a:schemeClr val="tx1"/>
                </a:solidFill>
              </a:rPr>
              <a:t>келіседі</a:t>
            </a:r>
            <a:r>
              <a:rPr lang="ru-RU" sz="1600" dirty="0">
                <a:solidFill>
                  <a:schemeClr val="tx1"/>
                </a:solidFill>
              </a:rPr>
              <a:t> – 10,7% </a:t>
            </a:r>
            <a:r>
              <a:rPr lang="ru-RU" sz="1600" dirty="0" err="1">
                <a:solidFill>
                  <a:schemeClr val="tx1"/>
                </a:solidFill>
              </a:rPr>
              <a:t>және</a:t>
            </a:r>
            <a:r>
              <a:rPr lang="ru-RU" sz="1600" dirty="0">
                <a:solidFill>
                  <a:schemeClr val="tx1"/>
                </a:solidFill>
              </a:rPr>
              <a:t> </a:t>
            </a:r>
            <a:r>
              <a:rPr lang="ru-RU" sz="1600" dirty="0" err="1">
                <a:solidFill>
                  <a:schemeClr val="tx1"/>
                </a:solidFill>
              </a:rPr>
              <a:t>келіспейді</a:t>
            </a:r>
            <a:r>
              <a:rPr lang="ru-RU" sz="1600" dirty="0">
                <a:solidFill>
                  <a:schemeClr val="tx1"/>
                </a:solidFill>
              </a:rPr>
              <a:t> – 6,3 %.</a:t>
            </a:r>
          </a:p>
          <a:p>
            <a:pPr algn="just"/>
            <a:r>
              <a:rPr lang="ru-RU" sz="1600" dirty="0" err="1">
                <a:solidFill>
                  <a:schemeClr val="tx1"/>
                </a:solidFill>
              </a:rPr>
              <a:t>Банктер</a:t>
            </a:r>
            <a:r>
              <a:rPr lang="ru-RU" sz="1600" dirty="0">
                <a:solidFill>
                  <a:schemeClr val="tx1"/>
                </a:solidFill>
              </a:rPr>
              <a:t> мен </a:t>
            </a:r>
            <a:r>
              <a:rPr lang="ru-RU" sz="1600" dirty="0" err="1">
                <a:solidFill>
                  <a:schemeClr val="tx1"/>
                </a:solidFill>
              </a:rPr>
              <a:t>сақтандыру</a:t>
            </a:r>
            <a:r>
              <a:rPr lang="ru-RU" sz="1600" dirty="0">
                <a:solidFill>
                  <a:schemeClr val="tx1"/>
                </a:solidFill>
              </a:rPr>
              <a:t> </a:t>
            </a:r>
            <a:r>
              <a:rPr lang="ru-RU" sz="1600" dirty="0" err="1">
                <a:solidFill>
                  <a:schemeClr val="tx1"/>
                </a:solidFill>
              </a:rPr>
              <a:t>компанияларын</a:t>
            </a:r>
            <a:r>
              <a:rPr lang="ru-RU" sz="1600" dirty="0">
                <a:solidFill>
                  <a:schemeClr val="tx1"/>
                </a:solidFill>
              </a:rPr>
              <a:t> </a:t>
            </a:r>
            <a:r>
              <a:rPr lang="ru-RU" sz="1600" dirty="0" err="1">
                <a:solidFill>
                  <a:schemeClr val="tx1"/>
                </a:solidFill>
              </a:rPr>
              <a:t>мақсаттарға</a:t>
            </a:r>
            <a:r>
              <a:rPr lang="ru-RU" sz="1600" dirty="0">
                <a:solidFill>
                  <a:schemeClr val="tx1"/>
                </a:solidFill>
              </a:rPr>
              <a:t> </a:t>
            </a:r>
            <a:r>
              <a:rPr lang="ru-RU" sz="1600" dirty="0" err="1">
                <a:solidFill>
                  <a:schemeClr val="tx1"/>
                </a:solidFill>
              </a:rPr>
              <a:t>қол</a:t>
            </a:r>
            <a:r>
              <a:rPr lang="ru-RU" sz="1600" dirty="0">
                <a:solidFill>
                  <a:schemeClr val="tx1"/>
                </a:solidFill>
              </a:rPr>
              <a:t> </a:t>
            </a:r>
            <a:r>
              <a:rPr lang="ru-RU" sz="1600" dirty="0" err="1">
                <a:solidFill>
                  <a:schemeClr val="tx1"/>
                </a:solidFill>
              </a:rPr>
              <a:t>жеткізудегі</a:t>
            </a:r>
            <a:r>
              <a:rPr lang="ru-RU" sz="1600" dirty="0">
                <a:solidFill>
                  <a:schemeClr val="tx1"/>
                </a:solidFill>
              </a:rPr>
              <a:t> </a:t>
            </a:r>
            <a:r>
              <a:rPr lang="ru-RU" sz="1600" dirty="0" err="1">
                <a:solidFill>
                  <a:schemeClr val="tx1"/>
                </a:solidFill>
              </a:rPr>
              <a:t>қолайлы</a:t>
            </a:r>
            <a:r>
              <a:rPr lang="ru-RU" sz="1600" dirty="0">
                <a:solidFill>
                  <a:schemeClr val="tx1"/>
                </a:solidFill>
              </a:rPr>
              <a:t> </a:t>
            </a:r>
            <a:r>
              <a:rPr lang="ru-RU" sz="1600" dirty="0" err="1">
                <a:solidFill>
                  <a:schemeClr val="tx1"/>
                </a:solidFill>
              </a:rPr>
              <a:t>құрал</a:t>
            </a:r>
            <a:r>
              <a:rPr lang="ru-RU" sz="1600" dirty="0">
                <a:solidFill>
                  <a:schemeClr val="tx1"/>
                </a:solidFill>
              </a:rPr>
              <a:t> </a:t>
            </a:r>
            <a:r>
              <a:rPr lang="ru-RU" sz="1600" dirty="0" err="1">
                <a:solidFill>
                  <a:schemeClr val="tx1"/>
                </a:solidFill>
              </a:rPr>
              <a:t>ретінде</a:t>
            </a:r>
            <a:r>
              <a:rPr lang="ru-RU" sz="1600" dirty="0">
                <a:solidFill>
                  <a:schemeClr val="tx1"/>
                </a:solidFill>
              </a:rPr>
              <a:t> </a:t>
            </a:r>
            <a:r>
              <a:rPr lang="ru-RU" sz="1600" dirty="0" err="1">
                <a:solidFill>
                  <a:schemeClr val="tx1"/>
                </a:solidFill>
              </a:rPr>
              <a:t>қарастыруға</a:t>
            </a:r>
            <a:r>
              <a:rPr lang="ru-RU" sz="1600" dirty="0">
                <a:solidFill>
                  <a:schemeClr val="tx1"/>
                </a:solidFill>
              </a:rPr>
              <a:t> </a:t>
            </a:r>
            <a:r>
              <a:rPr lang="ru-RU" sz="1600" dirty="0" err="1">
                <a:solidFill>
                  <a:schemeClr val="tx1"/>
                </a:solidFill>
              </a:rPr>
              <a:t>болады</a:t>
            </a:r>
            <a:r>
              <a:rPr lang="ru-RU" sz="1600" dirty="0">
                <a:solidFill>
                  <a:schemeClr val="tx1"/>
                </a:solidFill>
              </a:rPr>
              <a:t> </a:t>
            </a:r>
            <a:r>
              <a:rPr lang="ru-RU" sz="1600" dirty="0" err="1">
                <a:solidFill>
                  <a:schemeClr val="tx1"/>
                </a:solidFill>
              </a:rPr>
              <a:t>деген</a:t>
            </a:r>
            <a:r>
              <a:rPr lang="ru-RU" sz="1600" dirty="0">
                <a:solidFill>
                  <a:schemeClr val="tx1"/>
                </a:solidFill>
              </a:rPr>
              <a:t> </a:t>
            </a:r>
            <a:r>
              <a:rPr lang="ru-RU" sz="1600" dirty="0" err="1">
                <a:solidFill>
                  <a:schemeClr val="tx1"/>
                </a:solidFill>
              </a:rPr>
              <a:t>пікірмен</a:t>
            </a:r>
            <a:r>
              <a:rPr lang="ru-RU" sz="1600" dirty="0">
                <a:solidFill>
                  <a:schemeClr val="tx1"/>
                </a:solidFill>
              </a:rPr>
              <a:t> – 13% </a:t>
            </a:r>
            <a:r>
              <a:rPr lang="ru-RU" sz="1600" dirty="0" err="1">
                <a:solidFill>
                  <a:schemeClr val="tx1"/>
                </a:solidFill>
              </a:rPr>
              <a:t>келіседі</a:t>
            </a:r>
            <a:r>
              <a:rPr lang="ru-RU" sz="1600" dirty="0">
                <a:solidFill>
                  <a:schemeClr val="tx1"/>
                </a:solidFill>
              </a:rPr>
              <a:t> </a:t>
            </a:r>
            <a:r>
              <a:rPr lang="ru-RU" sz="1600" dirty="0" err="1">
                <a:solidFill>
                  <a:schemeClr val="tx1"/>
                </a:solidFill>
              </a:rPr>
              <a:t>және</a:t>
            </a:r>
            <a:r>
              <a:rPr lang="ru-RU" sz="1600" dirty="0">
                <a:solidFill>
                  <a:schemeClr val="tx1"/>
                </a:solidFill>
              </a:rPr>
              <a:t> 4,2 % </a:t>
            </a:r>
            <a:r>
              <a:rPr lang="ru-RU" sz="1600" dirty="0" err="1">
                <a:solidFill>
                  <a:schemeClr val="tx1"/>
                </a:solidFill>
              </a:rPr>
              <a:t>келіспейді</a:t>
            </a:r>
            <a:r>
              <a:rPr lang="ru-RU" sz="1600" dirty="0">
                <a:solidFill>
                  <a:schemeClr val="tx1"/>
                </a:solidFill>
              </a:rPr>
              <a:t>.</a:t>
            </a:r>
          </a:p>
        </p:txBody>
      </p:sp>
      <p:sp>
        <p:nvSpPr>
          <p:cNvPr id="4" name="Номер слайда 3"/>
          <p:cNvSpPr>
            <a:spLocks noGrp="1"/>
          </p:cNvSpPr>
          <p:nvPr>
            <p:ph type="sldNum" sz="quarter" idx="12"/>
          </p:nvPr>
        </p:nvSpPr>
        <p:spPr/>
        <p:txBody>
          <a:bodyPr/>
          <a:lstStyle/>
          <a:p>
            <a:fld id="{36AE403C-4EB7-40BC-9395-955F62C492F5}" type="slidenum">
              <a:rPr lang="ru-RU" smtClean="0"/>
              <a:pPr/>
              <a:t>81</a:t>
            </a:fld>
            <a:endParaRPr lang="ru-RU" dirty="0"/>
          </a:p>
        </p:txBody>
      </p:sp>
      <p:sp>
        <p:nvSpPr>
          <p:cNvPr id="5" name="Равнобедренный треугольник 24">
            <a:extLst>
              <a:ext uri="{FF2B5EF4-FFF2-40B4-BE49-F238E27FC236}">
                <a16:creationId xmlns:a16="http://schemas.microsoft.com/office/drawing/2014/main" id="{72C9B830-A79B-4FC0-BD09-AEBA1091BA62}"/>
              </a:ext>
            </a:extLst>
          </p:cNvPr>
          <p:cNvSpPr/>
          <p:nvPr/>
        </p:nvSpPr>
        <p:spPr>
          <a:xfrm rot="5400000">
            <a:off x="469303" y="310504"/>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3432" y="428747"/>
            <a:ext cx="10472774" cy="642943"/>
          </a:xfrm>
        </p:spPr>
        <p:txBody>
          <a:bodyPr>
            <a:normAutofit fontScale="90000"/>
          </a:bodyPr>
          <a:lstStyle/>
          <a:p>
            <a:r>
              <a:rPr lang="ru-RU" sz="2700" b="1" dirty="0">
                <a:latin typeface="+mn-lt"/>
              </a:rPr>
              <a:t>«ҚАРЖЫ ЖҮЙЕСІ ТУРАЛЫ ХАБАРДАР БОЛУ» </a:t>
            </a:r>
            <a:r>
              <a:rPr lang="ru-RU" sz="2700" b="1" dirty="0" err="1">
                <a:latin typeface="+mn-lt"/>
              </a:rPr>
              <a:t>блогы</a:t>
            </a:r>
            <a:r>
              <a:rPr lang="ru-RU" sz="2700" b="1" dirty="0">
                <a:latin typeface="+mn-lt"/>
              </a:rPr>
              <a:t> </a:t>
            </a:r>
            <a:r>
              <a:rPr lang="ru-RU" sz="2700" b="1" dirty="0" err="1">
                <a:latin typeface="+mn-lt"/>
              </a:rPr>
              <a:t>бойынша</a:t>
            </a:r>
            <a:r>
              <a:rPr lang="ru-RU" sz="2700" b="1" dirty="0">
                <a:latin typeface="+mn-lt"/>
              </a:rPr>
              <a:t> </a:t>
            </a:r>
            <a:r>
              <a:rPr lang="ru-RU" sz="2700" b="1" dirty="0" err="1">
                <a:latin typeface="+mn-lt"/>
              </a:rPr>
              <a:t>қорытындылар</a:t>
            </a:r>
            <a:endParaRPr lang="ru-RU" sz="2800" b="1" dirty="0">
              <a:solidFill>
                <a:srgbClr val="00B050"/>
              </a:solidFill>
              <a:latin typeface="+mn-lt"/>
            </a:endParaRPr>
          </a:p>
        </p:txBody>
      </p:sp>
      <p:sp>
        <p:nvSpPr>
          <p:cNvPr id="3" name="Содержимое 2"/>
          <p:cNvSpPr>
            <a:spLocks noGrp="1"/>
          </p:cNvSpPr>
          <p:nvPr>
            <p:ph idx="1"/>
          </p:nvPr>
        </p:nvSpPr>
        <p:spPr>
          <a:xfrm>
            <a:off x="767408" y="1484784"/>
            <a:ext cx="11203170" cy="2736304"/>
          </a:xfrm>
        </p:spPr>
        <p:txBody>
          <a:bodyPr>
            <a:normAutofit/>
          </a:bodyPr>
          <a:lstStyle/>
          <a:p>
            <a:pPr algn="just"/>
            <a:r>
              <a:rPr lang="ru-RU" sz="1700" dirty="0" err="1">
                <a:solidFill>
                  <a:schemeClr val="tx1"/>
                </a:solidFill>
              </a:rPr>
              <a:t>Қаржы</a:t>
            </a:r>
            <a:r>
              <a:rPr lang="ru-RU" sz="1700" dirty="0">
                <a:solidFill>
                  <a:schemeClr val="tx1"/>
                </a:solidFill>
              </a:rPr>
              <a:t> </a:t>
            </a:r>
            <a:r>
              <a:rPr lang="ru-RU" sz="1700" dirty="0" err="1">
                <a:solidFill>
                  <a:schemeClr val="tx1"/>
                </a:solidFill>
              </a:rPr>
              <a:t>институттарының</a:t>
            </a:r>
            <a:r>
              <a:rPr lang="ru-RU" sz="1700" dirty="0">
                <a:solidFill>
                  <a:schemeClr val="tx1"/>
                </a:solidFill>
              </a:rPr>
              <a:t> </a:t>
            </a:r>
            <a:r>
              <a:rPr lang="ru-RU" sz="1700" dirty="0" err="1">
                <a:solidFill>
                  <a:schemeClr val="tx1"/>
                </a:solidFill>
              </a:rPr>
              <a:t>қызметі</a:t>
            </a:r>
            <a:r>
              <a:rPr lang="ru-RU" sz="1700" dirty="0">
                <a:solidFill>
                  <a:schemeClr val="tx1"/>
                </a:solidFill>
              </a:rPr>
              <a:t> </a:t>
            </a:r>
            <a:r>
              <a:rPr lang="ru-RU" sz="1700" dirty="0" err="1">
                <a:solidFill>
                  <a:schemeClr val="tx1"/>
                </a:solidFill>
              </a:rPr>
              <a:t>туралы</a:t>
            </a:r>
            <a:r>
              <a:rPr lang="ru-RU" sz="1700" dirty="0">
                <a:solidFill>
                  <a:schemeClr val="tx1"/>
                </a:solidFill>
              </a:rPr>
              <a:t> </a:t>
            </a:r>
            <a:r>
              <a:rPr lang="ru-RU" sz="1700" dirty="0" err="1">
                <a:solidFill>
                  <a:schemeClr val="tx1"/>
                </a:solidFill>
              </a:rPr>
              <a:t>хабардарлық</a:t>
            </a:r>
            <a:r>
              <a:rPr lang="ru-RU" sz="1700" dirty="0">
                <a:solidFill>
                  <a:schemeClr val="tx1"/>
                </a:solidFill>
              </a:rPr>
              <a:t> пен </a:t>
            </a:r>
            <a:r>
              <a:rPr lang="ru-RU" sz="1700" dirty="0" err="1">
                <a:solidFill>
                  <a:schemeClr val="tx1"/>
                </a:solidFill>
              </a:rPr>
              <a:t>сенімдікті</a:t>
            </a:r>
            <a:r>
              <a:rPr lang="ru-RU" sz="1700" dirty="0">
                <a:solidFill>
                  <a:schemeClr val="tx1"/>
                </a:solidFill>
              </a:rPr>
              <a:t> 12,8 %, ал </a:t>
            </a:r>
            <a:r>
              <a:rPr lang="ru-RU" sz="1700" dirty="0" err="1">
                <a:solidFill>
                  <a:schemeClr val="tx1"/>
                </a:solidFill>
              </a:rPr>
              <a:t>сенімсіздікті</a:t>
            </a:r>
            <a:r>
              <a:rPr lang="ru-RU" sz="1700" dirty="0">
                <a:solidFill>
                  <a:schemeClr val="tx1"/>
                </a:solidFill>
              </a:rPr>
              <a:t> – 5,4%  </a:t>
            </a:r>
            <a:r>
              <a:rPr lang="ru-RU" sz="1700" dirty="0" err="1">
                <a:solidFill>
                  <a:schemeClr val="tx1"/>
                </a:solidFill>
              </a:rPr>
              <a:t>көрсетті</a:t>
            </a:r>
            <a:r>
              <a:rPr lang="ru-RU" sz="1700" dirty="0">
                <a:solidFill>
                  <a:schemeClr val="tx1"/>
                </a:solidFill>
              </a:rPr>
              <a:t>..</a:t>
            </a:r>
          </a:p>
          <a:p>
            <a:pPr algn="just"/>
            <a:r>
              <a:rPr lang="ru-RU" sz="1700" dirty="0" err="1">
                <a:solidFill>
                  <a:schemeClr val="tx1"/>
                </a:solidFill>
              </a:rPr>
              <a:t>Қолда</a:t>
            </a:r>
            <a:r>
              <a:rPr lang="ru-RU" sz="1700" dirty="0">
                <a:solidFill>
                  <a:schemeClr val="tx1"/>
                </a:solidFill>
              </a:rPr>
              <a:t> бар </a:t>
            </a:r>
            <a:r>
              <a:rPr lang="ru-RU" sz="1700" dirty="0" err="1">
                <a:solidFill>
                  <a:schemeClr val="tx1"/>
                </a:solidFill>
              </a:rPr>
              <a:t>қаржы</a:t>
            </a:r>
            <a:r>
              <a:rPr lang="ru-RU" sz="1700" dirty="0">
                <a:solidFill>
                  <a:schemeClr val="tx1"/>
                </a:solidFill>
              </a:rPr>
              <a:t> </a:t>
            </a:r>
            <a:r>
              <a:rPr lang="ru-RU" sz="1700" dirty="0" err="1">
                <a:solidFill>
                  <a:schemeClr val="tx1"/>
                </a:solidFill>
              </a:rPr>
              <a:t>өнімдерін</a:t>
            </a:r>
            <a:r>
              <a:rPr lang="ru-RU" sz="1700" dirty="0">
                <a:solidFill>
                  <a:schemeClr val="tx1"/>
                </a:solidFill>
              </a:rPr>
              <a:t> </a:t>
            </a:r>
            <a:r>
              <a:rPr lang="ru-RU" sz="1700" dirty="0" err="1">
                <a:solidFill>
                  <a:schemeClr val="tx1"/>
                </a:solidFill>
              </a:rPr>
              <a:t>жақсы</a:t>
            </a:r>
            <a:r>
              <a:rPr lang="ru-RU" sz="1700" dirty="0">
                <a:solidFill>
                  <a:schemeClr val="tx1"/>
                </a:solidFill>
              </a:rPr>
              <a:t> </a:t>
            </a:r>
            <a:r>
              <a:rPr lang="ru-RU" sz="1700" dirty="0" err="1">
                <a:solidFill>
                  <a:schemeClr val="tx1"/>
                </a:solidFill>
              </a:rPr>
              <a:t>біледі</a:t>
            </a:r>
            <a:r>
              <a:rPr lang="ru-RU" sz="1700" dirty="0">
                <a:solidFill>
                  <a:schemeClr val="tx1"/>
                </a:solidFill>
              </a:rPr>
              <a:t> - 12,4%, </a:t>
            </a:r>
            <a:r>
              <a:rPr lang="ru-RU" sz="1700" dirty="0" err="1">
                <a:solidFill>
                  <a:schemeClr val="tx1"/>
                </a:solidFill>
              </a:rPr>
              <a:t>түсінбейді</a:t>
            </a:r>
            <a:r>
              <a:rPr lang="ru-RU" sz="1700" dirty="0">
                <a:solidFill>
                  <a:schemeClr val="tx1"/>
                </a:solidFill>
              </a:rPr>
              <a:t> – 5,7%.</a:t>
            </a:r>
          </a:p>
          <a:p>
            <a:pPr algn="just"/>
            <a:r>
              <a:rPr lang="ru-RU" sz="1700" dirty="0" err="1">
                <a:solidFill>
                  <a:schemeClr val="tx1"/>
                </a:solidFill>
              </a:rPr>
              <a:t>Осылайша</a:t>
            </a:r>
            <a:r>
              <a:rPr lang="ru-RU" sz="1700" dirty="0">
                <a:solidFill>
                  <a:schemeClr val="tx1"/>
                </a:solidFill>
              </a:rPr>
              <a:t>, </a:t>
            </a:r>
            <a:r>
              <a:rPr lang="ru-RU" sz="1700" dirty="0" err="1">
                <a:solidFill>
                  <a:schemeClr val="tx1"/>
                </a:solidFill>
              </a:rPr>
              <a:t>біз</a:t>
            </a:r>
            <a:r>
              <a:rPr lang="ru-RU" sz="1700" dirty="0">
                <a:solidFill>
                  <a:schemeClr val="tx1"/>
                </a:solidFill>
              </a:rPr>
              <a:t> </a:t>
            </a:r>
            <a:r>
              <a:rPr lang="ru-RU" sz="1700" dirty="0" err="1">
                <a:solidFill>
                  <a:schemeClr val="tx1"/>
                </a:solidFill>
              </a:rPr>
              <a:t>респонденттердің</a:t>
            </a:r>
            <a:r>
              <a:rPr lang="ru-RU" sz="1700" dirty="0">
                <a:solidFill>
                  <a:schemeClr val="tx1"/>
                </a:solidFill>
              </a:rPr>
              <a:t> </a:t>
            </a:r>
            <a:r>
              <a:rPr lang="ru-RU" sz="1700" dirty="0" err="1">
                <a:solidFill>
                  <a:schemeClr val="tx1"/>
                </a:solidFill>
              </a:rPr>
              <a:t>көшбасшы</a:t>
            </a:r>
            <a:r>
              <a:rPr lang="ru-RU" sz="1700" dirty="0">
                <a:solidFill>
                  <a:schemeClr val="tx1"/>
                </a:solidFill>
              </a:rPr>
              <a:t> </a:t>
            </a:r>
            <a:r>
              <a:rPr lang="ru-RU" sz="1700" dirty="0" err="1">
                <a:solidFill>
                  <a:schemeClr val="tx1"/>
                </a:solidFill>
              </a:rPr>
              <a:t>банктердің</a:t>
            </a:r>
            <a:r>
              <a:rPr lang="ru-RU" sz="1700" dirty="0">
                <a:solidFill>
                  <a:schemeClr val="tx1"/>
                </a:solidFill>
              </a:rPr>
              <a:t> </a:t>
            </a:r>
            <a:r>
              <a:rPr lang="ru-RU" sz="1700" dirty="0" err="1">
                <a:solidFill>
                  <a:schemeClr val="tx1"/>
                </a:solidFill>
              </a:rPr>
              <a:t>қызметімен</a:t>
            </a:r>
            <a:r>
              <a:rPr lang="ru-RU" sz="1700" dirty="0">
                <a:solidFill>
                  <a:schemeClr val="tx1"/>
                </a:solidFill>
              </a:rPr>
              <a:t> </a:t>
            </a:r>
            <a:r>
              <a:rPr lang="ru-RU" sz="1700" dirty="0" err="1">
                <a:solidFill>
                  <a:schemeClr val="tx1"/>
                </a:solidFill>
              </a:rPr>
              <a:t>таныс</a:t>
            </a:r>
            <a:r>
              <a:rPr lang="ru-RU" sz="1700" dirty="0">
                <a:solidFill>
                  <a:schemeClr val="tx1"/>
                </a:solidFill>
              </a:rPr>
              <a:t> </a:t>
            </a:r>
            <a:r>
              <a:rPr lang="ru-RU" sz="1700" dirty="0" err="1">
                <a:solidFill>
                  <a:schemeClr val="tx1"/>
                </a:solidFill>
              </a:rPr>
              <a:t>екенін</a:t>
            </a:r>
            <a:r>
              <a:rPr lang="ru-RU" sz="1700" dirty="0">
                <a:solidFill>
                  <a:schemeClr val="tx1"/>
                </a:solidFill>
              </a:rPr>
              <a:t> </a:t>
            </a:r>
            <a:r>
              <a:rPr lang="ru-RU" sz="1700" dirty="0" err="1">
                <a:solidFill>
                  <a:schemeClr val="tx1"/>
                </a:solidFill>
              </a:rPr>
              <a:t>көреміз</a:t>
            </a:r>
            <a:r>
              <a:rPr lang="ru-RU" sz="1700" dirty="0">
                <a:solidFill>
                  <a:schemeClr val="tx1"/>
                </a:solidFill>
              </a:rPr>
              <a:t>, </a:t>
            </a:r>
            <a:r>
              <a:rPr lang="ru-RU" sz="1700" dirty="0" err="1">
                <a:solidFill>
                  <a:schemeClr val="tx1"/>
                </a:solidFill>
              </a:rPr>
              <a:t>бірақ</a:t>
            </a:r>
            <a:r>
              <a:rPr lang="ru-RU" sz="1700" dirty="0">
                <a:solidFill>
                  <a:schemeClr val="tx1"/>
                </a:solidFill>
              </a:rPr>
              <a:t> </a:t>
            </a:r>
            <a:r>
              <a:rPr lang="ru-RU" sz="1700" dirty="0" err="1">
                <a:solidFill>
                  <a:schemeClr val="tx1"/>
                </a:solidFill>
              </a:rPr>
              <a:t>екінші</a:t>
            </a:r>
            <a:r>
              <a:rPr lang="ru-RU" sz="1700" dirty="0">
                <a:solidFill>
                  <a:schemeClr val="tx1"/>
                </a:solidFill>
              </a:rPr>
              <a:t> </a:t>
            </a:r>
            <a:r>
              <a:rPr lang="ru-RU" sz="1700" dirty="0" err="1">
                <a:solidFill>
                  <a:schemeClr val="tx1"/>
                </a:solidFill>
              </a:rPr>
              <a:t>деңгейдегі</a:t>
            </a:r>
            <a:r>
              <a:rPr lang="ru-RU" sz="1700" dirty="0">
                <a:solidFill>
                  <a:schemeClr val="tx1"/>
                </a:solidFill>
              </a:rPr>
              <a:t> </a:t>
            </a:r>
            <a:r>
              <a:rPr lang="ru-RU" sz="1700" dirty="0" err="1">
                <a:solidFill>
                  <a:schemeClr val="tx1"/>
                </a:solidFill>
              </a:rPr>
              <a:t>банктер</a:t>
            </a:r>
            <a:r>
              <a:rPr lang="ru-RU" sz="1700" dirty="0">
                <a:solidFill>
                  <a:schemeClr val="tx1"/>
                </a:solidFill>
              </a:rPr>
              <a:t> мен </a:t>
            </a:r>
            <a:r>
              <a:rPr lang="ru-RU" sz="1700" dirty="0" err="1">
                <a:solidFill>
                  <a:schemeClr val="tx1"/>
                </a:solidFill>
              </a:rPr>
              <a:t>олардың</a:t>
            </a:r>
            <a:r>
              <a:rPr lang="ru-RU" sz="1700" dirty="0">
                <a:solidFill>
                  <a:schemeClr val="tx1"/>
                </a:solidFill>
              </a:rPr>
              <a:t> </a:t>
            </a:r>
            <a:r>
              <a:rPr lang="ru-RU" sz="1700" dirty="0" err="1">
                <a:solidFill>
                  <a:schemeClr val="tx1"/>
                </a:solidFill>
              </a:rPr>
              <a:t>функционалдығы</a:t>
            </a:r>
            <a:r>
              <a:rPr lang="ru-RU" sz="1700" dirty="0">
                <a:solidFill>
                  <a:schemeClr val="tx1"/>
                </a:solidFill>
              </a:rPr>
              <a:t> мен </a:t>
            </a:r>
            <a:r>
              <a:rPr lang="ru-RU" sz="1700" dirty="0" err="1">
                <a:solidFill>
                  <a:schemeClr val="tx1"/>
                </a:solidFill>
              </a:rPr>
              <a:t>орталық</a:t>
            </a:r>
            <a:r>
              <a:rPr lang="ru-RU" sz="1700" dirty="0">
                <a:solidFill>
                  <a:schemeClr val="tx1"/>
                </a:solidFill>
              </a:rPr>
              <a:t> </a:t>
            </a:r>
            <a:r>
              <a:rPr lang="ru-RU" sz="1700" dirty="0" err="1">
                <a:solidFill>
                  <a:schemeClr val="tx1"/>
                </a:solidFill>
              </a:rPr>
              <a:t>банктің</a:t>
            </a:r>
            <a:r>
              <a:rPr lang="ru-RU" sz="1700" dirty="0">
                <a:solidFill>
                  <a:schemeClr val="tx1"/>
                </a:solidFill>
              </a:rPr>
              <a:t> </a:t>
            </a:r>
            <a:r>
              <a:rPr lang="ru-RU" sz="1700" dirty="0" err="1">
                <a:solidFill>
                  <a:schemeClr val="tx1"/>
                </a:solidFill>
              </a:rPr>
              <a:t>мақсаты</a:t>
            </a:r>
            <a:r>
              <a:rPr lang="ru-RU" sz="1700" dirty="0">
                <a:solidFill>
                  <a:schemeClr val="tx1"/>
                </a:solidFill>
              </a:rPr>
              <a:t> </a:t>
            </a:r>
            <a:r>
              <a:rPr lang="ru-RU" sz="1700" dirty="0" err="1">
                <a:solidFill>
                  <a:schemeClr val="tx1"/>
                </a:solidFill>
              </a:rPr>
              <a:t>мүлдем</a:t>
            </a:r>
            <a:r>
              <a:rPr lang="ru-RU" sz="1700" dirty="0">
                <a:solidFill>
                  <a:schemeClr val="tx1"/>
                </a:solidFill>
              </a:rPr>
              <a:t> </a:t>
            </a:r>
            <a:r>
              <a:rPr lang="ru-RU" sz="1700" dirty="0" err="1">
                <a:solidFill>
                  <a:schemeClr val="tx1"/>
                </a:solidFill>
              </a:rPr>
              <a:t>ажыратылмайды</a:t>
            </a:r>
            <a:r>
              <a:rPr lang="ru-RU" sz="1700" dirty="0">
                <a:solidFill>
                  <a:schemeClr val="tx1"/>
                </a:solidFill>
              </a:rPr>
              <a:t>.</a:t>
            </a:r>
          </a:p>
          <a:p>
            <a:pPr algn="just"/>
            <a:r>
              <a:rPr lang="ru-RU" sz="1700" dirty="0" err="1">
                <a:solidFill>
                  <a:schemeClr val="tx1"/>
                </a:solidFill>
              </a:rPr>
              <a:t>Сондай-ақ</a:t>
            </a:r>
            <a:r>
              <a:rPr lang="ru-RU" sz="1700" dirty="0">
                <a:solidFill>
                  <a:schemeClr val="tx1"/>
                </a:solidFill>
              </a:rPr>
              <a:t>, </a:t>
            </a:r>
            <a:r>
              <a:rPr lang="ru-RU" sz="1700" dirty="0" err="1">
                <a:solidFill>
                  <a:schemeClr val="tx1"/>
                </a:solidFill>
              </a:rPr>
              <a:t>респонденттер</a:t>
            </a:r>
            <a:r>
              <a:rPr lang="ru-RU" sz="1700" dirty="0">
                <a:solidFill>
                  <a:schemeClr val="tx1"/>
                </a:solidFill>
              </a:rPr>
              <a:t> </a:t>
            </a:r>
            <a:r>
              <a:rPr lang="ru-RU" sz="1700" dirty="0" err="1">
                <a:solidFill>
                  <a:schemeClr val="tx1"/>
                </a:solidFill>
              </a:rPr>
              <a:t>мемлекет</a:t>
            </a:r>
            <a:r>
              <a:rPr lang="ru-RU" sz="1700" dirty="0">
                <a:solidFill>
                  <a:schemeClr val="tx1"/>
                </a:solidFill>
              </a:rPr>
              <a:t> </a:t>
            </a:r>
            <a:r>
              <a:rPr lang="ru-RU" sz="1700" dirty="0" err="1">
                <a:solidFill>
                  <a:schemeClr val="tx1"/>
                </a:solidFill>
              </a:rPr>
              <a:t>банктер</a:t>
            </a:r>
            <a:r>
              <a:rPr lang="ru-RU" sz="1700" dirty="0">
                <a:solidFill>
                  <a:schemeClr val="tx1"/>
                </a:solidFill>
              </a:rPr>
              <a:t> мен </a:t>
            </a:r>
            <a:r>
              <a:rPr lang="ru-RU" sz="1700" dirty="0" err="1">
                <a:solidFill>
                  <a:schemeClr val="tx1"/>
                </a:solidFill>
              </a:rPr>
              <a:t>салымшыларды</a:t>
            </a:r>
            <a:r>
              <a:rPr lang="ru-RU" sz="1700" dirty="0">
                <a:solidFill>
                  <a:schemeClr val="tx1"/>
                </a:solidFill>
              </a:rPr>
              <a:t> </a:t>
            </a:r>
            <a:r>
              <a:rPr lang="ru-RU" sz="1700" dirty="0" err="1">
                <a:solidFill>
                  <a:schemeClr val="tx1"/>
                </a:solidFill>
              </a:rPr>
              <a:t>қорғау</a:t>
            </a:r>
            <a:r>
              <a:rPr lang="ru-RU" sz="1700" dirty="0">
                <a:solidFill>
                  <a:schemeClr val="tx1"/>
                </a:solidFill>
              </a:rPr>
              <a:t> </a:t>
            </a:r>
            <a:r>
              <a:rPr lang="ru-RU" sz="1700" dirty="0" err="1">
                <a:solidFill>
                  <a:schemeClr val="tx1"/>
                </a:solidFill>
              </a:rPr>
              <a:t>өкілеттіктерін</a:t>
            </a:r>
            <a:r>
              <a:rPr lang="ru-RU" sz="1700" dirty="0">
                <a:solidFill>
                  <a:schemeClr val="tx1"/>
                </a:solidFill>
              </a:rPr>
              <a:t> </a:t>
            </a:r>
            <a:r>
              <a:rPr lang="ru-RU" sz="1700" dirty="0" err="1">
                <a:solidFill>
                  <a:schemeClr val="tx1"/>
                </a:solidFill>
              </a:rPr>
              <a:t>өз</a:t>
            </a:r>
            <a:r>
              <a:rPr lang="ru-RU" sz="1700" dirty="0">
                <a:solidFill>
                  <a:schemeClr val="tx1"/>
                </a:solidFill>
              </a:rPr>
              <a:t> </a:t>
            </a:r>
            <a:r>
              <a:rPr lang="ru-RU" sz="1700" dirty="0" err="1">
                <a:solidFill>
                  <a:schemeClr val="tx1"/>
                </a:solidFill>
              </a:rPr>
              <a:t>мойнына</a:t>
            </a:r>
            <a:r>
              <a:rPr lang="ru-RU" sz="1700" dirty="0">
                <a:solidFill>
                  <a:schemeClr val="tx1"/>
                </a:solidFill>
              </a:rPr>
              <a:t> </a:t>
            </a:r>
            <a:r>
              <a:rPr lang="ru-RU" sz="1700" dirty="0" err="1">
                <a:solidFill>
                  <a:schemeClr val="tx1"/>
                </a:solidFill>
              </a:rPr>
              <a:t>алуы</a:t>
            </a:r>
            <a:r>
              <a:rPr lang="ru-RU" sz="1700" dirty="0">
                <a:solidFill>
                  <a:schemeClr val="tx1"/>
                </a:solidFill>
              </a:rPr>
              <a:t> керек </a:t>
            </a:r>
            <a:r>
              <a:rPr lang="ru-RU" sz="1700" dirty="0" err="1">
                <a:solidFill>
                  <a:schemeClr val="tx1"/>
                </a:solidFill>
              </a:rPr>
              <a:t>дегенмен</a:t>
            </a:r>
            <a:r>
              <a:rPr lang="ru-RU" sz="1700" dirty="0">
                <a:solidFill>
                  <a:schemeClr val="tx1"/>
                </a:solidFill>
              </a:rPr>
              <a:t> </a:t>
            </a:r>
            <a:r>
              <a:rPr lang="ru-RU" sz="1700" dirty="0" err="1">
                <a:solidFill>
                  <a:schemeClr val="tx1"/>
                </a:solidFill>
              </a:rPr>
              <a:t>келіседі</a:t>
            </a:r>
            <a:r>
              <a:rPr lang="ru-RU" sz="1700" dirty="0">
                <a:solidFill>
                  <a:schemeClr val="tx1"/>
                </a:solidFill>
              </a:rPr>
              <a:t>. </a:t>
            </a:r>
            <a:r>
              <a:rPr lang="ru-RU" sz="1700" dirty="0" err="1">
                <a:solidFill>
                  <a:schemeClr val="tx1"/>
                </a:solidFill>
              </a:rPr>
              <a:t>Бұл</a:t>
            </a:r>
            <a:r>
              <a:rPr lang="ru-RU" sz="1700" dirty="0">
                <a:solidFill>
                  <a:schemeClr val="tx1"/>
                </a:solidFill>
              </a:rPr>
              <a:t> </a:t>
            </a:r>
            <a:r>
              <a:rPr lang="ru-RU" sz="1700" dirty="0" err="1">
                <a:solidFill>
                  <a:schemeClr val="tx1"/>
                </a:solidFill>
              </a:rPr>
              <a:t>ретте</a:t>
            </a:r>
            <a:r>
              <a:rPr lang="ru-RU" sz="1700" dirty="0">
                <a:solidFill>
                  <a:schemeClr val="tx1"/>
                </a:solidFill>
              </a:rPr>
              <a:t> </a:t>
            </a:r>
            <a:r>
              <a:rPr lang="ru-RU" sz="1700" dirty="0" err="1">
                <a:solidFill>
                  <a:schemeClr val="tx1"/>
                </a:solidFill>
              </a:rPr>
              <a:t>қаржы</a:t>
            </a:r>
            <a:r>
              <a:rPr lang="ru-RU" sz="1700" dirty="0">
                <a:solidFill>
                  <a:schemeClr val="tx1"/>
                </a:solidFill>
              </a:rPr>
              <a:t> </a:t>
            </a:r>
            <a:r>
              <a:rPr lang="ru-RU" sz="1700" dirty="0" err="1">
                <a:solidFill>
                  <a:schemeClr val="tx1"/>
                </a:solidFill>
              </a:rPr>
              <a:t>жүйесі</a:t>
            </a:r>
            <a:r>
              <a:rPr lang="ru-RU" sz="1700" dirty="0">
                <a:solidFill>
                  <a:schemeClr val="tx1"/>
                </a:solidFill>
              </a:rPr>
              <a:t> мен </a:t>
            </a:r>
            <a:r>
              <a:rPr lang="ru-RU" sz="1700" dirty="0" err="1">
                <a:solidFill>
                  <a:schemeClr val="tx1"/>
                </a:solidFill>
              </a:rPr>
              <a:t>банктердің</a:t>
            </a:r>
            <a:r>
              <a:rPr lang="ru-RU" sz="1700" dirty="0">
                <a:solidFill>
                  <a:schemeClr val="tx1"/>
                </a:solidFill>
              </a:rPr>
              <a:t> </a:t>
            </a:r>
            <a:r>
              <a:rPr lang="ru-RU" sz="1700" dirty="0" err="1">
                <a:solidFill>
                  <a:schemeClr val="tx1"/>
                </a:solidFill>
              </a:rPr>
              <a:t>сенімділігі</a:t>
            </a:r>
            <a:r>
              <a:rPr lang="ru-RU" sz="1700" dirty="0">
                <a:solidFill>
                  <a:schemeClr val="tx1"/>
                </a:solidFill>
              </a:rPr>
              <a:t> </a:t>
            </a:r>
            <a:r>
              <a:rPr lang="ru-RU" sz="1700" dirty="0" err="1">
                <a:solidFill>
                  <a:schemeClr val="tx1"/>
                </a:solidFill>
              </a:rPr>
              <a:t>айтарлықтай</a:t>
            </a:r>
            <a:r>
              <a:rPr lang="ru-RU" sz="1700" dirty="0">
                <a:solidFill>
                  <a:schemeClr val="tx1"/>
                </a:solidFill>
              </a:rPr>
              <a:t> </a:t>
            </a:r>
            <a:r>
              <a:rPr lang="ru-RU" sz="1700" dirty="0" err="1">
                <a:solidFill>
                  <a:schemeClr val="tx1"/>
                </a:solidFill>
              </a:rPr>
              <a:t>төмен</a:t>
            </a:r>
            <a:r>
              <a:rPr lang="ru-RU" sz="1700" dirty="0">
                <a:solidFill>
                  <a:schemeClr val="tx1"/>
                </a:solidFill>
              </a:rPr>
              <a:t> </a:t>
            </a:r>
            <a:r>
              <a:rPr lang="ru-RU" sz="1700" dirty="0" err="1">
                <a:solidFill>
                  <a:schemeClr val="tx1"/>
                </a:solidFill>
              </a:rPr>
              <a:t>бағаланады</a:t>
            </a:r>
            <a:r>
              <a:rPr lang="ru-RU" sz="1700" dirty="0">
                <a:solidFill>
                  <a:schemeClr val="tx1"/>
                </a:solidFill>
              </a:rPr>
              <a:t>.</a:t>
            </a:r>
          </a:p>
          <a:p>
            <a:pPr algn="just"/>
            <a:r>
              <a:rPr lang="ru-RU" sz="1700" dirty="0" err="1">
                <a:solidFill>
                  <a:schemeClr val="tx1"/>
                </a:solidFill>
              </a:rPr>
              <a:t>Жалпы</a:t>
            </a:r>
            <a:r>
              <a:rPr lang="ru-RU" sz="1700" dirty="0">
                <a:solidFill>
                  <a:schemeClr val="tx1"/>
                </a:solidFill>
              </a:rPr>
              <a:t> </a:t>
            </a:r>
            <a:r>
              <a:rPr lang="ru-RU" sz="1700" dirty="0" err="1">
                <a:solidFill>
                  <a:schemeClr val="tx1"/>
                </a:solidFill>
              </a:rPr>
              <a:t>алғанда</a:t>
            </a:r>
            <a:r>
              <a:rPr lang="ru-RU" sz="1700" dirty="0">
                <a:solidFill>
                  <a:schemeClr val="tx1"/>
                </a:solidFill>
              </a:rPr>
              <a:t>, </a:t>
            </a:r>
            <a:r>
              <a:rPr lang="ru-RU" sz="1700" dirty="0" err="1">
                <a:solidFill>
                  <a:schemeClr val="tx1"/>
                </a:solidFill>
              </a:rPr>
              <a:t>респонденттер</a:t>
            </a:r>
            <a:r>
              <a:rPr lang="ru-RU" sz="1700" dirty="0">
                <a:solidFill>
                  <a:schemeClr val="tx1"/>
                </a:solidFill>
              </a:rPr>
              <a:t> </a:t>
            </a:r>
            <a:r>
              <a:rPr lang="ru-RU" sz="1700" dirty="0" err="1">
                <a:solidFill>
                  <a:schemeClr val="tx1"/>
                </a:solidFill>
              </a:rPr>
              <a:t>қаржы</a:t>
            </a:r>
            <a:r>
              <a:rPr lang="ru-RU" sz="1700" dirty="0">
                <a:solidFill>
                  <a:schemeClr val="tx1"/>
                </a:solidFill>
              </a:rPr>
              <a:t> </a:t>
            </a:r>
            <a:r>
              <a:rPr lang="ru-RU" sz="1700" dirty="0" err="1">
                <a:solidFill>
                  <a:schemeClr val="tx1"/>
                </a:solidFill>
              </a:rPr>
              <a:t>құралдарына</a:t>
            </a:r>
            <a:r>
              <a:rPr lang="ru-RU" sz="1700" dirty="0">
                <a:solidFill>
                  <a:schemeClr val="tx1"/>
                </a:solidFill>
              </a:rPr>
              <a:t> </a:t>
            </a:r>
            <a:r>
              <a:rPr lang="ru-RU" sz="1700" dirty="0" err="1">
                <a:solidFill>
                  <a:schemeClr val="tx1"/>
                </a:solidFill>
              </a:rPr>
              <a:t>жақсы</a:t>
            </a:r>
            <a:r>
              <a:rPr lang="ru-RU" sz="1700" dirty="0">
                <a:solidFill>
                  <a:schemeClr val="tx1"/>
                </a:solidFill>
              </a:rPr>
              <a:t> </a:t>
            </a:r>
            <a:r>
              <a:rPr lang="ru-RU" sz="1700" dirty="0" err="1">
                <a:solidFill>
                  <a:schemeClr val="tx1"/>
                </a:solidFill>
              </a:rPr>
              <a:t>бағдарланған</a:t>
            </a:r>
            <a:r>
              <a:rPr lang="ru-RU" sz="1700" dirty="0">
                <a:solidFill>
                  <a:schemeClr val="tx1"/>
                </a:solidFill>
              </a:rPr>
              <a:t>, ал аз </a:t>
            </a:r>
            <a:r>
              <a:rPr lang="ru-RU" sz="1700" dirty="0" err="1">
                <a:solidFill>
                  <a:schemeClr val="tx1"/>
                </a:solidFill>
              </a:rPr>
              <a:t>үлес</a:t>
            </a:r>
            <a:r>
              <a:rPr lang="ru-RU" sz="1700" dirty="0">
                <a:solidFill>
                  <a:schemeClr val="tx1"/>
                </a:solidFill>
              </a:rPr>
              <a:t> </a:t>
            </a:r>
            <a:r>
              <a:rPr lang="ru-RU" sz="1700" dirty="0" err="1">
                <a:solidFill>
                  <a:schemeClr val="tx1"/>
                </a:solidFill>
              </a:rPr>
              <a:t>қаржы</a:t>
            </a:r>
            <a:r>
              <a:rPr lang="ru-RU" sz="1700" dirty="0">
                <a:solidFill>
                  <a:schemeClr val="tx1"/>
                </a:solidFill>
              </a:rPr>
              <a:t> </a:t>
            </a:r>
            <a:r>
              <a:rPr lang="ru-RU" sz="1700" dirty="0" err="1">
                <a:solidFill>
                  <a:schemeClr val="tx1"/>
                </a:solidFill>
              </a:rPr>
              <a:t>институттарын</a:t>
            </a:r>
            <a:r>
              <a:rPr lang="ru-RU" sz="1700" dirty="0">
                <a:solidFill>
                  <a:schemeClr val="tx1"/>
                </a:solidFill>
              </a:rPr>
              <a:t> </a:t>
            </a:r>
            <a:r>
              <a:rPr lang="ru-RU" sz="1700" dirty="0" err="1">
                <a:solidFill>
                  <a:schemeClr val="tx1"/>
                </a:solidFill>
              </a:rPr>
              <a:t>сенімді</a:t>
            </a:r>
            <a:r>
              <a:rPr lang="ru-RU" sz="1700" dirty="0">
                <a:solidFill>
                  <a:schemeClr val="tx1"/>
                </a:solidFill>
              </a:rPr>
              <a:t> </a:t>
            </a:r>
            <a:r>
              <a:rPr lang="ru-RU" sz="1700" dirty="0" err="1">
                <a:solidFill>
                  <a:schemeClr val="tx1"/>
                </a:solidFill>
              </a:rPr>
              <a:t>көз</a:t>
            </a:r>
            <a:r>
              <a:rPr lang="ru-RU" sz="1700" dirty="0">
                <a:solidFill>
                  <a:schemeClr val="tx1"/>
                </a:solidFill>
              </a:rPr>
              <a:t> </a:t>
            </a:r>
            <a:r>
              <a:rPr lang="ru-RU" sz="1700" dirty="0" err="1">
                <a:solidFill>
                  <a:schemeClr val="tx1"/>
                </a:solidFill>
              </a:rPr>
              <a:t>деп</a:t>
            </a:r>
            <a:r>
              <a:rPr lang="ru-RU" sz="1700" dirty="0">
                <a:solidFill>
                  <a:schemeClr val="tx1"/>
                </a:solidFill>
              </a:rPr>
              <a:t> </a:t>
            </a:r>
            <a:r>
              <a:rPr lang="ru-RU" sz="1700" dirty="0" err="1">
                <a:solidFill>
                  <a:schemeClr val="tx1"/>
                </a:solidFill>
              </a:rPr>
              <a:t>санайды</a:t>
            </a:r>
            <a:r>
              <a:rPr lang="ru-RU" sz="1700" dirty="0">
                <a:solidFill>
                  <a:schemeClr val="tx1"/>
                </a:solidFill>
              </a:rPr>
              <a:t>.</a:t>
            </a:r>
          </a:p>
          <a:p>
            <a:endParaRPr lang="ru-RU" dirty="0"/>
          </a:p>
        </p:txBody>
      </p:sp>
      <p:sp>
        <p:nvSpPr>
          <p:cNvPr id="4" name="Номер слайда 3"/>
          <p:cNvSpPr>
            <a:spLocks noGrp="1"/>
          </p:cNvSpPr>
          <p:nvPr>
            <p:ph type="sldNum" sz="quarter" idx="12"/>
          </p:nvPr>
        </p:nvSpPr>
        <p:spPr/>
        <p:txBody>
          <a:bodyPr/>
          <a:lstStyle/>
          <a:p>
            <a:fld id="{36AE403C-4EB7-40BC-9395-955F62C492F5}" type="slidenum">
              <a:rPr lang="ru-RU" smtClean="0"/>
              <a:pPr/>
              <a:t>82</a:t>
            </a:fld>
            <a:endParaRPr lang="ru-RU" dirty="0"/>
          </a:p>
        </p:txBody>
      </p:sp>
      <p:sp>
        <p:nvSpPr>
          <p:cNvPr id="6" name="Равнобедренный треугольник 24">
            <a:extLst>
              <a:ext uri="{FF2B5EF4-FFF2-40B4-BE49-F238E27FC236}">
                <a16:creationId xmlns:a16="http://schemas.microsoft.com/office/drawing/2014/main" id="{F63BD5F5-537E-49D4-A8B6-1BECAEF9D743}"/>
              </a:ext>
            </a:extLst>
          </p:cNvPr>
          <p:cNvSpPr/>
          <p:nvPr/>
        </p:nvSpPr>
        <p:spPr>
          <a:xfrm rot="5400000">
            <a:off x="579281" y="340077"/>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4276" name="Picture 4" descr="Что такое Банк-корреспондент: просто о сложном">
            <a:extLst>
              <a:ext uri="{FF2B5EF4-FFF2-40B4-BE49-F238E27FC236}">
                <a16:creationId xmlns:a16="http://schemas.microsoft.com/office/drawing/2014/main" id="{6A5400C0-35E6-4D64-807D-A47B21EBC2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6165" y="4094442"/>
            <a:ext cx="5885656" cy="22619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E34C1E1B-FBEC-954D-95F8-50587610DDFD}"/>
              </a:ext>
            </a:extLst>
          </p:cNvPr>
          <p:cNvSpPr>
            <a:spLocks noGrp="1"/>
          </p:cNvSpPr>
          <p:nvPr>
            <p:ph type="sldNum" sz="quarter" idx="12"/>
          </p:nvPr>
        </p:nvSpPr>
        <p:spPr/>
        <p:txBody>
          <a:bodyPr/>
          <a:lstStyle/>
          <a:p>
            <a:fld id="{36AE403C-4EB7-40BC-9395-955F62C492F5}" type="slidenum">
              <a:rPr lang="ru-RU" smtClean="0"/>
              <a:pPr/>
              <a:t>83</a:t>
            </a:fld>
            <a:endParaRPr lang="ru-RU" dirty="0"/>
          </a:p>
        </p:txBody>
      </p:sp>
      <p:sp>
        <p:nvSpPr>
          <p:cNvPr id="5" name="Заголовок 4">
            <a:extLst>
              <a:ext uri="{FF2B5EF4-FFF2-40B4-BE49-F238E27FC236}">
                <a16:creationId xmlns:a16="http://schemas.microsoft.com/office/drawing/2014/main" id="{447EEEC8-52AE-1E46-8A05-43E3AB706248}"/>
              </a:ext>
            </a:extLst>
          </p:cNvPr>
          <p:cNvSpPr txBox="1">
            <a:spLocks/>
          </p:cNvSpPr>
          <p:nvPr/>
        </p:nvSpPr>
        <p:spPr>
          <a:xfrm>
            <a:off x="542880" y="369000"/>
            <a:ext cx="9908632" cy="5588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3. </a:t>
            </a:r>
            <a:r>
              <a:rPr lang="ru-RU" sz="2800" b="1" dirty="0" err="1">
                <a:latin typeface="+mn-lt"/>
              </a:rPr>
              <a:t>Қаржы</a:t>
            </a:r>
            <a:r>
              <a:rPr lang="ru-RU" sz="2800" b="1" dirty="0">
                <a:latin typeface="+mn-lt"/>
              </a:rPr>
              <a:t> </a:t>
            </a:r>
            <a:r>
              <a:rPr lang="ru-RU" sz="2800" b="1" dirty="0" err="1">
                <a:latin typeface="+mn-lt"/>
              </a:rPr>
              <a:t>жүйесі</a:t>
            </a:r>
            <a:r>
              <a:rPr lang="ru-RU" sz="2800" b="1" dirty="0">
                <a:latin typeface="+mn-lt"/>
              </a:rPr>
              <a:t> </a:t>
            </a:r>
            <a:r>
              <a:rPr lang="ru-RU" sz="2800" b="1" dirty="0" err="1">
                <a:latin typeface="+mn-lt"/>
              </a:rPr>
              <a:t>туралы</a:t>
            </a:r>
            <a:r>
              <a:rPr lang="ru-RU" sz="2800" b="1" dirty="0">
                <a:latin typeface="+mn-lt"/>
              </a:rPr>
              <a:t> </a:t>
            </a:r>
            <a:r>
              <a:rPr lang="ru-RU" sz="2800" b="1" dirty="0" err="1">
                <a:latin typeface="+mn-lt"/>
              </a:rPr>
              <a:t>хабардар</a:t>
            </a:r>
            <a:r>
              <a:rPr lang="ru-RU" sz="2800" b="1" dirty="0">
                <a:latin typeface="+mn-lt"/>
              </a:rPr>
              <a:t> болу</a:t>
            </a:r>
          </a:p>
          <a:p>
            <a:endParaRPr lang="ru-RU" sz="3200" b="1" dirty="0"/>
          </a:p>
        </p:txBody>
      </p:sp>
      <p:sp>
        <p:nvSpPr>
          <p:cNvPr id="6" name="Равнобедренный треугольник 24">
            <a:extLst>
              <a:ext uri="{FF2B5EF4-FFF2-40B4-BE49-F238E27FC236}">
                <a16:creationId xmlns:a16="http://schemas.microsoft.com/office/drawing/2014/main" id="{0126F33B-581F-1C4B-8A89-1B335AC2AF96}"/>
              </a:ext>
            </a:extLst>
          </p:cNvPr>
          <p:cNvSpPr/>
          <p:nvPr/>
        </p:nvSpPr>
        <p:spPr>
          <a:xfrm rot="5400000">
            <a:off x="172345" y="236681"/>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7" name="Таблица 6">
            <a:extLst>
              <a:ext uri="{FF2B5EF4-FFF2-40B4-BE49-F238E27FC236}">
                <a16:creationId xmlns:a16="http://schemas.microsoft.com/office/drawing/2014/main" id="{E881520B-F325-A242-960F-3AC1BFC4122B}"/>
              </a:ext>
            </a:extLst>
          </p:cNvPr>
          <p:cNvGraphicFramePr>
            <a:graphicFrameLocks noGrp="1"/>
          </p:cNvGraphicFramePr>
          <p:nvPr>
            <p:extLst>
              <p:ext uri="{D42A27DB-BD31-4B8C-83A1-F6EECF244321}">
                <p14:modId xmlns:p14="http://schemas.microsoft.com/office/powerpoint/2010/main" val="1140649814"/>
              </p:ext>
            </p:extLst>
          </p:nvPr>
        </p:nvGraphicFramePr>
        <p:xfrm>
          <a:off x="162225" y="795853"/>
          <a:ext cx="2695620" cy="569314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693147">
                <a:tc>
                  <a:txBody>
                    <a:bodyPr/>
                    <a:lstStyle/>
                    <a:p>
                      <a:pPr algn="ctr"/>
                      <a:r>
                        <a:rPr lang="ru-RU" sz="4400" b="1" dirty="0" err="1">
                          <a:effectLst/>
                        </a:rPr>
                        <a:t>Негізгі</a:t>
                      </a:r>
                      <a:r>
                        <a:rPr lang="ru-RU" sz="1600" b="1" dirty="0">
                          <a:effectLst/>
                        </a:rPr>
                        <a:t> </a:t>
                      </a:r>
                      <a:r>
                        <a:rPr lang="ru-RU" sz="4400" b="1" dirty="0" err="1">
                          <a:effectLst/>
                        </a:rPr>
                        <a:t>фактілер</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8" name="Прямоугольник 7">
            <a:extLst>
              <a:ext uri="{FF2B5EF4-FFF2-40B4-BE49-F238E27FC236}">
                <a16:creationId xmlns:a16="http://schemas.microsoft.com/office/drawing/2014/main" id="{EAA759FB-09C0-A649-B2FA-F644D0CCF867}"/>
              </a:ext>
            </a:extLst>
          </p:cNvPr>
          <p:cNvSpPr/>
          <p:nvPr/>
        </p:nvSpPr>
        <p:spPr>
          <a:xfrm>
            <a:off x="2999656" y="1081361"/>
            <a:ext cx="8910000" cy="4288353"/>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1600" dirty="0">
                <a:solidFill>
                  <a:schemeClr val="tx1"/>
                </a:solidFill>
              </a:rPr>
              <a:t>"</a:t>
            </a:r>
            <a:r>
              <a:rPr lang="ru-RU" sz="1600" dirty="0" err="1">
                <a:solidFill>
                  <a:schemeClr val="tx1"/>
                </a:solidFill>
              </a:rPr>
              <a:t>Қаржы</a:t>
            </a:r>
            <a:r>
              <a:rPr lang="ru-RU" sz="1600" dirty="0">
                <a:solidFill>
                  <a:schemeClr val="tx1"/>
                </a:solidFill>
              </a:rPr>
              <a:t> </a:t>
            </a:r>
            <a:r>
              <a:rPr lang="ru-RU" sz="1600" dirty="0" err="1">
                <a:solidFill>
                  <a:schemeClr val="tx1"/>
                </a:solidFill>
              </a:rPr>
              <a:t>жүйесі</a:t>
            </a:r>
            <a:r>
              <a:rPr lang="ru-RU" sz="1600" dirty="0">
                <a:solidFill>
                  <a:schemeClr val="tx1"/>
                </a:solidFill>
              </a:rPr>
              <a:t> </a:t>
            </a:r>
            <a:r>
              <a:rPr lang="ru-RU" sz="1600" dirty="0" err="1">
                <a:solidFill>
                  <a:schemeClr val="tx1"/>
                </a:solidFill>
              </a:rPr>
              <a:t>туралы</a:t>
            </a:r>
            <a:r>
              <a:rPr lang="ru-RU" sz="1600" dirty="0">
                <a:solidFill>
                  <a:schemeClr val="tx1"/>
                </a:solidFill>
              </a:rPr>
              <a:t> </a:t>
            </a:r>
            <a:r>
              <a:rPr lang="ru-RU" sz="1600" dirty="0" err="1">
                <a:solidFill>
                  <a:schemeClr val="tx1"/>
                </a:solidFill>
              </a:rPr>
              <a:t>хабардар</a:t>
            </a:r>
            <a:r>
              <a:rPr lang="ru-RU" sz="1600" dirty="0">
                <a:solidFill>
                  <a:schemeClr val="tx1"/>
                </a:solidFill>
              </a:rPr>
              <a:t> болу" </a:t>
            </a:r>
            <a:r>
              <a:rPr lang="ru-RU" sz="1600" dirty="0" err="1">
                <a:solidFill>
                  <a:schemeClr val="tx1"/>
                </a:solidFill>
              </a:rPr>
              <a:t>көрсеткіші</a:t>
            </a:r>
            <a:r>
              <a:rPr lang="ru-RU" sz="1600" dirty="0">
                <a:solidFill>
                  <a:schemeClr val="tx1"/>
                </a:solidFill>
              </a:rPr>
              <a:t> 2021 </a:t>
            </a:r>
            <a:r>
              <a:rPr lang="ru-RU" sz="1600" dirty="0" err="1">
                <a:solidFill>
                  <a:schemeClr val="tx1"/>
                </a:solidFill>
              </a:rPr>
              <a:t>жылы</a:t>
            </a:r>
            <a:r>
              <a:rPr lang="ru-RU" sz="1600" dirty="0">
                <a:solidFill>
                  <a:schemeClr val="tx1"/>
                </a:solidFill>
              </a:rPr>
              <a:t> </a:t>
            </a:r>
            <a:r>
              <a:rPr lang="ru-RU" sz="1600" b="1" dirty="0">
                <a:solidFill>
                  <a:schemeClr val="tx1"/>
                </a:solidFill>
              </a:rPr>
              <a:t>35,45%</a:t>
            </a:r>
            <a:r>
              <a:rPr lang="ru-RU" sz="1600" dirty="0">
                <a:solidFill>
                  <a:schemeClr val="tx1"/>
                </a:solidFill>
              </a:rPr>
              <a:t> </a:t>
            </a:r>
            <a:r>
              <a:rPr lang="ru-RU" sz="1600" dirty="0" err="1">
                <a:solidFill>
                  <a:schemeClr val="tx1"/>
                </a:solidFill>
              </a:rPr>
              <a:t>деңгейінде</a:t>
            </a:r>
            <a:r>
              <a:rPr lang="ru-RU" sz="1600" dirty="0">
                <a:solidFill>
                  <a:schemeClr val="tx1"/>
                </a:solidFill>
              </a:rPr>
              <a:t> </a:t>
            </a:r>
            <a:r>
              <a:rPr lang="ru-RU" sz="1600" dirty="0" err="1">
                <a:solidFill>
                  <a:schemeClr val="tx1"/>
                </a:solidFill>
              </a:rPr>
              <a:t>болды</a:t>
            </a:r>
            <a:r>
              <a:rPr lang="ru-RU" sz="1600" dirty="0">
                <a:solidFill>
                  <a:schemeClr val="tx1"/>
                </a:solidFill>
              </a:rPr>
              <a:t>. 2020 </a:t>
            </a:r>
            <a:r>
              <a:rPr lang="ru-RU" sz="1600" dirty="0" err="1">
                <a:solidFill>
                  <a:schemeClr val="tx1"/>
                </a:solidFill>
              </a:rPr>
              <a:t>жылмен</a:t>
            </a:r>
            <a:r>
              <a:rPr lang="ru-RU" sz="1600" dirty="0">
                <a:solidFill>
                  <a:schemeClr val="tx1"/>
                </a:solidFill>
              </a:rPr>
              <a:t> </a:t>
            </a:r>
            <a:r>
              <a:rPr lang="ru-RU" sz="1600" dirty="0" err="1">
                <a:solidFill>
                  <a:schemeClr val="tx1"/>
                </a:solidFill>
              </a:rPr>
              <a:t>салыстырғанда</a:t>
            </a:r>
            <a:r>
              <a:rPr lang="ru-RU" sz="1600" dirty="0">
                <a:solidFill>
                  <a:schemeClr val="tx1"/>
                </a:solidFill>
              </a:rPr>
              <a:t> </a:t>
            </a:r>
            <a:r>
              <a:rPr lang="ru-RU" sz="1600" dirty="0" err="1">
                <a:solidFill>
                  <a:schemeClr val="tx1"/>
                </a:solidFill>
              </a:rPr>
              <a:t>ол</a:t>
            </a:r>
            <a:r>
              <a:rPr lang="ru-RU" sz="1600" dirty="0">
                <a:solidFill>
                  <a:schemeClr val="tx1"/>
                </a:solidFill>
              </a:rPr>
              <a:t> 16 </a:t>
            </a:r>
            <a:r>
              <a:rPr lang="ru-RU" sz="1600" dirty="0" err="1">
                <a:solidFill>
                  <a:schemeClr val="tx1"/>
                </a:solidFill>
              </a:rPr>
              <a:t>пунктке</a:t>
            </a:r>
            <a:r>
              <a:rPr lang="ru-RU" sz="1600" dirty="0">
                <a:solidFill>
                  <a:schemeClr val="tx1"/>
                </a:solidFill>
              </a:rPr>
              <a:t> </a:t>
            </a:r>
            <a:r>
              <a:rPr lang="ru-RU" sz="1600" dirty="0" err="1">
                <a:solidFill>
                  <a:schemeClr val="tx1"/>
                </a:solidFill>
              </a:rPr>
              <a:t>өсті</a:t>
            </a:r>
            <a:r>
              <a:rPr lang="ru-RU" sz="1600" dirty="0">
                <a:solidFill>
                  <a:schemeClr val="tx1"/>
                </a:solidFill>
              </a:rPr>
              <a:t>.</a:t>
            </a:r>
          </a:p>
          <a:p>
            <a:pPr algn="just">
              <a:spcBef>
                <a:spcPts val="400"/>
              </a:spcBef>
            </a:pPr>
            <a:r>
              <a:rPr lang="ru-RU" sz="1600" dirty="0">
                <a:solidFill>
                  <a:schemeClr val="tx1"/>
                </a:solidFill>
              </a:rPr>
              <a:t>Он </a:t>
            </a:r>
            <a:r>
              <a:rPr lang="ru-RU" sz="1600" dirty="0" err="1">
                <a:solidFill>
                  <a:schemeClr val="tx1"/>
                </a:solidFill>
              </a:rPr>
              <a:t>облыстың</a:t>
            </a:r>
            <a:r>
              <a:rPr lang="ru-RU" sz="1600" dirty="0">
                <a:solidFill>
                  <a:schemeClr val="tx1"/>
                </a:solidFill>
              </a:rPr>
              <a:t> </a:t>
            </a:r>
            <a:r>
              <a:rPr lang="ru-RU" sz="1600" dirty="0" err="1">
                <a:solidFill>
                  <a:schemeClr val="tx1"/>
                </a:solidFill>
              </a:rPr>
              <a:t>аумағында</a:t>
            </a:r>
            <a:r>
              <a:rPr lang="ru-RU" sz="1600" dirty="0">
                <a:solidFill>
                  <a:schemeClr val="tx1"/>
                </a:solidFill>
              </a:rPr>
              <a:t> </a:t>
            </a:r>
            <a:r>
              <a:rPr lang="ru-RU" sz="1600" dirty="0" err="1">
                <a:solidFill>
                  <a:schemeClr val="tx1"/>
                </a:solidFill>
              </a:rPr>
              <a:t>бұл</a:t>
            </a:r>
            <a:r>
              <a:rPr lang="ru-RU" sz="1600" dirty="0">
                <a:solidFill>
                  <a:schemeClr val="tx1"/>
                </a:solidFill>
              </a:rPr>
              <a:t> </a:t>
            </a:r>
            <a:r>
              <a:rPr lang="ru-RU" sz="1600" dirty="0" err="1">
                <a:solidFill>
                  <a:schemeClr val="tx1"/>
                </a:solidFill>
              </a:rPr>
              <a:t>көрсеткіш</a:t>
            </a:r>
            <a:r>
              <a:rPr lang="ru-RU" sz="1600" dirty="0">
                <a:solidFill>
                  <a:schemeClr val="tx1"/>
                </a:solidFill>
              </a:rPr>
              <a:t> </a:t>
            </a:r>
            <a:r>
              <a:rPr lang="ru-RU" sz="1600" dirty="0" err="1">
                <a:solidFill>
                  <a:schemeClr val="tx1"/>
                </a:solidFill>
              </a:rPr>
              <a:t>орташадан</a:t>
            </a:r>
            <a:r>
              <a:rPr lang="ru-RU" sz="1600" dirty="0">
                <a:solidFill>
                  <a:schemeClr val="tx1"/>
                </a:solidFill>
              </a:rPr>
              <a:t> </a:t>
            </a:r>
            <a:r>
              <a:rPr lang="ru-RU" sz="1600" dirty="0" err="1">
                <a:solidFill>
                  <a:schemeClr val="tx1"/>
                </a:solidFill>
              </a:rPr>
              <a:t>жоғары</a:t>
            </a:r>
            <a:r>
              <a:rPr lang="ru-RU" sz="1600" dirty="0">
                <a:solidFill>
                  <a:schemeClr val="tx1"/>
                </a:solidFill>
              </a:rPr>
              <a:t> </a:t>
            </a:r>
            <a:r>
              <a:rPr lang="ru-RU" sz="1600" dirty="0" err="1">
                <a:solidFill>
                  <a:schemeClr val="tx1"/>
                </a:solidFill>
              </a:rPr>
              <a:t>деңгейде</a:t>
            </a:r>
            <a:r>
              <a:rPr lang="ru-RU" sz="1600" dirty="0">
                <a:solidFill>
                  <a:schemeClr val="tx1"/>
                </a:solidFill>
              </a:rPr>
              <a:t>. </a:t>
            </a:r>
            <a:r>
              <a:rPr lang="ru-RU" sz="1600" dirty="0" err="1">
                <a:solidFill>
                  <a:schemeClr val="tx1"/>
                </a:solidFill>
              </a:rPr>
              <a:t>Жас</a:t>
            </a:r>
            <a:r>
              <a:rPr lang="ru-RU" sz="1600" dirty="0">
                <a:solidFill>
                  <a:schemeClr val="tx1"/>
                </a:solidFill>
              </a:rPr>
              <a:t> аудитория (39 </a:t>
            </a:r>
            <a:r>
              <a:rPr lang="ru-RU" sz="1600" dirty="0" err="1">
                <a:solidFill>
                  <a:schemeClr val="tx1"/>
                </a:solidFill>
              </a:rPr>
              <a:t>жасқа</a:t>
            </a:r>
            <a:r>
              <a:rPr lang="ru-RU" sz="1600" dirty="0">
                <a:solidFill>
                  <a:schemeClr val="tx1"/>
                </a:solidFill>
              </a:rPr>
              <a:t> </a:t>
            </a:r>
            <a:r>
              <a:rPr lang="ru-RU" sz="1600" dirty="0" err="1">
                <a:solidFill>
                  <a:schemeClr val="tx1"/>
                </a:solidFill>
              </a:rPr>
              <a:t>дейін</a:t>
            </a:r>
            <a:r>
              <a:rPr lang="ru-RU" sz="1600" dirty="0">
                <a:solidFill>
                  <a:schemeClr val="tx1"/>
                </a:solidFill>
              </a:rPr>
              <a:t>), </a:t>
            </a:r>
            <a:r>
              <a:rPr lang="ru-RU" sz="1600" dirty="0" err="1">
                <a:solidFill>
                  <a:schemeClr val="tx1"/>
                </a:solidFill>
              </a:rPr>
              <a:t>ерлер</a:t>
            </a:r>
            <a:r>
              <a:rPr lang="ru-RU" sz="1600" dirty="0">
                <a:solidFill>
                  <a:schemeClr val="tx1"/>
                </a:solidFill>
              </a:rPr>
              <a:t> мен </a:t>
            </a:r>
            <a:r>
              <a:rPr lang="ru-RU" sz="1600" dirty="0" err="1">
                <a:solidFill>
                  <a:schemeClr val="tx1"/>
                </a:solidFill>
              </a:rPr>
              <a:t>жұмыс</a:t>
            </a:r>
            <a:r>
              <a:rPr lang="ru-RU" sz="1600" dirty="0">
                <a:solidFill>
                  <a:schemeClr val="tx1"/>
                </a:solidFill>
              </a:rPr>
              <a:t> </a:t>
            </a:r>
            <a:r>
              <a:rPr lang="ru-RU" sz="1600" dirty="0" err="1">
                <a:solidFill>
                  <a:schemeClr val="tx1"/>
                </a:solidFill>
              </a:rPr>
              <a:t>істейтін</a:t>
            </a:r>
            <a:r>
              <a:rPr lang="ru-RU" sz="1600" dirty="0">
                <a:solidFill>
                  <a:schemeClr val="tx1"/>
                </a:solidFill>
              </a:rPr>
              <a:t> </a:t>
            </a:r>
            <a:r>
              <a:rPr lang="ru-RU" sz="1600" dirty="0" err="1">
                <a:solidFill>
                  <a:schemeClr val="tx1"/>
                </a:solidFill>
              </a:rPr>
              <a:t>халық</a:t>
            </a:r>
            <a:r>
              <a:rPr lang="ru-RU" sz="1600" dirty="0">
                <a:solidFill>
                  <a:schemeClr val="tx1"/>
                </a:solidFill>
              </a:rPr>
              <a:t> </a:t>
            </a:r>
            <a:r>
              <a:rPr lang="ru-RU" sz="1600" dirty="0" err="1">
                <a:solidFill>
                  <a:schemeClr val="tx1"/>
                </a:solidFill>
              </a:rPr>
              <a:t>егде</a:t>
            </a:r>
            <a:r>
              <a:rPr lang="ru-RU" sz="1600" dirty="0">
                <a:solidFill>
                  <a:schemeClr val="tx1"/>
                </a:solidFill>
              </a:rPr>
              <a:t> </a:t>
            </a:r>
            <a:r>
              <a:rPr lang="ru-RU" sz="1600" dirty="0" err="1">
                <a:solidFill>
                  <a:schemeClr val="tx1"/>
                </a:solidFill>
              </a:rPr>
              <a:t>жастағы</a:t>
            </a:r>
            <a:r>
              <a:rPr lang="ru-RU" sz="1600" dirty="0">
                <a:solidFill>
                  <a:schemeClr val="tx1"/>
                </a:solidFill>
              </a:rPr>
              <a:t> </a:t>
            </a:r>
            <a:r>
              <a:rPr lang="ru-RU" sz="1600" dirty="0" err="1">
                <a:solidFill>
                  <a:schemeClr val="tx1"/>
                </a:solidFill>
              </a:rPr>
              <a:t>әйелдерге</a:t>
            </a:r>
            <a:r>
              <a:rPr lang="ru-RU" sz="1600" dirty="0">
                <a:solidFill>
                  <a:schemeClr val="tx1"/>
                </a:solidFill>
              </a:rPr>
              <a:t> </a:t>
            </a:r>
            <a:r>
              <a:rPr lang="ru-RU" sz="1600" dirty="0" err="1">
                <a:solidFill>
                  <a:schemeClr val="tx1"/>
                </a:solidFill>
              </a:rPr>
              <a:t>қарағанда</a:t>
            </a:r>
            <a:r>
              <a:rPr lang="ru-RU" sz="1600" dirty="0">
                <a:solidFill>
                  <a:schemeClr val="tx1"/>
                </a:solidFill>
              </a:rPr>
              <a:t> </a:t>
            </a:r>
            <a:r>
              <a:rPr lang="ru-RU" sz="1600" dirty="0" err="1">
                <a:solidFill>
                  <a:schemeClr val="tx1"/>
                </a:solidFill>
              </a:rPr>
              <a:t>Қазақстанның</a:t>
            </a:r>
            <a:r>
              <a:rPr lang="ru-RU" sz="1600" dirty="0">
                <a:solidFill>
                  <a:schemeClr val="tx1"/>
                </a:solidFill>
              </a:rPr>
              <a:t> </a:t>
            </a:r>
            <a:r>
              <a:rPr lang="ru-RU" sz="1600" dirty="0" err="1">
                <a:solidFill>
                  <a:schemeClr val="tx1"/>
                </a:solidFill>
              </a:rPr>
              <a:t>қаржы</a:t>
            </a:r>
            <a:r>
              <a:rPr lang="ru-RU" sz="1600" dirty="0">
                <a:solidFill>
                  <a:schemeClr val="tx1"/>
                </a:solidFill>
              </a:rPr>
              <a:t> </a:t>
            </a:r>
            <a:r>
              <a:rPr lang="ru-RU" sz="1600" dirty="0" err="1">
                <a:solidFill>
                  <a:schemeClr val="tx1"/>
                </a:solidFill>
              </a:rPr>
              <a:t>жүйесі</a:t>
            </a:r>
            <a:r>
              <a:rPr lang="ru-RU" sz="1600" dirty="0">
                <a:solidFill>
                  <a:schemeClr val="tx1"/>
                </a:solidFill>
              </a:rPr>
              <a:t> </a:t>
            </a:r>
            <a:r>
              <a:rPr lang="ru-RU" sz="1600" dirty="0" err="1">
                <a:solidFill>
                  <a:schemeClr val="tx1"/>
                </a:solidFill>
              </a:rPr>
              <a:t>туралы</a:t>
            </a:r>
            <a:r>
              <a:rPr lang="ru-RU" sz="1600" dirty="0">
                <a:solidFill>
                  <a:schemeClr val="tx1"/>
                </a:solidFill>
              </a:rPr>
              <a:t> </a:t>
            </a:r>
            <a:r>
              <a:rPr lang="ru-RU" sz="1600" dirty="0" err="1">
                <a:solidFill>
                  <a:schemeClr val="tx1"/>
                </a:solidFill>
              </a:rPr>
              <a:t>хабардар</a:t>
            </a:r>
            <a:r>
              <a:rPr lang="ru-RU" sz="1600" dirty="0">
                <a:solidFill>
                  <a:schemeClr val="tx1"/>
                </a:solidFill>
              </a:rPr>
              <a:t> </a:t>
            </a:r>
            <a:r>
              <a:rPr lang="ru-RU" sz="1600" dirty="0" err="1">
                <a:solidFill>
                  <a:schemeClr val="tx1"/>
                </a:solidFill>
              </a:rPr>
              <a:t>болудың</a:t>
            </a:r>
            <a:r>
              <a:rPr lang="ru-RU" sz="1600" dirty="0">
                <a:solidFill>
                  <a:schemeClr val="tx1"/>
                </a:solidFill>
              </a:rPr>
              <a:t> </a:t>
            </a:r>
            <a:r>
              <a:rPr lang="ru-RU" sz="1600" dirty="0" err="1">
                <a:solidFill>
                  <a:schemeClr val="tx1"/>
                </a:solidFill>
              </a:rPr>
              <a:t>анағұрлым</a:t>
            </a:r>
            <a:r>
              <a:rPr lang="ru-RU" sz="1600" dirty="0">
                <a:solidFill>
                  <a:schemeClr val="tx1"/>
                </a:solidFill>
              </a:rPr>
              <a:t> </a:t>
            </a:r>
            <a:r>
              <a:rPr lang="ru-RU" sz="1600" dirty="0" err="1">
                <a:solidFill>
                  <a:schemeClr val="tx1"/>
                </a:solidFill>
              </a:rPr>
              <a:t>жоғары</a:t>
            </a:r>
            <a:r>
              <a:rPr lang="ru-RU" sz="1600" dirty="0">
                <a:solidFill>
                  <a:schemeClr val="tx1"/>
                </a:solidFill>
              </a:rPr>
              <a:t> </a:t>
            </a:r>
            <a:r>
              <a:rPr lang="ru-RU" sz="1600" dirty="0" err="1">
                <a:solidFill>
                  <a:schemeClr val="tx1"/>
                </a:solidFill>
              </a:rPr>
              <a:t>деңгейіне</a:t>
            </a:r>
            <a:r>
              <a:rPr lang="ru-RU" sz="1600" dirty="0">
                <a:solidFill>
                  <a:schemeClr val="tx1"/>
                </a:solidFill>
              </a:rPr>
              <a:t> </a:t>
            </a:r>
            <a:r>
              <a:rPr lang="ru-RU" sz="1600" dirty="0" err="1">
                <a:solidFill>
                  <a:schemeClr val="tx1"/>
                </a:solidFill>
              </a:rPr>
              <a:t>ие</a:t>
            </a:r>
            <a:r>
              <a:rPr lang="ru-RU" sz="1600" dirty="0">
                <a:solidFill>
                  <a:schemeClr val="tx1"/>
                </a:solidFill>
              </a:rPr>
              <a:t>.</a:t>
            </a:r>
          </a:p>
          <a:p>
            <a:pPr algn="just">
              <a:spcBef>
                <a:spcPts val="400"/>
              </a:spcBef>
            </a:pPr>
            <a:r>
              <a:rPr lang="ru-RU" sz="1600" dirty="0" err="1">
                <a:solidFill>
                  <a:schemeClr val="tx1"/>
                </a:solidFill>
              </a:rPr>
              <a:t>Жоғары</a:t>
            </a:r>
            <a:r>
              <a:rPr lang="ru-RU" sz="1600" dirty="0">
                <a:solidFill>
                  <a:schemeClr val="tx1"/>
                </a:solidFill>
              </a:rPr>
              <a:t> </a:t>
            </a:r>
            <a:r>
              <a:rPr lang="ru-RU" sz="1600" dirty="0" err="1">
                <a:solidFill>
                  <a:schemeClr val="tx1"/>
                </a:solidFill>
              </a:rPr>
              <a:t>білімі</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табысы</a:t>
            </a:r>
            <a:r>
              <a:rPr lang="ru-RU" sz="1600" dirty="0">
                <a:solidFill>
                  <a:schemeClr val="tx1"/>
                </a:solidFill>
              </a:rPr>
              <a:t> </a:t>
            </a:r>
            <a:r>
              <a:rPr lang="ru-RU" sz="1600" dirty="0" err="1">
                <a:solidFill>
                  <a:schemeClr val="tx1"/>
                </a:solidFill>
              </a:rPr>
              <a:t>орташадан</a:t>
            </a:r>
            <a:r>
              <a:rPr lang="ru-RU" sz="1600" dirty="0">
                <a:solidFill>
                  <a:schemeClr val="tx1"/>
                </a:solidFill>
              </a:rPr>
              <a:t> </a:t>
            </a:r>
            <a:r>
              <a:rPr lang="ru-RU" sz="1600" dirty="0" err="1">
                <a:solidFill>
                  <a:schemeClr val="tx1"/>
                </a:solidFill>
              </a:rPr>
              <a:t>жоғары</a:t>
            </a:r>
            <a:r>
              <a:rPr lang="ru-RU" sz="1600" dirty="0">
                <a:solidFill>
                  <a:schemeClr val="tx1"/>
                </a:solidFill>
              </a:rPr>
              <a:t> </a:t>
            </a:r>
            <a:r>
              <a:rPr lang="ru-RU" sz="1600" dirty="0" err="1">
                <a:solidFill>
                  <a:schemeClr val="tx1"/>
                </a:solidFill>
              </a:rPr>
              <a:t>респонденттер</a:t>
            </a:r>
            <a:r>
              <a:rPr lang="ru-RU" sz="1600" dirty="0">
                <a:solidFill>
                  <a:schemeClr val="tx1"/>
                </a:solidFill>
              </a:rPr>
              <a:t> </a:t>
            </a:r>
            <a:r>
              <a:rPr lang="ru-RU" sz="1600" dirty="0" err="1">
                <a:solidFill>
                  <a:schemeClr val="tx1"/>
                </a:solidFill>
              </a:rPr>
              <a:t>елдің</a:t>
            </a:r>
            <a:r>
              <a:rPr lang="ru-RU" sz="1600" dirty="0">
                <a:solidFill>
                  <a:schemeClr val="tx1"/>
                </a:solidFill>
              </a:rPr>
              <a:t> </a:t>
            </a:r>
            <a:r>
              <a:rPr lang="ru-RU" sz="1600" dirty="0" err="1">
                <a:solidFill>
                  <a:schemeClr val="tx1"/>
                </a:solidFill>
              </a:rPr>
              <a:t>қаржы</a:t>
            </a:r>
            <a:r>
              <a:rPr lang="ru-RU" sz="1600" dirty="0">
                <a:solidFill>
                  <a:schemeClr val="tx1"/>
                </a:solidFill>
              </a:rPr>
              <a:t> </a:t>
            </a:r>
            <a:r>
              <a:rPr lang="ru-RU" sz="1600" dirty="0" err="1">
                <a:solidFill>
                  <a:schemeClr val="tx1"/>
                </a:solidFill>
              </a:rPr>
              <a:t>жүйесі</a:t>
            </a:r>
            <a:r>
              <a:rPr lang="ru-RU" sz="1600" dirty="0">
                <a:solidFill>
                  <a:schemeClr val="tx1"/>
                </a:solidFill>
              </a:rPr>
              <a:t> </a:t>
            </a:r>
            <a:r>
              <a:rPr lang="ru-RU" sz="1600" dirty="0" err="1">
                <a:solidFill>
                  <a:schemeClr val="tx1"/>
                </a:solidFill>
              </a:rPr>
              <a:t>туралы</a:t>
            </a:r>
            <a:r>
              <a:rPr lang="ru-RU" sz="1600" dirty="0">
                <a:solidFill>
                  <a:schemeClr val="tx1"/>
                </a:solidFill>
              </a:rPr>
              <a:t> </a:t>
            </a:r>
            <a:r>
              <a:rPr lang="ru-RU" sz="1600" dirty="0" err="1">
                <a:solidFill>
                  <a:schemeClr val="tx1"/>
                </a:solidFill>
              </a:rPr>
              <a:t>хабардар</a:t>
            </a:r>
            <a:r>
              <a:rPr lang="ru-RU" sz="1600" dirty="0">
                <a:solidFill>
                  <a:schemeClr val="tx1"/>
                </a:solidFill>
              </a:rPr>
              <a:t> </a:t>
            </a:r>
            <a:r>
              <a:rPr lang="ru-RU" sz="1600" dirty="0" err="1">
                <a:solidFill>
                  <a:schemeClr val="tx1"/>
                </a:solidFill>
              </a:rPr>
              <a:t>болудың</a:t>
            </a:r>
            <a:r>
              <a:rPr lang="ru-RU" sz="1600" dirty="0">
                <a:solidFill>
                  <a:schemeClr val="tx1"/>
                </a:solidFill>
              </a:rPr>
              <a:t> </a:t>
            </a:r>
            <a:r>
              <a:rPr lang="ru-RU" sz="1600" dirty="0" err="1">
                <a:solidFill>
                  <a:schemeClr val="tx1"/>
                </a:solidFill>
              </a:rPr>
              <a:t>неғұрлым</a:t>
            </a:r>
            <a:r>
              <a:rPr lang="ru-RU" sz="1600" dirty="0">
                <a:solidFill>
                  <a:schemeClr val="tx1"/>
                </a:solidFill>
              </a:rPr>
              <a:t> </a:t>
            </a:r>
            <a:r>
              <a:rPr lang="ru-RU" sz="1600" dirty="0" err="1">
                <a:solidFill>
                  <a:schemeClr val="tx1"/>
                </a:solidFill>
              </a:rPr>
              <a:t>жоғары</a:t>
            </a:r>
            <a:r>
              <a:rPr lang="ru-RU" sz="1600" dirty="0">
                <a:solidFill>
                  <a:schemeClr val="tx1"/>
                </a:solidFill>
              </a:rPr>
              <a:t> </a:t>
            </a:r>
            <a:r>
              <a:rPr lang="ru-RU" sz="1600" dirty="0" err="1">
                <a:solidFill>
                  <a:schemeClr val="tx1"/>
                </a:solidFill>
              </a:rPr>
              <a:t>деңгейіне</a:t>
            </a:r>
            <a:r>
              <a:rPr lang="ru-RU" sz="1600" dirty="0">
                <a:solidFill>
                  <a:schemeClr val="tx1"/>
                </a:solidFill>
              </a:rPr>
              <a:t> </a:t>
            </a:r>
            <a:r>
              <a:rPr lang="ru-RU" sz="1600" dirty="0" err="1">
                <a:solidFill>
                  <a:schemeClr val="tx1"/>
                </a:solidFill>
              </a:rPr>
              <a:t>ие</a:t>
            </a:r>
            <a:r>
              <a:rPr lang="ru-RU" sz="1600" dirty="0">
                <a:solidFill>
                  <a:schemeClr val="tx1"/>
                </a:solidFill>
              </a:rPr>
              <a:t>. </a:t>
            </a:r>
            <a:r>
              <a:rPr lang="ru-RU" sz="1600" dirty="0" err="1">
                <a:solidFill>
                  <a:schemeClr val="tx1"/>
                </a:solidFill>
              </a:rPr>
              <a:t>Бұл</a:t>
            </a:r>
            <a:r>
              <a:rPr lang="ru-RU" sz="1600" dirty="0">
                <a:solidFill>
                  <a:schemeClr val="tx1"/>
                </a:solidFill>
              </a:rPr>
              <a:t> </a:t>
            </a:r>
            <a:r>
              <a:rPr lang="ru-RU" sz="1600" dirty="0" err="1">
                <a:solidFill>
                  <a:schemeClr val="tx1"/>
                </a:solidFill>
              </a:rPr>
              <a:t>көрсеткіш</a:t>
            </a:r>
            <a:r>
              <a:rPr lang="ru-RU" sz="1600" dirty="0">
                <a:solidFill>
                  <a:schemeClr val="tx1"/>
                </a:solidFill>
              </a:rPr>
              <a:t> </a:t>
            </a:r>
            <a:r>
              <a:rPr lang="ru-RU" sz="1600" dirty="0" err="1">
                <a:solidFill>
                  <a:schemeClr val="tx1"/>
                </a:solidFill>
              </a:rPr>
              <a:t>некеде</a:t>
            </a:r>
            <a:r>
              <a:rPr lang="ru-RU" sz="1600" dirty="0">
                <a:solidFill>
                  <a:schemeClr val="tx1"/>
                </a:solidFill>
              </a:rPr>
              <a:t> </a:t>
            </a:r>
            <a:r>
              <a:rPr lang="ru-RU" sz="1600" dirty="0" err="1">
                <a:solidFill>
                  <a:schemeClr val="tx1"/>
                </a:solidFill>
              </a:rPr>
              <a:t>тұрғандар</a:t>
            </a:r>
            <a:r>
              <a:rPr lang="ru-RU" sz="1600" dirty="0">
                <a:solidFill>
                  <a:schemeClr val="tx1"/>
                </a:solidFill>
              </a:rPr>
              <a:t> </a:t>
            </a:r>
            <a:r>
              <a:rPr lang="ru-RU" sz="1600" dirty="0" err="1">
                <a:solidFill>
                  <a:schemeClr val="tx1"/>
                </a:solidFill>
              </a:rPr>
              <a:t>арасында</a:t>
            </a:r>
            <a:r>
              <a:rPr lang="ru-RU" sz="1600" dirty="0">
                <a:solidFill>
                  <a:schemeClr val="tx1"/>
                </a:solidFill>
              </a:rPr>
              <a:t> да </a:t>
            </a:r>
            <a:r>
              <a:rPr lang="ru-RU" sz="1600" dirty="0" err="1">
                <a:solidFill>
                  <a:schemeClr val="tx1"/>
                </a:solidFill>
              </a:rPr>
              <a:t>жоғары</a:t>
            </a:r>
            <a:r>
              <a:rPr lang="ru-RU" sz="1600" dirty="0">
                <a:solidFill>
                  <a:schemeClr val="tx1"/>
                </a:solidFill>
              </a:rPr>
              <a:t>.</a:t>
            </a:r>
          </a:p>
          <a:p>
            <a:pPr algn="just">
              <a:spcBef>
                <a:spcPts val="400"/>
              </a:spcBef>
            </a:pPr>
            <a:r>
              <a:rPr lang="ru-RU" sz="1600" dirty="0" err="1">
                <a:solidFill>
                  <a:schemeClr val="tx1"/>
                </a:solidFill>
                <a:ea typeface="Calibri" panose="020F0502020204030204" pitchFamily="34" charset="0"/>
                <a:cs typeface="Times New Roman" panose="02020603050405020304" pitchFamily="18" charset="0"/>
              </a:rPr>
              <a:t>Жастар</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өкілдерінің</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арасында</a:t>
            </a:r>
            <a:r>
              <a:rPr lang="ru-RU" sz="1600" dirty="0">
                <a:solidFill>
                  <a:schemeClr val="tx1"/>
                </a:solidFill>
                <a:ea typeface="Calibri" panose="020F0502020204030204" pitchFamily="34" charset="0"/>
                <a:cs typeface="Times New Roman" panose="02020603050405020304" pitchFamily="18" charset="0"/>
              </a:rPr>
              <a:t> да (18-21 </a:t>
            </a:r>
            <a:r>
              <a:rPr lang="ru-RU" sz="1600" dirty="0" err="1">
                <a:solidFill>
                  <a:schemeClr val="tx1"/>
                </a:solidFill>
                <a:ea typeface="Calibri" panose="020F0502020204030204" pitchFamily="34" charset="0"/>
                <a:cs typeface="Times New Roman" panose="02020603050405020304" pitchFamily="18" charset="0"/>
              </a:rPr>
              <a:t>жас</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бұл</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көрсеткіш</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жоғарылау</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жағына</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қарай</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өзгерді</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бұл</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елдің</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колледждері</a:t>
            </a:r>
            <a:r>
              <a:rPr lang="ru-RU" sz="1600" dirty="0">
                <a:solidFill>
                  <a:schemeClr val="tx1"/>
                </a:solidFill>
                <a:ea typeface="Calibri" panose="020F0502020204030204" pitchFamily="34" charset="0"/>
                <a:cs typeface="Times New Roman" panose="02020603050405020304" pitchFamily="18" charset="0"/>
              </a:rPr>
              <a:t> мен </a:t>
            </a:r>
            <a:r>
              <a:rPr lang="ru-RU" sz="1600" dirty="0" err="1">
                <a:solidFill>
                  <a:schemeClr val="tx1"/>
                </a:solidFill>
                <a:ea typeface="Calibri" panose="020F0502020204030204" pitchFamily="34" charset="0"/>
                <a:cs typeface="Times New Roman" panose="02020603050405020304" pitchFamily="18" charset="0"/>
              </a:rPr>
              <a:t>жоғары</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оқу</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орындарында</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кәсіпкерлік</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және</a:t>
            </a:r>
            <a:r>
              <a:rPr lang="ru-RU" sz="1600" dirty="0">
                <a:solidFill>
                  <a:schemeClr val="tx1"/>
                </a:solidFill>
                <a:ea typeface="Calibri" panose="020F0502020204030204" pitchFamily="34" charset="0"/>
                <a:cs typeface="Times New Roman" panose="02020603050405020304" pitchFamily="18" charset="0"/>
              </a:rPr>
              <a:t> бизнес </a:t>
            </a:r>
            <a:r>
              <a:rPr lang="ru-RU" sz="1600" dirty="0" err="1">
                <a:solidFill>
                  <a:schemeClr val="tx1"/>
                </a:solidFill>
                <a:ea typeface="Calibri" panose="020F0502020204030204" pitchFamily="34" charset="0"/>
                <a:cs typeface="Times New Roman" panose="02020603050405020304" pitchFamily="18" charset="0"/>
              </a:rPr>
              <a:t>бойынша</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арнайы</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пәндердің</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енгізілуімен</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және</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қаржылық</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сауаттылық</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бойынша</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оқыту</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бағдарламалары</a:t>
            </a:r>
            <a:r>
              <a:rPr lang="ru-RU" sz="1600" dirty="0">
                <a:solidFill>
                  <a:schemeClr val="tx1"/>
                </a:solidFill>
                <a:ea typeface="Calibri" panose="020F0502020204030204" pitchFamily="34" charset="0"/>
                <a:cs typeface="Times New Roman" panose="02020603050405020304" pitchFamily="18" charset="0"/>
              </a:rPr>
              <a:t> бар </a:t>
            </a:r>
            <a:r>
              <a:rPr lang="ru-RU" sz="1600" dirty="0" err="1">
                <a:solidFill>
                  <a:schemeClr val="tx1"/>
                </a:solidFill>
                <a:ea typeface="Calibri" panose="020F0502020204030204" pitchFamily="34" charset="0"/>
                <a:cs typeface="Times New Roman" panose="02020603050405020304" pitchFamily="18" charset="0"/>
              </a:rPr>
              <a:t>мамандандырылған</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сайттардың</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құрылуымен</a:t>
            </a:r>
            <a:r>
              <a:rPr lang="ru-RU" sz="1600" dirty="0">
                <a:solidFill>
                  <a:schemeClr val="tx1"/>
                </a:solidFill>
                <a:ea typeface="Calibri" panose="020F0502020204030204" pitchFamily="34" charset="0"/>
                <a:cs typeface="Times New Roman" panose="02020603050405020304" pitchFamily="18" charset="0"/>
              </a:rPr>
              <a:t> </a:t>
            </a:r>
            <a:r>
              <a:rPr lang="ru-RU" sz="1600" dirty="0" err="1">
                <a:solidFill>
                  <a:schemeClr val="tx1"/>
                </a:solidFill>
                <a:ea typeface="Calibri" panose="020F0502020204030204" pitchFamily="34" charset="0"/>
                <a:cs typeface="Times New Roman" panose="02020603050405020304" pitchFamily="18" charset="0"/>
              </a:rPr>
              <a:t>түсіндіріледі</a:t>
            </a:r>
            <a:r>
              <a:rPr lang="ru-RU" sz="1600" dirty="0">
                <a:solidFill>
                  <a:schemeClr val="tx1"/>
                </a:solidFill>
                <a:ea typeface="Calibri" panose="020F0502020204030204" pitchFamily="34" charset="0"/>
                <a:cs typeface="Times New Roman" panose="02020603050405020304" pitchFamily="18" charset="0"/>
              </a:rPr>
              <a:t>.</a:t>
            </a:r>
          </a:p>
          <a:p>
            <a:pPr algn="just">
              <a:spcBef>
                <a:spcPts val="400"/>
              </a:spcBef>
            </a:pPr>
            <a:r>
              <a:rPr lang="ru-RU" sz="1600" dirty="0" err="1">
                <a:solidFill>
                  <a:schemeClr val="tx1"/>
                </a:solidFill>
              </a:rPr>
              <a:t>Респонденттердің</a:t>
            </a:r>
            <a:r>
              <a:rPr lang="ru-RU" sz="1600" dirty="0">
                <a:solidFill>
                  <a:schemeClr val="tx1"/>
                </a:solidFill>
              </a:rPr>
              <a:t> </a:t>
            </a:r>
            <a:r>
              <a:rPr lang="ru-RU" sz="1600" dirty="0" err="1">
                <a:solidFill>
                  <a:schemeClr val="tx1"/>
                </a:solidFill>
              </a:rPr>
              <a:t>қандай</a:t>
            </a:r>
            <a:r>
              <a:rPr lang="ru-RU" sz="1600" dirty="0">
                <a:solidFill>
                  <a:schemeClr val="tx1"/>
                </a:solidFill>
              </a:rPr>
              <a:t> банк </a:t>
            </a:r>
            <a:r>
              <a:rPr lang="ru-RU" sz="1600" dirty="0" err="1">
                <a:solidFill>
                  <a:schemeClr val="tx1"/>
                </a:solidFill>
              </a:rPr>
              <a:t>қызметтерін</a:t>
            </a:r>
            <a:r>
              <a:rPr lang="ru-RU" sz="1600" dirty="0">
                <a:solidFill>
                  <a:schemeClr val="tx1"/>
                </a:solidFill>
              </a:rPr>
              <a:t> </a:t>
            </a:r>
            <a:r>
              <a:rPr lang="ru-RU" sz="1600" dirty="0" err="1">
                <a:solidFill>
                  <a:schemeClr val="tx1"/>
                </a:solidFill>
              </a:rPr>
              <a:t>пайдаланғанына</a:t>
            </a:r>
            <a:r>
              <a:rPr lang="ru-RU" sz="1600" dirty="0">
                <a:solidFill>
                  <a:schemeClr val="tx1"/>
                </a:solidFill>
              </a:rPr>
              <a:t> </a:t>
            </a:r>
            <a:r>
              <a:rPr lang="ru-RU" sz="1600" dirty="0" err="1">
                <a:solidFill>
                  <a:schemeClr val="tx1"/>
                </a:solidFill>
              </a:rPr>
              <a:t>немесе</a:t>
            </a:r>
            <a:r>
              <a:rPr lang="ru-RU" sz="1600" dirty="0">
                <a:solidFill>
                  <a:schemeClr val="tx1"/>
                </a:solidFill>
              </a:rPr>
              <a:t> </a:t>
            </a:r>
            <a:r>
              <a:rPr lang="ru-RU" sz="1600" dirty="0" err="1">
                <a:solidFill>
                  <a:schemeClr val="tx1"/>
                </a:solidFill>
              </a:rPr>
              <a:t>пайдаланбағанына</a:t>
            </a:r>
            <a:r>
              <a:rPr lang="ru-RU" sz="1600" dirty="0">
                <a:solidFill>
                  <a:schemeClr val="tx1"/>
                </a:solidFill>
              </a:rPr>
              <a:t> </a:t>
            </a:r>
            <a:r>
              <a:rPr lang="ru-RU" sz="1600" dirty="0" err="1">
                <a:solidFill>
                  <a:schemeClr val="tx1"/>
                </a:solidFill>
              </a:rPr>
              <a:t>қарамастан</a:t>
            </a:r>
            <a:r>
              <a:rPr lang="ru-RU" sz="1600" dirty="0">
                <a:solidFill>
                  <a:schemeClr val="tx1"/>
                </a:solidFill>
              </a:rPr>
              <a:t>, кем </a:t>
            </a:r>
            <a:r>
              <a:rPr lang="ru-RU" sz="1600" dirty="0" err="1">
                <a:solidFill>
                  <a:schemeClr val="tx1"/>
                </a:solidFill>
              </a:rPr>
              <a:t>дегенде</a:t>
            </a:r>
            <a:r>
              <a:rPr lang="ru-RU" sz="1600" dirty="0">
                <a:solidFill>
                  <a:schemeClr val="tx1"/>
                </a:solidFill>
              </a:rPr>
              <a:t> </a:t>
            </a:r>
            <a:r>
              <a:rPr lang="ru-RU" sz="1600" dirty="0" err="1">
                <a:solidFill>
                  <a:schemeClr val="tx1"/>
                </a:solidFill>
              </a:rPr>
              <a:t>атауы</a:t>
            </a:r>
            <a:r>
              <a:rPr lang="ru-RU" sz="1600" dirty="0">
                <a:solidFill>
                  <a:schemeClr val="tx1"/>
                </a:solidFill>
              </a:rPr>
              <a:t> </a:t>
            </a:r>
            <a:r>
              <a:rPr lang="ru-RU" sz="1600" dirty="0" err="1">
                <a:solidFill>
                  <a:schemeClr val="tx1"/>
                </a:solidFill>
              </a:rPr>
              <a:t>бойынша</a:t>
            </a:r>
            <a:r>
              <a:rPr lang="ru-RU" sz="1600" dirty="0">
                <a:solidFill>
                  <a:schemeClr val="tx1"/>
                </a:solidFill>
              </a:rPr>
              <a:t> </a:t>
            </a:r>
            <a:r>
              <a:rPr lang="ru-RU" sz="1600" dirty="0" err="1">
                <a:solidFill>
                  <a:schemeClr val="tx1"/>
                </a:solidFill>
              </a:rPr>
              <a:t>біледі</a:t>
            </a:r>
            <a:r>
              <a:rPr lang="ru-RU" sz="1600" dirty="0">
                <a:solidFill>
                  <a:schemeClr val="tx1"/>
                </a:solidFill>
              </a:rPr>
              <a:t> </a:t>
            </a:r>
            <a:r>
              <a:rPr lang="ru-RU" sz="1600" dirty="0" err="1">
                <a:solidFill>
                  <a:schemeClr val="tx1"/>
                </a:solidFill>
              </a:rPr>
              <a:t>деген</a:t>
            </a:r>
            <a:r>
              <a:rPr lang="ru-RU" sz="1600" dirty="0">
                <a:solidFill>
                  <a:schemeClr val="tx1"/>
                </a:solidFill>
              </a:rPr>
              <a:t> </a:t>
            </a:r>
            <a:r>
              <a:rPr lang="ru-RU" sz="1600" dirty="0" err="1">
                <a:solidFill>
                  <a:schemeClr val="tx1"/>
                </a:solidFill>
              </a:rPr>
              <a:t>сұраққа</a:t>
            </a:r>
            <a:r>
              <a:rPr lang="ru-RU" sz="1600" dirty="0">
                <a:solidFill>
                  <a:schemeClr val="tx1"/>
                </a:solidFill>
              </a:rPr>
              <a:t> </a:t>
            </a:r>
            <a:r>
              <a:rPr lang="ru-RU" sz="1600" dirty="0" err="1">
                <a:solidFill>
                  <a:schemeClr val="tx1"/>
                </a:solidFill>
              </a:rPr>
              <a:t>респонденттер</a:t>
            </a:r>
            <a:r>
              <a:rPr lang="ru-RU" sz="1600" dirty="0">
                <a:solidFill>
                  <a:schemeClr val="tx1"/>
                </a:solidFill>
              </a:rPr>
              <a:t> </a:t>
            </a:r>
            <a:r>
              <a:rPr lang="ru-RU" sz="1600" dirty="0" err="1">
                <a:solidFill>
                  <a:schemeClr val="tx1"/>
                </a:solidFill>
              </a:rPr>
              <a:t>көбінесе</a:t>
            </a:r>
            <a:r>
              <a:rPr lang="ru-RU" sz="1600" dirty="0">
                <a:solidFill>
                  <a:schemeClr val="tx1"/>
                </a:solidFill>
              </a:rPr>
              <a:t> "</a:t>
            </a:r>
            <a:r>
              <a:rPr lang="en-US" sz="1600" dirty="0" err="1">
                <a:solidFill>
                  <a:schemeClr val="tx1"/>
                </a:solidFill>
              </a:rPr>
              <a:t>Kaspi</a:t>
            </a:r>
            <a:r>
              <a:rPr lang="en-US" sz="1600" dirty="0">
                <a:solidFill>
                  <a:schemeClr val="tx1"/>
                </a:solidFill>
              </a:rPr>
              <a:t> Bank", "</a:t>
            </a:r>
            <a:r>
              <a:rPr lang="en-US" sz="1600" dirty="0" err="1">
                <a:solidFill>
                  <a:schemeClr val="tx1"/>
                </a:solidFill>
              </a:rPr>
              <a:t>Halyk</a:t>
            </a:r>
            <a:r>
              <a:rPr lang="en-US" sz="1600" dirty="0">
                <a:solidFill>
                  <a:schemeClr val="tx1"/>
                </a:solidFill>
              </a:rPr>
              <a:t> Bank", "</a:t>
            </a:r>
            <a:r>
              <a:rPr lang="ru-RU" sz="1600" dirty="0">
                <a:solidFill>
                  <a:schemeClr val="tx1"/>
                </a:solidFill>
              </a:rPr>
              <a:t>Сбербанк" –ты </a:t>
            </a:r>
            <a:r>
              <a:rPr lang="ru-RU" sz="1600" dirty="0" err="1">
                <a:solidFill>
                  <a:schemeClr val="tx1"/>
                </a:solidFill>
              </a:rPr>
              <a:t>атады</a:t>
            </a:r>
            <a:r>
              <a:rPr lang="ru-RU" sz="1600" dirty="0">
                <a:solidFill>
                  <a:schemeClr val="tx1"/>
                </a:solidFill>
              </a:rPr>
              <a:t>.</a:t>
            </a:r>
          </a:p>
          <a:p>
            <a:pPr algn="just">
              <a:spcBef>
                <a:spcPts val="400"/>
              </a:spcBef>
            </a:pPr>
            <a:r>
              <a:rPr lang="ru-RU" sz="1600" dirty="0" err="1">
                <a:solidFill>
                  <a:schemeClr val="tx1"/>
                </a:solidFill>
              </a:rPr>
              <a:t>Үлкен</a:t>
            </a:r>
            <a:r>
              <a:rPr lang="ru-RU" sz="1600" dirty="0">
                <a:solidFill>
                  <a:schemeClr val="tx1"/>
                </a:solidFill>
              </a:rPr>
              <a:t> аудитория (60+), </a:t>
            </a:r>
            <a:r>
              <a:rPr lang="ru-RU" sz="1600" dirty="0" err="1">
                <a:solidFill>
                  <a:schemeClr val="tx1"/>
                </a:solidFill>
              </a:rPr>
              <a:t>үй</a:t>
            </a:r>
            <a:r>
              <a:rPr lang="ru-RU" sz="1600" dirty="0">
                <a:solidFill>
                  <a:schemeClr val="tx1"/>
                </a:solidFill>
              </a:rPr>
              <a:t> </a:t>
            </a:r>
            <a:r>
              <a:rPr lang="ru-RU" sz="1600" dirty="0" err="1">
                <a:solidFill>
                  <a:schemeClr val="tx1"/>
                </a:solidFill>
              </a:rPr>
              <a:t>шаруасындағы</a:t>
            </a:r>
            <a:r>
              <a:rPr lang="ru-RU" sz="1600" dirty="0">
                <a:solidFill>
                  <a:schemeClr val="tx1"/>
                </a:solidFill>
              </a:rPr>
              <a:t> </a:t>
            </a:r>
            <a:r>
              <a:rPr lang="ru-RU" sz="1600" dirty="0" err="1">
                <a:solidFill>
                  <a:schemeClr val="tx1"/>
                </a:solidFill>
              </a:rPr>
              <a:t>әйелдер</a:t>
            </a:r>
            <a:r>
              <a:rPr lang="ru-RU" sz="1600" dirty="0">
                <a:solidFill>
                  <a:schemeClr val="tx1"/>
                </a:solidFill>
              </a:rPr>
              <a:t> мен </a:t>
            </a:r>
            <a:r>
              <a:rPr lang="ru-RU" sz="1600" dirty="0" err="1">
                <a:solidFill>
                  <a:schemeClr val="tx1"/>
                </a:solidFill>
              </a:rPr>
              <a:t>зейнеткерлер</a:t>
            </a:r>
            <a:r>
              <a:rPr lang="ru-RU" sz="1600" dirty="0">
                <a:solidFill>
                  <a:schemeClr val="tx1"/>
                </a:solidFill>
              </a:rPr>
              <a:t> </a:t>
            </a:r>
            <a:r>
              <a:rPr lang="ru-RU" sz="1600" dirty="0" err="1">
                <a:solidFill>
                  <a:schemeClr val="tx1"/>
                </a:solidFill>
              </a:rPr>
              <a:t>қаржы</a:t>
            </a:r>
            <a:r>
              <a:rPr lang="ru-RU" sz="1600" dirty="0">
                <a:solidFill>
                  <a:schemeClr val="tx1"/>
                </a:solidFill>
              </a:rPr>
              <a:t> </a:t>
            </a:r>
            <a:r>
              <a:rPr lang="ru-RU" sz="1600" dirty="0" err="1">
                <a:solidFill>
                  <a:schemeClr val="tx1"/>
                </a:solidFill>
              </a:rPr>
              <a:t>жүйесі</a:t>
            </a:r>
            <a:r>
              <a:rPr lang="ru-RU" sz="1600" dirty="0">
                <a:solidFill>
                  <a:schemeClr val="tx1"/>
                </a:solidFill>
              </a:rPr>
              <a:t> </a:t>
            </a:r>
            <a:r>
              <a:rPr lang="ru-RU" sz="1600" dirty="0" err="1">
                <a:solidFill>
                  <a:schemeClr val="tx1"/>
                </a:solidFill>
              </a:rPr>
              <a:t>туралы</a:t>
            </a:r>
            <a:r>
              <a:rPr lang="ru-RU" sz="1600" dirty="0">
                <a:solidFill>
                  <a:schemeClr val="tx1"/>
                </a:solidFill>
              </a:rPr>
              <a:t> аз </a:t>
            </a:r>
            <a:r>
              <a:rPr lang="ru-RU" sz="1600" dirty="0" err="1">
                <a:solidFill>
                  <a:schemeClr val="tx1"/>
                </a:solidFill>
              </a:rPr>
              <a:t>біледі</a:t>
            </a:r>
            <a:r>
              <a:rPr lang="ru-RU" sz="1600" dirty="0">
                <a:solidFill>
                  <a:schemeClr val="tx1"/>
                </a:solidFill>
              </a:rPr>
              <a:t>. </a:t>
            </a:r>
            <a:r>
              <a:rPr lang="ru-RU" sz="1600" dirty="0" err="1">
                <a:solidFill>
                  <a:schemeClr val="tx1"/>
                </a:solidFill>
              </a:rPr>
              <a:t>Студенттер</a:t>
            </a:r>
            <a:r>
              <a:rPr lang="ru-RU" sz="1600" dirty="0">
                <a:solidFill>
                  <a:schemeClr val="tx1"/>
                </a:solidFill>
              </a:rPr>
              <a:t> </a:t>
            </a:r>
            <a:r>
              <a:rPr lang="ru-RU" sz="1600" dirty="0" err="1">
                <a:solidFill>
                  <a:schemeClr val="tx1"/>
                </a:solidFill>
              </a:rPr>
              <a:t>арасында</a:t>
            </a:r>
            <a:r>
              <a:rPr lang="ru-RU" sz="1600" dirty="0">
                <a:solidFill>
                  <a:schemeClr val="tx1"/>
                </a:solidFill>
              </a:rPr>
              <a:t> ҚР </a:t>
            </a:r>
            <a:r>
              <a:rPr lang="ru-RU" sz="1600" dirty="0" err="1">
                <a:solidFill>
                  <a:schemeClr val="tx1"/>
                </a:solidFill>
              </a:rPr>
              <a:t>банктерінің</a:t>
            </a:r>
            <a:r>
              <a:rPr lang="ru-RU" sz="1600" dirty="0">
                <a:solidFill>
                  <a:schemeClr val="tx1"/>
                </a:solidFill>
              </a:rPr>
              <a:t> </a:t>
            </a:r>
            <a:r>
              <a:rPr lang="ru-RU" sz="1600" dirty="0" err="1">
                <a:solidFill>
                  <a:schemeClr val="tx1"/>
                </a:solidFill>
              </a:rPr>
              <a:t>бірінің</a:t>
            </a:r>
            <a:r>
              <a:rPr lang="ru-RU" sz="1600" dirty="0">
                <a:solidFill>
                  <a:schemeClr val="tx1"/>
                </a:solidFill>
              </a:rPr>
              <a:t> </a:t>
            </a:r>
            <a:r>
              <a:rPr lang="ru-RU" sz="1600" dirty="0" err="1">
                <a:solidFill>
                  <a:schemeClr val="tx1"/>
                </a:solidFill>
              </a:rPr>
              <a:t>клиенті</a:t>
            </a:r>
            <a:r>
              <a:rPr lang="ru-RU" sz="1600" dirty="0">
                <a:solidFill>
                  <a:schemeClr val="tx1"/>
                </a:solidFill>
              </a:rPr>
              <a:t> </a:t>
            </a:r>
            <a:r>
              <a:rPr lang="ru-RU" sz="1600" dirty="0" err="1">
                <a:solidFill>
                  <a:schemeClr val="tx1"/>
                </a:solidFill>
              </a:rPr>
              <a:t>болып</a:t>
            </a:r>
            <a:r>
              <a:rPr lang="ru-RU" sz="1600" dirty="0">
                <a:solidFill>
                  <a:schemeClr val="tx1"/>
                </a:solidFill>
              </a:rPr>
              <a:t> </a:t>
            </a:r>
            <a:r>
              <a:rPr lang="ru-RU" sz="1600" dirty="0" err="1">
                <a:solidFill>
                  <a:schemeClr val="tx1"/>
                </a:solidFill>
              </a:rPr>
              <a:t>табылатындардың</a:t>
            </a:r>
            <a:r>
              <a:rPr lang="ru-RU" sz="1600" dirty="0">
                <a:solidFill>
                  <a:schemeClr val="tx1"/>
                </a:solidFill>
              </a:rPr>
              <a:t> </a:t>
            </a:r>
            <a:r>
              <a:rPr lang="ru-RU" sz="1600" dirty="0" err="1">
                <a:solidFill>
                  <a:schemeClr val="tx1"/>
                </a:solidFill>
              </a:rPr>
              <a:t>үлесі</a:t>
            </a:r>
            <a:r>
              <a:rPr lang="ru-RU" sz="1600" dirty="0">
                <a:solidFill>
                  <a:schemeClr val="tx1"/>
                </a:solidFill>
              </a:rPr>
              <a:t> </a:t>
            </a:r>
            <a:r>
              <a:rPr lang="ru-RU" sz="1600" dirty="0" err="1">
                <a:solidFill>
                  <a:schemeClr val="tx1"/>
                </a:solidFill>
              </a:rPr>
              <a:t>артты</a:t>
            </a:r>
            <a:r>
              <a:rPr lang="ru-RU" sz="1600" dirty="0">
                <a:solidFill>
                  <a:schemeClr val="tx1"/>
                </a:solidFill>
              </a:rPr>
              <a:t>.</a:t>
            </a:r>
          </a:p>
        </p:txBody>
      </p:sp>
    </p:spTree>
    <p:extLst>
      <p:ext uri="{BB962C8B-B14F-4D97-AF65-F5344CB8AC3E}">
        <p14:creationId xmlns:p14="http://schemas.microsoft.com/office/powerpoint/2010/main" val="408480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E34C1E1B-FBEC-954D-95F8-50587610DDFD}"/>
              </a:ext>
            </a:extLst>
          </p:cNvPr>
          <p:cNvSpPr>
            <a:spLocks noGrp="1"/>
          </p:cNvSpPr>
          <p:nvPr>
            <p:ph type="sldNum" sz="quarter" idx="12"/>
          </p:nvPr>
        </p:nvSpPr>
        <p:spPr/>
        <p:txBody>
          <a:bodyPr/>
          <a:lstStyle/>
          <a:p>
            <a:fld id="{36AE403C-4EB7-40BC-9395-955F62C492F5}" type="slidenum">
              <a:rPr lang="ru-RU" smtClean="0"/>
              <a:pPr/>
              <a:t>84</a:t>
            </a:fld>
            <a:endParaRPr lang="ru-RU" dirty="0"/>
          </a:p>
        </p:txBody>
      </p:sp>
      <p:sp>
        <p:nvSpPr>
          <p:cNvPr id="5" name="Заголовок 4">
            <a:extLst>
              <a:ext uri="{FF2B5EF4-FFF2-40B4-BE49-F238E27FC236}">
                <a16:creationId xmlns:a16="http://schemas.microsoft.com/office/drawing/2014/main" id="{447EEEC8-52AE-1E46-8A05-43E3AB706248}"/>
              </a:ext>
            </a:extLst>
          </p:cNvPr>
          <p:cNvSpPr txBox="1">
            <a:spLocks/>
          </p:cNvSpPr>
          <p:nvPr/>
        </p:nvSpPr>
        <p:spPr>
          <a:xfrm>
            <a:off x="542880" y="369000"/>
            <a:ext cx="9908632" cy="5588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3. </a:t>
            </a:r>
            <a:r>
              <a:rPr lang="ru-RU" sz="2800" b="1" dirty="0" err="1">
                <a:latin typeface="+mn-lt"/>
              </a:rPr>
              <a:t>Қаржы</a:t>
            </a:r>
            <a:r>
              <a:rPr lang="ru-RU" sz="2800" b="1" dirty="0">
                <a:latin typeface="+mn-lt"/>
              </a:rPr>
              <a:t> </a:t>
            </a:r>
            <a:r>
              <a:rPr lang="ru-RU" sz="2800" b="1" dirty="0" err="1">
                <a:latin typeface="+mn-lt"/>
              </a:rPr>
              <a:t>жүйесі</a:t>
            </a:r>
            <a:r>
              <a:rPr lang="ru-RU" sz="2800" b="1" dirty="0">
                <a:latin typeface="+mn-lt"/>
              </a:rPr>
              <a:t> </a:t>
            </a:r>
            <a:r>
              <a:rPr lang="ru-RU" sz="2800" b="1" dirty="0" err="1">
                <a:latin typeface="+mn-lt"/>
              </a:rPr>
              <a:t>туралы</a:t>
            </a:r>
            <a:r>
              <a:rPr lang="ru-RU" sz="2800" b="1" dirty="0">
                <a:latin typeface="+mn-lt"/>
              </a:rPr>
              <a:t> </a:t>
            </a:r>
            <a:r>
              <a:rPr lang="ru-RU" sz="2800" b="1" dirty="0" err="1">
                <a:latin typeface="+mn-lt"/>
              </a:rPr>
              <a:t>хабардар</a:t>
            </a:r>
            <a:r>
              <a:rPr lang="ru-RU" sz="2800" b="1" dirty="0">
                <a:latin typeface="+mn-lt"/>
              </a:rPr>
              <a:t> болу </a:t>
            </a:r>
          </a:p>
          <a:p>
            <a:endParaRPr lang="ru-RU" sz="3200" b="1" dirty="0"/>
          </a:p>
        </p:txBody>
      </p:sp>
      <p:sp>
        <p:nvSpPr>
          <p:cNvPr id="6" name="Равнобедренный треугольник 24">
            <a:extLst>
              <a:ext uri="{FF2B5EF4-FFF2-40B4-BE49-F238E27FC236}">
                <a16:creationId xmlns:a16="http://schemas.microsoft.com/office/drawing/2014/main" id="{0126F33B-581F-1C4B-8A89-1B335AC2AF96}"/>
              </a:ext>
            </a:extLst>
          </p:cNvPr>
          <p:cNvSpPr/>
          <p:nvPr/>
        </p:nvSpPr>
        <p:spPr>
          <a:xfrm rot="5400000">
            <a:off x="155502" y="227578"/>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7" name="Таблица 6">
            <a:extLst>
              <a:ext uri="{FF2B5EF4-FFF2-40B4-BE49-F238E27FC236}">
                <a16:creationId xmlns:a16="http://schemas.microsoft.com/office/drawing/2014/main" id="{E881520B-F325-A242-960F-3AC1BFC4122B}"/>
              </a:ext>
            </a:extLst>
          </p:cNvPr>
          <p:cNvGraphicFramePr>
            <a:graphicFrameLocks noGrp="1"/>
          </p:cNvGraphicFramePr>
          <p:nvPr>
            <p:extLst>
              <p:ext uri="{D42A27DB-BD31-4B8C-83A1-F6EECF244321}">
                <p14:modId xmlns:p14="http://schemas.microsoft.com/office/powerpoint/2010/main" val="1042118740"/>
              </p:ext>
            </p:extLst>
          </p:nvPr>
        </p:nvGraphicFramePr>
        <p:xfrm>
          <a:off x="162225" y="795853"/>
          <a:ext cx="2695620" cy="5560497"/>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5560497">
                <a:tc>
                  <a:txBody>
                    <a:bodyPr/>
                    <a:lstStyle/>
                    <a:p>
                      <a:pPr algn="ctr"/>
                      <a:r>
                        <a:rPr lang="ru-RU" sz="4400" b="1" dirty="0" err="1">
                          <a:effectLst/>
                        </a:rPr>
                        <a:t>Негізгі</a:t>
                      </a:r>
                      <a:r>
                        <a:rPr lang="ru-RU" sz="1600" b="1" dirty="0">
                          <a:effectLst/>
                        </a:rPr>
                        <a:t> </a:t>
                      </a:r>
                      <a:r>
                        <a:rPr lang="ru-RU" sz="4400" b="1" dirty="0" err="1">
                          <a:effectLst/>
                        </a:rPr>
                        <a:t>фактілер</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8" name="Прямоугольник 7">
            <a:extLst>
              <a:ext uri="{FF2B5EF4-FFF2-40B4-BE49-F238E27FC236}">
                <a16:creationId xmlns:a16="http://schemas.microsoft.com/office/drawing/2014/main" id="{EAA759FB-09C0-A649-B2FA-F644D0CCF867}"/>
              </a:ext>
            </a:extLst>
          </p:cNvPr>
          <p:cNvSpPr/>
          <p:nvPr/>
        </p:nvSpPr>
        <p:spPr>
          <a:xfrm>
            <a:off x="2999656" y="1268760"/>
            <a:ext cx="8910000" cy="4278094"/>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600" dirty="0" err="1">
                <a:solidFill>
                  <a:schemeClr val="tx1"/>
                </a:solidFill>
              </a:rPr>
              <a:t>Өңірлер</a:t>
            </a:r>
            <a:r>
              <a:rPr lang="ru-RU" sz="1600" dirty="0">
                <a:solidFill>
                  <a:schemeClr val="tx1"/>
                </a:solidFill>
              </a:rPr>
              <a:t> </a:t>
            </a:r>
            <a:r>
              <a:rPr lang="ru-RU" sz="1600" dirty="0" err="1">
                <a:solidFill>
                  <a:schemeClr val="tx1"/>
                </a:solidFill>
              </a:rPr>
              <a:t>бөлінісінде</a:t>
            </a:r>
            <a:r>
              <a:rPr lang="ru-RU" sz="1600" dirty="0">
                <a:solidFill>
                  <a:schemeClr val="tx1"/>
                </a:solidFill>
              </a:rPr>
              <a:t> </a:t>
            </a:r>
            <a:r>
              <a:rPr lang="ru-RU" sz="1600" dirty="0" err="1">
                <a:solidFill>
                  <a:schemeClr val="tx1"/>
                </a:solidFill>
              </a:rPr>
              <a:t>қаржы</a:t>
            </a:r>
            <a:r>
              <a:rPr lang="ru-RU" sz="1600" dirty="0">
                <a:solidFill>
                  <a:schemeClr val="tx1"/>
                </a:solidFill>
              </a:rPr>
              <a:t> </a:t>
            </a:r>
            <a:r>
              <a:rPr lang="ru-RU" sz="1600" dirty="0" err="1">
                <a:solidFill>
                  <a:schemeClr val="tx1"/>
                </a:solidFill>
              </a:rPr>
              <a:t>жүйесі</a:t>
            </a:r>
            <a:r>
              <a:rPr lang="ru-RU" sz="1600" dirty="0">
                <a:solidFill>
                  <a:schemeClr val="tx1"/>
                </a:solidFill>
              </a:rPr>
              <a:t> </a:t>
            </a:r>
            <a:r>
              <a:rPr lang="ru-RU" sz="1600" dirty="0" err="1">
                <a:solidFill>
                  <a:schemeClr val="tx1"/>
                </a:solidFill>
              </a:rPr>
              <a:t>туралы</a:t>
            </a:r>
            <a:r>
              <a:rPr lang="ru-RU" sz="1600" dirty="0">
                <a:solidFill>
                  <a:schemeClr val="tx1"/>
                </a:solidFill>
              </a:rPr>
              <a:t> </a:t>
            </a:r>
            <a:r>
              <a:rPr lang="ru-RU" sz="1600" dirty="0" err="1">
                <a:solidFill>
                  <a:schemeClr val="tx1"/>
                </a:solidFill>
              </a:rPr>
              <a:t>неғұрлым</a:t>
            </a:r>
            <a:r>
              <a:rPr lang="ru-RU" sz="1600" dirty="0">
                <a:solidFill>
                  <a:schemeClr val="tx1"/>
                </a:solidFill>
              </a:rPr>
              <a:t> </a:t>
            </a:r>
            <a:r>
              <a:rPr lang="ru-RU" sz="1600" dirty="0" err="1">
                <a:solidFill>
                  <a:schemeClr val="tx1"/>
                </a:solidFill>
              </a:rPr>
              <a:t>хабардар</a:t>
            </a:r>
            <a:r>
              <a:rPr lang="ru-RU" sz="1600" dirty="0">
                <a:solidFill>
                  <a:schemeClr val="tx1"/>
                </a:solidFill>
              </a:rPr>
              <a:t> </a:t>
            </a:r>
            <a:r>
              <a:rPr lang="ru-RU" sz="1600" dirty="0" err="1">
                <a:solidFill>
                  <a:schemeClr val="tx1"/>
                </a:solidFill>
              </a:rPr>
              <a:t>етілгендер</a:t>
            </a:r>
            <a:r>
              <a:rPr lang="ru-RU" sz="1600" dirty="0">
                <a:solidFill>
                  <a:schemeClr val="tx1"/>
                </a:solidFill>
              </a:rPr>
              <a:t> Алматы, Шымкент </a:t>
            </a:r>
            <a:r>
              <a:rPr lang="ru-RU" sz="1600" dirty="0" err="1">
                <a:solidFill>
                  <a:schemeClr val="tx1"/>
                </a:solidFill>
              </a:rPr>
              <a:t>және</a:t>
            </a:r>
            <a:r>
              <a:rPr lang="ru-RU" sz="1600" dirty="0">
                <a:solidFill>
                  <a:schemeClr val="tx1"/>
                </a:solidFill>
              </a:rPr>
              <a:t> </a:t>
            </a:r>
            <a:r>
              <a:rPr lang="ru-RU" sz="1600" dirty="0" err="1">
                <a:solidFill>
                  <a:schemeClr val="tx1"/>
                </a:solidFill>
              </a:rPr>
              <a:t>Нұр-сұлтан</a:t>
            </a:r>
            <a:r>
              <a:rPr lang="ru-RU" sz="1600" dirty="0">
                <a:solidFill>
                  <a:schemeClr val="tx1"/>
                </a:solidFill>
              </a:rPr>
              <a:t> </a:t>
            </a:r>
            <a:r>
              <a:rPr lang="ru-RU" sz="1600" dirty="0" err="1">
                <a:solidFill>
                  <a:schemeClr val="tx1"/>
                </a:solidFill>
              </a:rPr>
              <a:t>сияқты</a:t>
            </a:r>
            <a:r>
              <a:rPr lang="ru-RU" sz="1600" dirty="0">
                <a:solidFill>
                  <a:schemeClr val="tx1"/>
                </a:solidFill>
              </a:rPr>
              <a:t> </a:t>
            </a:r>
            <a:r>
              <a:rPr lang="ru-RU" sz="1600" dirty="0" err="1">
                <a:solidFill>
                  <a:schemeClr val="tx1"/>
                </a:solidFill>
              </a:rPr>
              <a:t>қалалардың</a:t>
            </a:r>
            <a:r>
              <a:rPr lang="ru-RU" sz="1600" dirty="0">
                <a:solidFill>
                  <a:schemeClr val="tx1"/>
                </a:solidFill>
              </a:rPr>
              <a:t> </a:t>
            </a:r>
            <a:r>
              <a:rPr lang="ru-RU" sz="1600" dirty="0" err="1">
                <a:solidFill>
                  <a:schemeClr val="tx1"/>
                </a:solidFill>
              </a:rPr>
              <a:t>және</a:t>
            </a:r>
            <a:r>
              <a:rPr lang="ru-RU" sz="1600" dirty="0">
                <a:solidFill>
                  <a:schemeClr val="tx1"/>
                </a:solidFill>
              </a:rPr>
              <a:t> Алматы, </a:t>
            </a:r>
            <a:r>
              <a:rPr lang="ru-RU" sz="1600" dirty="0" err="1">
                <a:solidFill>
                  <a:schemeClr val="tx1"/>
                </a:solidFill>
              </a:rPr>
              <a:t>Түркістан</a:t>
            </a:r>
            <a:r>
              <a:rPr lang="ru-RU" sz="1600" dirty="0">
                <a:solidFill>
                  <a:schemeClr val="tx1"/>
                </a:solidFill>
              </a:rPr>
              <a:t>, </a:t>
            </a:r>
            <a:r>
              <a:rPr lang="ru-RU" sz="1600" dirty="0" err="1">
                <a:solidFill>
                  <a:schemeClr val="tx1"/>
                </a:solidFill>
              </a:rPr>
              <a:t>Ақмола</a:t>
            </a:r>
            <a:r>
              <a:rPr lang="ru-RU" sz="1600" dirty="0">
                <a:solidFill>
                  <a:schemeClr val="tx1"/>
                </a:solidFill>
              </a:rPr>
              <a:t> </a:t>
            </a:r>
            <a:r>
              <a:rPr lang="ru-RU" sz="1600" dirty="0" err="1">
                <a:solidFill>
                  <a:schemeClr val="tx1"/>
                </a:solidFill>
              </a:rPr>
              <a:t>облыстары</a:t>
            </a:r>
            <a:r>
              <a:rPr lang="ru-RU" sz="1600" dirty="0">
                <a:solidFill>
                  <a:schemeClr val="tx1"/>
                </a:solidFill>
              </a:rPr>
              <a:t> </a:t>
            </a:r>
            <a:r>
              <a:rPr lang="ru-RU" sz="1600" dirty="0" err="1">
                <a:solidFill>
                  <a:schemeClr val="tx1"/>
                </a:solidFill>
              </a:rPr>
              <a:t>сияқты</a:t>
            </a:r>
            <a:r>
              <a:rPr lang="ru-RU" sz="1600" dirty="0">
                <a:solidFill>
                  <a:schemeClr val="tx1"/>
                </a:solidFill>
              </a:rPr>
              <a:t> </a:t>
            </a:r>
            <a:r>
              <a:rPr lang="ru-RU" sz="1600" dirty="0" err="1">
                <a:solidFill>
                  <a:schemeClr val="tx1"/>
                </a:solidFill>
              </a:rPr>
              <a:t>өңірлердің</a:t>
            </a:r>
            <a:r>
              <a:rPr lang="ru-RU" sz="1600" dirty="0">
                <a:solidFill>
                  <a:schemeClr val="tx1"/>
                </a:solidFill>
              </a:rPr>
              <a:t> </a:t>
            </a:r>
            <a:r>
              <a:rPr lang="ru-RU" sz="1600" dirty="0" err="1">
                <a:solidFill>
                  <a:schemeClr val="tx1"/>
                </a:solidFill>
              </a:rPr>
              <a:t>тұрғындары</a:t>
            </a:r>
            <a:r>
              <a:rPr lang="ru-RU" sz="1600" dirty="0">
                <a:solidFill>
                  <a:schemeClr val="tx1"/>
                </a:solidFill>
              </a:rPr>
              <a:t> </a:t>
            </a:r>
            <a:r>
              <a:rPr lang="ru-RU" sz="1600" dirty="0" err="1">
                <a:solidFill>
                  <a:schemeClr val="tx1"/>
                </a:solidFill>
              </a:rPr>
              <a:t>болып</a:t>
            </a:r>
            <a:r>
              <a:rPr lang="ru-RU" sz="1600" dirty="0">
                <a:solidFill>
                  <a:schemeClr val="tx1"/>
                </a:solidFill>
              </a:rPr>
              <a:t> </a:t>
            </a:r>
            <a:r>
              <a:rPr lang="ru-RU" sz="1600" dirty="0" err="1">
                <a:solidFill>
                  <a:schemeClr val="tx1"/>
                </a:solidFill>
              </a:rPr>
              <a:t>табылады</a:t>
            </a:r>
            <a:r>
              <a:rPr lang="ru-RU" sz="1600" dirty="0">
                <a:solidFill>
                  <a:schemeClr val="tx1"/>
                </a:solidFill>
              </a:rPr>
              <a:t>. Павлодар, </a:t>
            </a:r>
            <a:r>
              <a:rPr lang="ru-RU" sz="1600" dirty="0" err="1">
                <a:solidFill>
                  <a:schemeClr val="tx1"/>
                </a:solidFill>
              </a:rPr>
              <a:t>Шығыс</a:t>
            </a:r>
            <a:r>
              <a:rPr lang="ru-RU" sz="1600" dirty="0">
                <a:solidFill>
                  <a:schemeClr val="tx1"/>
                </a:solidFill>
              </a:rPr>
              <a:t> </a:t>
            </a:r>
            <a:r>
              <a:rPr lang="ru-RU" sz="1600" dirty="0" err="1">
                <a:solidFill>
                  <a:schemeClr val="tx1"/>
                </a:solidFill>
              </a:rPr>
              <a:t>Қазақстан</a:t>
            </a:r>
            <a:r>
              <a:rPr lang="ru-RU" sz="1600" dirty="0">
                <a:solidFill>
                  <a:schemeClr val="tx1"/>
                </a:solidFill>
              </a:rPr>
              <a:t>, </a:t>
            </a:r>
            <a:r>
              <a:rPr lang="ru-RU" sz="1600" dirty="0" err="1">
                <a:solidFill>
                  <a:schemeClr val="tx1"/>
                </a:solidFill>
              </a:rPr>
              <a:t>Солтүстік</a:t>
            </a:r>
            <a:r>
              <a:rPr lang="ru-RU" sz="1600" dirty="0">
                <a:solidFill>
                  <a:schemeClr val="tx1"/>
                </a:solidFill>
              </a:rPr>
              <a:t> </a:t>
            </a:r>
            <a:r>
              <a:rPr lang="ru-RU" sz="1600" dirty="0" err="1">
                <a:solidFill>
                  <a:schemeClr val="tx1"/>
                </a:solidFill>
              </a:rPr>
              <a:t>Қазақстан</a:t>
            </a:r>
            <a:r>
              <a:rPr lang="ru-RU" sz="1600" dirty="0">
                <a:solidFill>
                  <a:schemeClr val="tx1"/>
                </a:solidFill>
              </a:rPr>
              <a:t> </a:t>
            </a:r>
            <a:r>
              <a:rPr lang="ru-RU" sz="1600" dirty="0" err="1">
                <a:solidFill>
                  <a:schemeClr val="tx1"/>
                </a:solidFill>
              </a:rPr>
              <a:t>облыстарының</a:t>
            </a:r>
            <a:r>
              <a:rPr lang="ru-RU" sz="1600" dirty="0">
                <a:solidFill>
                  <a:schemeClr val="tx1"/>
                </a:solidFill>
              </a:rPr>
              <a:t> </a:t>
            </a:r>
            <a:r>
              <a:rPr lang="ru-RU" sz="1600" dirty="0" err="1">
                <a:solidFill>
                  <a:schemeClr val="tx1"/>
                </a:solidFill>
              </a:rPr>
              <a:t>тұрғындары</a:t>
            </a:r>
            <a:r>
              <a:rPr lang="ru-RU" sz="1600" dirty="0">
                <a:solidFill>
                  <a:schemeClr val="tx1"/>
                </a:solidFill>
              </a:rPr>
              <a:t> аз </a:t>
            </a:r>
            <a:r>
              <a:rPr lang="ru-RU" sz="1600" dirty="0" err="1">
                <a:solidFill>
                  <a:schemeClr val="tx1"/>
                </a:solidFill>
              </a:rPr>
              <a:t>хабардар</a:t>
            </a:r>
            <a:r>
              <a:rPr lang="ru-RU" sz="1600" dirty="0">
                <a:solidFill>
                  <a:schemeClr val="tx1"/>
                </a:solidFill>
              </a:rPr>
              <a:t> </a:t>
            </a:r>
            <a:r>
              <a:rPr lang="ru-RU" sz="1600" dirty="0" err="1">
                <a:solidFill>
                  <a:schemeClr val="tx1"/>
                </a:solidFill>
              </a:rPr>
              <a:t>болып</a:t>
            </a:r>
            <a:r>
              <a:rPr lang="ru-RU" sz="1600" dirty="0">
                <a:solidFill>
                  <a:schemeClr val="tx1"/>
                </a:solidFill>
              </a:rPr>
              <a:t> </a:t>
            </a:r>
            <a:r>
              <a:rPr lang="ru-RU" sz="1600" dirty="0" err="1">
                <a:solidFill>
                  <a:schemeClr val="tx1"/>
                </a:solidFill>
              </a:rPr>
              <a:t>отыр</a:t>
            </a:r>
            <a:r>
              <a:rPr lang="ru-RU" sz="1600" dirty="0">
                <a:solidFill>
                  <a:schemeClr val="tx1"/>
                </a:solidFill>
              </a:rPr>
              <a:t>.</a:t>
            </a:r>
          </a:p>
          <a:p>
            <a:pPr algn="just"/>
            <a:endParaRPr lang="ru-RU" sz="1600" dirty="0">
              <a:solidFill>
                <a:schemeClr val="tx1"/>
              </a:solidFill>
            </a:endParaRPr>
          </a:p>
          <a:p>
            <a:pPr algn="just"/>
            <a:r>
              <a:rPr lang="ru-RU" sz="1600" dirty="0" err="1">
                <a:solidFill>
                  <a:schemeClr val="tx1"/>
                </a:solidFill>
              </a:rPr>
              <a:t>Сауалнамаға</a:t>
            </a:r>
            <a:r>
              <a:rPr lang="ru-RU" sz="1600" dirty="0">
                <a:solidFill>
                  <a:schemeClr val="tx1"/>
                </a:solidFill>
              </a:rPr>
              <a:t> </a:t>
            </a:r>
            <a:r>
              <a:rPr lang="ru-RU" sz="1600" dirty="0" err="1">
                <a:solidFill>
                  <a:schemeClr val="tx1"/>
                </a:solidFill>
              </a:rPr>
              <a:t>қатысқан</a:t>
            </a:r>
            <a:r>
              <a:rPr lang="ru-RU" sz="1600" dirty="0">
                <a:solidFill>
                  <a:schemeClr val="tx1"/>
                </a:solidFill>
              </a:rPr>
              <a:t> </a:t>
            </a:r>
            <a:r>
              <a:rPr lang="ru-RU" sz="1600" dirty="0" err="1">
                <a:solidFill>
                  <a:schemeClr val="tx1"/>
                </a:solidFill>
              </a:rPr>
              <a:t>қазақстандықтардың</a:t>
            </a:r>
            <a:r>
              <a:rPr lang="ru-RU" sz="1600" dirty="0">
                <a:solidFill>
                  <a:schemeClr val="tx1"/>
                </a:solidFill>
              </a:rPr>
              <a:t> 60% - дан </a:t>
            </a:r>
            <a:r>
              <a:rPr lang="ru-RU" sz="1600" dirty="0" err="1">
                <a:solidFill>
                  <a:schemeClr val="tx1"/>
                </a:solidFill>
              </a:rPr>
              <a:t>астамы</a:t>
            </a:r>
            <a:r>
              <a:rPr lang="ru-RU" sz="1600" dirty="0">
                <a:solidFill>
                  <a:schemeClr val="tx1"/>
                </a:solidFill>
              </a:rPr>
              <a:t> </a:t>
            </a:r>
            <a:r>
              <a:rPr lang="ru-RU" sz="1600" dirty="0" err="1">
                <a:solidFill>
                  <a:schemeClr val="tx1"/>
                </a:solidFill>
              </a:rPr>
              <a:t>қандай</a:t>
            </a:r>
            <a:r>
              <a:rPr lang="ru-RU" sz="1600" dirty="0">
                <a:solidFill>
                  <a:schemeClr val="tx1"/>
                </a:solidFill>
              </a:rPr>
              <a:t> </a:t>
            </a:r>
            <a:r>
              <a:rPr lang="ru-RU" sz="1600" dirty="0" err="1">
                <a:solidFill>
                  <a:schemeClr val="tx1"/>
                </a:solidFill>
              </a:rPr>
              <a:t>банктер</a:t>
            </a:r>
            <a:r>
              <a:rPr lang="ru-RU" sz="1600" dirty="0">
                <a:solidFill>
                  <a:schemeClr val="tx1"/>
                </a:solidFill>
              </a:rPr>
              <a:t> </a:t>
            </a:r>
            <a:r>
              <a:rPr lang="ru-RU" sz="1600" dirty="0" err="1">
                <a:solidFill>
                  <a:schemeClr val="tx1"/>
                </a:solidFill>
              </a:rPr>
              <a:t>халыққа</a:t>
            </a:r>
            <a:r>
              <a:rPr lang="ru-RU" sz="1600" dirty="0">
                <a:solidFill>
                  <a:schemeClr val="tx1"/>
                </a:solidFill>
              </a:rPr>
              <a:t> </a:t>
            </a:r>
            <a:r>
              <a:rPr lang="ru-RU" sz="1600" dirty="0" err="1">
                <a:solidFill>
                  <a:schemeClr val="tx1"/>
                </a:solidFill>
              </a:rPr>
              <a:t>тұтынушылық</a:t>
            </a:r>
            <a:r>
              <a:rPr lang="ru-RU" sz="1600" dirty="0">
                <a:solidFill>
                  <a:schemeClr val="tx1"/>
                </a:solidFill>
              </a:rPr>
              <a:t> </a:t>
            </a:r>
            <a:r>
              <a:rPr lang="ru-RU" sz="1600" dirty="0" err="1">
                <a:solidFill>
                  <a:schemeClr val="tx1"/>
                </a:solidFill>
              </a:rPr>
              <a:t>кредиттер</a:t>
            </a:r>
            <a:r>
              <a:rPr lang="ru-RU" sz="1600" dirty="0">
                <a:solidFill>
                  <a:schemeClr val="tx1"/>
                </a:solidFill>
              </a:rPr>
              <a:t>, </a:t>
            </a:r>
            <a:r>
              <a:rPr lang="ru-RU" sz="1600" dirty="0" err="1">
                <a:solidFill>
                  <a:schemeClr val="tx1"/>
                </a:solidFill>
              </a:rPr>
              <a:t>төлем</a:t>
            </a:r>
            <a:r>
              <a:rPr lang="ru-RU" sz="1600" dirty="0">
                <a:solidFill>
                  <a:schemeClr val="tx1"/>
                </a:solidFill>
              </a:rPr>
              <a:t> </a:t>
            </a:r>
            <a:r>
              <a:rPr lang="ru-RU" sz="1600" dirty="0" err="1">
                <a:solidFill>
                  <a:schemeClr val="tx1"/>
                </a:solidFill>
              </a:rPr>
              <a:t>карталарын</a:t>
            </a:r>
            <a:r>
              <a:rPr lang="ru-RU" sz="1600" dirty="0">
                <a:solidFill>
                  <a:schemeClr val="tx1"/>
                </a:solidFill>
              </a:rPr>
              <a:t> </a:t>
            </a:r>
            <a:r>
              <a:rPr lang="ru-RU" sz="1600" dirty="0" err="1">
                <a:solidFill>
                  <a:schemeClr val="tx1"/>
                </a:solidFill>
              </a:rPr>
              <a:t>бере</a:t>
            </a:r>
            <a:r>
              <a:rPr lang="ru-RU" sz="1600" dirty="0">
                <a:solidFill>
                  <a:schemeClr val="tx1"/>
                </a:solidFill>
              </a:rPr>
              <a:t> </a:t>
            </a:r>
            <a:r>
              <a:rPr lang="ru-RU" sz="1600" dirty="0" err="1">
                <a:solidFill>
                  <a:schemeClr val="tx1"/>
                </a:solidFill>
              </a:rPr>
              <a:t>алатынын</a:t>
            </a:r>
            <a:r>
              <a:rPr lang="ru-RU" sz="1600" dirty="0">
                <a:solidFill>
                  <a:schemeClr val="tx1"/>
                </a:solidFill>
              </a:rPr>
              <a:t>, </a:t>
            </a:r>
            <a:r>
              <a:rPr lang="ru-RU" sz="1600" dirty="0" err="1">
                <a:solidFill>
                  <a:schemeClr val="tx1"/>
                </a:solidFill>
              </a:rPr>
              <a:t>депозиттер</a:t>
            </a:r>
            <a:r>
              <a:rPr lang="ru-RU" sz="1600" dirty="0">
                <a:solidFill>
                  <a:schemeClr val="tx1"/>
                </a:solidFill>
              </a:rPr>
              <a:t> </a:t>
            </a:r>
            <a:r>
              <a:rPr lang="ru-RU" sz="1600" dirty="0" err="1">
                <a:solidFill>
                  <a:schemeClr val="tx1"/>
                </a:solidFill>
              </a:rPr>
              <a:t>аша</a:t>
            </a:r>
            <a:r>
              <a:rPr lang="ru-RU" sz="1600" dirty="0">
                <a:solidFill>
                  <a:schemeClr val="tx1"/>
                </a:solidFill>
              </a:rPr>
              <a:t> </a:t>
            </a:r>
            <a:r>
              <a:rPr lang="ru-RU" sz="1600" dirty="0" err="1">
                <a:solidFill>
                  <a:schemeClr val="tx1"/>
                </a:solidFill>
              </a:rPr>
              <a:t>алатынын</a:t>
            </a:r>
            <a:r>
              <a:rPr lang="ru-RU" sz="1600" dirty="0">
                <a:solidFill>
                  <a:schemeClr val="tx1"/>
                </a:solidFill>
              </a:rPr>
              <a:t>, ал </a:t>
            </a:r>
            <a:r>
              <a:rPr lang="ru-RU" sz="1600" dirty="0" err="1">
                <a:solidFill>
                  <a:schemeClr val="tx1"/>
                </a:solidFill>
              </a:rPr>
              <a:t>қайсысы</a:t>
            </a:r>
            <a:r>
              <a:rPr lang="ru-RU" sz="1600" dirty="0">
                <a:solidFill>
                  <a:schemeClr val="tx1"/>
                </a:solidFill>
              </a:rPr>
              <a:t> </a:t>
            </a:r>
            <a:r>
              <a:rPr lang="ru-RU" sz="1600" dirty="0" err="1">
                <a:solidFill>
                  <a:schemeClr val="tx1"/>
                </a:solidFill>
              </a:rPr>
              <a:t>елдің</a:t>
            </a:r>
            <a:r>
              <a:rPr lang="ru-RU" sz="1600" dirty="0">
                <a:solidFill>
                  <a:schemeClr val="tx1"/>
                </a:solidFill>
              </a:rPr>
              <a:t> </a:t>
            </a:r>
            <a:r>
              <a:rPr lang="ru-RU" sz="1600" dirty="0" err="1">
                <a:solidFill>
                  <a:schemeClr val="tx1"/>
                </a:solidFill>
              </a:rPr>
              <a:t>қаржы</a:t>
            </a:r>
            <a:r>
              <a:rPr lang="ru-RU" sz="1600" dirty="0">
                <a:solidFill>
                  <a:schemeClr val="tx1"/>
                </a:solidFill>
              </a:rPr>
              <a:t> </a:t>
            </a:r>
            <a:r>
              <a:rPr lang="ru-RU" sz="1600" dirty="0" err="1">
                <a:solidFill>
                  <a:schemeClr val="tx1"/>
                </a:solidFill>
              </a:rPr>
              <a:t>жүйесін</a:t>
            </a:r>
            <a:r>
              <a:rPr lang="ru-RU" sz="1600" dirty="0">
                <a:solidFill>
                  <a:schemeClr val="tx1"/>
                </a:solidFill>
              </a:rPr>
              <a:t> </a:t>
            </a:r>
            <a:r>
              <a:rPr lang="ru-RU" sz="1600" dirty="0" err="1">
                <a:solidFill>
                  <a:schemeClr val="tx1"/>
                </a:solidFill>
              </a:rPr>
              <a:t>қадағалайтынын</a:t>
            </a:r>
            <a:r>
              <a:rPr lang="ru-RU" sz="1600" dirty="0">
                <a:solidFill>
                  <a:schemeClr val="tx1"/>
                </a:solidFill>
              </a:rPr>
              <a:t>, </a:t>
            </a:r>
            <a:r>
              <a:rPr lang="ru-RU" sz="1600" dirty="0" err="1">
                <a:solidFill>
                  <a:schemeClr val="tx1"/>
                </a:solidFill>
              </a:rPr>
              <a:t>ақша</a:t>
            </a:r>
            <a:r>
              <a:rPr lang="ru-RU" sz="1600" dirty="0">
                <a:solidFill>
                  <a:schemeClr val="tx1"/>
                </a:solidFill>
              </a:rPr>
              <a:t> </a:t>
            </a:r>
            <a:r>
              <a:rPr lang="ru-RU" sz="1600" dirty="0" err="1">
                <a:solidFill>
                  <a:schemeClr val="tx1"/>
                </a:solidFill>
              </a:rPr>
              <a:t>эмиссиясына</a:t>
            </a:r>
            <a:r>
              <a:rPr lang="ru-RU" sz="1600" dirty="0">
                <a:solidFill>
                  <a:schemeClr val="tx1"/>
                </a:solidFill>
              </a:rPr>
              <a:t> </a:t>
            </a:r>
            <a:r>
              <a:rPr lang="ru-RU" sz="1600" dirty="0" err="1">
                <a:solidFill>
                  <a:schemeClr val="tx1"/>
                </a:solidFill>
              </a:rPr>
              <a:t>жауап</a:t>
            </a:r>
            <a:r>
              <a:rPr lang="ru-RU" sz="1600" dirty="0">
                <a:solidFill>
                  <a:schemeClr val="tx1"/>
                </a:solidFill>
              </a:rPr>
              <a:t> </a:t>
            </a:r>
            <a:r>
              <a:rPr lang="ru-RU" sz="1600" dirty="0" err="1">
                <a:solidFill>
                  <a:schemeClr val="tx1"/>
                </a:solidFill>
              </a:rPr>
              <a:t>беретінін</a:t>
            </a:r>
            <a:r>
              <a:rPr lang="ru-RU" sz="1600" dirty="0">
                <a:solidFill>
                  <a:schemeClr val="tx1"/>
                </a:solidFill>
              </a:rPr>
              <a:t>, банк банкрот </a:t>
            </a:r>
            <a:r>
              <a:rPr lang="ru-RU" sz="1600" dirty="0" err="1">
                <a:solidFill>
                  <a:schemeClr val="tx1"/>
                </a:solidFill>
              </a:rPr>
              <a:t>болған</a:t>
            </a:r>
            <a:r>
              <a:rPr lang="ru-RU" sz="1600" dirty="0">
                <a:solidFill>
                  <a:schemeClr val="tx1"/>
                </a:solidFill>
              </a:rPr>
              <a:t> </a:t>
            </a:r>
            <a:r>
              <a:rPr lang="ru-RU" sz="1600" dirty="0" err="1">
                <a:solidFill>
                  <a:schemeClr val="tx1"/>
                </a:solidFill>
              </a:rPr>
              <a:t>жағдайда</a:t>
            </a:r>
            <a:r>
              <a:rPr lang="ru-RU" sz="1600" dirty="0">
                <a:solidFill>
                  <a:schemeClr val="tx1"/>
                </a:solidFill>
              </a:rPr>
              <a:t> </a:t>
            </a:r>
            <a:r>
              <a:rPr lang="ru-RU" sz="1600" dirty="0" err="1">
                <a:solidFill>
                  <a:schemeClr val="tx1"/>
                </a:solidFill>
              </a:rPr>
              <a:t>халыққа</a:t>
            </a:r>
            <a:r>
              <a:rPr lang="ru-RU" sz="1600" dirty="0">
                <a:solidFill>
                  <a:schemeClr val="tx1"/>
                </a:solidFill>
              </a:rPr>
              <a:t> </a:t>
            </a:r>
            <a:r>
              <a:rPr lang="ru-RU" sz="1600" dirty="0" err="1">
                <a:solidFill>
                  <a:schemeClr val="tx1"/>
                </a:solidFill>
              </a:rPr>
              <a:t>салымдарын</a:t>
            </a:r>
            <a:r>
              <a:rPr lang="ru-RU" sz="1600" dirty="0">
                <a:solidFill>
                  <a:schemeClr val="tx1"/>
                </a:solidFill>
              </a:rPr>
              <a:t> </a:t>
            </a:r>
            <a:r>
              <a:rPr lang="ru-RU" sz="1600" dirty="0" err="1">
                <a:solidFill>
                  <a:schemeClr val="tx1"/>
                </a:solidFill>
              </a:rPr>
              <a:t>қайтаратынын</a:t>
            </a:r>
            <a:r>
              <a:rPr lang="ru-RU" sz="1600" dirty="0">
                <a:solidFill>
                  <a:schemeClr val="tx1"/>
                </a:solidFill>
              </a:rPr>
              <a:t> </a:t>
            </a:r>
            <a:r>
              <a:rPr lang="ru-RU" sz="1600" dirty="0" err="1">
                <a:solidFill>
                  <a:schemeClr val="tx1"/>
                </a:solidFill>
              </a:rPr>
              <a:t>жақсы</a:t>
            </a:r>
            <a:r>
              <a:rPr lang="ru-RU" sz="1600" dirty="0">
                <a:solidFill>
                  <a:schemeClr val="tx1"/>
                </a:solidFill>
              </a:rPr>
              <a:t> </a:t>
            </a:r>
            <a:r>
              <a:rPr lang="ru-RU" sz="1600" dirty="0" err="1">
                <a:solidFill>
                  <a:schemeClr val="tx1"/>
                </a:solidFill>
              </a:rPr>
              <a:t>түсінеді</a:t>
            </a:r>
            <a:r>
              <a:rPr lang="ru-RU" sz="1600" dirty="0">
                <a:solidFill>
                  <a:schemeClr val="tx1"/>
                </a:solidFill>
              </a:rPr>
              <a:t>.</a:t>
            </a:r>
          </a:p>
          <a:p>
            <a:pPr algn="just"/>
            <a:endParaRPr lang="ru-RU" sz="1600" dirty="0">
              <a:solidFill>
                <a:schemeClr val="tx1"/>
              </a:solidFill>
            </a:endParaRPr>
          </a:p>
          <a:p>
            <a:pPr algn="just"/>
            <a:r>
              <a:rPr lang="ru-RU" sz="1600" dirty="0" err="1">
                <a:solidFill>
                  <a:schemeClr val="tx1"/>
                </a:solidFill>
              </a:rPr>
              <a:t>Дегенмен</a:t>
            </a:r>
            <a:r>
              <a:rPr lang="ru-RU" sz="1600" dirty="0">
                <a:solidFill>
                  <a:schemeClr val="tx1"/>
                </a:solidFill>
              </a:rPr>
              <a:t>, </a:t>
            </a:r>
            <a:r>
              <a:rPr lang="ru-RU" sz="1600" dirty="0" err="1">
                <a:solidFill>
                  <a:schemeClr val="tx1"/>
                </a:solidFill>
              </a:rPr>
              <a:t>сұралғандардың</a:t>
            </a:r>
            <a:r>
              <a:rPr lang="ru-RU" sz="1600" dirty="0">
                <a:solidFill>
                  <a:schemeClr val="tx1"/>
                </a:solidFill>
              </a:rPr>
              <a:t> </a:t>
            </a:r>
            <a:r>
              <a:rPr lang="ru-RU" sz="1600" dirty="0" err="1">
                <a:solidFill>
                  <a:schemeClr val="tx1"/>
                </a:solidFill>
              </a:rPr>
              <a:t>шамамен</a:t>
            </a:r>
            <a:r>
              <a:rPr lang="ru-RU" sz="1600" dirty="0">
                <a:solidFill>
                  <a:schemeClr val="tx1"/>
                </a:solidFill>
              </a:rPr>
              <a:t> 40% - ы </a:t>
            </a:r>
            <a:r>
              <a:rPr lang="ru-RU" sz="1600" dirty="0" err="1">
                <a:solidFill>
                  <a:schemeClr val="tx1"/>
                </a:solidFill>
              </a:rPr>
              <a:t>екінші</a:t>
            </a:r>
            <a:r>
              <a:rPr lang="ru-RU" sz="1600" dirty="0">
                <a:solidFill>
                  <a:schemeClr val="tx1"/>
                </a:solidFill>
              </a:rPr>
              <a:t> </a:t>
            </a:r>
            <a:r>
              <a:rPr lang="ru-RU" sz="1600" dirty="0" err="1">
                <a:solidFill>
                  <a:schemeClr val="tx1"/>
                </a:solidFill>
              </a:rPr>
              <a:t>деңгейдегі</a:t>
            </a:r>
            <a:r>
              <a:rPr lang="ru-RU" sz="1600" dirty="0">
                <a:solidFill>
                  <a:schemeClr val="tx1"/>
                </a:solidFill>
              </a:rPr>
              <a:t> </a:t>
            </a:r>
            <a:r>
              <a:rPr lang="ru-RU" sz="1600" dirty="0" err="1">
                <a:solidFill>
                  <a:schemeClr val="tx1"/>
                </a:solidFill>
              </a:rPr>
              <a:t>коммерциялық</a:t>
            </a:r>
            <a:r>
              <a:rPr lang="ru-RU" sz="1600" dirty="0">
                <a:solidFill>
                  <a:schemeClr val="tx1"/>
                </a:solidFill>
              </a:rPr>
              <a:t> </a:t>
            </a:r>
            <a:r>
              <a:rPr lang="ru-RU" sz="1600" dirty="0" err="1">
                <a:solidFill>
                  <a:schemeClr val="tx1"/>
                </a:solidFill>
              </a:rPr>
              <a:t>банктер</a:t>
            </a:r>
            <a:r>
              <a:rPr lang="ru-RU" sz="1600" dirty="0">
                <a:solidFill>
                  <a:schemeClr val="tx1"/>
                </a:solidFill>
              </a:rPr>
              <a:t> мен </a:t>
            </a:r>
            <a:r>
              <a:rPr lang="ru-RU" sz="1600" dirty="0" err="1">
                <a:solidFill>
                  <a:schemeClr val="tx1"/>
                </a:solidFill>
              </a:rPr>
              <a:t>Қазақстан</a:t>
            </a:r>
            <a:r>
              <a:rPr lang="ru-RU" sz="1600" dirty="0">
                <a:solidFill>
                  <a:schemeClr val="tx1"/>
                </a:solidFill>
              </a:rPr>
              <a:t> </a:t>
            </a:r>
            <a:r>
              <a:rPr lang="ru-RU" sz="1600" dirty="0" err="1">
                <a:solidFill>
                  <a:schemeClr val="tx1"/>
                </a:solidFill>
              </a:rPr>
              <a:t>Ұлттық</a:t>
            </a:r>
            <a:r>
              <a:rPr lang="ru-RU" sz="1600" dirty="0">
                <a:solidFill>
                  <a:schemeClr val="tx1"/>
                </a:solidFill>
              </a:rPr>
              <a:t> </a:t>
            </a:r>
            <a:r>
              <a:rPr lang="ru-RU" sz="1600" dirty="0" err="1">
                <a:solidFill>
                  <a:schemeClr val="tx1"/>
                </a:solidFill>
              </a:rPr>
              <a:t>Банкінің</a:t>
            </a:r>
            <a:r>
              <a:rPr lang="ru-RU" sz="1600" dirty="0">
                <a:solidFill>
                  <a:schemeClr val="tx1"/>
                </a:solidFill>
              </a:rPr>
              <a:t> </a:t>
            </a:r>
            <a:r>
              <a:rPr lang="ru-RU" sz="1600" dirty="0" err="1">
                <a:solidFill>
                  <a:schemeClr val="tx1"/>
                </a:solidFill>
              </a:rPr>
              <a:t>функционалындағы</a:t>
            </a:r>
            <a:r>
              <a:rPr lang="ru-RU" sz="1600" dirty="0">
                <a:solidFill>
                  <a:schemeClr val="tx1"/>
                </a:solidFill>
              </a:rPr>
              <a:t> </a:t>
            </a:r>
            <a:r>
              <a:rPr lang="ru-RU" sz="1600" dirty="0" err="1">
                <a:solidFill>
                  <a:schemeClr val="tx1"/>
                </a:solidFill>
              </a:rPr>
              <a:t>айырмашылықтарды</a:t>
            </a:r>
            <a:r>
              <a:rPr lang="ru-RU" sz="1600" dirty="0">
                <a:solidFill>
                  <a:schemeClr val="tx1"/>
                </a:solidFill>
              </a:rPr>
              <a:t> </a:t>
            </a:r>
            <a:r>
              <a:rPr lang="ru-RU" sz="1600" dirty="0" err="1">
                <a:solidFill>
                  <a:schemeClr val="tx1"/>
                </a:solidFill>
              </a:rPr>
              <a:t>нашар</a:t>
            </a:r>
            <a:r>
              <a:rPr lang="ru-RU" sz="1600" dirty="0">
                <a:solidFill>
                  <a:schemeClr val="tx1"/>
                </a:solidFill>
              </a:rPr>
              <a:t> </a:t>
            </a:r>
            <a:r>
              <a:rPr lang="ru-RU" sz="1600" dirty="0" err="1">
                <a:solidFill>
                  <a:schemeClr val="tx1"/>
                </a:solidFill>
              </a:rPr>
              <a:t>түсінеді</a:t>
            </a:r>
            <a:r>
              <a:rPr lang="ru-RU" sz="1600" dirty="0">
                <a:solidFill>
                  <a:schemeClr val="tx1"/>
                </a:solidFill>
              </a:rPr>
              <a:t>.</a:t>
            </a:r>
          </a:p>
          <a:p>
            <a:pPr algn="just"/>
            <a:endParaRPr lang="ru-RU" sz="1600" dirty="0">
              <a:solidFill>
                <a:schemeClr val="tx1"/>
              </a:solidFill>
            </a:endParaRPr>
          </a:p>
          <a:p>
            <a:pPr algn="just"/>
            <a:r>
              <a:rPr lang="ru-RU" sz="1600" dirty="0">
                <a:solidFill>
                  <a:schemeClr val="tx1"/>
                </a:solidFill>
              </a:rPr>
              <a:t>Айта кету керек, </a:t>
            </a:r>
            <a:r>
              <a:rPr lang="ru-RU" sz="1600" dirty="0" err="1">
                <a:solidFill>
                  <a:schemeClr val="tx1"/>
                </a:solidFill>
              </a:rPr>
              <a:t>сауалнамаға</a:t>
            </a:r>
            <a:r>
              <a:rPr lang="ru-RU" sz="1600" dirty="0">
                <a:solidFill>
                  <a:schemeClr val="tx1"/>
                </a:solidFill>
              </a:rPr>
              <a:t> </a:t>
            </a:r>
            <a:r>
              <a:rPr lang="ru-RU" sz="1600" dirty="0" err="1">
                <a:solidFill>
                  <a:schemeClr val="tx1"/>
                </a:solidFill>
              </a:rPr>
              <a:t>қатысушылардың</a:t>
            </a:r>
            <a:r>
              <a:rPr lang="ru-RU" sz="1600" dirty="0">
                <a:solidFill>
                  <a:schemeClr val="tx1"/>
                </a:solidFill>
              </a:rPr>
              <a:t> </a:t>
            </a:r>
            <a:r>
              <a:rPr lang="ru-RU" sz="1600" dirty="0" err="1">
                <a:solidFill>
                  <a:schemeClr val="tx1"/>
                </a:solidFill>
              </a:rPr>
              <a:t>көпшілігі</a:t>
            </a:r>
            <a:r>
              <a:rPr lang="ru-RU" sz="1600" dirty="0">
                <a:solidFill>
                  <a:schemeClr val="tx1"/>
                </a:solidFill>
              </a:rPr>
              <a:t> </a:t>
            </a:r>
            <a:r>
              <a:rPr lang="ru-RU" sz="1600" dirty="0" err="1">
                <a:solidFill>
                  <a:schemeClr val="tx1"/>
                </a:solidFill>
              </a:rPr>
              <a:t>сауалнаманың</a:t>
            </a:r>
            <a:r>
              <a:rPr lang="ru-RU" sz="1600" dirty="0">
                <a:solidFill>
                  <a:schemeClr val="tx1"/>
                </a:solidFill>
              </a:rPr>
              <a:t> </a:t>
            </a:r>
            <a:r>
              <a:rPr lang="ru-RU" sz="1600" dirty="0" err="1">
                <a:solidFill>
                  <a:schemeClr val="tx1"/>
                </a:solidFill>
              </a:rPr>
              <a:t>барлық</a:t>
            </a:r>
            <a:r>
              <a:rPr lang="ru-RU" sz="1600" dirty="0">
                <a:solidFill>
                  <a:schemeClr val="tx1"/>
                </a:solidFill>
              </a:rPr>
              <a:t> </a:t>
            </a:r>
            <a:r>
              <a:rPr lang="ru-RU" sz="1600" dirty="0" err="1">
                <a:solidFill>
                  <a:schemeClr val="tx1"/>
                </a:solidFill>
              </a:rPr>
              <a:t>сегіз</a:t>
            </a:r>
            <a:r>
              <a:rPr lang="ru-RU" sz="1600" dirty="0">
                <a:solidFill>
                  <a:schemeClr val="tx1"/>
                </a:solidFill>
              </a:rPr>
              <a:t> </a:t>
            </a:r>
            <a:r>
              <a:rPr lang="ru-RU" sz="1600" dirty="0" err="1">
                <a:solidFill>
                  <a:schemeClr val="tx1"/>
                </a:solidFill>
              </a:rPr>
              <a:t>мәлімдемесіне</a:t>
            </a:r>
            <a:r>
              <a:rPr lang="ru-RU" sz="1600" dirty="0">
                <a:solidFill>
                  <a:schemeClr val="tx1"/>
                </a:solidFill>
              </a:rPr>
              <a:t> </a:t>
            </a:r>
            <a:r>
              <a:rPr lang="ru-RU" sz="1600" dirty="0" err="1">
                <a:solidFill>
                  <a:schemeClr val="tx1"/>
                </a:solidFill>
              </a:rPr>
              <a:t>жиі</a:t>
            </a:r>
            <a:r>
              <a:rPr lang="ru-RU" sz="1600" dirty="0">
                <a:solidFill>
                  <a:schemeClr val="tx1"/>
                </a:solidFill>
              </a:rPr>
              <a:t> "3" </a:t>
            </a:r>
            <a:r>
              <a:rPr lang="ru-RU" sz="1600" dirty="0" err="1">
                <a:solidFill>
                  <a:schemeClr val="tx1"/>
                </a:solidFill>
              </a:rPr>
              <a:t>бағасын</a:t>
            </a:r>
            <a:r>
              <a:rPr lang="ru-RU" sz="1600" dirty="0">
                <a:solidFill>
                  <a:schemeClr val="tx1"/>
                </a:solidFill>
              </a:rPr>
              <a:t> </a:t>
            </a:r>
            <a:r>
              <a:rPr lang="ru-RU" sz="1600" dirty="0" err="1">
                <a:solidFill>
                  <a:schemeClr val="tx1"/>
                </a:solidFill>
              </a:rPr>
              <a:t>берген</a:t>
            </a:r>
            <a:r>
              <a:rPr lang="ru-RU" sz="1600" dirty="0">
                <a:solidFill>
                  <a:schemeClr val="tx1"/>
                </a:solidFill>
              </a:rPr>
              <a:t>. </a:t>
            </a:r>
            <a:r>
              <a:rPr lang="ru-RU" sz="1600" dirty="0" err="1">
                <a:solidFill>
                  <a:schemeClr val="tx1"/>
                </a:solidFill>
              </a:rPr>
              <a:t>Бұл</a:t>
            </a:r>
            <a:r>
              <a:rPr lang="ru-RU" sz="1600" dirty="0">
                <a:solidFill>
                  <a:schemeClr val="tx1"/>
                </a:solidFill>
              </a:rPr>
              <a:t> </a:t>
            </a:r>
            <a:r>
              <a:rPr lang="ru-RU" sz="1600" dirty="0" err="1">
                <a:solidFill>
                  <a:schemeClr val="tx1"/>
                </a:solidFill>
              </a:rPr>
              <a:t>қаржы</a:t>
            </a:r>
            <a:r>
              <a:rPr lang="ru-RU" sz="1600" dirty="0">
                <a:solidFill>
                  <a:schemeClr val="tx1"/>
                </a:solidFill>
              </a:rPr>
              <a:t> </a:t>
            </a:r>
            <a:r>
              <a:rPr lang="ru-RU" sz="1600" dirty="0" err="1">
                <a:solidFill>
                  <a:schemeClr val="tx1"/>
                </a:solidFill>
              </a:rPr>
              <a:t>жүйесінің</a:t>
            </a:r>
            <a:r>
              <a:rPr lang="ru-RU" sz="1600" dirty="0">
                <a:solidFill>
                  <a:schemeClr val="tx1"/>
                </a:solidFill>
              </a:rPr>
              <a:t>, </a:t>
            </a:r>
            <a:r>
              <a:rPr lang="ru-RU" sz="1600" dirty="0" err="1">
                <a:solidFill>
                  <a:schemeClr val="tx1"/>
                </a:solidFill>
              </a:rPr>
              <a:t>атап</a:t>
            </a:r>
            <a:r>
              <a:rPr lang="ru-RU" sz="1600" dirty="0">
                <a:solidFill>
                  <a:schemeClr val="tx1"/>
                </a:solidFill>
              </a:rPr>
              <a:t> </a:t>
            </a:r>
            <a:r>
              <a:rPr lang="ru-RU" sz="1600" dirty="0" err="1">
                <a:solidFill>
                  <a:schemeClr val="tx1"/>
                </a:solidFill>
              </a:rPr>
              <a:t>айтқанда</a:t>
            </a:r>
            <a:r>
              <a:rPr lang="ru-RU" sz="1600" dirty="0">
                <a:solidFill>
                  <a:schemeClr val="tx1"/>
                </a:solidFill>
              </a:rPr>
              <a:t> </a:t>
            </a:r>
            <a:r>
              <a:rPr lang="ru-RU" sz="1600" dirty="0" err="1">
                <a:solidFill>
                  <a:schemeClr val="tx1"/>
                </a:solidFill>
              </a:rPr>
              <a:t>банктік</a:t>
            </a:r>
            <a:r>
              <a:rPr lang="ru-RU" sz="1600" dirty="0">
                <a:solidFill>
                  <a:schemeClr val="tx1"/>
                </a:solidFill>
              </a:rPr>
              <a:t> </a:t>
            </a:r>
            <a:r>
              <a:rPr lang="ru-RU" sz="1600" dirty="0" err="1">
                <a:solidFill>
                  <a:schemeClr val="tx1"/>
                </a:solidFill>
              </a:rPr>
              <a:t>жүйенің</a:t>
            </a:r>
            <a:r>
              <a:rPr lang="ru-RU" sz="1600" dirty="0">
                <a:solidFill>
                  <a:schemeClr val="tx1"/>
                </a:solidFill>
              </a:rPr>
              <a:t> </a:t>
            </a:r>
            <a:r>
              <a:rPr lang="ru-RU" sz="1600" dirty="0" err="1">
                <a:solidFill>
                  <a:schemeClr val="tx1"/>
                </a:solidFill>
              </a:rPr>
              <a:t>жұмысына</a:t>
            </a:r>
            <a:r>
              <a:rPr lang="ru-RU" sz="1600" dirty="0">
                <a:solidFill>
                  <a:schemeClr val="tx1"/>
                </a:solidFill>
              </a:rPr>
              <a:t> </a:t>
            </a:r>
            <a:r>
              <a:rPr lang="ru-RU" sz="1600" dirty="0" err="1">
                <a:solidFill>
                  <a:schemeClr val="tx1"/>
                </a:solidFill>
              </a:rPr>
              <a:t>қатысты</a:t>
            </a:r>
            <a:r>
              <a:rPr lang="ru-RU" sz="1600" dirty="0">
                <a:solidFill>
                  <a:schemeClr val="tx1"/>
                </a:solidFill>
              </a:rPr>
              <a:t> </a:t>
            </a:r>
            <a:r>
              <a:rPr lang="ru-RU" sz="1600" dirty="0" err="1">
                <a:solidFill>
                  <a:schemeClr val="tx1"/>
                </a:solidFill>
              </a:rPr>
              <a:t>білімге</a:t>
            </a:r>
            <a:r>
              <a:rPr lang="ru-RU" sz="1600" dirty="0">
                <a:solidFill>
                  <a:schemeClr val="tx1"/>
                </a:solidFill>
              </a:rPr>
              <a:t> </a:t>
            </a:r>
            <a:r>
              <a:rPr lang="ru-RU" sz="1600" dirty="0" err="1">
                <a:solidFill>
                  <a:schemeClr val="tx1"/>
                </a:solidFill>
              </a:rPr>
              <a:t>деген</a:t>
            </a:r>
            <a:r>
              <a:rPr lang="ru-RU" sz="1600" dirty="0">
                <a:solidFill>
                  <a:schemeClr val="tx1"/>
                </a:solidFill>
              </a:rPr>
              <a:t> </a:t>
            </a:r>
            <a:r>
              <a:rPr lang="ru-RU" sz="1600" dirty="0" err="1">
                <a:solidFill>
                  <a:schemeClr val="tx1"/>
                </a:solidFill>
              </a:rPr>
              <a:t>сенімсіздікті</a:t>
            </a:r>
            <a:r>
              <a:rPr lang="ru-RU" sz="1600" dirty="0">
                <a:solidFill>
                  <a:schemeClr val="tx1"/>
                </a:solidFill>
              </a:rPr>
              <a:t>, </a:t>
            </a:r>
            <a:r>
              <a:rPr lang="ru-RU" sz="1600" dirty="0" err="1">
                <a:solidFill>
                  <a:schemeClr val="tx1"/>
                </a:solidFill>
              </a:rPr>
              <a:t>сондай-ақ</a:t>
            </a:r>
            <a:r>
              <a:rPr lang="ru-RU" sz="1600" dirty="0">
                <a:solidFill>
                  <a:schemeClr val="tx1"/>
                </a:solidFill>
              </a:rPr>
              <a:t> </a:t>
            </a:r>
            <a:r>
              <a:rPr lang="ru-RU" sz="1600" dirty="0" err="1">
                <a:solidFill>
                  <a:schemeClr val="tx1"/>
                </a:solidFill>
              </a:rPr>
              <a:t>оған</a:t>
            </a:r>
            <a:r>
              <a:rPr lang="ru-RU" sz="1600" dirty="0">
                <a:solidFill>
                  <a:schemeClr val="tx1"/>
                </a:solidFill>
              </a:rPr>
              <a:t> </a:t>
            </a:r>
            <a:r>
              <a:rPr lang="ru-RU" sz="1600" dirty="0" err="1">
                <a:solidFill>
                  <a:schemeClr val="tx1"/>
                </a:solidFill>
              </a:rPr>
              <a:t>деген</a:t>
            </a:r>
            <a:r>
              <a:rPr lang="ru-RU" sz="1600" dirty="0">
                <a:solidFill>
                  <a:schemeClr val="tx1"/>
                </a:solidFill>
              </a:rPr>
              <a:t> </a:t>
            </a:r>
            <a:r>
              <a:rPr lang="ru-RU" sz="1600" dirty="0" err="1">
                <a:solidFill>
                  <a:schemeClr val="tx1"/>
                </a:solidFill>
              </a:rPr>
              <a:t>сенімнің</a:t>
            </a:r>
            <a:r>
              <a:rPr lang="ru-RU" sz="1600" dirty="0">
                <a:solidFill>
                  <a:schemeClr val="tx1"/>
                </a:solidFill>
              </a:rPr>
              <a:t> </a:t>
            </a:r>
            <a:r>
              <a:rPr lang="ru-RU" sz="1600" dirty="0" err="1">
                <a:solidFill>
                  <a:schemeClr val="tx1"/>
                </a:solidFill>
              </a:rPr>
              <a:t>төмен</a:t>
            </a:r>
            <a:r>
              <a:rPr lang="ru-RU" sz="1600" dirty="0">
                <a:solidFill>
                  <a:schemeClr val="tx1"/>
                </a:solidFill>
              </a:rPr>
              <a:t> </a:t>
            </a:r>
            <a:r>
              <a:rPr lang="ru-RU" sz="1600" dirty="0" err="1">
                <a:solidFill>
                  <a:schemeClr val="tx1"/>
                </a:solidFill>
              </a:rPr>
              <a:t>деңгейін</a:t>
            </a:r>
            <a:r>
              <a:rPr lang="ru-RU" sz="1600" dirty="0">
                <a:solidFill>
                  <a:schemeClr val="tx1"/>
                </a:solidFill>
              </a:rPr>
              <a:t>, </a:t>
            </a:r>
            <a:r>
              <a:rPr lang="ru-RU" sz="1600" dirty="0" err="1">
                <a:solidFill>
                  <a:schemeClr val="tx1"/>
                </a:solidFill>
              </a:rPr>
              <a:t>өзінің</a:t>
            </a:r>
            <a:r>
              <a:rPr lang="ru-RU" sz="1600" dirty="0">
                <a:solidFill>
                  <a:schemeClr val="tx1"/>
                </a:solidFill>
              </a:rPr>
              <a:t> </a:t>
            </a:r>
            <a:r>
              <a:rPr lang="ru-RU" sz="1600" dirty="0" err="1">
                <a:solidFill>
                  <a:schemeClr val="tx1"/>
                </a:solidFill>
              </a:rPr>
              <a:t>хабардар</a:t>
            </a:r>
            <a:r>
              <a:rPr lang="ru-RU" sz="1600" dirty="0">
                <a:solidFill>
                  <a:schemeClr val="tx1"/>
                </a:solidFill>
              </a:rPr>
              <a:t> </a:t>
            </a:r>
            <a:r>
              <a:rPr lang="ru-RU" sz="1600" dirty="0" err="1">
                <a:solidFill>
                  <a:schemeClr val="tx1"/>
                </a:solidFill>
              </a:rPr>
              <a:t>болуына</a:t>
            </a:r>
            <a:r>
              <a:rPr lang="ru-RU" sz="1600" dirty="0">
                <a:solidFill>
                  <a:schemeClr val="tx1"/>
                </a:solidFill>
              </a:rPr>
              <a:t> </a:t>
            </a:r>
            <a:r>
              <a:rPr lang="ru-RU" sz="1600" dirty="0" err="1">
                <a:solidFill>
                  <a:schemeClr val="tx1"/>
                </a:solidFill>
              </a:rPr>
              <a:t>күмәндануды</a:t>
            </a:r>
            <a:r>
              <a:rPr lang="ru-RU" sz="1600" dirty="0">
                <a:solidFill>
                  <a:schemeClr val="tx1"/>
                </a:solidFill>
              </a:rPr>
              <a:t> </a:t>
            </a:r>
            <a:r>
              <a:rPr lang="ru-RU" sz="1600" dirty="0" err="1">
                <a:solidFill>
                  <a:schemeClr val="tx1"/>
                </a:solidFill>
              </a:rPr>
              <a:t>білдіреді</a:t>
            </a:r>
            <a:r>
              <a:rPr lang="ru-RU" sz="1600" dirty="0">
                <a:solidFill>
                  <a:schemeClr val="tx1"/>
                </a:solidFill>
              </a:rPr>
              <a:t>.</a:t>
            </a:r>
          </a:p>
        </p:txBody>
      </p:sp>
    </p:spTree>
    <p:extLst>
      <p:ext uri="{BB962C8B-B14F-4D97-AF65-F5344CB8AC3E}">
        <p14:creationId xmlns:p14="http://schemas.microsoft.com/office/powerpoint/2010/main" val="24081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1026" y="334546"/>
            <a:ext cx="10472774" cy="642943"/>
          </a:xfrm>
        </p:spPr>
        <p:txBody>
          <a:bodyPr>
            <a:normAutofit fontScale="90000"/>
          </a:bodyPr>
          <a:lstStyle/>
          <a:p>
            <a:br>
              <a:rPr lang="ru-RU" sz="2700" b="1" dirty="0"/>
            </a:br>
            <a:r>
              <a:rPr lang="ru-RU" sz="3100" b="1" dirty="0">
                <a:latin typeface="+mn-lt"/>
              </a:rPr>
              <a:t>«ҚАРЖЫЛЫҚ САУАТТЫЛЫҚ САЛАСЫНДАҒЫ ҚАЖЕТТІЛІКТЕР» </a:t>
            </a:r>
            <a:r>
              <a:rPr lang="ru-RU" sz="3100" b="1" dirty="0" err="1">
                <a:latin typeface="+mn-lt"/>
              </a:rPr>
              <a:t>блогы</a:t>
            </a:r>
            <a:r>
              <a:rPr lang="ru-RU" sz="3100" b="1" dirty="0">
                <a:latin typeface="+mn-lt"/>
              </a:rPr>
              <a:t> </a:t>
            </a:r>
            <a:r>
              <a:rPr lang="ru-RU" sz="3100" b="1" dirty="0" err="1">
                <a:latin typeface="+mn-lt"/>
              </a:rPr>
              <a:t>бойынша</a:t>
            </a:r>
            <a:r>
              <a:rPr lang="ru-RU" sz="3100" b="1" dirty="0">
                <a:latin typeface="+mn-lt"/>
              </a:rPr>
              <a:t> </a:t>
            </a:r>
            <a:r>
              <a:rPr lang="ru-RU" sz="3100" b="1" dirty="0" err="1">
                <a:latin typeface="+mn-lt"/>
              </a:rPr>
              <a:t>қорытындылар</a:t>
            </a:r>
            <a:br>
              <a:rPr lang="ru-RU" sz="2800" dirty="0">
                <a:solidFill>
                  <a:srgbClr val="00A642"/>
                </a:solidFill>
                <a:latin typeface="+mn-lt"/>
              </a:rPr>
            </a:br>
            <a:endParaRPr lang="ru-RU" sz="2800" b="1" dirty="0">
              <a:solidFill>
                <a:srgbClr val="00A642"/>
              </a:solidFill>
              <a:latin typeface="+mn-lt"/>
            </a:endParaRPr>
          </a:p>
        </p:txBody>
      </p:sp>
      <p:sp>
        <p:nvSpPr>
          <p:cNvPr id="3" name="Содержимое 2"/>
          <p:cNvSpPr>
            <a:spLocks noGrp="1"/>
          </p:cNvSpPr>
          <p:nvPr>
            <p:ph idx="1"/>
          </p:nvPr>
        </p:nvSpPr>
        <p:spPr>
          <a:xfrm>
            <a:off x="815144" y="1237042"/>
            <a:ext cx="10515600" cy="5286412"/>
          </a:xfrm>
        </p:spPr>
        <p:txBody>
          <a:bodyPr>
            <a:normAutofit fontScale="92500" lnSpcReduction="10000"/>
          </a:bodyPr>
          <a:lstStyle/>
          <a:p>
            <a:pPr marL="57150" indent="-285750" algn="just">
              <a:spcBef>
                <a:spcPts val="0"/>
              </a:spcBef>
            </a:pPr>
            <a:r>
              <a:rPr lang="ru-RU" sz="1700" dirty="0" err="1">
                <a:solidFill>
                  <a:schemeClr val="tx1"/>
                </a:solidFill>
              </a:rPr>
              <a:t>Сұралғандардың</a:t>
            </a:r>
            <a:r>
              <a:rPr lang="ru-RU" sz="1700" dirty="0">
                <a:solidFill>
                  <a:schemeClr val="tx1"/>
                </a:solidFill>
              </a:rPr>
              <a:t> </a:t>
            </a:r>
            <a:r>
              <a:rPr lang="ru-RU" sz="1700" dirty="0" err="1">
                <a:solidFill>
                  <a:schemeClr val="tx1"/>
                </a:solidFill>
              </a:rPr>
              <a:t>негізгі</a:t>
            </a:r>
            <a:r>
              <a:rPr lang="ru-RU" sz="1700" dirty="0">
                <a:solidFill>
                  <a:schemeClr val="tx1"/>
                </a:solidFill>
              </a:rPr>
              <a:t> </a:t>
            </a:r>
            <a:r>
              <a:rPr lang="ru-RU" sz="1700" dirty="0" err="1">
                <a:solidFill>
                  <a:schemeClr val="tx1"/>
                </a:solidFill>
              </a:rPr>
              <a:t>үлесіне</a:t>
            </a:r>
            <a:r>
              <a:rPr lang="ru-RU" sz="1700" dirty="0">
                <a:solidFill>
                  <a:schemeClr val="tx1"/>
                </a:solidFill>
              </a:rPr>
              <a:t> </a:t>
            </a:r>
            <a:r>
              <a:rPr lang="ru-RU" sz="1700" dirty="0" err="1">
                <a:solidFill>
                  <a:schemeClr val="tx1"/>
                </a:solidFill>
              </a:rPr>
              <a:t>өз</a:t>
            </a:r>
            <a:r>
              <a:rPr lang="ru-RU" sz="1700" dirty="0">
                <a:solidFill>
                  <a:schemeClr val="tx1"/>
                </a:solidFill>
              </a:rPr>
              <a:t> </a:t>
            </a:r>
            <a:r>
              <a:rPr lang="ru-RU" sz="1700" dirty="0" err="1">
                <a:solidFill>
                  <a:schemeClr val="tx1"/>
                </a:solidFill>
              </a:rPr>
              <a:t>қаржысын</a:t>
            </a:r>
            <a:r>
              <a:rPr lang="ru-RU" sz="1700" dirty="0">
                <a:solidFill>
                  <a:schemeClr val="tx1"/>
                </a:solidFill>
              </a:rPr>
              <a:t> </a:t>
            </a:r>
            <a:r>
              <a:rPr lang="ru-RU" sz="1700" dirty="0" err="1">
                <a:solidFill>
                  <a:schemeClr val="tx1"/>
                </a:solidFill>
              </a:rPr>
              <a:t>басқару</a:t>
            </a:r>
            <a:r>
              <a:rPr lang="ru-RU" sz="1700" dirty="0">
                <a:solidFill>
                  <a:schemeClr val="tx1"/>
                </a:solidFill>
              </a:rPr>
              <a:t> , </a:t>
            </a:r>
            <a:r>
              <a:rPr lang="ru-RU" sz="1700" dirty="0" err="1">
                <a:solidFill>
                  <a:schemeClr val="tx1"/>
                </a:solidFill>
              </a:rPr>
              <a:t>қаржы</a:t>
            </a:r>
            <a:r>
              <a:rPr lang="ru-RU" sz="1700" dirty="0">
                <a:solidFill>
                  <a:schemeClr val="tx1"/>
                </a:solidFill>
              </a:rPr>
              <a:t> </a:t>
            </a:r>
            <a:r>
              <a:rPr lang="ru-RU" sz="1700" dirty="0" err="1">
                <a:solidFill>
                  <a:schemeClr val="tx1"/>
                </a:solidFill>
              </a:rPr>
              <a:t>институттары</a:t>
            </a:r>
            <a:r>
              <a:rPr lang="ru-RU" sz="1700" dirty="0">
                <a:solidFill>
                  <a:schemeClr val="tx1"/>
                </a:solidFill>
              </a:rPr>
              <a:t> мен </a:t>
            </a:r>
            <a:r>
              <a:rPr lang="ru-RU" sz="1700" dirty="0" err="1">
                <a:solidFill>
                  <a:schemeClr val="tx1"/>
                </a:solidFill>
              </a:rPr>
              <a:t>қызметтер</a:t>
            </a:r>
            <a:r>
              <a:rPr lang="ru-RU" sz="1700" dirty="0">
                <a:solidFill>
                  <a:schemeClr val="tx1"/>
                </a:solidFill>
              </a:rPr>
              <a:t> </a:t>
            </a:r>
            <a:r>
              <a:rPr lang="ru-RU" sz="1700" dirty="0" err="1">
                <a:solidFill>
                  <a:schemeClr val="tx1"/>
                </a:solidFill>
              </a:rPr>
              <a:t>туралы</a:t>
            </a:r>
            <a:r>
              <a:rPr lang="ru-RU" sz="1700" dirty="0">
                <a:solidFill>
                  <a:schemeClr val="tx1"/>
                </a:solidFill>
              </a:rPr>
              <a:t> </a:t>
            </a:r>
            <a:r>
              <a:rPr lang="ru-RU" sz="1700" dirty="0" err="1">
                <a:solidFill>
                  <a:schemeClr val="tx1"/>
                </a:solidFill>
              </a:rPr>
              <a:t>ақпарат</a:t>
            </a:r>
            <a:r>
              <a:rPr lang="ru-RU" sz="1700" dirty="0">
                <a:solidFill>
                  <a:schemeClr val="tx1"/>
                </a:solidFill>
              </a:rPr>
              <a:t> </a:t>
            </a:r>
            <a:r>
              <a:rPr lang="ru-RU" sz="1700" dirty="0" err="1">
                <a:solidFill>
                  <a:schemeClr val="tx1"/>
                </a:solidFill>
              </a:rPr>
              <a:t>ішінара</a:t>
            </a:r>
            <a:r>
              <a:rPr lang="ru-RU" sz="1700" dirty="0">
                <a:solidFill>
                  <a:schemeClr val="tx1"/>
                </a:solidFill>
              </a:rPr>
              <a:t> </a:t>
            </a:r>
            <a:r>
              <a:rPr lang="ru-RU" sz="1700" dirty="0" err="1">
                <a:solidFill>
                  <a:schemeClr val="tx1"/>
                </a:solidFill>
              </a:rPr>
              <a:t>жеткілікті</a:t>
            </a:r>
            <a:r>
              <a:rPr lang="ru-RU" sz="1700" dirty="0">
                <a:solidFill>
                  <a:schemeClr val="tx1"/>
                </a:solidFill>
              </a:rPr>
              <a:t>– 39,2 %, </a:t>
            </a:r>
            <a:r>
              <a:rPr lang="ru-RU" sz="1700" dirty="0" err="1">
                <a:solidFill>
                  <a:schemeClr val="tx1"/>
                </a:solidFill>
              </a:rPr>
              <a:t>мұндай</a:t>
            </a:r>
            <a:r>
              <a:rPr lang="ru-RU" sz="1700" dirty="0">
                <a:solidFill>
                  <a:schemeClr val="tx1"/>
                </a:solidFill>
              </a:rPr>
              <a:t> </a:t>
            </a:r>
            <a:r>
              <a:rPr lang="ru-RU" sz="1700" dirty="0" err="1">
                <a:solidFill>
                  <a:schemeClr val="tx1"/>
                </a:solidFill>
              </a:rPr>
              <a:t>ақпарат</a:t>
            </a:r>
            <a:r>
              <a:rPr lang="ru-RU" sz="1700" dirty="0">
                <a:solidFill>
                  <a:schemeClr val="tx1"/>
                </a:solidFill>
              </a:rPr>
              <a:t> </a:t>
            </a:r>
            <a:r>
              <a:rPr lang="ru-RU" sz="1700" dirty="0" err="1">
                <a:solidFill>
                  <a:schemeClr val="tx1"/>
                </a:solidFill>
              </a:rPr>
              <a:t>жетіспейтіндер</a:t>
            </a:r>
            <a:r>
              <a:rPr lang="ru-RU" sz="1700" dirty="0">
                <a:solidFill>
                  <a:schemeClr val="tx1"/>
                </a:solidFill>
              </a:rPr>
              <a:t> – 33,4% </a:t>
            </a:r>
            <a:r>
              <a:rPr lang="ru-RU" sz="1700" dirty="0" err="1">
                <a:solidFill>
                  <a:schemeClr val="tx1"/>
                </a:solidFill>
              </a:rPr>
              <a:t>құрады</a:t>
            </a:r>
            <a:r>
              <a:rPr lang="ru-RU" sz="1700" dirty="0">
                <a:solidFill>
                  <a:schemeClr val="tx1"/>
                </a:solidFill>
              </a:rPr>
              <a:t> </a:t>
            </a:r>
            <a:r>
              <a:rPr lang="ru-RU" sz="1700" dirty="0" err="1">
                <a:solidFill>
                  <a:schemeClr val="tx1"/>
                </a:solidFill>
              </a:rPr>
              <a:t>және</a:t>
            </a:r>
            <a:r>
              <a:rPr lang="ru-RU" sz="1700" dirty="0">
                <a:solidFill>
                  <a:schemeClr val="tx1"/>
                </a:solidFill>
              </a:rPr>
              <a:t> 30,2% </a:t>
            </a:r>
            <a:r>
              <a:rPr lang="ru-RU" sz="1700" dirty="0" err="1">
                <a:solidFill>
                  <a:schemeClr val="tx1"/>
                </a:solidFill>
              </a:rPr>
              <a:t>ақпарат</a:t>
            </a:r>
            <a:r>
              <a:rPr lang="ru-RU" sz="1700" dirty="0">
                <a:solidFill>
                  <a:schemeClr val="tx1"/>
                </a:solidFill>
              </a:rPr>
              <a:t> пен </a:t>
            </a:r>
            <a:r>
              <a:rPr lang="ru-RU" sz="1700" dirty="0" err="1">
                <a:solidFill>
                  <a:schemeClr val="tx1"/>
                </a:solidFill>
              </a:rPr>
              <a:t>білім</a:t>
            </a:r>
            <a:r>
              <a:rPr lang="ru-RU" sz="1700" dirty="0">
                <a:solidFill>
                  <a:schemeClr val="tx1"/>
                </a:solidFill>
              </a:rPr>
              <a:t> </a:t>
            </a:r>
            <a:r>
              <a:rPr lang="ru-RU" sz="1700" dirty="0" err="1">
                <a:solidFill>
                  <a:schemeClr val="tx1"/>
                </a:solidFill>
              </a:rPr>
              <a:t>жеткілікті</a:t>
            </a:r>
            <a:r>
              <a:rPr lang="ru-RU" sz="1700" dirty="0">
                <a:solidFill>
                  <a:schemeClr val="tx1"/>
                </a:solidFill>
              </a:rPr>
              <a:t> </a:t>
            </a:r>
            <a:r>
              <a:rPr lang="ru-RU" sz="1700" dirty="0" err="1">
                <a:solidFill>
                  <a:schemeClr val="tx1"/>
                </a:solidFill>
              </a:rPr>
              <a:t>жауап</a:t>
            </a:r>
            <a:r>
              <a:rPr lang="ru-RU" sz="1700" dirty="0">
                <a:solidFill>
                  <a:schemeClr val="tx1"/>
                </a:solidFill>
              </a:rPr>
              <a:t> </a:t>
            </a:r>
            <a:r>
              <a:rPr lang="ru-RU" sz="1700" dirty="0" err="1">
                <a:solidFill>
                  <a:schemeClr val="tx1"/>
                </a:solidFill>
              </a:rPr>
              <a:t>нұсқасын</a:t>
            </a:r>
            <a:r>
              <a:rPr lang="ru-RU" sz="1700" dirty="0">
                <a:solidFill>
                  <a:schemeClr val="tx1"/>
                </a:solidFill>
              </a:rPr>
              <a:t> </a:t>
            </a:r>
            <a:r>
              <a:rPr lang="ru-RU" sz="1700" dirty="0" err="1">
                <a:solidFill>
                  <a:schemeClr val="tx1"/>
                </a:solidFill>
              </a:rPr>
              <a:t>таңдағандар</a:t>
            </a:r>
            <a:r>
              <a:rPr lang="ru-RU" sz="1700" dirty="0">
                <a:solidFill>
                  <a:schemeClr val="tx1"/>
                </a:solidFill>
              </a:rPr>
              <a:t> </a:t>
            </a:r>
            <a:r>
              <a:rPr lang="ru-RU" sz="1700" dirty="0" err="1">
                <a:solidFill>
                  <a:schemeClr val="tx1"/>
                </a:solidFill>
              </a:rPr>
              <a:t>құрады</a:t>
            </a:r>
            <a:r>
              <a:rPr lang="ru-RU" sz="1700" dirty="0">
                <a:solidFill>
                  <a:schemeClr val="tx1"/>
                </a:solidFill>
              </a:rPr>
              <a:t>.</a:t>
            </a:r>
          </a:p>
          <a:p>
            <a:pPr marL="57150" indent="-285750" algn="just">
              <a:spcBef>
                <a:spcPts val="0"/>
              </a:spcBef>
            </a:pPr>
            <a:endParaRPr lang="ru-RU" sz="1700" dirty="0">
              <a:solidFill>
                <a:schemeClr val="tx1"/>
              </a:solidFill>
            </a:endParaRPr>
          </a:p>
          <a:p>
            <a:pPr marL="57150" indent="-285750" algn="just">
              <a:spcBef>
                <a:spcPts val="0"/>
              </a:spcBef>
            </a:pPr>
            <a:r>
              <a:rPr lang="ru-RU" sz="1700" dirty="0" err="1">
                <a:solidFill>
                  <a:schemeClr val="tx1"/>
                </a:solidFill>
              </a:rPr>
              <a:t>Бәрінен</a:t>
            </a:r>
            <a:r>
              <a:rPr lang="ru-RU" sz="1700" dirty="0">
                <a:solidFill>
                  <a:schemeClr val="tx1"/>
                </a:solidFill>
              </a:rPr>
              <a:t> </a:t>
            </a:r>
            <a:r>
              <a:rPr lang="ru-RU" sz="1700" dirty="0" err="1">
                <a:solidFill>
                  <a:schemeClr val="tx1"/>
                </a:solidFill>
              </a:rPr>
              <a:t>бұрын</a:t>
            </a:r>
            <a:r>
              <a:rPr lang="ru-RU" sz="1700" dirty="0">
                <a:solidFill>
                  <a:schemeClr val="tx1"/>
                </a:solidFill>
              </a:rPr>
              <a:t> </a:t>
            </a:r>
            <a:r>
              <a:rPr lang="ru-RU" sz="1700" dirty="0" err="1">
                <a:solidFill>
                  <a:schemeClr val="tx1"/>
                </a:solidFill>
              </a:rPr>
              <a:t>сақтандыру</a:t>
            </a:r>
            <a:r>
              <a:rPr lang="ru-RU" sz="1700" dirty="0">
                <a:solidFill>
                  <a:schemeClr val="tx1"/>
                </a:solidFill>
              </a:rPr>
              <a:t> </a:t>
            </a:r>
            <a:r>
              <a:rPr lang="ru-RU" sz="1700" dirty="0" err="1">
                <a:solidFill>
                  <a:schemeClr val="tx1"/>
                </a:solidFill>
              </a:rPr>
              <a:t>өнімдері</a:t>
            </a:r>
            <a:r>
              <a:rPr lang="ru-RU" sz="1700" dirty="0">
                <a:solidFill>
                  <a:schemeClr val="tx1"/>
                </a:solidFill>
              </a:rPr>
              <a:t> </a:t>
            </a:r>
            <a:r>
              <a:rPr lang="ru-RU" sz="1700" dirty="0" err="1">
                <a:solidFill>
                  <a:schemeClr val="tx1"/>
                </a:solidFill>
              </a:rPr>
              <a:t>және</a:t>
            </a:r>
            <a:r>
              <a:rPr lang="ru-RU" sz="1700" dirty="0">
                <a:solidFill>
                  <a:schemeClr val="tx1"/>
                </a:solidFill>
              </a:rPr>
              <a:t> </a:t>
            </a:r>
            <a:r>
              <a:rPr lang="ru-RU" sz="1700" dirty="0" err="1">
                <a:solidFill>
                  <a:schemeClr val="tx1"/>
                </a:solidFill>
              </a:rPr>
              <a:t>сақтандыру</a:t>
            </a:r>
            <a:r>
              <a:rPr lang="ru-RU" sz="1700" dirty="0">
                <a:solidFill>
                  <a:schemeClr val="tx1"/>
                </a:solidFill>
              </a:rPr>
              <a:t> </a:t>
            </a:r>
            <a:r>
              <a:rPr lang="ru-RU" sz="1700" dirty="0" err="1">
                <a:solidFill>
                  <a:schemeClr val="tx1"/>
                </a:solidFill>
              </a:rPr>
              <a:t>қызметтерінің</a:t>
            </a:r>
            <a:r>
              <a:rPr lang="ru-RU" sz="1700" dirty="0">
                <a:solidFill>
                  <a:schemeClr val="tx1"/>
                </a:solidFill>
              </a:rPr>
              <a:t> </a:t>
            </a:r>
            <a:r>
              <a:rPr lang="ru-RU" sz="1700" dirty="0" err="1">
                <a:solidFill>
                  <a:schemeClr val="tx1"/>
                </a:solidFill>
              </a:rPr>
              <a:t>нарығы</a:t>
            </a:r>
            <a:r>
              <a:rPr lang="ru-RU" sz="1700" dirty="0">
                <a:solidFill>
                  <a:schemeClr val="tx1"/>
                </a:solidFill>
              </a:rPr>
              <a:t> </a:t>
            </a:r>
            <a:r>
              <a:rPr lang="ru-RU" sz="1700" dirty="0" err="1">
                <a:solidFill>
                  <a:schemeClr val="tx1"/>
                </a:solidFill>
              </a:rPr>
              <a:t>туралы</a:t>
            </a:r>
            <a:r>
              <a:rPr lang="ru-RU" sz="1700" dirty="0">
                <a:solidFill>
                  <a:schemeClr val="tx1"/>
                </a:solidFill>
              </a:rPr>
              <a:t> </a:t>
            </a:r>
            <a:r>
              <a:rPr lang="ru-RU" sz="1700" dirty="0" err="1">
                <a:solidFill>
                  <a:schemeClr val="tx1"/>
                </a:solidFill>
              </a:rPr>
              <a:t>ақпарат</a:t>
            </a:r>
            <a:r>
              <a:rPr lang="ru-RU" sz="1700" dirty="0">
                <a:solidFill>
                  <a:schemeClr val="tx1"/>
                </a:solidFill>
              </a:rPr>
              <a:t> </a:t>
            </a:r>
            <a:r>
              <a:rPr lang="ru-RU" sz="1700" dirty="0" err="1">
                <a:solidFill>
                  <a:schemeClr val="tx1"/>
                </a:solidFill>
              </a:rPr>
              <a:t>жетіспейді</a:t>
            </a:r>
            <a:r>
              <a:rPr lang="ru-RU" sz="1700" dirty="0">
                <a:solidFill>
                  <a:schemeClr val="tx1"/>
                </a:solidFill>
              </a:rPr>
              <a:t> – 37,4 %, банк </a:t>
            </a:r>
            <a:r>
              <a:rPr lang="ru-RU" sz="1700" dirty="0" err="1">
                <a:solidFill>
                  <a:schemeClr val="tx1"/>
                </a:solidFill>
              </a:rPr>
              <a:t>қызметтері</a:t>
            </a:r>
            <a:r>
              <a:rPr lang="ru-RU" sz="1700" dirty="0">
                <a:solidFill>
                  <a:schemeClr val="tx1"/>
                </a:solidFill>
              </a:rPr>
              <a:t> мен </a:t>
            </a:r>
            <a:r>
              <a:rPr lang="ru-RU" sz="1700" dirty="0" err="1">
                <a:solidFill>
                  <a:schemeClr val="tx1"/>
                </a:solidFill>
              </a:rPr>
              <a:t>өнімдерінің</a:t>
            </a:r>
            <a:r>
              <a:rPr lang="ru-RU" sz="1700" dirty="0">
                <a:solidFill>
                  <a:schemeClr val="tx1"/>
                </a:solidFill>
              </a:rPr>
              <a:t> </a:t>
            </a:r>
            <a:r>
              <a:rPr lang="ru-RU" sz="1700" dirty="0" err="1">
                <a:solidFill>
                  <a:schemeClr val="tx1"/>
                </a:solidFill>
              </a:rPr>
              <a:t>әртүрлі</a:t>
            </a:r>
            <a:r>
              <a:rPr lang="ru-RU" sz="1700" dirty="0">
                <a:solidFill>
                  <a:schemeClr val="tx1"/>
                </a:solidFill>
              </a:rPr>
              <a:t> </a:t>
            </a:r>
            <a:r>
              <a:rPr lang="ru-RU" sz="1700" dirty="0" err="1">
                <a:solidFill>
                  <a:schemeClr val="tx1"/>
                </a:solidFill>
              </a:rPr>
              <a:t>түрлерінің</a:t>
            </a:r>
            <a:r>
              <a:rPr lang="ru-RU" sz="1700" dirty="0">
                <a:solidFill>
                  <a:schemeClr val="tx1"/>
                </a:solidFill>
              </a:rPr>
              <a:t> </a:t>
            </a:r>
            <a:r>
              <a:rPr lang="ru-RU" sz="1700" dirty="0" err="1">
                <a:solidFill>
                  <a:schemeClr val="tx1"/>
                </a:solidFill>
              </a:rPr>
              <a:t>ерекшеліктері</a:t>
            </a:r>
            <a:r>
              <a:rPr lang="ru-RU" sz="1700" dirty="0">
                <a:solidFill>
                  <a:schemeClr val="tx1"/>
                </a:solidFill>
              </a:rPr>
              <a:t> </a:t>
            </a:r>
            <a:r>
              <a:rPr lang="ru-RU" sz="1700" dirty="0" err="1">
                <a:solidFill>
                  <a:schemeClr val="tx1"/>
                </a:solidFill>
              </a:rPr>
              <a:t>туралы</a:t>
            </a:r>
            <a:r>
              <a:rPr lang="ru-RU" sz="1700" dirty="0">
                <a:solidFill>
                  <a:schemeClr val="tx1"/>
                </a:solidFill>
              </a:rPr>
              <a:t> – 27,4%, </a:t>
            </a:r>
            <a:r>
              <a:rPr lang="ru-RU" sz="1700" dirty="0" err="1">
                <a:solidFill>
                  <a:schemeClr val="tx1"/>
                </a:solidFill>
              </a:rPr>
              <a:t>сонымен</a:t>
            </a:r>
            <a:r>
              <a:rPr lang="ru-RU" sz="1700" dirty="0">
                <a:solidFill>
                  <a:schemeClr val="tx1"/>
                </a:solidFill>
              </a:rPr>
              <a:t> </a:t>
            </a:r>
            <a:r>
              <a:rPr lang="ru-RU" sz="1700" dirty="0" err="1">
                <a:solidFill>
                  <a:schemeClr val="tx1"/>
                </a:solidFill>
              </a:rPr>
              <a:t>қатар</a:t>
            </a:r>
            <a:r>
              <a:rPr lang="ru-RU" sz="1700" dirty="0">
                <a:solidFill>
                  <a:schemeClr val="tx1"/>
                </a:solidFill>
              </a:rPr>
              <a:t> </a:t>
            </a:r>
            <a:r>
              <a:rPr lang="ru-RU" sz="1700" dirty="0" err="1">
                <a:solidFill>
                  <a:schemeClr val="tx1"/>
                </a:solidFill>
              </a:rPr>
              <a:t>отбасылық</a:t>
            </a:r>
            <a:r>
              <a:rPr lang="ru-RU" sz="1700" dirty="0">
                <a:solidFill>
                  <a:schemeClr val="tx1"/>
                </a:solidFill>
              </a:rPr>
              <a:t> </a:t>
            </a:r>
            <a:r>
              <a:rPr lang="ru-RU" sz="1700" dirty="0" err="1">
                <a:solidFill>
                  <a:schemeClr val="tx1"/>
                </a:solidFill>
              </a:rPr>
              <a:t>бюджетті</a:t>
            </a:r>
            <a:r>
              <a:rPr lang="ru-RU" sz="1700" dirty="0">
                <a:solidFill>
                  <a:schemeClr val="tx1"/>
                </a:solidFill>
              </a:rPr>
              <a:t> </a:t>
            </a:r>
            <a:r>
              <a:rPr lang="ru-RU" sz="1700" dirty="0" err="1">
                <a:solidFill>
                  <a:schemeClr val="tx1"/>
                </a:solidFill>
              </a:rPr>
              <a:t>жоспарлау</a:t>
            </a:r>
            <a:r>
              <a:rPr lang="ru-RU" sz="1700" dirty="0">
                <a:solidFill>
                  <a:schemeClr val="tx1"/>
                </a:solidFill>
              </a:rPr>
              <a:t> </a:t>
            </a:r>
            <a:r>
              <a:rPr lang="ru-RU" sz="1700" dirty="0" err="1">
                <a:solidFill>
                  <a:schemeClr val="tx1"/>
                </a:solidFill>
              </a:rPr>
              <a:t>және</a:t>
            </a:r>
            <a:r>
              <a:rPr lang="ru-RU" sz="1700" dirty="0">
                <a:solidFill>
                  <a:schemeClr val="tx1"/>
                </a:solidFill>
              </a:rPr>
              <a:t> </a:t>
            </a:r>
            <a:r>
              <a:rPr lang="ru-RU" sz="1700" dirty="0" err="1">
                <a:solidFill>
                  <a:schemeClr val="tx1"/>
                </a:solidFill>
              </a:rPr>
              <a:t>жүргізу</a:t>
            </a:r>
            <a:r>
              <a:rPr lang="ru-RU" sz="1700" dirty="0">
                <a:solidFill>
                  <a:schemeClr val="tx1"/>
                </a:solidFill>
              </a:rPr>
              <a:t> </a:t>
            </a:r>
            <a:r>
              <a:rPr lang="ru-RU" sz="1700" dirty="0" err="1">
                <a:solidFill>
                  <a:schemeClr val="tx1"/>
                </a:solidFill>
              </a:rPr>
              <a:t>туралы</a:t>
            </a:r>
            <a:r>
              <a:rPr lang="ru-RU" sz="1700" dirty="0">
                <a:solidFill>
                  <a:schemeClr val="tx1"/>
                </a:solidFill>
              </a:rPr>
              <a:t> – 20,9 %.</a:t>
            </a:r>
          </a:p>
          <a:p>
            <a:pPr marL="57150" indent="-285750" algn="just">
              <a:spcBef>
                <a:spcPts val="0"/>
              </a:spcBef>
            </a:pPr>
            <a:endParaRPr lang="ru-RU" sz="1700" dirty="0">
              <a:solidFill>
                <a:schemeClr val="tx1"/>
              </a:solidFill>
            </a:endParaRPr>
          </a:p>
          <a:p>
            <a:pPr marL="57150" indent="-285750" algn="just">
              <a:spcBef>
                <a:spcPts val="0"/>
              </a:spcBef>
            </a:pPr>
            <a:r>
              <a:rPr lang="ru-RU" sz="1700" dirty="0" err="1">
                <a:solidFill>
                  <a:schemeClr val="tx1"/>
                </a:solidFill>
              </a:rPr>
              <a:t>Қаржылық</a:t>
            </a:r>
            <a:r>
              <a:rPr lang="ru-RU" sz="1700" dirty="0">
                <a:solidFill>
                  <a:schemeClr val="tx1"/>
                </a:solidFill>
              </a:rPr>
              <a:t> </a:t>
            </a:r>
            <a:r>
              <a:rPr lang="ru-RU" sz="1700" dirty="0" err="1">
                <a:solidFill>
                  <a:schemeClr val="tx1"/>
                </a:solidFill>
              </a:rPr>
              <a:t>өнімді</a:t>
            </a:r>
            <a:r>
              <a:rPr lang="ru-RU" sz="1700" dirty="0">
                <a:solidFill>
                  <a:schemeClr val="tx1"/>
                </a:solidFill>
              </a:rPr>
              <a:t> </a:t>
            </a:r>
            <a:r>
              <a:rPr lang="ru-RU" sz="1700" dirty="0" err="1">
                <a:solidFill>
                  <a:schemeClr val="tx1"/>
                </a:solidFill>
              </a:rPr>
              <a:t>таңдау</a:t>
            </a:r>
            <a:r>
              <a:rPr lang="ru-RU" sz="1700" dirty="0">
                <a:solidFill>
                  <a:schemeClr val="tx1"/>
                </a:solidFill>
              </a:rPr>
              <a:t> </a:t>
            </a:r>
            <a:r>
              <a:rPr lang="ru-RU" sz="1700" dirty="0" err="1">
                <a:solidFill>
                  <a:schemeClr val="tx1"/>
                </a:solidFill>
              </a:rPr>
              <a:t>кезінде</a:t>
            </a:r>
            <a:r>
              <a:rPr lang="ru-RU" sz="1700" dirty="0">
                <a:solidFill>
                  <a:schemeClr val="tx1"/>
                </a:solidFill>
              </a:rPr>
              <a:t> </a:t>
            </a:r>
            <a:r>
              <a:rPr lang="ru-RU" sz="1700" dirty="0" err="1">
                <a:solidFill>
                  <a:schemeClr val="tx1"/>
                </a:solidFill>
              </a:rPr>
              <a:t>ең</a:t>
            </a:r>
            <a:r>
              <a:rPr lang="ru-RU" sz="1700" dirty="0">
                <a:solidFill>
                  <a:schemeClr val="tx1"/>
                </a:solidFill>
              </a:rPr>
              <a:t> </a:t>
            </a:r>
            <a:r>
              <a:rPr lang="ru-RU" sz="1700" dirty="0" err="1">
                <a:solidFill>
                  <a:schemeClr val="tx1"/>
                </a:solidFill>
              </a:rPr>
              <a:t>үлкен</a:t>
            </a:r>
            <a:r>
              <a:rPr lang="ru-RU" sz="1700" dirty="0">
                <a:solidFill>
                  <a:schemeClr val="tx1"/>
                </a:solidFill>
              </a:rPr>
              <a:t> </a:t>
            </a:r>
            <a:r>
              <a:rPr lang="ru-RU" sz="1700" dirty="0" err="1">
                <a:solidFill>
                  <a:schemeClr val="tx1"/>
                </a:solidFill>
              </a:rPr>
              <a:t>сенім</a:t>
            </a:r>
            <a:r>
              <a:rPr lang="ru-RU" sz="1700" dirty="0">
                <a:solidFill>
                  <a:schemeClr val="tx1"/>
                </a:solidFill>
              </a:rPr>
              <a:t>: </a:t>
            </a:r>
          </a:p>
          <a:p>
            <a:pPr marL="0" indent="-514350" algn="just">
              <a:spcBef>
                <a:spcPts val="0"/>
              </a:spcBef>
              <a:buAutoNum type="arabicPeriod"/>
            </a:pPr>
            <a:r>
              <a:rPr lang="ru-RU" sz="1700" dirty="0" err="1">
                <a:solidFill>
                  <a:schemeClr val="tx1"/>
                </a:solidFill>
              </a:rPr>
              <a:t>банкте</a:t>
            </a:r>
            <a:r>
              <a:rPr lang="ru-RU" sz="1700" dirty="0">
                <a:solidFill>
                  <a:schemeClr val="tx1"/>
                </a:solidFill>
              </a:rPr>
              <a:t> </a:t>
            </a:r>
            <a:r>
              <a:rPr lang="ru-RU" sz="1700" dirty="0" err="1">
                <a:solidFill>
                  <a:schemeClr val="tx1"/>
                </a:solidFill>
              </a:rPr>
              <a:t>кеңес</a:t>
            </a:r>
            <a:r>
              <a:rPr lang="ru-RU" sz="1700" dirty="0">
                <a:solidFill>
                  <a:schemeClr val="tx1"/>
                </a:solidFill>
              </a:rPr>
              <a:t> беру– 42,6 %; </a:t>
            </a:r>
          </a:p>
          <a:p>
            <a:pPr marL="0" indent="-514350" algn="just">
              <a:spcBef>
                <a:spcPts val="0"/>
              </a:spcBef>
              <a:buAutoNum type="arabicPeriod"/>
            </a:pPr>
            <a:r>
              <a:rPr lang="ru-RU" sz="1700" dirty="0" err="1">
                <a:solidFill>
                  <a:schemeClr val="tx1"/>
                </a:solidFill>
              </a:rPr>
              <a:t>жеке</a:t>
            </a:r>
            <a:r>
              <a:rPr lang="ru-RU" sz="1700" dirty="0">
                <a:solidFill>
                  <a:schemeClr val="tx1"/>
                </a:solidFill>
              </a:rPr>
              <a:t> </a:t>
            </a:r>
            <a:r>
              <a:rPr lang="ru-RU" sz="1700" dirty="0" err="1">
                <a:solidFill>
                  <a:schemeClr val="tx1"/>
                </a:solidFill>
              </a:rPr>
              <a:t>тәжірибе</a:t>
            </a:r>
            <a:r>
              <a:rPr lang="ru-RU" sz="1700" dirty="0">
                <a:solidFill>
                  <a:schemeClr val="tx1"/>
                </a:solidFill>
              </a:rPr>
              <a:t> – 36,4 %; </a:t>
            </a:r>
          </a:p>
          <a:p>
            <a:pPr marL="0" indent="-514350" algn="just">
              <a:spcBef>
                <a:spcPts val="0"/>
              </a:spcBef>
              <a:buAutoNum type="arabicPeriod"/>
            </a:pPr>
            <a:r>
              <a:rPr lang="ru-RU" sz="1700" dirty="0" err="1">
                <a:solidFill>
                  <a:schemeClr val="tx1"/>
                </a:solidFill>
              </a:rPr>
              <a:t>көпшілік</a:t>
            </a:r>
            <a:r>
              <a:rPr lang="ru-RU" sz="1700" dirty="0">
                <a:solidFill>
                  <a:schemeClr val="tx1"/>
                </a:solidFill>
              </a:rPr>
              <a:t> </a:t>
            </a:r>
            <a:r>
              <a:rPr lang="ru-RU" sz="1700" dirty="0" err="1">
                <a:solidFill>
                  <a:schemeClr val="tx1"/>
                </a:solidFill>
              </a:rPr>
              <a:t>дәрістер</a:t>
            </a:r>
            <a:r>
              <a:rPr lang="ru-RU" sz="1700" dirty="0">
                <a:solidFill>
                  <a:schemeClr val="tx1"/>
                </a:solidFill>
              </a:rPr>
              <a:t>, </a:t>
            </a:r>
            <a:r>
              <a:rPr lang="ru-RU" sz="1700" dirty="0" err="1">
                <a:solidFill>
                  <a:schemeClr val="tx1"/>
                </a:solidFill>
              </a:rPr>
              <a:t>семинарлар</a:t>
            </a:r>
            <a:r>
              <a:rPr lang="ru-RU" sz="1700" dirty="0">
                <a:solidFill>
                  <a:schemeClr val="tx1"/>
                </a:solidFill>
              </a:rPr>
              <a:t>– 17,7 %;</a:t>
            </a:r>
          </a:p>
          <a:p>
            <a:pPr marL="0" indent="-514350" algn="just">
              <a:lnSpc>
                <a:spcPct val="100000"/>
              </a:lnSpc>
              <a:spcBef>
                <a:spcPts val="0"/>
              </a:spcBef>
              <a:buFont typeface="Arial" panose="020B0604020202020204" pitchFamily="34" charset="0"/>
              <a:buAutoNum type="arabicPeriod"/>
            </a:pPr>
            <a:r>
              <a:rPr lang="ru-RU" sz="1700" dirty="0" err="1">
                <a:solidFill>
                  <a:schemeClr val="tx1"/>
                </a:solidFill>
              </a:rPr>
              <a:t>досының</a:t>
            </a:r>
            <a:r>
              <a:rPr lang="ru-RU" sz="1700" dirty="0">
                <a:solidFill>
                  <a:schemeClr val="tx1"/>
                </a:solidFill>
              </a:rPr>
              <a:t> </a:t>
            </a:r>
            <a:r>
              <a:rPr lang="ru-RU" sz="1700" dirty="0" err="1">
                <a:solidFill>
                  <a:schemeClr val="tx1"/>
                </a:solidFill>
              </a:rPr>
              <a:t>кеңестері</a:t>
            </a:r>
            <a:r>
              <a:rPr lang="ru-RU" sz="1700" dirty="0">
                <a:solidFill>
                  <a:schemeClr val="tx1"/>
                </a:solidFill>
              </a:rPr>
              <a:t>– 13,6 %.</a:t>
            </a:r>
          </a:p>
          <a:p>
            <a:pPr marL="0" indent="-514350" algn="just">
              <a:lnSpc>
                <a:spcPct val="100000"/>
              </a:lnSpc>
              <a:spcBef>
                <a:spcPts val="0"/>
              </a:spcBef>
              <a:buFont typeface="Arial" panose="020B0604020202020204" pitchFamily="34" charset="0"/>
              <a:buAutoNum type="arabicPeriod"/>
            </a:pPr>
            <a:endParaRPr lang="ru-RU" sz="1700" dirty="0">
              <a:solidFill>
                <a:schemeClr val="tx1"/>
              </a:solidFill>
            </a:endParaRPr>
          </a:p>
          <a:p>
            <a:pPr marL="57150" indent="-285750" algn="just">
              <a:lnSpc>
                <a:spcPct val="100000"/>
              </a:lnSpc>
              <a:spcBef>
                <a:spcPts val="0"/>
              </a:spcBef>
            </a:pPr>
            <a:r>
              <a:rPr lang="ru-RU" sz="1700" dirty="0" err="1">
                <a:solidFill>
                  <a:schemeClr val="tx1"/>
                </a:solidFill>
              </a:rPr>
              <a:t>Банктер</a:t>
            </a:r>
            <a:r>
              <a:rPr lang="ru-RU" sz="1700" dirty="0">
                <a:solidFill>
                  <a:schemeClr val="tx1"/>
                </a:solidFill>
              </a:rPr>
              <a:t>, </a:t>
            </a:r>
            <a:r>
              <a:rPr lang="ru-RU" sz="1700" dirty="0" err="1">
                <a:solidFill>
                  <a:schemeClr val="tx1"/>
                </a:solidFill>
              </a:rPr>
              <a:t>сұралғандардың</a:t>
            </a:r>
            <a:r>
              <a:rPr lang="ru-RU" sz="1700" dirty="0">
                <a:solidFill>
                  <a:schemeClr val="tx1"/>
                </a:solidFill>
              </a:rPr>
              <a:t> </a:t>
            </a:r>
            <a:r>
              <a:rPr lang="ru-RU" sz="1700" dirty="0" err="1">
                <a:solidFill>
                  <a:schemeClr val="tx1"/>
                </a:solidFill>
              </a:rPr>
              <a:t>қаржылық</a:t>
            </a:r>
            <a:r>
              <a:rPr lang="ru-RU" sz="1700" dirty="0">
                <a:solidFill>
                  <a:schemeClr val="tx1"/>
                </a:solidFill>
              </a:rPr>
              <a:t> </a:t>
            </a:r>
            <a:r>
              <a:rPr lang="ru-RU" sz="1700" dirty="0" err="1">
                <a:solidFill>
                  <a:schemeClr val="tx1"/>
                </a:solidFill>
              </a:rPr>
              <a:t>қызметтері</a:t>
            </a:r>
            <a:r>
              <a:rPr lang="ru-RU" sz="1700" dirty="0">
                <a:solidFill>
                  <a:schemeClr val="tx1"/>
                </a:solidFill>
              </a:rPr>
              <a:t> </a:t>
            </a:r>
            <a:r>
              <a:rPr lang="ru-RU" sz="1700" dirty="0" err="1">
                <a:solidFill>
                  <a:schemeClr val="tx1"/>
                </a:solidFill>
              </a:rPr>
              <a:t>туралы</a:t>
            </a:r>
            <a:r>
              <a:rPr lang="ru-RU" sz="1700" dirty="0">
                <a:solidFill>
                  <a:schemeClr val="tx1"/>
                </a:solidFill>
              </a:rPr>
              <a:t> </a:t>
            </a:r>
            <a:r>
              <a:rPr lang="ru-RU" sz="1700" dirty="0" err="1">
                <a:solidFill>
                  <a:schemeClr val="tx1"/>
                </a:solidFill>
              </a:rPr>
              <a:t>ақпараттың</a:t>
            </a:r>
            <a:r>
              <a:rPr lang="ru-RU" sz="1700" dirty="0">
                <a:solidFill>
                  <a:schemeClr val="tx1"/>
                </a:solidFill>
              </a:rPr>
              <a:t> </a:t>
            </a:r>
            <a:r>
              <a:rPr lang="ru-RU" sz="1700" dirty="0" err="1">
                <a:solidFill>
                  <a:schemeClr val="tx1"/>
                </a:solidFill>
              </a:rPr>
              <a:t>негізгі</a:t>
            </a:r>
            <a:r>
              <a:rPr lang="ru-RU" sz="1700" dirty="0">
                <a:solidFill>
                  <a:schemeClr val="tx1"/>
                </a:solidFill>
              </a:rPr>
              <a:t> </a:t>
            </a:r>
            <a:r>
              <a:rPr lang="ru-RU" sz="1700" dirty="0" err="1">
                <a:solidFill>
                  <a:schemeClr val="tx1"/>
                </a:solidFill>
              </a:rPr>
              <a:t>көздері</a:t>
            </a:r>
            <a:r>
              <a:rPr lang="ru-RU" sz="1700" dirty="0">
                <a:solidFill>
                  <a:schemeClr val="tx1"/>
                </a:solidFill>
              </a:rPr>
              <a:t> </a:t>
            </a:r>
            <a:r>
              <a:rPr lang="ru-RU" sz="1700" dirty="0" err="1">
                <a:solidFill>
                  <a:schemeClr val="tx1"/>
                </a:solidFill>
              </a:rPr>
              <a:t>мыналар</a:t>
            </a:r>
            <a:r>
              <a:rPr lang="ru-RU" sz="1700" dirty="0">
                <a:solidFill>
                  <a:schemeClr val="tx1"/>
                </a:solidFill>
              </a:rPr>
              <a:t> </a:t>
            </a:r>
            <a:r>
              <a:rPr lang="ru-RU" sz="1700" dirty="0" err="1">
                <a:solidFill>
                  <a:schemeClr val="tx1"/>
                </a:solidFill>
              </a:rPr>
              <a:t>болып</a:t>
            </a:r>
            <a:r>
              <a:rPr lang="ru-RU" sz="1700" dirty="0">
                <a:solidFill>
                  <a:schemeClr val="tx1"/>
                </a:solidFill>
              </a:rPr>
              <a:t> </a:t>
            </a:r>
            <a:r>
              <a:rPr lang="ru-RU" sz="1700" dirty="0" err="1">
                <a:solidFill>
                  <a:schemeClr val="tx1"/>
                </a:solidFill>
              </a:rPr>
              <a:t>табылады</a:t>
            </a:r>
            <a:r>
              <a:rPr lang="ru-RU" sz="1700" dirty="0">
                <a:solidFill>
                  <a:schemeClr val="tx1"/>
                </a:solidFill>
              </a:rPr>
              <a:t>:</a:t>
            </a:r>
          </a:p>
          <a:p>
            <a:pPr marL="0" indent="-514350" algn="just">
              <a:lnSpc>
                <a:spcPct val="100000"/>
              </a:lnSpc>
              <a:spcBef>
                <a:spcPts val="0"/>
              </a:spcBef>
              <a:buFont typeface="Arial" panose="020B0604020202020204" pitchFamily="34" charset="0"/>
              <a:buAutoNum type="arabicPeriod"/>
            </a:pPr>
            <a:r>
              <a:rPr lang="ru-RU" sz="1700" dirty="0" err="1">
                <a:solidFill>
                  <a:schemeClr val="tx1"/>
                </a:solidFill>
              </a:rPr>
              <a:t>банкте</a:t>
            </a:r>
            <a:r>
              <a:rPr lang="ru-RU" sz="1700" dirty="0">
                <a:solidFill>
                  <a:schemeClr val="tx1"/>
                </a:solidFill>
              </a:rPr>
              <a:t> </a:t>
            </a:r>
            <a:r>
              <a:rPr lang="ru-RU" sz="1700" dirty="0" err="1">
                <a:solidFill>
                  <a:schemeClr val="tx1"/>
                </a:solidFill>
              </a:rPr>
              <a:t>қеңес</a:t>
            </a:r>
            <a:r>
              <a:rPr lang="ru-RU" sz="1700" dirty="0">
                <a:solidFill>
                  <a:schemeClr val="tx1"/>
                </a:solidFill>
              </a:rPr>
              <a:t> беру – 35 %;</a:t>
            </a:r>
          </a:p>
          <a:p>
            <a:pPr marL="0" indent="-514350" algn="just">
              <a:lnSpc>
                <a:spcPct val="100000"/>
              </a:lnSpc>
              <a:spcBef>
                <a:spcPts val="0"/>
              </a:spcBef>
              <a:buFont typeface="Arial" panose="020B0604020202020204" pitchFamily="34" charset="0"/>
              <a:buAutoNum type="arabicPeriod"/>
            </a:pPr>
            <a:r>
              <a:rPr lang="ru-RU" sz="1700" dirty="0" err="1">
                <a:solidFill>
                  <a:schemeClr val="tx1"/>
                </a:solidFill>
              </a:rPr>
              <a:t>жеке</a:t>
            </a:r>
            <a:r>
              <a:rPr lang="ru-RU" sz="1700" dirty="0">
                <a:solidFill>
                  <a:schemeClr val="tx1"/>
                </a:solidFill>
              </a:rPr>
              <a:t> </a:t>
            </a:r>
            <a:r>
              <a:rPr lang="ru-RU" sz="1700" dirty="0" err="1">
                <a:solidFill>
                  <a:schemeClr val="tx1"/>
                </a:solidFill>
              </a:rPr>
              <a:t>тәжірибе</a:t>
            </a:r>
            <a:r>
              <a:rPr lang="ru-RU" sz="1700" dirty="0">
                <a:solidFill>
                  <a:schemeClr val="tx1"/>
                </a:solidFill>
              </a:rPr>
              <a:t> – 29,5 %;</a:t>
            </a:r>
          </a:p>
          <a:p>
            <a:pPr marL="0" indent="-514350" algn="just">
              <a:lnSpc>
                <a:spcPct val="100000"/>
              </a:lnSpc>
              <a:spcBef>
                <a:spcPts val="0"/>
              </a:spcBef>
              <a:buFont typeface="Arial" panose="020B0604020202020204" pitchFamily="34" charset="0"/>
              <a:buAutoNum type="arabicPeriod"/>
            </a:pPr>
            <a:r>
              <a:rPr lang="ru-RU" sz="1700" dirty="0" err="1">
                <a:solidFill>
                  <a:schemeClr val="tx1"/>
                </a:solidFill>
              </a:rPr>
              <a:t>көпшілік</a:t>
            </a:r>
            <a:r>
              <a:rPr lang="ru-RU" sz="1700" dirty="0">
                <a:solidFill>
                  <a:schemeClr val="tx1"/>
                </a:solidFill>
              </a:rPr>
              <a:t> </a:t>
            </a:r>
            <a:r>
              <a:rPr lang="ru-RU" sz="1700" dirty="0" err="1">
                <a:solidFill>
                  <a:schemeClr val="tx1"/>
                </a:solidFill>
              </a:rPr>
              <a:t>дәрістер</a:t>
            </a:r>
            <a:r>
              <a:rPr lang="ru-RU" sz="1700" dirty="0">
                <a:solidFill>
                  <a:schemeClr val="tx1"/>
                </a:solidFill>
              </a:rPr>
              <a:t>, </a:t>
            </a:r>
            <a:r>
              <a:rPr lang="ru-RU" sz="1700" dirty="0" err="1">
                <a:solidFill>
                  <a:schemeClr val="tx1"/>
                </a:solidFill>
              </a:rPr>
              <a:t>семинарлар</a:t>
            </a:r>
            <a:r>
              <a:rPr lang="ru-RU" sz="1700" dirty="0">
                <a:solidFill>
                  <a:schemeClr val="tx1"/>
                </a:solidFill>
              </a:rPr>
              <a:t> – 16,9 %;</a:t>
            </a:r>
          </a:p>
          <a:p>
            <a:pPr marL="0" indent="-514350" algn="just">
              <a:lnSpc>
                <a:spcPct val="100000"/>
              </a:lnSpc>
              <a:spcBef>
                <a:spcPts val="0"/>
              </a:spcBef>
              <a:buFont typeface="Arial" panose="020B0604020202020204" pitchFamily="34" charset="0"/>
              <a:buAutoNum type="arabicPeriod"/>
            </a:pPr>
            <a:r>
              <a:rPr lang="en-US" sz="1700" dirty="0">
                <a:solidFill>
                  <a:schemeClr val="tx1"/>
                </a:solidFill>
              </a:rPr>
              <a:t>call</a:t>
            </a:r>
            <a:r>
              <a:rPr lang="ru-RU" sz="1700" dirty="0">
                <a:solidFill>
                  <a:schemeClr val="tx1"/>
                </a:solidFill>
              </a:rPr>
              <a:t>-</a:t>
            </a:r>
            <a:r>
              <a:rPr lang="ru-RU" sz="1700" dirty="0" err="1">
                <a:solidFill>
                  <a:schemeClr val="tx1"/>
                </a:solidFill>
              </a:rPr>
              <a:t>орталықтары</a:t>
            </a:r>
            <a:r>
              <a:rPr lang="ru-RU" sz="1700" dirty="0">
                <a:solidFill>
                  <a:schemeClr val="tx1"/>
                </a:solidFill>
              </a:rPr>
              <a:t> – 13,1 %.</a:t>
            </a:r>
          </a:p>
          <a:p>
            <a:pPr marL="0" indent="0" algn="just">
              <a:lnSpc>
                <a:spcPct val="100000"/>
              </a:lnSpc>
              <a:spcBef>
                <a:spcPts val="0"/>
              </a:spcBef>
              <a:buFont typeface="Arial" panose="020B0604020202020204" pitchFamily="34" charset="0"/>
              <a:buNone/>
            </a:pPr>
            <a:endParaRPr lang="ru-RU" sz="1700" dirty="0">
              <a:solidFill>
                <a:schemeClr val="tx1"/>
              </a:solidFill>
            </a:endParaRPr>
          </a:p>
          <a:p>
            <a:pPr marL="0" indent="-514350" algn="just">
              <a:lnSpc>
                <a:spcPct val="100000"/>
              </a:lnSpc>
              <a:spcBef>
                <a:spcPts val="0"/>
              </a:spcBef>
            </a:pPr>
            <a:r>
              <a:rPr lang="ru-RU" sz="1700" dirty="0" err="1">
                <a:solidFill>
                  <a:schemeClr val="tx1"/>
                </a:solidFill>
              </a:rPr>
              <a:t>Қаржылық</a:t>
            </a:r>
            <a:r>
              <a:rPr lang="ru-RU" sz="1700" dirty="0">
                <a:solidFill>
                  <a:schemeClr val="tx1"/>
                </a:solidFill>
              </a:rPr>
              <a:t>, </a:t>
            </a:r>
            <a:r>
              <a:rPr lang="ru-RU" sz="1700" dirty="0" err="1">
                <a:solidFill>
                  <a:schemeClr val="tx1"/>
                </a:solidFill>
              </a:rPr>
              <a:t>атап</a:t>
            </a:r>
            <a:r>
              <a:rPr lang="ru-RU" sz="1700" dirty="0">
                <a:solidFill>
                  <a:schemeClr val="tx1"/>
                </a:solidFill>
              </a:rPr>
              <a:t> </a:t>
            </a:r>
            <a:r>
              <a:rPr lang="ru-RU" sz="1700" dirty="0" err="1">
                <a:solidFill>
                  <a:schemeClr val="tx1"/>
                </a:solidFill>
              </a:rPr>
              <a:t>айтқанда</a:t>
            </a:r>
            <a:r>
              <a:rPr lang="ru-RU" sz="1700" dirty="0">
                <a:solidFill>
                  <a:schemeClr val="tx1"/>
                </a:solidFill>
              </a:rPr>
              <a:t> </a:t>
            </a:r>
            <a:r>
              <a:rPr lang="ru-RU" sz="1700" dirty="0" err="1">
                <a:solidFill>
                  <a:schemeClr val="tx1"/>
                </a:solidFill>
              </a:rPr>
              <a:t>банктік</a:t>
            </a:r>
            <a:r>
              <a:rPr lang="ru-RU" sz="1700" dirty="0">
                <a:solidFill>
                  <a:schemeClr val="tx1"/>
                </a:solidFill>
              </a:rPr>
              <a:t> </a:t>
            </a:r>
            <a:r>
              <a:rPr lang="ru-RU" sz="1700" dirty="0" err="1">
                <a:solidFill>
                  <a:schemeClr val="tx1"/>
                </a:solidFill>
              </a:rPr>
              <a:t>қызметтер</a:t>
            </a:r>
            <a:r>
              <a:rPr lang="ru-RU" sz="1700" dirty="0">
                <a:solidFill>
                  <a:schemeClr val="tx1"/>
                </a:solidFill>
              </a:rPr>
              <a:t> </a:t>
            </a:r>
            <a:r>
              <a:rPr lang="ru-RU" sz="1700" dirty="0" err="1">
                <a:solidFill>
                  <a:schemeClr val="tx1"/>
                </a:solidFill>
              </a:rPr>
              <a:t>туралы</a:t>
            </a:r>
            <a:r>
              <a:rPr lang="ru-RU" sz="1700" dirty="0">
                <a:solidFill>
                  <a:schemeClr val="tx1"/>
                </a:solidFill>
              </a:rPr>
              <a:t> </a:t>
            </a:r>
            <a:r>
              <a:rPr lang="ru-RU" sz="1700" dirty="0" err="1">
                <a:solidFill>
                  <a:schemeClr val="tx1"/>
                </a:solidFill>
              </a:rPr>
              <a:t>ақпаратты</a:t>
            </a:r>
            <a:r>
              <a:rPr lang="ru-RU" sz="1700" dirty="0">
                <a:solidFill>
                  <a:schemeClr val="tx1"/>
                </a:solidFill>
              </a:rPr>
              <a:t> </a:t>
            </a:r>
            <a:r>
              <a:rPr lang="ru-RU" sz="1700" dirty="0" err="1">
                <a:solidFill>
                  <a:schemeClr val="tx1"/>
                </a:solidFill>
              </a:rPr>
              <a:t>іздеудің</a:t>
            </a:r>
            <a:r>
              <a:rPr lang="ru-RU" sz="1700" dirty="0">
                <a:solidFill>
                  <a:schemeClr val="tx1"/>
                </a:solidFill>
              </a:rPr>
              <a:t> </a:t>
            </a:r>
            <a:r>
              <a:rPr lang="ru-RU" sz="1700" dirty="0" err="1">
                <a:solidFill>
                  <a:schemeClr val="tx1"/>
                </a:solidFill>
              </a:rPr>
              <a:t>негізгі</a:t>
            </a:r>
            <a:r>
              <a:rPr lang="ru-RU" sz="1700" dirty="0">
                <a:solidFill>
                  <a:schemeClr val="tx1"/>
                </a:solidFill>
              </a:rPr>
              <a:t> </a:t>
            </a:r>
            <a:r>
              <a:rPr lang="ru-RU" sz="1700" dirty="0" err="1">
                <a:solidFill>
                  <a:schemeClr val="tx1"/>
                </a:solidFill>
              </a:rPr>
              <a:t>құралдары</a:t>
            </a:r>
            <a:r>
              <a:rPr lang="ru-RU" sz="1700" dirty="0">
                <a:solidFill>
                  <a:schemeClr val="tx1"/>
                </a:solidFill>
              </a:rPr>
              <a:t>:</a:t>
            </a:r>
          </a:p>
          <a:p>
            <a:pPr marL="0" indent="-514350" algn="just">
              <a:lnSpc>
                <a:spcPct val="100000"/>
              </a:lnSpc>
              <a:spcBef>
                <a:spcPts val="0"/>
              </a:spcBef>
              <a:buAutoNum type="arabicPeriod"/>
            </a:pPr>
            <a:r>
              <a:rPr lang="ru-RU" sz="1700" dirty="0" err="1">
                <a:solidFill>
                  <a:schemeClr val="tx1"/>
                </a:solidFill>
              </a:rPr>
              <a:t>банкте</a:t>
            </a:r>
            <a:r>
              <a:rPr lang="ru-RU" sz="1700" dirty="0">
                <a:solidFill>
                  <a:schemeClr val="tx1"/>
                </a:solidFill>
              </a:rPr>
              <a:t> </a:t>
            </a:r>
            <a:r>
              <a:rPr lang="ru-RU" sz="1700" dirty="0" err="1">
                <a:solidFill>
                  <a:schemeClr val="tx1"/>
                </a:solidFill>
              </a:rPr>
              <a:t>кеңес</a:t>
            </a:r>
            <a:r>
              <a:rPr lang="ru-RU" sz="1700" dirty="0">
                <a:solidFill>
                  <a:schemeClr val="tx1"/>
                </a:solidFill>
              </a:rPr>
              <a:t> беру – 49,8 %;</a:t>
            </a:r>
          </a:p>
          <a:p>
            <a:pPr marL="0" indent="-514350" algn="just">
              <a:lnSpc>
                <a:spcPct val="100000"/>
              </a:lnSpc>
              <a:spcBef>
                <a:spcPts val="0"/>
              </a:spcBef>
              <a:buAutoNum type="arabicPeriod"/>
            </a:pPr>
            <a:r>
              <a:rPr lang="ru-RU" sz="1700" dirty="0" err="1">
                <a:solidFill>
                  <a:schemeClr val="tx1"/>
                </a:solidFill>
              </a:rPr>
              <a:t>досының</a:t>
            </a:r>
            <a:r>
              <a:rPr lang="ru-RU" sz="1700" dirty="0">
                <a:solidFill>
                  <a:schemeClr val="tx1"/>
                </a:solidFill>
              </a:rPr>
              <a:t> </a:t>
            </a:r>
            <a:r>
              <a:rPr lang="ru-RU" sz="1700" dirty="0" err="1">
                <a:solidFill>
                  <a:schemeClr val="tx1"/>
                </a:solidFill>
              </a:rPr>
              <a:t>кеңесі</a:t>
            </a:r>
            <a:r>
              <a:rPr lang="ru-RU" sz="1700" dirty="0">
                <a:solidFill>
                  <a:schemeClr val="tx1"/>
                </a:solidFill>
              </a:rPr>
              <a:t> – 31,3 %;</a:t>
            </a:r>
          </a:p>
          <a:p>
            <a:pPr marL="0" indent="-514350" algn="just">
              <a:lnSpc>
                <a:spcPct val="100000"/>
              </a:lnSpc>
              <a:spcBef>
                <a:spcPts val="0"/>
              </a:spcBef>
              <a:buFont typeface="Arial" panose="020B0604020202020204" pitchFamily="34" charset="0"/>
              <a:buAutoNum type="arabicPeriod"/>
            </a:pPr>
            <a:r>
              <a:rPr lang="ru-RU" sz="1700" dirty="0">
                <a:solidFill>
                  <a:schemeClr val="tx1"/>
                </a:solidFill>
              </a:rPr>
              <a:t>БАҚ-</a:t>
            </a:r>
            <a:r>
              <a:rPr lang="ru-RU" sz="1700" dirty="0" err="1">
                <a:solidFill>
                  <a:schemeClr val="tx1"/>
                </a:solidFill>
              </a:rPr>
              <a:t>ындағы</a:t>
            </a:r>
            <a:r>
              <a:rPr lang="ru-RU" sz="1700" dirty="0">
                <a:solidFill>
                  <a:schemeClr val="tx1"/>
                </a:solidFill>
              </a:rPr>
              <a:t>, </a:t>
            </a:r>
            <a:r>
              <a:rPr lang="ru-RU" sz="1700" dirty="0" err="1">
                <a:solidFill>
                  <a:schemeClr val="tx1"/>
                </a:solidFill>
              </a:rPr>
              <a:t>интернеттегі</a:t>
            </a:r>
            <a:r>
              <a:rPr lang="ru-RU" sz="1700" dirty="0">
                <a:solidFill>
                  <a:schemeClr val="tx1"/>
                </a:solidFill>
              </a:rPr>
              <a:t> </a:t>
            </a:r>
            <a:r>
              <a:rPr lang="ru-RU" sz="1700" dirty="0" err="1">
                <a:solidFill>
                  <a:schemeClr val="tx1"/>
                </a:solidFill>
              </a:rPr>
              <a:t>ақпарат</a:t>
            </a:r>
            <a:r>
              <a:rPr lang="ru-RU" sz="1700" dirty="0">
                <a:solidFill>
                  <a:schemeClr val="tx1"/>
                </a:solidFill>
              </a:rPr>
              <a:t> – 21,4%;</a:t>
            </a:r>
          </a:p>
          <a:p>
            <a:pPr marL="0" indent="-514350" algn="just">
              <a:lnSpc>
                <a:spcPct val="100000"/>
              </a:lnSpc>
              <a:spcBef>
                <a:spcPts val="0"/>
              </a:spcBef>
              <a:buFont typeface="Arial" panose="020B0604020202020204" pitchFamily="34" charset="0"/>
              <a:buAutoNum type="arabicPeriod"/>
            </a:pPr>
            <a:r>
              <a:rPr lang="ru-RU" sz="1700" dirty="0" err="1">
                <a:solidFill>
                  <a:schemeClr val="tx1"/>
                </a:solidFill>
              </a:rPr>
              <a:t>мақалалар</a:t>
            </a:r>
            <a:r>
              <a:rPr lang="ru-RU" sz="1700" dirty="0">
                <a:solidFill>
                  <a:schemeClr val="tx1"/>
                </a:solidFill>
              </a:rPr>
              <a:t>, </a:t>
            </a:r>
            <a:r>
              <a:rPr lang="ru-RU" sz="1700" dirty="0" err="1">
                <a:solidFill>
                  <a:schemeClr val="tx1"/>
                </a:solidFill>
              </a:rPr>
              <a:t>әлеуметтік</a:t>
            </a:r>
            <a:r>
              <a:rPr lang="ru-RU" sz="1700" dirty="0">
                <a:solidFill>
                  <a:schemeClr val="tx1"/>
                </a:solidFill>
              </a:rPr>
              <a:t> </a:t>
            </a:r>
            <a:r>
              <a:rPr lang="ru-RU" sz="1700" dirty="0" err="1">
                <a:solidFill>
                  <a:schemeClr val="tx1"/>
                </a:solidFill>
              </a:rPr>
              <a:t>желілердегі</a:t>
            </a:r>
            <a:r>
              <a:rPr lang="ru-RU" sz="1700" dirty="0">
                <a:solidFill>
                  <a:schemeClr val="tx1"/>
                </a:solidFill>
              </a:rPr>
              <a:t> </a:t>
            </a:r>
            <a:r>
              <a:rPr lang="ru-RU" sz="1700" dirty="0" err="1">
                <a:solidFill>
                  <a:schemeClr val="tx1"/>
                </a:solidFill>
              </a:rPr>
              <a:t>парақшалар</a:t>
            </a:r>
            <a:r>
              <a:rPr lang="ru-RU" sz="1700" dirty="0">
                <a:solidFill>
                  <a:schemeClr val="tx1"/>
                </a:solidFill>
              </a:rPr>
              <a:t>– 20,5%.</a:t>
            </a:r>
          </a:p>
          <a:p>
            <a:pPr marL="0" indent="-514350" algn="just">
              <a:lnSpc>
                <a:spcPct val="100000"/>
              </a:lnSpc>
              <a:spcBef>
                <a:spcPts val="0"/>
              </a:spcBef>
            </a:pPr>
            <a:endParaRPr lang="ru-RU" sz="1700" dirty="0">
              <a:solidFill>
                <a:schemeClr val="tx1"/>
              </a:solidFill>
            </a:endParaRPr>
          </a:p>
          <a:p>
            <a:pPr marL="0" indent="-514350" algn="just">
              <a:lnSpc>
                <a:spcPct val="100000"/>
              </a:lnSpc>
              <a:spcBef>
                <a:spcPts val="0"/>
              </a:spcBef>
              <a:buFont typeface="Arial" panose="020B0604020202020204" pitchFamily="34" charset="0"/>
              <a:buNone/>
            </a:pPr>
            <a:endParaRPr lang="ru-RU" sz="1700" dirty="0">
              <a:solidFill>
                <a:schemeClr val="tx1"/>
              </a:solidFill>
            </a:endParaRPr>
          </a:p>
          <a:p>
            <a:pPr marL="0" indent="0" algn="just">
              <a:spcBef>
                <a:spcPts val="0"/>
              </a:spcBef>
              <a:buNone/>
            </a:pPr>
            <a:endParaRPr lang="ru-RU" sz="1700" dirty="0">
              <a:solidFill>
                <a:schemeClr val="tx1"/>
              </a:solidFill>
            </a:endParaRPr>
          </a:p>
          <a:p>
            <a:pPr marL="0" indent="0" algn="just">
              <a:spcBef>
                <a:spcPts val="0"/>
              </a:spcBef>
              <a:buNone/>
            </a:pPr>
            <a:endParaRPr lang="ru-RU" sz="1700" dirty="0">
              <a:solidFill>
                <a:schemeClr val="tx1"/>
              </a:solidFill>
            </a:endParaRPr>
          </a:p>
          <a:p>
            <a:pPr>
              <a:buNone/>
            </a:pPr>
            <a:endParaRPr lang="ru-RU" dirty="0"/>
          </a:p>
        </p:txBody>
      </p:sp>
      <p:sp>
        <p:nvSpPr>
          <p:cNvPr id="4" name="Номер слайда 3"/>
          <p:cNvSpPr>
            <a:spLocks noGrp="1"/>
          </p:cNvSpPr>
          <p:nvPr>
            <p:ph type="sldNum" sz="quarter" idx="12"/>
          </p:nvPr>
        </p:nvSpPr>
        <p:spPr/>
        <p:txBody>
          <a:bodyPr/>
          <a:lstStyle/>
          <a:p>
            <a:fld id="{36AE403C-4EB7-40BC-9395-955F62C492F5}" type="slidenum">
              <a:rPr lang="ru-RU" smtClean="0"/>
              <a:pPr/>
              <a:t>85</a:t>
            </a:fld>
            <a:endParaRPr lang="ru-RU" dirty="0"/>
          </a:p>
        </p:txBody>
      </p:sp>
      <p:sp>
        <p:nvSpPr>
          <p:cNvPr id="5" name="Равнобедренный треугольник 24">
            <a:extLst>
              <a:ext uri="{FF2B5EF4-FFF2-40B4-BE49-F238E27FC236}">
                <a16:creationId xmlns:a16="http://schemas.microsoft.com/office/drawing/2014/main" id="{7A3DAFB6-3F9D-44F5-BA30-EA81CD9EE076}"/>
              </a:ext>
            </a:extLst>
          </p:cNvPr>
          <p:cNvSpPr/>
          <p:nvPr/>
        </p:nvSpPr>
        <p:spPr>
          <a:xfrm rot="5400000">
            <a:off x="512401" y="445050"/>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3515" y="413289"/>
            <a:ext cx="10472774" cy="530694"/>
          </a:xfrm>
        </p:spPr>
        <p:txBody>
          <a:bodyPr>
            <a:normAutofit fontScale="90000"/>
          </a:bodyPr>
          <a:lstStyle/>
          <a:p>
            <a:pPr algn="just"/>
            <a:r>
              <a:rPr lang="ru-RU" sz="3100" b="1" dirty="0">
                <a:latin typeface="+mn-lt"/>
              </a:rPr>
              <a:t>«ҚАРЖЫЛЫҚ САУАТТЫЛЫҚ САЛАСЫНДАҒЫ ҚАЖЕТТІЛІКТЕР» </a:t>
            </a:r>
            <a:r>
              <a:rPr lang="ru-RU" sz="3100" b="1" dirty="0" err="1">
                <a:latin typeface="+mn-lt"/>
              </a:rPr>
              <a:t>блогы</a:t>
            </a:r>
            <a:r>
              <a:rPr lang="ru-RU" sz="3100" b="1" dirty="0">
                <a:latin typeface="+mn-lt"/>
              </a:rPr>
              <a:t> </a:t>
            </a:r>
            <a:r>
              <a:rPr lang="ru-RU" sz="3100" b="1" dirty="0" err="1">
                <a:latin typeface="+mn-lt"/>
              </a:rPr>
              <a:t>бойынша</a:t>
            </a:r>
            <a:r>
              <a:rPr lang="ru-RU" sz="3100" b="1" dirty="0">
                <a:latin typeface="+mn-lt"/>
              </a:rPr>
              <a:t> </a:t>
            </a:r>
            <a:r>
              <a:rPr lang="ru-RU" sz="3100" b="1" dirty="0" err="1">
                <a:latin typeface="+mn-lt"/>
              </a:rPr>
              <a:t>қорытындылар</a:t>
            </a:r>
            <a:endParaRPr lang="ru-RU" sz="3100" b="1" dirty="0">
              <a:latin typeface="+mn-lt"/>
            </a:endParaRPr>
          </a:p>
        </p:txBody>
      </p:sp>
      <p:sp>
        <p:nvSpPr>
          <p:cNvPr id="3" name="Содержимое 2"/>
          <p:cNvSpPr>
            <a:spLocks noGrp="1"/>
          </p:cNvSpPr>
          <p:nvPr>
            <p:ph idx="1"/>
          </p:nvPr>
        </p:nvSpPr>
        <p:spPr>
          <a:xfrm>
            <a:off x="923852" y="1252500"/>
            <a:ext cx="10472774" cy="2104492"/>
          </a:xfrm>
        </p:spPr>
        <p:txBody>
          <a:bodyPr>
            <a:normAutofit/>
          </a:bodyPr>
          <a:lstStyle/>
          <a:p>
            <a:pPr marL="57150" indent="-285750">
              <a:spcBef>
                <a:spcPts val="0"/>
              </a:spcBef>
            </a:pPr>
            <a:r>
              <a:rPr lang="ru-RU" sz="1600" dirty="0" err="1">
                <a:solidFill>
                  <a:schemeClr val="tx1"/>
                </a:solidFill>
              </a:rPr>
              <a:t>Респонденттер</a:t>
            </a:r>
            <a:r>
              <a:rPr lang="ru-RU" sz="1600" dirty="0">
                <a:solidFill>
                  <a:schemeClr val="tx1"/>
                </a:solidFill>
              </a:rPr>
              <a:t> </a:t>
            </a:r>
            <a:r>
              <a:rPr lang="ru-RU" sz="1600" dirty="0" err="1">
                <a:solidFill>
                  <a:schemeClr val="tx1"/>
                </a:solidFill>
              </a:rPr>
              <a:t>орнатқан</a:t>
            </a:r>
            <a:r>
              <a:rPr lang="ru-RU" sz="1600" dirty="0">
                <a:solidFill>
                  <a:schemeClr val="tx1"/>
                </a:solidFill>
              </a:rPr>
              <a:t> </a:t>
            </a:r>
            <a:r>
              <a:rPr lang="ru-RU" sz="1600" dirty="0" err="1">
                <a:solidFill>
                  <a:schemeClr val="tx1"/>
                </a:solidFill>
              </a:rPr>
              <a:t>мобильді</a:t>
            </a:r>
            <a:r>
              <a:rPr lang="ru-RU" sz="1600" dirty="0">
                <a:solidFill>
                  <a:schemeClr val="tx1"/>
                </a:solidFill>
              </a:rPr>
              <a:t> </a:t>
            </a:r>
            <a:r>
              <a:rPr lang="ru-RU" sz="1600" dirty="0" err="1">
                <a:solidFill>
                  <a:schemeClr val="tx1"/>
                </a:solidFill>
              </a:rPr>
              <a:t>қосымша</a:t>
            </a:r>
            <a:r>
              <a:rPr lang="ru-RU" sz="1600" dirty="0">
                <a:solidFill>
                  <a:schemeClr val="tx1"/>
                </a:solidFill>
              </a:rPr>
              <a:t> </a:t>
            </a:r>
            <a:r>
              <a:rPr lang="ru-RU" sz="1600" dirty="0" err="1">
                <a:solidFill>
                  <a:schemeClr val="tx1"/>
                </a:solidFill>
              </a:rPr>
              <a:t>қолданылады</a:t>
            </a:r>
            <a:r>
              <a:rPr lang="ru-RU" sz="1600" dirty="0">
                <a:solidFill>
                  <a:schemeClr val="tx1"/>
                </a:solidFill>
              </a:rPr>
              <a:t>:</a:t>
            </a:r>
          </a:p>
          <a:p>
            <a:pPr marL="0" indent="-514350" algn="just">
              <a:spcBef>
                <a:spcPts val="0"/>
              </a:spcBef>
              <a:buFont typeface="Arial" panose="020B0604020202020204" pitchFamily="34" charset="0"/>
              <a:buAutoNum type="arabicPeriod"/>
            </a:pPr>
            <a:r>
              <a:rPr lang="ru-RU" sz="1600" dirty="0" err="1">
                <a:solidFill>
                  <a:schemeClr val="tx1"/>
                </a:solidFill>
              </a:rPr>
              <a:t>коммуналдық</a:t>
            </a:r>
            <a:r>
              <a:rPr lang="ru-RU" sz="1600" dirty="0">
                <a:solidFill>
                  <a:schemeClr val="tx1"/>
                </a:solidFill>
              </a:rPr>
              <a:t> </a:t>
            </a:r>
            <a:r>
              <a:rPr lang="ru-RU" sz="1600" dirty="0" err="1">
                <a:solidFill>
                  <a:schemeClr val="tx1"/>
                </a:solidFill>
              </a:rPr>
              <a:t>төлемдерді</a:t>
            </a:r>
            <a:r>
              <a:rPr lang="ru-RU" sz="1600" dirty="0">
                <a:solidFill>
                  <a:schemeClr val="tx1"/>
                </a:solidFill>
              </a:rPr>
              <a:t> </a:t>
            </a:r>
            <a:r>
              <a:rPr lang="ru-RU" sz="1600" dirty="0" err="1">
                <a:solidFill>
                  <a:schemeClr val="tx1"/>
                </a:solidFill>
              </a:rPr>
              <a:t>төлеу</a:t>
            </a:r>
            <a:r>
              <a:rPr lang="ru-RU" sz="1600" dirty="0">
                <a:solidFill>
                  <a:schemeClr val="tx1"/>
                </a:solidFill>
              </a:rPr>
              <a:t>– 47,3 %;</a:t>
            </a:r>
          </a:p>
          <a:p>
            <a:pPr marL="0" indent="-514350" algn="just">
              <a:spcBef>
                <a:spcPts val="0"/>
              </a:spcBef>
              <a:buFont typeface="Arial" panose="020B0604020202020204" pitchFamily="34" charset="0"/>
              <a:buAutoNum type="arabicPeriod"/>
            </a:pPr>
            <a:r>
              <a:rPr lang="ru-RU" sz="1600" dirty="0" err="1">
                <a:solidFill>
                  <a:schemeClr val="tx1"/>
                </a:solidFill>
              </a:rPr>
              <a:t>төлемдер</a:t>
            </a:r>
            <a:r>
              <a:rPr lang="ru-RU" sz="1600" dirty="0">
                <a:solidFill>
                  <a:schemeClr val="tx1"/>
                </a:solidFill>
              </a:rPr>
              <a:t> </a:t>
            </a:r>
            <a:r>
              <a:rPr lang="ru-RU" sz="1600" dirty="0" err="1">
                <a:solidFill>
                  <a:schemeClr val="tx1"/>
                </a:solidFill>
              </a:rPr>
              <a:t>жүргізу</a:t>
            </a:r>
            <a:r>
              <a:rPr lang="ru-RU" sz="1600" dirty="0">
                <a:solidFill>
                  <a:schemeClr val="tx1"/>
                </a:solidFill>
              </a:rPr>
              <a:t>– 47,2 %;</a:t>
            </a:r>
          </a:p>
          <a:p>
            <a:pPr marL="0" indent="-514350" algn="just">
              <a:spcBef>
                <a:spcPts val="0"/>
              </a:spcBef>
              <a:buFont typeface="Arial" panose="020B0604020202020204" pitchFamily="34" charset="0"/>
              <a:buAutoNum type="arabicPeriod"/>
            </a:pPr>
            <a:r>
              <a:rPr lang="ru-RU" sz="1600" dirty="0" err="1">
                <a:solidFill>
                  <a:schemeClr val="tx1"/>
                </a:solidFill>
              </a:rPr>
              <a:t>тауарлар</a:t>
            </a:r>
            <a:r>
              <a:rPr lang="ru-RU" sz="1600" dirty="0">
                <a:solidFill>
                  <a:schemeClr val="tx1"/>
                </a:solidFill>
              </a:rPr>
              <a:t> мен </a:t>
            </a:r>
            <a:r>
              <a:rPr lang="ru-RU" sz="1600" dirty="0" err="1">
                <a:solidFill>
                  <a:schemeClr val="tx1"/>
                </a:solidFill>
              </a:rPr>
              <a:t>қызметтерді</a:t>
            </a:r>
            <a:r>
              <a:rPr lang="ru-RU" sz="1600" dirty="0">
                <a:solidFill>
                  <a:schemeClr val="tx1"/>
                </a:solidFill>
              </a:rPr>
              <a:t> </a:t>
            </a:r>
            <a:r>
              <a:rPr lang="ru-RU" sz="1600" dirty="0" err="1">
                <a:solidFill>
                  <a:schemeClr val="tx1"/>
                </a:solidFill>
              </a:rPr>
              <a:t>сатып</a:t>
            </a:r>
            <a:r>
              <a:rPr lang="ru-RU" sz="1600" dirty="0">
                <a:solidFill>
                  <a:schemeClr val="tx1"/>
                </a:solidFill>
              </a:rPr>
              <a:t> </a:t>
            </a:r>
            <a:r>
              <a:rPr lang="ru-RU" sz="1600" dirty="0" err="1">
                <a:solidFill>
                  <a:schemeClr val="tx1"/>
                </a:solidFill>
              </a:rPr>
              <a:t>алу</a:t>
            </a:r>
            <a:r>
              <a:rPr lang="ru-RU" sz="1600" dirty="0">
                <a:solidFill>
                  <a:schemeClr val="tx1"/>
                </a:solidFill>
              </a:rPr>
              <a:t>– 35,5 %;</a:t>
            </a:r>
          </a:p>
          <a:p>
            <a:pPr marL="0" indent="-514350" algn="just">
              <a:spcBef>
                <a:spcPts val="0"/>
              </a:spcBef>
              <a:buFont typeface="Arial" panose="020B0604020202020204" pitchFamily="34" charset="0"/>
              <a:buAutoNum type="arabicPeriod"/>
            </a:pPr>
            <a:r>
              <a:rPr lang="ru-RU" sz="1600" dirty="0" err="1">
                <a:solidFill>
                  <a:schemeClr val="tx1"/>
                </a:solidFill>
              </a:rPr>
              <a:t>депозиттер</a:t>
            </a:r>
            <a:r>
              <a:rPr lang="ru-RU" sz="1600" dirty="0">
                <a:solidFill>
                  <a:schemeClr val="tx1"/>
                </a:solidFill>
              </a:rPr>
              <a:t> мен </a:t>
            </a:r>
            <a:r>
              <a:rPr lang="ru-RU" sz="1600" dirty="0" err="1">
                <a:solidFill>
                  <a:schemeClr val="tx1"/>
                </a:solidFill>
              </a:rPr>
              <a:t>шоттарды</a:t>
            </a:r>
            <a:r>
              <a:rPr lang="ru-RU" sz="1600" dirty="0">
                <a:solidFill>
                  <a:schemeClr val="tx1"/>
                </a:solidFill>
              </a:rPr>
              <a:t> </a:t>
            </a:r>
            <a:r>
              <a:rPr lang="ru-RU" sz="1600" dirty="0" err="1">
                <a:solidFill>
                  <a:schemeClr val="tx1"/>
                </a:solidFill>
              </a:rPr>
              <a:t>бақылау</a:t>
            </a:r>
            <a:r>
              <a:rPr lang="ru-RU" sz="1600" dirty="0">
                <a:solidFill>
                  <a:schemeClr val="tx1"/>
                </a:solidFill>
              </a:rPr>
              <a:t>– 29,4 %;</a:t>
            </a:r>
          </a:p>
          <a:p>
            <a:pPr marL="0" indent="-514350" algn="just">
              <a:spcBef>
                <a:spcPts val="0"/>
              </a:spcBef>
              <a:buFont typeface="Arial" panose="020B0604020202020204" pitchFamily="34" charset="0"/>
              <a:buAutoNum type="arabicPeriod"/>
            </a:pPr>
            <a:r>
              <a:rPr lang="ru-RU" sz="1600" dirty="0" err="1">
                <a:solidFill>
                  <a:schemeClr val="tx1"/>
                </a:solidFill>
              </a:rPr>
              <a:t>теңге</a:t>
            </a:r>
            <a:r>
              <a:rPr lang="ru-RU" sz="1600" dirty="0">
                <a:solidFill>
                  <a:schemeClr val="tx1"/>
                </a:solidFill>
              </a:rPr>
              <a:t> </a:t>
            </a:r>
            <a:r>
              <a:rPr lang="ru-RU" sz="1600" dirty="0" err="1">
                <a:solidFill>
                  <a:schemeClr val="tx1"/>
                </a:solidFill>
              </a:rPr>
              <a:t>бағамын</a:t>
            </a:r>
            <a:r>
              <a:rPr lang="ru-RU" sz="1600" dirty="0">
                <a:solidFill>
                  <a:schemeClr val="tx1"/>
                </a:solidFill>
              </a:rPr>
              <a:t> </a:t>
            </a:r>
            <a:r>
              <a:rPr lang="ru-RU" sz="1600" dirty="0" err="1">
                <a:solidFill>
                  <a:schemeClr val="tx1"/>
                </a:solidFill>
              </a:rPr>
              <a:t>бақылау</a:t>
            </a:r>
            <a:r>
              <a:rPr lang="ru-RU" sz="1600" dirty="0">
                <a:solidFill>
                  <a:schemeClr val="tx1"/>
                </a:solidFill>
              </a:rPr>
              <a:t>– 18,2 %.</a:t>
            </a:r>
          </a:p>
          <a:p>
            <a:pPr marL="0" indent="-514350" algn="just">
              <a:spcBef>
                <a:spcPts val="0"/>
              </a:spcBef>
              <a:buFont typeface="Arial" panose="020B0604020202020204" pitchFamily="34" charset="0"/>
              <a:buAutoNum type="arabicPeriod"/>
            </a:pPr>
            <a:endParaRPr lang="ru-RU" sz="1600" dirty="0">
              <a:solidFill>
                <a:schemeClr val="tx1"/>
              </a:solidFill>
            </a:endParaRPr>
          </a:p>
          <a:p>
            <a:pPr marL="0" indent="-514350" algn="just">
              <a:spcBef>
                <a:spcPts val="0"/>
              </a:spcBef>
            </a:pPr>
            <a:r>
              <a:rPr lang="ru-RU" sz="1600" dirty="0" err="1">
                <a:solidFill>
                  <a:schemeClr val="tx1"/>
                </a:solidFill>
              </a:rPr>
              <a:t>Осылайша</a:t>
            </a:r>
            <a:r>
              <a:rPr lang="ru-RU" sz="1600" dirty="0">
                <a:solidFill>
                  <a:schemeClr val="tx1"/>
                </a:solidFill>
              </a:rPr>
              <a:t>, </a:t>
            </a:r>
            <a:r>
              <a:rPr lang="ru-RU" sz="1600" dirty="0" err="1">
                <a:solidFill>
                  <a:schemeClr val="tx1"/>
                </a:solidFill>
              </a:rPr>
              <a:t>сұралғандардың</a:t>
            </a:r>
            <a:r>
              <a:rPr lang="ru-RU" sz="1600" dirty="0">
                <a:solidFill>
                  <a:schemeClr val="tx1"/>
                </a:solidFill>
              </a:rPr>
              <a:t> </a:t>
            </a:r>
            <a:r>
              <a:rPr lang="ru-RU" sz="1600" dirty="0" err="1">
                <a:solidFill>
                  <a:schemeClr val="tx1"/>
                </a:solidFill>
              </a:rPr>
              <a:t>қаржылық</a:t>
            </a:r>
            <a:r>
              <a:rPr lang="ru-RU" sz="1600" dirty="0">
                <a:solidFill>
                  <a:schemeClr val="tx1"/>
                </a:solidFill>
              </a:rPr>
              <a:t> </a:t>
            </a:r>
            <a:r>
              <a:rPr lang="ru-RU" sz="1600" dirty="0" err="1">
                <a:solidFill>
                  <a:schemeClr val="tx1"/>
                </a:solidFill>
              </a:rPr>
              <a:t>сауаттылық</a:t>
            </a:r>
            <a:r>
              <a:rPr lang="ru-RU" sz="1600" dirty="0">
                <a:solidFill>
                  <a:schemeClr val="tx1"/>
                </a:solidFill>
              </a:rPr>
              <a:t> </a:t>
            </a:r>
            <a:r>
              <a:rPr lang="ru-RU" sz="1600" dirty="0" err="1">
                <a:solidFill>
                  <a:schemeClr val="tx1"/>
                </a:solidFill>
              </a:rPr>
              <a:t>саласындағы</a:t>
            </a:r>
            <a:r>
              <a:rPr lang="ru-RU" sz="1600" dirty="0">
                <a:solidFill>
                  <a:schemeClr val="tx1"/>
                </a:solidFill>
              </a:rPr>
              <a:t> </a:t>
            </a:r>
            <a:r>
              <a:rPr lang="ru-RU" sz="1600" dirty="0" err="1">
                <a:solidFill>
                  <a:schemeClr val="tx1"/>
                </a:solidFill>
              </a:rPr>
              <a:t>қажеттіліктері</a:t>
            </a:r>
            <a:r>
              <a:rPr lang="ru-RU" sz="1600" dirty="0">
                <a:solidFill>
                  <a:schemeClr val="tx1"/>
                </a:solidFill>
              </a:rPr>
              <a:t> </a:t>
            </a:r>
            <a:r>
              <a:rPr lang="ru-RU" sz="1600" dirty="0" err="1">
                <a:solidFill>
                  <a:schemeClr val="tx1"/>
                </a:solidFill>
              </a:rPr>
              <a:t>жоғары</a:t>
            </a:r>
            <a:r>
              <a:rPr lang="ru-RU" sz="1600" dirty="0">
                <a:solidFill>
                  <a:schemeClr val="tx1"/>
                </a:solidFill>
              </a:rPr>
              <a:t> </a:t>
            </a:r>
            <a:r>
              <a:rPr lang="ru-RU" sz="1600" dirty="0" err="1">
                <a:solidFill>
                  <a:schemeClr val="tx1"/>
                </a:solidFill>
              </a:rPr>
              <a:t>емес</a:t>
            </a:r>
            <a:r>
              <a:rPr lang="ru-RU" sz="1600" dirty="0">
                <a:solidFill>
                  <a:schemeClr val="tx1"/>
                </a:solidFill>
              </a:rPr>
              <a:t> </a:t>
            </a:r>
            <a:r>
              <a:rPr lang="ru-RU" sz="1600" dirty="0" err="1">
                <a:solidFill>
                  <a:schemeClr val="tx1"/>
                </a:solidFill>
              </a:rPr>
              <a:t>деңгейде</a:t>
            </a:r>
            <a:r>
              <a:rPr lang="ru-RU" sz="1600" dirty="0">
                <a:solidFill>
                  <a:schemeClr val="tx1"/>
                </a:solidFill>
              </a:rPr>
              <a:t> </a:t>
            </a:r>
            <a:r>
              <a:rPr lang="ru-RU" sz="1600" dirty="0" err="1">
                <a:solidFill>
                  <a:schemeClr val="tx1"/>
                </a:solidFill>
              </a:rPr>
              <a:t>деген</a:t>
            </a:r>
            <a:r>
              <a:rPr lang="ru-RU" sz="1600" dirty="0">
                <a:solidFill>
                  <a:schemeClr val="tx1"/>
                </a:solidFill>
              </a:rPr>
              <a:t> </a:t>
            </a:r>
            <a:r>
              <a:rPr lang="ru-RU" sz="1600" dirty="0" err="1">
                <a:solidFill>
                  <a:schemeClr val="tx1"/>
                </a:solidFill>
              </a:rPr>
              <a:t>қорытынды</a:t>
            </a:r>
            <a:r>
              <a:rPr lang="ru-RU" sz="1600" dirty="0">
                <a:solidFill>
                  <a:schemeClr val="tx1"/>
                </a:solidFill>
              </a:rPr>
              <a:t> </a:t>
            </a:r>
            <a:r>
              <a:rPr lang="ru-RU" sz="1600" dirty="0" err="1">
                <a:solidFill>
                  <a:schemeClr val="tx1"/>
                </a:solidFill>
              </a:rPr>
              <a:t>жасауға</a:t>
            </a:r>
            <a:r>
              <a:rPr lang="ru-RU" sz="1600" dirty="0">
                <a:solidFill>
                  <a:schemeClr val="tx1"/>
                </a:solidFill>
              </a:rPr>
              <a:t> </a:t>
            </a:r>
            <a:r>
              <a:rPr lang="ru-RU" sz="1600" dirty="0" err="1">
                <a:solidFill>
                  <a:schemeClr val="tx1"/>
                </a:solidFill>
              </a:rPr>
              <a:t>болады</a:t>
            </a:r>
            <a:r>
              <a:rPr lang="ru-RU" sz="1600" dirty="0">
                <a:solidFill>
                  <a:schemeClr val="tx1"/>
                </a:solidFill>
              </a:rPr>
              <a:t>, </a:t>
            </a:r>
            <a:r>
              <a:rPr lang="ru-RU" sz="1600" dirty="0" err="1">
                <a:solidFill>
                  <a:schemeClr val="tx1"/>
                </a:solidFill>
              </a:rPr>
              <a:t>халықты</a:t>
            </a:r>
            <a:r>
              <a:rPr lang="ru-RU" sz="1600" dirty="0">
                <a:solidFill>
                  <a:schemeClr val="tx1"/>
                </a:solidFill>
              </a:rPr>
              <a:t> </a:t>
            </a:r>
            <a:r>
              <a:rPr lang="ru-RU" sz="1600" dirty="0" err="1">
                <a:solidFill>
                  <a:schemeClr val="tx1"/>
                </a:solidFill>
              </a:rPr>
              <a:t>оқытуды</a:t>
            </a:r>
            <a:r>
              <a:rPr lang="ru-RU" sz="1600" dirty="0">
                <a:solidFill>
                  <a:schemeClr val="tx1"/>
                </a:solidFill>
              </a:rPr>
              <a:t> </a:t>
            </a:r>
            <a:r>
              <a:rPr lang="ru-RU" sz="1600" dirty="0" err="1">
                <a:solidFill>
                  <a:schemeClr val="tx1"/>
                </a:solidFill>
              </a:rPr>
              <a:t>жүргізу</a:t>
            </a:r>
            <a:r>
              <a:rPr lang="ru-RU" sz="1600" dirty="0">
                <a:solidFill>
                  <a:schemeClr val="tx1"/>
                </a:solidFill>
              </a:rPr>
              <a:t>, </a:t>
            </a:r>
            <a:r>
              <a:rPr lang="ru-RU" sz="1600" dirty="0" err="1">
                <a:solidFill>
                  <a:schemeClr val="tx1"/>
                </a:solidFill>
              </a:rPr>
              <a:t>оларға</a:t>
            </a:r>
            <a:r>
              <a:rPr lang="ru-RU" sz="1600" dirty="0">
                <a:solidFill>
                  <a:schemeClr val="tx1"/>
                </a:solidFill>
              </a:rPr>
              <a:t> </a:t>
            </a:r>
            <a:r>
              <a:rPr lang="ru-RU" sz="1600" dirty="0" err="1">
                <a:solidFill>
                  <a:schemeClr val="tx1"/>
                </a:solidFill>
              </a:rPr>
              <a:t>жаңа</a:t>
            </a:r>
            <a:r>
              <a:rPr lang="ru-RU" sz="1600" dirty="0">
                <a:solidFill>
                  <a:schemeClr val="tx1"/>
                </a:solidFill>
              </a:rPr>
              <a:t> </a:t>
            </a:r>
            <a:r>
              <a:rPr lang="ru-RU" sz="1600" dirty="0" err="1">
                <a:solidFill>
                  <a:schemeClr val="tx1"/>
                </a:solidFill>
              </a:rPr>
              <a:t>білім</a:t>
            </a:r>
            <a:r>
              <a:rPr lang="ru-RU" sz="1600" dirty="0">
                <a:solidFill>
                  <a:schemeClr val="tx1"/>
                </a:solidFill>
              </a:rPr>
              <a:t> беру </a:t>
            </a:r>
            <a:r>
              <a:rPr lang="ru-RU" sz="1600" dirty="0" err="1">
                <a:solidFill>
                  <a:schemeClr val="tx1"/>
                </a:solidFill>
              </a:rPr>
              <a:t>қажеттілігі</a:t>
            </a:r>
            <a:r>
              <a:rPr lang="ru-RU" sz="1600" dirty="0">
                <a:solidFill>
                  <a:schemeClr val="tx1"/>
                </a:solidFill>
              </a:rPr>
              <a:t> бар.</a:t>
            </a:r>
          </a:p>
        </p:txBody>
      </p:sp>
      <p:sp>
        <p:nvSpPr>
          <p:cNvPr id="4" name="Номер слайда 3"/>
          <p:cNvSpPr>
            <a:spLocks noGrp="1"/>
          </p:cNvSpPr>
          <p:nvPr>
            <p:ph type="sldNum" sz="quarter" idx="12"/>
          </p:nvPr>
        </p:nvSpPr>
        <p:spPr/>
        <p:txBody>
          <a:bodyPr/>
          <a:lstStyle/>
          <a:p>
            <a:fld id="{36AE403C-4EB7-40BC-9395-955F62C492F5}" type="slidenum">
              <a:rPr lang="ru-RU" smtClean="0"/>
              <a:pPr/>
              <a:t>86</a:t>
            </a:fld>
            <a:endParaRPr lang="ru-RU" dirty="0"/>
          </a:p>
        </p:txBody>
      </p:sp>
      <p:sp>
        <p:nvSpPr>
          <p:cNvPr id="5" name="Равнобедренный треугольник 24">
            <a:extLst>
              <a:ext uri="{FF2B5EF4-FFF2-40B4-BE49-F238E27FC236}">
                <a16:creationId xmlns:a16="http://schemas.microsoft.com/office/drawing/2014/main" id="{E949F294-98EF-4F30-BD39-DE20B848C7A9}"/>
              </a:ext>
            </a:extLst>
          </p:cNvPr>
          <p:cNvSpPr/>
          <p:nvPr/>
        </p:nvSpPr>
        <p:spPr>
          <a:xfrm rot="5400000">
            <a:off x="469303" y="476136"/>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5300" name="Picture 4" descr="Что такое мобильное приложение: определение, виды, применение">
            <a:extLst>
              <a:ext uri="{FF2B5EF4-FFF2-40B4-BE49-F238E27FC236}">
                <a16:creationId xmlns:a16="http://schemas.microsoft.com/office/drawing/2014/main" id="{3AA67045-2293-4A9D-816C-B2762E36D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216" y="3609384"/>
            <a:ext cx="4876800" cy="2728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D46719-E1C9-4DF4-88AA-4A8FADCF0DC1}"/>
              </a:ext>
            </a:extLst>
          </p:cNvPr>
          <p:cNvSpPr txBox="1"/>
          <p:nvPr/>
        </p:nvSpPr>
        <p:spPr>
          <a:xfrm>
            <a:off x="3309417" y="1751338"/>
            <a:ext cx="11136807" cy="4608512"/>
          </a:xfrm>
          <a:prstGeom prst="rect">
            <a:avLst/>
          </a:prstGeom>
          <a:noFill/>
        </p:spPr>
        <p:txBody>
          <a:bodyPr wrap="square" lIns="0" tIns="0" rIns="0" bIns="0" rtlCol="0">
            <a:noAutofit/>
          </a:bodyPr>
          <a:lstStyle/>
          <a:p>
            <a:pPr>
              <a:spcBef>
                <a:spcPts val="400"/>
              </a:spcBef>
            </a:pPr>
            <a:endParaRPr lang="ru-RU" sz="1333" dirty="0">
              <a:latin typeface="Arial" pitchFamily="34" charset="0"/>
              <a:cs typeface="Arial" pitchFamily="34" charset="0"/>
            </a:endParaRPr>
          </a:p>
        </p:txBody>
      </p:sp>
      <p:sp>
        <p:nvSpPr>
          <p:cNvPr id="7" name="Заголовок 4">
            <a:extLst>
              <a:ext uri="{FF2B5EF4-FFF2-40B4-BE49-F238E27FC236}">
                <a16:creationId xmlns:a16="http://schemas.microsoft.com/office/drawing/2014/main" id="{6C208E92-F72F-4A40-A0D7-BC00C948A759}"/>
              </a:ext>
            </a:extLst>
          </p:cNvPr>
          <p:cNvSpPr txBox="1">
            <a:spLocks/>
          </p:cNvSpPr>
          <p:nvPr/>
        </p:nvSpPr>
        <p:spPr>
          <a:xfrm>
            <a:off x="695400" y="190748"/>
            <a:ext cx="9108120" cy="645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ru-RU" sz="2800" b="1" dirty="0">
                <a:latin typeface="+mn-lt"/>
              </a:rPr>
              <a:t>4. </a:t>
            </a:r>
            <a:r>
              <a:rPr lang="ru-RU" sz="2800" b="1" dirty="0" err="1">
                <a:latin typeface="+mn-lt"/>
              </a:rPr>
              <a:t>Қаржылық</a:t>
            </a:r>
            <a:r>
              <a:rPr lang="ru-RU" sz="2800" b="1" dirty="0">
                <a:latin typeface="+mn-lt"/>
              </a:rPr>
              <a:t> </a:t>
            </a:r>
            <a:r>
              <a:rPr lang="ru-RU" sz="2800" b="1" dirty="0" err="1">
                <a:latin typeface="+mn-lt"/>
              </a:rPr>
              <a:t>сауаттылық</a:t>
            </a:r>
            <a:r>
              <a:rPr lang="ru-RU" sz="2800" b="1" dirty="0">
                <a:latin typeface="+mn-lt"/>
              </a:rPr>
              <a:t> </a:t>
            </a:r>
            <a:r>
              <a:rPr lang="ru-RU" sz="2800" b="1" dirty="0" err="1">
                <a:latin typeface="+mn-lt"/>
              </a:rPr>
              <a:t>саласындағы</a:t>
            </a:r>
            <a:r>
              <a:rPr lang="ru-RU" sz="2800" b="1" dirty="0">
                <a:latin typeface="+mn-lt"/>
              </a:rPr>
              <a:t> </a:t>
            </a:r>
            <a:r>
              <a:rPr lang="ru-RU" sz="2800" b="1" dirty="0" err="1">
                <a:latin typeface="+mn-lt"/>
              </a:rPr>
              <a:t>қажеттіліктер</a:t>
            </a:r>
            <a:endParaRPr lang="ru-RU" sz="2800" b="1" dirty="0">
              <a:latin typeface="+mn-lt"/>
            </a:endParaRPr>
          </a:p>
          <a:p>
            <a:endParaRPr lang="ru-RU" sz="3200" b="1" dirty="0"/>
          </a:p>
        </p:txBody>
      </p:sp>
      <p:sp>
        <p:nvSpPr>
          <p:cNvPr id="8" name="Равнобедренный треугольник 24">
            <a:extLst>
              <a:ext uri="{FF2B5EF4-FFF2-40B4-BE49-F238E27FC236}">
                <a16:creationId xmlns:a16="http://schemas.microsoft.com/office/drawing/2014/main" id="{B7BD1D15-ABBD-EA4F-A258-DD5D214BE6E6}"/>
              </a:ext>
            </a:extLst>
          </p:cNvPr>
          <p:cNvSpPr/>
          <p:nvPr/>
        </p:nvSpPr>
        <p:spPr>
          <a:xfrm rot="5400000">
            <a:off x="239884" y="125142"/>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9" name="Таблица 8">
            <a:extLst>
              <a:ext uri="{FF2B5EF4-FFF2-40B4-BE49-F238E27FC236}">
                <a16:creationId xmlns:a16="http://schemas.microsoft.com/office/drawing/2014/main" id="{CCD78C9B-B6B3-EC4C-95F7-4C3C4B0E74B2}"/>
              </a:ext>
            </a:extLst>
          </p:cNvPr>
          <p:cNvGraphicFramePr>
            <a:graphicFrameLocks noGrp="1"/>
          </p:cNvGraphicFramePr>
          <p:nvPr>
            <p:extLst>
              <p:ext uri="{D42A27DB-BD31-4B8C-83A1-F6EECF244321}">
                <p14:modId xmlns:p14="http://schemas.microsoft.com/office/powerpoint/2010/main" val="2884128917"/>
              </p:ext>
            </p:extLst>
          </p:nvPr>
        </p:nvGraphicFramePr>
        <p:xfrm>
          <a:off x="386375" y="670369"/>
          <a:ext cx="2695620" cy="6069212"/>
        </p:xfrm>
        <a:graphic>
          <a:graphicData uri="http://schemas.openxmlformats.org/drawingml/2006/table">
            <a:tbl>
              <a:tblPr>
                <a:tableStyleId>{125E5076-3810-47DD-B79F-674D7AD40C01}</a:tableStyleId>
              </a:tblPr>
              <a:tblGrid>
                <a:gridCol w="2695620">
                  <a:extLst>
                    <a:ext uri="{9D8B030D-6E8A-4147-A177-3AD203B41FA5}">
                      <a16:colId xmlns:a16="http://schemas.microsoft.com/office/drawing/2014/main" val="984564903"/>
                    </a:ext>
                  </a:extLst>
                </a:gridCol>
              </a:tblGrid>
              <a:tr h="6069212">
                <a:tc>
                  <a:txBody>
                    <a:bodyPr/>
                    <a:lstStyle/>
                    <a:p>
                      <a:pPr algn="ctr"/>
                      <a:r>
                        <a:rPr lang="ru-RU" sz="4400" b="1" dirty="0" err="1">
                          <a:effectLst/>
                        </a:rPr>
                        <a:t>Негізгі</a:t>
                      </a:r>
                      <a:r>
                        <a:rPr lang="ru-RU" sz="1600" b="1" dirty="0">
                          <a:effectLst/>
                        </a:rPr>
                        <a:t> </a:t>
                      </a:r>
                      <a:r>
                        <a:rPr lang="ru-RU" sz="4400" b="1" dirty="0" err="1">
                          <a:effectLst/>
                        </a:rPr>
                        <a:t>фактілер</a:t>
                      </a:r>
                      <a:endParaRPr lang="ru-RU" sz="4400" b="1" dirty="0">
                        <a:solidFill>
                          <a:srgbClr val="7A4300"/>
                        </a:solidFill>
                        <a:effectLst/>
                        <a:latin typeface="+mn-lt"/>
                      </a:endParaRPr>
                    </a:p>
                  </a:txBody>
                  <a:tcPr anchor="ctr"/>
                </a:tc>
                <a:extLst>
                  <a:ext uri="{0D108BD9-81ED-4DB2-BD59-A6C34878D82A}">
                    <a16:rowId xmlns:a16="http://schemas.microsoft.com/office/drawing/2014/main" val="3987492564"/>
                  </a:ext>
                </a:extLst>
              </a:tr>
            </a:tbl>
          </a:graphicData>
        </a:graphic>
      </p:graphicFrame>
      <p:sp>
        <p:nvSpPr>
          <p:cNvPr id="10" name="Прямоугольник 9">
            <a:extLst>
              <a:ext uri="{FF2B5EF4-FFF2-40B4-BE49-F238E27FC236}">
                <a16:creationId xmlns:a16="http://schemas.microsoft.com/office/drawing/2014/main" id="{631130EB-BEEE-694F-93F6-98DA5A323AFC}"/>
              </a:ext>
            </a:extLst>
          </p:cNvPr>
          <p:cNvSpPr/>
          <p:nvPr/>
        </p:nvSpPr>
        <p:spPr>
          <a:xfrm>
            <a:off x="3081995" y="804022"/>
            <a:ext cx="8784976" cy="5991384"/>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1400" dirty="0" err="1"/>
              <a:t>Әлеуметтік</a:t>
            </a:r>
            <a:r>
              <a:rPr lang="ru-RU" sz="1400" dirty="0"/>
              <a:t> </a:t>
            </a:r>
            <a:r>
              <a:rPr lang="ru-RU" sz="1400" dirty="0" err="1"/>
              <a:t>зерттеу</a:t>
            </a:r>
            <a:r>
              <a:rPr lang="ru-RU" sz="1400" dirty="0"/>
              <a:t> </a:t>
            </a:r>
            <a:r>
              <a:rPr lang="ru-RU" sz="1400" dirty="0" err="1"/>
              <a:t>нәтижелері</a:t>
            </a:r>
            <a:r>
              <a:rPr lang="ru-RU" sz="1400" dirty="0"/>
              <a:t> 2021 </a:t>
            </a:r>
            <a:r>
              <a:rPr lang="ru-RU" sz="1400" dirty="0" err="1"/>
              <a:t>жылы</a:t>
            </a:r>
            <a:r>
              <a:rPr lang="ru-RU" sz="1400" dirty="0"/>
              <a:t> </a:t>
            </a:r>
            <a:r>
              <a:rPr lang="ru-RU" sz="1400" dirty="0" err="1"/>
              <a:t>өз</a:t>
            </a:r>
            <a:r>
              <a:rPr lang="ru-RU" sz="1400" dirty="0"/>
              <a:t> </a:t>
            </a:r>
            <a:r>
              <a:rPr lang="ru-RU" sz="1400" dirty="0" err="1"/>
              <a:t>қаржысын</a:t>
            </a:r>
            <a:r>
              <a:rPr lang="ru-RU" sz="1400" dirty="0"/>
              <a:t> </a:t>
            </a:r>
            <a:r>
              <a:rPr lang="ru-RU" sz="1400" dirty="0" err="1"/>
              <a:t>басқару</a:t>
            </a:r>
            <a:r>
              <a:rPr lang="ru-RU" sz="1400" dirty="0"/>
              <a:t> </a:t>
            </a:r>
            <a:r>
              <a:rPr lang="ru-RU" sz="1400" dirty="0" err="1"/>
              <a:t>туралы</a:t>
            </a:r>
            <a:r>
              <a:rPr lang="ru-RU" sz="1400" dirty="0"/>
              <a:t>, </a:t>
            </a:r>
            <a:r>
              <a:rPr lang="ru-RU" sz="1400" dirty="0" err="1"/>
              <a:t>қаржы</a:t>
            </a:r>
            <a:r>
              <a:rPr lang="ru-RU" sz="1400" dirty="0"/>
              <a:t> </a:t>
            </a:r>
            <a:r>
              <a:rPr lang="ru-RU" sz="1400" dirty="0" err="1"/>
              <a:t>жүйесі</a:t>
            </a:r>
            <a:r>
              <a:rPr lang="ru-RU" sz="1400" dirty="0"/>
              <a:t>, </a:t>
            </a:r>
            <a:r>
              <a:rPr lang="ru-RU" sz="1400" dirty="0" err="1"/>
              <a:t>құралдары</a:t>
            </a:r>
            <a:r>
              <a:rPr lang="ru-RU" sz="1400" dirty="0"/>
              <a:t> мен </a:t>
            </a:r>
            <a:r>
              <a:rPr lang="ru-RU" sz="1400" dirty="0" err="1"/>
              <a:t>қызметтері</a:t>
            </a:r>
            <a:r>
              <a:rPr lang="ru-RU" sz="1400" dirty="0"/>
              <a:t> </a:t>
            </a:r>
            <a:r>
              <a:rPr lang="ru-RU" sz="1400" dirty="0" err="1"/>
              <a:t>туралы</a:t>
            </a:r>
            <a:r>
              <a:rPr lang="ru-RU" sz="1400" dirty="0"/>
              <a:t> </a:t>
            </a:r>
            <a:r>
              <a:rPr lang="ru-RU" sz="1400" dirty="0" err="1"/>
              <a:t>ақпарат</a:t>
            </a:r>
            <a:r>
              <a:rPr lang="ru-RU" sz="1400" dirty="0"/>
              <a:t> пен </a:t>
            </a:r>
            <a:r>
              <a:rPr lang="ru-RU" sz="1400" dirty="0" err="1"/>
              <a:t>білімі</a:t>
            </a:r>
            <a:r>
              <a:rPr lang="ru-RU" sz="1400" dirty="0"/>
              <a:t> </a:t>
            </a:r>
            <a:r>
              <a:rPr lang="ru-RU" sz="1400" dirty="0" err="1"/>
              <a:t>жеткілікті</a:t>
            </a:r>
            <a:r>
              <a:rPr lang="ru-RU" sz="1400" dirty="0"/>
              <a:t> </a:t>
            </a:r>
            <a:r>
              <a:rPr lang="ru-RU" sz="1400" dirty="0" err="1"/>
              <a:t>сұралғандардың</a:t>
            </a:r>
            <a:r>
              <a:rPr lang="ru-RU" sz="1400" dirty="0"/>
              <a:t> </a:t>
            </a:r>
            <a:r>
              <a:rPr lang="ru-RU" sz="1400" dirty="0" err="1"/>
              <a:t>үлесі</a:t>
            </a:r>
            <a:r>
              <a:rPr lang="ru-RU" sz="1400" dirty="0"/>
              <a:t> (2020 </a:t>
            </a:r>
            <a:r>
              <a:rPr lang="ru-RU" sz="1400" dirty="0" err="1"/>
              <a:t>жылғы</a:t>
            </a:r>
            <a:r>
              <a:rPr lang="ru-RU" sz="1400" dirty="0"/>
              <a:t> 28% - дан 2021 </a:t>
            </a:r>
            <a:r>
              <a:rPr lang="ru-RU" sz="1400" dirty="0" err="1"/>
              <a:t>жылы</a:t>
            </a:r>
            <a:r>
              <a:rPr lang="ru-RU" sz="1400" dirty="0"/>
              <a:t> 39,2% - </a:t>
            </a:r>
            <a:r>
              <a:rPr lang="ru-RU" sz="1400" dirty="0" err="1"/>
              <a:t>ға</a:t>
            </a:r>
            <a:r>
              <a:rPr lang="ru-RU" sz="1400" dirty="0"/>
              <a:t> </a:t>
            </a:r>
            <a:r>
              <a:rPr lang="ru-RU" sz="1400" dirty="0" err="1"/>
              <a:t>дейін</a:t>
            </a:r>
            <a:r>
              <a:rPr lang="ru-RU" sz="1400" dirty="0"/>
              <a:t>) </a:t>
            </a:r>
            <a:r>
              <a:rPr lang="ru-RU" sz="1400" dirty="0" err="1"/>
              <a:t>өскенін</a:t>
            </a:r>
            <a:r>
              <a:rPr lang="ru-RU" sz="1400" dirty="0"/>
              <a:t> </a:t>
            </a:r>
            <a:r>
              <a:rPr lang="ru-RU" sz="1400" dirty="0" err="1"/>
              <a:t>көрсетті</a:t>
            </a:r>
            <a:r>
              <a:rPr lang="ru-RU" sz="1400" dirty="0"/>
              <a:t>. </a:t>
            </a:r>
            <a:r>
              <a:rPr lang="ru-RU" sz="1400" dirty="0" err="1"/>
              <a:t>Бірақ</a:t>
            </a:r>
            <a:r>
              <a:rPr lang="ru-RU" sz="1400" dirty="0"/>
              <a:t> </a:t>
            </a:r>
            <a:r>
              <a:rPr lang="ru-RU" sz="1400" dirty="0" err="1"/>
              <a:t>респонденттердің</a:t>
            </a:r>
            <a:r>
              <a:rPr lang="ru-RU" sz="1400" dirty="0"/>
              <a:t> 33,4% - ы </a:t>
            </a:r>
            <a:r>
              <a:rPr lang="ru-RU" sz="1400" dirty="0" err="1"/>
              <a:t>қаржы</a:t>
            </a:r>
            <a:r>
              <a:rPr lang="ru-RU" sz="1400" dirty="0"/>
              <a:t> </a:t>
            </a:r>
            <a:r>
              <a:rPr lang="ru-RU" sz="1400" dirty="0" err="1"/>
              <a:t>жүйесі</a:t>
            </a:r>
            <a:r>
              <a:rPr lang="ru-RU" sz="1400" dirty="0"/>
              <a:t> </a:t>
            </a:r>
            <a:r>
              <a:rPr lang="ru-RU" sz="1400" dirty="0" err="1"/>
              <a:t>туралы</a:t>
            </a:r>
            <a:r>
              <a:rPr lang="ru-RU" sz="1400" dirty="0"/>
              <a:t> </a:t>
            </a:r>
            <a:r>
              <a:rPr lang="ru-RU" sz="1400" dirty="0" err="1"/>
              <a:t>білімі</a:t>
            </a:r>
            <a:r>
              <a:rPr lang="ru-RU" sz="1400" dirty="0"/>
              <a:t> </a:t>
            </a:r>
            <a:r>
              <a:rPr lang="ru-RU" sz="1400" dirty="0" err="1"/>
              <a:t>жоқ</a:t>
            </a:r>
            <a:r>
              <a:rPr lang="ru-RU" sz="1400" dirty="0"/>
              <a:t> </a:t>
            </a:r>
            <a:r>
              <a:rPr lang="ru-RU" sz="1400" dirty="0" err="1"/>
              <a:t>екенін</a:t>
            </a:r>
            <a:r>
              <a:rPr lang="ru-RU" sz="1400" dirty="0"/>
              <a:t> </a:t>
            </a:r>
            <a:r>
              <a:rPr lang="ru-RU" sz="1400" dirty="0" err="1"/>
              <a:t>айтты</a:t>
            </a:r>
            <a:r>
              <a:rPr lang="ru-RU" sz="1400" dirty="0"/>
              <a:t>. </a:t>
            </a:r>
            <a:r>
              <a:rPr lang="ru-RU" sz="1400" dirty="0" err="1"/>
              <a:t>Бұл</a:t>
            </a:r>
            <a:r>
              <a:rPr lang="ru-RU" sz="1400" dirty="0"/>
              <a:t> </a:t>
            </a:r>
            <a:r>
              <a:rPr lang="ru-RU" sz="1400" dirty="0" err="1"/>
              <a:t>ретте</a:t>
            </a:r>
            <a:r>
              <a:rPr lang="ru-RU" sz="1400" dirty="0"/>
              <a:t>, </a:t>
            </a:r>
            <a:r>
              <a:rPr lang="ru-RU" sz="1400" dirty="0" err="1"/>
              <a:t>ең</a:t>
            </a:r>
            <a:r>
              <a:rPr lang="ru-RU" sz="1400" dirty="0"/>
              <a:t> </a:t>
            </a:r>
            <a:r>
              <a:rPr lang="ru-RU" sz="1400" dirty="0" err="1"/>
              <a:t>хабардар</a:t>
            </a:r>
            <a:r>
              <a:rPr lang="ru-RU" sz="1400" dirty="0"/>
              <a:t> </a:t>
            </a:r>
            <a:r>
              <a:rPr lang="ru-RU" sz="1400" dirty="0" err="1"/>
              <a:t>ерлер</a:t>
            </a:r>
            <a:r>
              <a:rPr lang="ru-RU" sz="1400" dirty="0"/>
              <a:t>, </a:t>
            </a:r>
            <a:r>
              <a:rPr lang="ru-RU" sz="1400" dirty="0" err="1"/>
              <a:t>әйелдер</a:t>
            </a:r>
            <a:r>
              <a:rPr lang="ru-RU" sz="1400" dirty="0"/>
              <a:t> </a:t>
            </a:r>
            <a:r>
              <a:rPr lang="ru-RU" sz="1400" dirty="0" err="1"/>
              <a:t>емес</a:t>
            </a:r>
            <a:r>
              <a:rPr lang="ru-RU" sz="1400" dirty="0"/>
              <a:t>, </a:t>
            </a:r>
            <a:r>
              <a:rPr lang="ru-RU" sz="1400" dirty="0" err="1"/>
              <a:t>қала</a:t>
            </a:r>
            <a:r>
              <a:rPr lang="ru-RU" sz="1400" dirty="0"/>
              <a:t> </a:t>
            </a:r>
            <a:r>
              <a:rPr lang="ru-RU" sz="1400" dirty="0" err="1"/>
              <a:t>тұрғындары</a:t>
            </a:r>
            <a:r>
              <a:rPr lang="ru-RU" sz="1400" dirty="0"/>
              <a:t>, </a:t>
            </a:r>
            <a:r>
              <a:rPr lang="ru-RU" sz="1400" dirty="0" err="1"/>
              <a:t>ауылдық</a:t>
            </a:r>
            <a:r>
              <a:rPr lang="ru-RU" sz="1400" dirty="0"/>
              <a:t> </a:t>
            </a:r>
            <a:r>
              <a:rPr lang="ru-RU" sz="1400" dirty="0" err="1"/>
              <a:t>жерлер</a:t>
            </a:r>
            <a:r>
              <a:rPr lang="ru-RU" sz="1400" dirty="0"/>
              <a:t> </a:t>
            </a:r>
            <a:r>
              <a:rPr lang="ru-RU" sz="1400" dirty="0" err="1"/>
              <a:t>емес</a:t>
            </a:r>
            <a:r>
              <a:rPr lang="ru-RU" sz="1400" dirty="0"/>
              <a:t>, </a:t>
            </a:r>
            <a:r>
              <a:rPr lang="ru-RU" sz="1400" dirty="0" err="1"/>
              <a:t>жастар</a:t>
            </a:r>
            <a:r>
              <a:rPr lang="ru-RU" sz="1400" dirty="0"/>
              <a:t> мен </a:t>
            </a:r>
            <a:r>
              <a:rPr lang="ru-RU" sz="1400" dirty="0" err="1"/>
              <a:t>зейнеткерлер</a:t>
            </a:r>
            <a:r>
              <a:rPr lang="ru-RU" sz="1400" dirty="0"/>
              <a:t> </a:t>
            </a:r>
            <a:r>
              <a:rPr lang="ru-RU" sz="1400" dirty="0" err="1"/>
              <a:t>емес</a:t>
            </a:r>
            <a:r>
              <a:rPr lang="ru-RU" sz="1400" dirty="0"/>
              <a:t>, орта </a:t>
            </a:r>
            <a:r>
              <a:rPr lang="ru-RU" sz="1400" dirty="0" err="1"/>
              <a:t>жастағы</a:t>
            </a:r>
            <a:r>
              <a:rPr lang="ru-RU" sz="1400" dirty="0"/>
              <a:t> </a:t>
            </a:r>
            <a:r>
              <a:rPr lang="ru-RU" sz="1400" dirty="0" err="1"/>
              <a:t>өкілдер</a:t>
            </a:r>
            <a:r>
              <a:rPr lang="ru-RU" sz="1400" dirty="0"/>
              <a:t> </a:t>
            </a:r>
            <a:r>
              <a:rPr lang="ru-RU" sz="1400" dirty="0" err="1"/>
              <a:t>болды</a:t>
            </a:r>
            <a:r>
              <a:rPr lang="ru-RU" sz="1400" dirty="0"/>
              <a:t>.</a:t>
            </a:r>
          </a:p>
          <a:p>
            <a:pPr algn="just"/>
            <a:endParaRPr lang="ru-RU" sz="1400" dirty="0"/>
          </a:p>
          <a:p>
            <a:pPr algn="just"/>
            <a:r>
              <a:rPr lang="ru-RU" sz="1400" dirty="0" err="1"/>
              <a:t>Респонденттерге</a:t>
            </a:r>
            <a:r>
              <a:rPr lang="ru-RU" sz="1400" dirty="0"/>
              <a:t> </a:t>
            </a:r>
            <a:r>
              <a:rPr lang="ru-RU" sz="1400" dirty="0" err="1"/>
              <a:t>қандай</a:t>
            </a:r>
            <a:r>
              <a:rPr lang="ru-RU" sz="1400" dirty="0"/>
              <a:t> </a:t>
            </a:r>
            <a:r>
              <a:rPr lang="ru-RU" sz="1400" dirty="0" err="1"/>
              <a:t>ақпарат</a:t>
            </a:r>
            <a:r>
              <a:rPr lang="ru-RU" sz="1400" dirty="0"/>
              <a:t> </a:t>
            </a:r>
            <a:r>
              <a:rPr lang="ru-RU" sz="1400" dirty="0" err="1"/>
              <a:t>жетіспейтіндігі</a:t>
            </a:r>
            <a:r>
              <a:rPr lang="ru-RU" sz="1400" dirty="0"/>
              <a:t> </a:t>
            </a:r>
            <a:r>
              <a:rPr lang="ru-RU" sz="1400" dirty="0" err="1"/>
              <a:t>туралы</a:t>
            </a:r>
            <a:r>
              <a:rPr lang="ru-RU" sz="1400" dirty="0"/>
              <a:t> </a:t>
            </a:r>
            <a:r>
              <a:rPr lang="ru-RU" sz="1400" dirty="0" err="1"/>
              <a:t>сұраққа</a:t>
            </a:r>
            <a:r>
              <a:rPr lang="ru-RU" sz="1400" dirty="0"/>
              <a:t> </a:t>
            </a:r>
            <a:r>
              <a:rPr lang="ru-RU" sz="1400" dirty="0" err="1"/>
              <a:t>көбінесе</a:t>
            </a:r>
            <a:r>
              <a:rPr lang="ru-RU" sz="1400" dirty="0"/>
              <a:t> </a:t>
            </a:r>
            <a:r>
              <a:rPr lang="ru-RU" sz="1400" dirty="0" err="1"/>
              <a:t>сақтандыру</a:t>
            </a:r>
            <a:r>
              <a:rPr lang="ru-RU" sz="1400" dirty="0"/>
              <a:t> </a:t>
            </a:r>
            <a:r>
              <a:rPr lang="ru-RU" sz="1400" dirty="0" err="1"/>
              <a:t>өнімдері</a:t>
            </a:r>
            <a:r>
              <a:rPr lang="ru-RU" sz="1400" dirty="0"/>
              <a:t> мен </a:t>
            </a:r>
            <a:r>
              <a:rPr lang="ru-RU" sz="1400" dirty="0" err="1"/>
              <a:t>сақтандыру</a:t>
            </a:r>
            <a:r>
              <a:rPr lang="ru-RU" sz="1400" dirty="0"/>
              <a:t> </a:t>
            </a:r>
            <a:r>
              <a:rPr lang="ru-RU" sz="1400" dirty="0" err="1"/>
              <a:t>қызметтерінің</a:t>
            </a:r>
            <a:r>
              <a:rPr lang="ru-RU" sz="1400" dirty="0"/>
              <a:t> </a:t>
            </a:r>
            <a:r>
              <a:rPr lang="ru-RU" sz="1400" dirty="0" err="1"/>
              <a:t>нарығы</a:t>
            </a:r>
            <a:r>
              <a:rPr lang="ru-RU" sz="1400" dirty="0"/>
              <a:t> , </a:t>
            </a:r>
            <a:r>
              <a:rPr lang="ru-RU" sz="1400" dirty="0" err="1"/>
              <a:t>банктік</a:t>
            </a:r>
            <a:r>
              <a:rPr lang="ru-RU" sz="1400" dirty="0"/>
              <a:t> </a:t>
            </a:r>
            <a:r>
              <a:rPr lang="ru-RU" sz="1400" dirty="0" err="1"/>
              <a:t>қызметтер</a:t>
            </a:r>
            <a:r>
              <a:rPr lang="ru-RU" sz="1400" dirty="0"/>
              <a:t> мен </a:t>
            </a:r>
            <a:r>
              <a:rPr lang="ru-RU" sz="1400" dirty="0" err="1"/>
              <a:t>өнімдердің</a:t>
            </a:r>
            <a:r>
              <a:rPr lang="ru-RU" sz="1400" dirty="0"/>
              <a:t> </a:t>
            </a:r>
            <a:r>
              <a:rPr lang="ru-RU" sz="1400" dirty="0" err="1"/>
              <a:t>әр</a:t>
            </a:r>
            <a:r>
              <a:rPr lang="ru-RU" sz="1400" dirty="0"/>
              <a:t> </a:t>
            </a:r>
            <a:r>
              <a:rPr lang="ru-RU" sz="1400" dirty="0" err="1"/>
              <a:t>түрлі</a:t>
            </a:r>
            <a:r>
              <a:rPr lang="ru-RU" sz="1400" dirty="0"/>
              <a:t> </a:t>
            </a:r>
            <a:r>
              <a:rPr lang="ru-RU" sz="1400" dirty="0" err="1"/>
              <a:t>түрлерінің</a:t>
            </a:r>
            <a:r>
              <a:rPr lang="ru-RU" sz="1400" dirty="0"/>
              <a:t> </a:t>
            </a:r>
            <a:r>
              <a:rPr lang="ru-RU" sz="1400" dirty="0" err="1"/>
              <a:t>ерекшеліктері</a:t>
            </a:r>
            <a:r>
              <a:rPr lang="ru-RU" sz="1400" dirty="0"/>
              <a:t> , </a:t>
            </a:r>
            <a:r>
              <a:rPr lang="ru-RU" sz="1400" dirty="0" err="1"/>
              <a:t>отбасылық</a:t>
            </a:r>
            <a:r>
              <a:rPr lang="ru-RU" sz="1400" dirty="0"/>
              <a:t> </a:t>
            </a:r>
            <a:r>
              <a:rPr lang="ru-RU" sz="1400" dirty="0" err="1"/>
              <a:t>бюджетті</a:t>
            </a:r>
            <a:r>
              <a:rPr lang="ru-RU" sz="1400" dirty="0"/>
              <a:t> </a:t>
            </a:r>
            <a:r>
              <a:rPr lang="ru-RU" sz="1400" dirty="0" err="1"/>
              <a:t>жоспарлау</a:t>
            </a:r>
            <a:r>
              <a:rPr lang="ru-RU" sz="1400" dirty="0"/>
              <a:t> </a:t>
            </a:r>
            <a:r>
              <a:rPr lang="ru-RU" sz="1400" dirty="0" err="1"/>
              <a:t>және</a:t>
            </a:r>
            <a:r>
              <a:rPr lang="ru-RU" sz="1400" dirty="0"/>
              <a:t> </a:t>
            </a:r>
            <a:r>
              <a:rPr lang="ru-RU" sz="1400" dirty="0" err="1"/>
              <a:t>жүргізу</a:t>
            </a:r>
            <a:r>
              <a:rPr lang="ru-RU" sz="1400" dirty="0"/>
              <a:t> </a:t>
            </a:r>
            <a:r>
              <a:rPr lang="ru-RU" sz="1400" dirty="0" err="1"/>
              <a:t>туралы</a:t>
            </a:r>
            <a:r>
              <a:rPr lang="ru-RU" sz="1400" dirty="0"/>
              <a:t> </a:t>
            </a:r>
            <a:r>
              <a:rPr lang="ru-RU" sz="1400" dirty="0" err="1"/>
              <a:t>ақпарат</a:t>
            </a:r>
            <a:r>
              <a:rPr lang="ru-RU" sz="1400" dirty="0"/>
              <a:t> </a:t>
            </a:r>
            <a:r>
              <a:rPr lang="ru-RU" sz="1400" dirty="0" err="1"/>
              <a:t>жетіспейтіндігі</a:t>
            </a:r>
            <a:r>
              <a:rPr lang="ru-RU" sz="1400" dirty="0"/>
              <a:t> </a:t>
            </a:r>
            <a:r>
              <a:rPr lang="ru-RU" sz="1400" dirty="0" err="1"/>
              <a:t>туралы</a:t>
            </a:r>
            <a:r>
              <a:rPr lang="ru-RU" sz="1400" dirty="0"/>
              <a:t> </a:t>
            </a:r>
            <a:r>
              <a:rPr lang="ru-RU" sz="1400" dirty="0" err="1"/>
              <a:t>мәліметтер</a:t>
            </a:r>
            <a:r>
              <a:rPr lang="ru-RU" sz="1400" dirty="0"/>
              <a:t> </a:t>
            </a:r>
            <a:r>
              <a:rPr lang="ru-RU" sz="1400" dirty="0" err="1"/>
              <a:t>алынды</a:t>
            </a:r>
            <a:r>
              <a:rPr lang="ru-RU" sz="1400" dirty="0"/>
              <a:t>. </a:t>
            </a:r>
            <a:r>
              <a:rPr lang="ru-RU" sz="1400" dirty="0" err="1"/>
              <a:t>Бұл</a:t>
            </a:r>
            <a:r>
              <a:rPr lang="ru-RU" sz="1400" dirty="0"/>
              <a:t> </a:t>
            </a:r>
            <a:r>
              <a:rPr lang="ru-RU" sz="1400" dirty="0" err="1"/>
              <a:t>әйелдер</a:t>
            </a:r>
            <a:r>
              <a:rPr lang="ru-RU" sz="1400" dirty="0"/>
              <a:t>, </a:t>
            </a:r>
            <a:r>
              <a:rPr lang="ru-RU" sz="1400" dirty="0" err="1"/>
              <a:t>жастар</a:t>
            </a:r>
            <a:r>
              <a:rPr lang="ru-RU" sz="1400" dirty="0"/>
              <a:t> </a:t>
            </a:r>
            <a:r>
              <a:rPr lang="ru-RU" sz="1400" dirty="0" err="1"/>
              <a:t>және</a:t>
            </a:r>
            <a:r>
              <a:rPr lang="ru-RU" sz="1400" dirty="0"/>
              <a:t> </a:t>
            </a:r>
            <a:r>
              <a:rPr lang="ru-RU" sz="1400" dirty="0" err="1"/>
              <a:t>зейнеткерлер</a:t>
            </a:r>
            <a:r>
              <a:rPr lang="ru-RU" sz="1400" dirty="0"/>
              <a:t> </a:t>
            </a:r>
            <a:r>
              <a:rPr lang="ru-RU" sz="1400" dirty="0" err="1"/>
              <a:t>сияқты</a:t>
            </a:r>
            <a:r>
              <a:rPr lang="ru-RU" sz="1400" dirty="0"/>
              <a:t> </a:t>
            </a:r>
            <a:r>
              <a:rPr lang="ru-RU" sz="1400" dirty="0" err="1"/>
              <a:t>мақсатты</a:t>
            </a:r>
            <a:r>
              <a:rPr lang="ru-RU" sz="1400" dirty="0"/>
              <a:t> </a:t>
            </a:r>
            <a:r>
              <a:rPr lang="ru-RU" sz="1400" dirty="0" err="1"/>
              <a:t>топтарды</a:t>
            </a:r>
            <a:r>
              <a:rPr lang="ru-RU" sz="1400" dirty="0"/>
              <a:t> </a:t>
            </a:r>
            <a:r>
              <a:rPr lang="ru-RU" sz="1400" dirty="0" err="1"/>
              <a:t>қарқынды</a:t>
            </a:r>
            <a:r>
              <a:rPr lang="ru-RU" sz="1400" dirty="0"/>
              <a:t> </a:t>
            </a:r>
            <a:r>
              <a:rPr lang="ru-RU" sz="1400" dirty="0" err="1"/>
              <a:t>оқыту</a:t>
            </a:r>
            <a:r>
              <a:rPr lang="ru-RU" sz="1400" dirty="0"/>
              <a:t> </a:t>
            </a:r>
            <a:r>
              <a:rPr lang="ru-RU" sz="1400" dirty="0" err="1"/>
              <a:t>процесін</a:t>
            </a:r>
            <a:r>
              <a:rPr lang="ru-RU" sz="1400" dirty="0"/>
              <a:t> </a:t>
            </a:r>
            <a:r>
              <a:rPr lang="ru-RU" sz="1400" dirty="0" err="1"/>
              <a:t>жалғастыруды</a:t>
            </a:r>
            <a:r>
              <a:rPr lang="ru-RU" sz="1400" dirty="0"/>
              <a:t> </a:t>
            </a:r>
            <a:r>
              <a:rPr lang="ru-RU" sz="1400" dirty="0" err="1"/>
              <a:t>талап</a:t>
            </a:r>
            <a:r>
              <a:rPr lang="ru-RU" sz="1400" dirty="0"/>
              <a:t> </a:t>
            </a:r>
            <a:r>
              <a:rPr lang="ru-RU" sz="1400" dirty="0" err="1"/>
              <a:t>етеді</a:t>
            </a:r>
            <a:r>
              <a:rPr lang="ru-RU" sz="1400" dirty="0"/>
              <a:t>. </a:t>
            </a:r>
          </a:p>
          <a:p>
            <a:pPr algn="just"/>
            <a:endParaRPr lang="ru-RU" sz="1400" dirty="0"/>
          </a:p>
          <a:p>
            <a:pPr algn="just"/>
            <a:r>
              <a:rPr lang="ru-RU" sz="1400" dirty="0" err="1"/>
              <a:t>Азаматтар</a:t>
            </a:r>
            <a:r>
              <a:rPr lang="ru-RU" sz="1400" dirty="0"/>
              <a:t> </a:t>
            </a:r>
            <a:r>
              <a:rPr lang="ru-RU" sz="1400" dirty="0" err="1"/>
              <a:t>қандай</a:t>
            </a:r>
            <a:r>
              <a:rPr lang="ru-RU" sz="1400" dirty="0"/>
              <a:t> да </a:t>
            </a:r>
            <a:r>
              <a:rPr lang="ru-RU" sz="1400" dirty="0" err="1"/>
              <a:t>бір</a:t>
            </a:r>
            <a:r>
              <a:rPr lang="ru-RU" sz="1400" dirty="0"/>
              <a:t> </a:t>
            </a:r>
            <a:r>
              <a:rPr lang="ru-RU" sz="1400" dirty="0" err="1"/>
              <a:t>қаржылық</a:t>
            </a:r>
            <a:r>
              <a:rPr lang="ru-RU" sz="1400" dirty="0"/>
              <a:t> </a:t>
            </a:r>
            <a:r>
              <a:rPr lang="ru-RU" sz="1400" dirty="0" err="1"/>
              <a:t>өнімді</a:t>
            </a:r>
            <a:r>
              <a:rPr lang="ru-RU" sz="1400" dirty="0"/>
              <a:t>/</a:t>
            </a:r>
            <a:r>
              <a:rPr lang="ru-RU" sz="1400" dirty="0" err="1"/>
              <a:t>қызметті</a:t>
            </a:r>
            <a:r>
              <a:rPr lang="ru-RU" sz="1400" dirty="0"/>
              <a:t> </a:t>
            </a:r>
            <a:r>
              <a:rPr lang="ru-RU" sz="1400" dirty="0" err="1"/>
              <a:t>немесе</a:t>
            </a:r>
            <a:r>
              <a:rPr lang="ru-RU" sz="1400" dirty="0"/>
              <a:t> </a:t>
            </a:r>
            <a:r>
              <a:rPr lang="ru-RU" sz="1400" dirty="0" err="1"/>
              <a:t>банкті</a:t>
            </a:r>
            <a:r>
              <a:rPr lang="ru-RU" sz="1400" dirty="0"/>
              <a:t> </a:t>
            </a:r>
            <a:r>
              <a:rPr lang="ru-RU" sz="1400" dirty="0" err="1"/>
              <a:t>таңдау</a:t>
            </a:r>
            <a:r>
              <a:rPr lang="ru-RU" sz="1400" dirty="0"/>
              <a:t> </a:t>
            </a:r>
            <a:r>
              <a:rPr lang="ru-RU" sz="1400" dirty="0" err="1"/>
              <a:t>туралы</a:t>
            </a:r>
            <a:r>
              <a:rPr lang="ru-RU" sz="1400" dirty="0"/>
              <a:t> </a:t>
            </a:r>
            <a:r>
              <a:rPr lang="ru-RU" sz="1400" dirty="0" err="1"/>
              <a:t>шешім</a:t>
            </a:r>
            <a:r>
              <a:rPr lang="ru-RU" sz="1400" dirty="0"/>
              <a:t> </a:t>
            </a:r>
            <a:r>
              <a:rPr lang="ru-RU" sz="1400" dirty="0" err="1"/>
              <a:t>қабылдау</a:t>
            </a:r>
            <a:r>
              <a:rPr lang="ru-RU" sz="1400" dirty="0"/>
              <a:t> </a:t>
            </a:r>
            <a:r>
              <a:rPr lang="ru-RU" sz="1400" dirty="0" err="1"/>
              <a:t>қажет</a:t>
            </a:r>
            <a:r>
              <a:rPr lang="ru-RU" sz="1400" dirty="0"/>
              <a:t> </a:t>
            </a:r>
            <a:r>
              <a:rPr lang="ru-RU" sz="1400" dirty="0" err="1"/>
              <a:t>болған</a:t>
            </a:r>
            <a:r>
              <a:rPr lang="ru-RU" sz="1400" dirty="0"/>
              <a:t> </a:t>
            </a:r>
            <a:r>
              <a:rPr lang="ru-RU" sz="1400" dirty="0" err="1"/>
              <a:t>кезде</a:t>
            </a:r>
            <a:r>
              <a:rPr lang="ru-RU" sz="1400" dirty="0"/>
              <a:t> </a:t>
            </a:r>
            <a:r>
              <a:rPr lang="ru-RU" sz="1400" dirty="0" err="1"/>
              <a:t>барынша</a:t>
            </a:r>
            <a:r>
              <a:rPr lang="ru-RU" sz="1400" dirty="0"/>
              <a:t> </a:t>
            </a:r>
            <a:r>
              <a:rPr lang="ru-RU" sz="1400" dirty="0" err="1"/>
              <a:t>сенетін</a:t>
            </a:r>
            <a:r>
              <a:rPr lang="ru-RU" sz="1400" dirty="0"/>
              <a:t> </a:t>
            </a:r>
            <a:r>
              <a:rPr lang="ru-RU" sz="1400" dirty="0" err="1"/>
              <a:t>ақпарат</a:t>
            </a:r>
            <a:r>
              <a:rPr lang="ru-RU" sz="1400" dirty="0"/>
              <a:t> </a:t>
            </a:r>
            <a:r>
              <a:rPr lang="ru-RU" sz="1400" dirty="0" err="1"/>
              <a:t>көздері</a:t>
            </a:r>
            <a:r>
              <a:rPr lang="ru-RU" sz="1400" dirty="0"/>
              <a:t>: </a:t>
            </a:r>
            <a:r>
              <a:rPr lang="ru-RU" sz="1400" dirty="0" err="1"/>
              <a:t>банктегі</a:t>
            </a:r>
            <a:r>
              <a:rPr lang="ru-RU" sz="1400" dirty="0"/>
              <a:t> </a:t>
            </a:r>
            <a:r>
              <a:rPr lang="ru-RU" sz="1400" dirty="0" err="1"/>
              <a:t>консультациялар</a:t>
            </a:r>
            <a:r>
              <a:rPr lang="ru-RU" sz="1400" dirty="0"/>
              <a:t>, </a:t>
            </a:r>
            <a:r>
              <a:rPr lang="ru-RU" sz="1400" dirty="0" err="1"/>
              <a:t>жеке</a:t>
            </a:r>
            <a:r>
              <a:rPr lang="ru-RU" sz="1400" dirty="0"/>
              <a:t> </a:t>
            </a:r>
            <a:r>
              <a:rPr lang="ru-RU" sz="1400" dirty="0" err="1"/>
              <a:t>тәжірибе</a:t>
            </a:r>
            <a:r>
              <a:rPr lang="ru-RU" sz="1400" dirty="0"/>
              <a:t>, </a:t>
            </a:r>
            <a:r>
              <a:rPr lang="ru-RU" sz="1400" dirty="0" err="1"/>
              <a:t>ақпараттық</a:t>
            </a:r>
            <a:r>
              <a:rPr lang="ru-RU" sz="1400" dirty="0"/>
              <a:t> </a:t>
            </a:r>
            <a:r>
              <a:rPr lang="ru-RU" sz="1400" dirty="0" err="1"/>
              <a:t>мобильдік</a:t>
            </a:r>
            <a:r>
              <a:rPr lang="ru-RU" sz="1400" dirty="0"/>
              <a:t> </a:t>
            </a:r>
            <a:r>
              <a:rPr lang="ru-RU" sz="1400" dirty="0" err="1"/>
              <a:t>қосымшалар</a:t>
            </a:r>
            <a:r>
              <a:rPr lang="ru-RU" sz="1400" dirty="0"/>
              <a:t>, </a:t>
            </a:r>
            <a:r>
              <a:rPr lang="ru-RU" sz="1400" dirty="0" err="1"/>
              <a:t>досының</a:t>
            </a:r>
            <a:r>
              <a:rPr lang="ru-RU" sz="1400" dirty="0"/>
              <a:t>, </a:t>
            </a:r>
            <a:r>
              <a:rPr lang="ru-RU" sz="1400" dirty="0" err="1"/>
              <a:t>туысының</a:t>
            </a:r>
            <a:r>
              <a:rPr lang="ru-RU" sz="1400" dirty="0"/>
              <a:t>, </a:t>
            </a:r>
            <a:r>
              <a:rPr lang="ru-RU" sz="1400" dirty="0" err="1"/>
              <a:t>әріптестерінің</a:t>
            </a:r>
            <a:r>
              <a:rPr lang="ru-RU" sz="1400" dirty="0"/>
              <a:t> </a:t>
            </a:r>
            <a:r>
              <a:rPr lang="ru-RU" sz="1400" dirty="0" err="1"/>
              <a:t>кеңестері</a:t>
            </a:r>
            <a:r>
              <a:rPr lang="ru-RU" sz="1400" dirty="0"/>
              <a:t> </a:t>
            </a:r>
            <a:r>
              <a:rPr lang="ru-RU" sz="1400" dirty="0" err="1"/>
              <a:t>болып</a:t>
            </a:r>
            <a:r>
              <a:rPr lang="ru-RU" sz="1400" dirty="0"/>
              <a:t> </a:t>
            </a:r>
            <a:r>
              <a:rPr lang="ru-RU" sz="1400" dirty="0" err="1"/>
              <a:t>табылады</a:t>
            </a:r>
            <a:r>
              <a:rPr lang="ru-RU" sz="1400" dirty="0"/>
              <a:t>. </a:t>
            </a:r>
          </a:p>
          <a:p>
            <a:pPr algn="just"/>
            <a:endParaRPr lang="ru-RU" sz="1400" dirty="0"/>
          </a:p>
          <a:p>
            <a:pPr algn="just"/>
            <a:r>
              <a:rPr lang="ru-RU" sz="1400" dirty="0"/>
              <a:t>2021 </a:t>
            </a:r>
            <a:r>
              <a:rPr lang="ru-RU" sz="1400" dirty="0" err="1"/>
              <a:t>жылы</a:t>
            </a:r>
            <a:r>
              <a:rPr lang="ru-RU" sz="1400" dirty="0"/>
              <a:t> </a:t>
            </a:r>
            <a:r>
              <a:rPr lang="ru-RU" sz="1400" dirty="0" err="1"/>
              <a:t>интернеттегі</a:t>
            </a:r>
            <a:r>
              <a:rPr lang="ru-RU" sz="1400" dirty="0"/>
              <a:t> </a:t>
            </a:r>
            <a:r>
              <a:rPr lang="ru-RU" sz="1400" dirty="0" err="1"/>
              <a:t>көпшілік</a:t>
            </a:r>
            <a:r>
              <a:rPr lang="ru-RU" sz="1400" dirty="0"/>
              <a:t> </a:t>
            </a:r>
            <a:r>
              <a:rPr lang="ru-RU" sz="1400" dirty="0" err="1"/>
              <a:t>дәрістер</a:t>
            </a:r>
            <a:r>
              <a:rPr lang="ru-RU" sz="1400" dirty="0"/>
              <a:t> мен </a:t>
            </a:r>
            <a:r>
              <a:rPr lang="ru-RU" sz="1400" dirty="0" err="1"/>
              <a:t>семинарларға</a:t>
            </a:r>
            <a:r>
              <a:rPr lang="ru-RU" sz="1400" dirty="0"/>
              <a:t>, </a:t>
            </a:r>
            <a:r>
              <a:rPr lang="ru-RU" sz="1400" dirty="0" err="1"/>
              <a:t>ақпараттық-аналитикалық</a:t>
            </a:r>
            <a:r>
              <a:rPr lang="ru-RU" sz="1400" dirty="0"/>
              <a:t> </a:t>
            </a:r>
            <a:r>
              <a:rPr lang="ru-RU" sz="1400" dirty="0" err="1"/>
              <a:t>материалдар</a:t>
            </a:r>
            <a:r>
              <a:rPr lang="ru-RU" sz="1400" dirty="0"/>
              <a:t> мен </a:t>
            </a:r>
            <a:r>
              <a:rPr lang="ru-RU" sz="1400" dirty="0" err="1"/>
              <a:t>мақалаларға</a:t>
            </a:r>
            <a:r>
              <a:rPr lang="ru-RU" sz="1400" dirty="0"/>
              <a:t> </a:t>
            </a:r>
            <a:r>
              <a:rPr lang="ru-RU" sz="1400" dirty="0" err="1"/>
              <a:t>деген</a:t>
            </a:r>
            <a:r>
              <a:rPr lang="ru-RU" sz="1400" dirty="0"/>
              <a:t> </a:t>
            </a:r>
            <a:r>
              <a:rPr lang="ru-RU" sz="1400" dirty="0" err="1"/>
              <a:t>сеніммен</a:t>
            </a:r>
            <a:r>
              <a:rPr lang="ru-RU" sz="1400" dirty="0"/>
              <a:t> </a:t>
            </a:r>
            <a:r>
              <a:rPr lang="ru-RU" sz="1400" dirty="0" err="1"/>
              <a:t>жағдай</a:t>
            </a:r>
            <a:r>
              <a:rPr lang="ru-RU" sz="1400" dirty="0"/>
              <a:t> </a:t>
            </a:r>
            <a:r>
              <a:rPr lang="ru-RU" sz="1400" dirty="0" err="1"/>
              <a:t>жақсарды</a:t>
            </a:r>
            <a:r>
              <a:rPr lang="ru-RU" sz="1400" dirty="0"/>
              <a:t>. 2021 </a:t>
            </a:r>
            <a:r>
              <a:rPr lang="ru-RU" sz="1400" dirty="0" err="1"/>
              <a:t>жылы</a:t>
            </a:r>
            <a:r>
              <a:rPr lang="ru-RU" sz="1400" dirty="0"/>
              <a:t> </a:t>
            </a:r>
            <a:r>
              <a:rPr lang="ru-RU" sz="1400" dirty="0" err="1"/>
              <a:t>респонденттер</a:t>
            </a:r>
            <a:r>
              <a:rPr lang="ru-RU" sz="1400" dirty="0"/>
              <a:t> </a:t>
            </a:r>
            <a:r>
              <a:rPr lang="ru-RU" sz="1400" dirty="0" err="1"/>
              <a:t>оларға</a:t>
            </a:r>
            <a:r>
              <a:rPr lang="ru-RU" sz="1400" dirty="0"/>
              <a:t> </a:t>
            </a:r>
            <a:r>
              <a:rPr lang="ru-RU" sz="1400" dirty="0" err="1"/>
              <a:t>көбірек</a:t>
            </a:r>
            <a:r>
              <a:rPr lang="ru-RU" sz="1400" dirty="0"/>
              <a:t> сене </a:t>
            </a:r>
            <a:r>
              <a:rPr lang="ru-RU" sz="1400" dirty="0" err="1"/>
              <a:t>бастады</a:t>
            </a:r>
            <a:r>
              <a:rPr lang="ru-RU" sz="1400" dirty="0"/>
              <a:t>. </a:t>
            </a:r>
            <a:r>
              <a:rPr lang="ru-RU" sz="1400" dirty="0" err="1"/>
              <a:t>Бұл</a:t>
            </a:r>
            <a:r>
              <a:rPr lang="ru-RU" sz="1400" dirty="0"/>
              <a:t>, </a:t>
            </a:r>
            <a:r>
              <a:rPr lang="ru-RU" sz="1400" dirty="0" err="1"/>
              <a:t>мүмкін</a:t>
            </a:r>
            <a:r>
              <a:rPr lang="ru-RU" sz="1400" dirty="0"/>
              <a:t>, пандемия </a:t>
            </a:r>
            <a:r>
              <a:rPr lang="ru-RU" sz="1400" dirty="0" err="1"/>
              <a:t>кезінде</a:t>
            </a:r>
            <a:r>
              <a:rPr lang="ru-RU" sz="1400" dirty="0"/>
              <a:t> онлайн </a:t>
            </a:r>
            <a:r>
              <a:rPr lang="ru-RU" sz="1400" dirty="0" err="1"/>
              <a:t>режимінде</a:t>
            </a:r>
            <a:r>
              <a:rPr lang="ru-RU" sz="1400" dirty="0"/>
              <a:t> </a:t>
            </a:r>
            <a:r>
              <a:rPr lang="ru-RU" sz="1400" dirty="0" err="1"/>
              <a:t>оқуға</a:t>
            </a:r>
            <a:r>
              <a:rPr lang="ru-RU" sz="1400" dirty="0"/>
              <a:t> </a:t>
            </a:r>
            <a:r>
              <a:rPr lang="ru-RU" sz="1400" dirty="0" err="1"/>
              <a:t>және</a:t>
            </a:r>
            <a:r>
              <a:rPr lang="ru-RU" sz="1400" dirty="0"/>
              <a:t> </a:t>
            </a:r>
            <a:r>
              <a:rPr lang="ru-RU" sz="1400" dirty="0" err="1"/>
              <a:t>жаңа</a:t>
            </a:r>
            <a:r>
              <a:rPr lang="ru-RU" sz="1400" dirty="0"/>
              <a:t> </a:t>
            </a:r>
            <a:r>
              <a:rPr lang="ru-RU" sz="1400" dirty="0" err="1"/>
              <a:t>бағдарламалар</a:t>
            </a:r>
            <a:r>
              <a:rPr lang="ru-RU" sz="1400" dirty="0"/>
              <a:t> мен </a:t>
            </a:r>
            <a:r>
              <a:rPr lang="ru-RU" sz="1400" dirty="0" err="1"/>
              <a:t>интернеттегі</a:t>
            </a:r>
            <a:r>
              <a:rPr lang="ru-RU" sz="1400" dirty="0"/>
              <a:t> </a:t>
            </a:r>
            <a:r>
              <a:rPr lang="ru-RU" sz="1400" dirty="0" err="1"/>
              <a:t>білім</a:t>
            </a:r>
            <a:r>
              <a:rPr lang="ru-RU" sz="1400" dirty="0"/>
              <a:t> </a:t>
            </a:r>
            <a:r>
              <a:rPr lang="ru-RU" sz="1400" dirty="0" err="1"/>
              <a:t>алу</a:t>
            </a:r>
            <a:r>
              <a:rPr lang="ru-RU" sz="1400" dirty="0"/>
              <a:t> </a:t>
            </a:r>
            <a:r>
              <a:rPr lang="ru-RU" sz="1400" dirty="0" err="1"/>
              <a:t>мүмкіндіктерін</a:t>
            </a:r>
            <a:r>
              <a:rPr lang="ru-RU" sz="1400" dirty="0"/>
              <a:t> </a:t>
            </a:r>
            <a:r>
              <a:rPr lang="ru-RU" sz="1400" dirty="0" err="1"/>
              <a:t>игеруге</a:t>
            </a:r>
            <a:r>
              <a:rPr lang="ru-RU" sz="1400" dirty="0"/>
              <a:t> </a:t>
            </a:r>
            <a:r>
              <a:rPr lang="ru-RU" sz="1400" dirty="0" err="1"/>
              <a:t>байланысты</a:t>
            </a:r>
            <a:r>
              <a:rPr lang="ru-RU" sz="1400" dirty="0"/>
              <a:t>.</a:t>
            </a:r>
          </a:p>
          <a:p>
            <a:pPr algn="just"/>
            <a:endParaRPr lang="ru-RU" sz="1400" dirty="0"/>
          </a:p>
          <a:p>
            <a:pPr algn="just"/>
            <a:r>
              <a:rPr lang="ru-RU" sz="1400" dirty="0" err="1"/>
              <a:t>Халықтың</a:t>
            </a:r>
            <a:r>
              <a:rPr lang="ru-RU" sz="1400" dirty="0"/>
              <a:t> </a:t>
            </a:r>
            <a:r>
              <a:rPr lang="ru-RU" sz="1400" dirty="0" err="1"/>
              <a:t>қаржы</a:t>
            </a:r>
            <a:r>
              <a:rPr lang="ru-RU" sz="1400" dirty="0"/>
              <a:t> </a:t>
            </a:r>
            <a:r>
              <a:rPr lang="ru-RU" sz="1400" dirty="0" err="1"/>
              <a:t>өнімдері</a:t>
            </a:r>
            <a:r>
              <a:rPr lang="ru-RU" sz="1400" dirty="0"/>
              <a:t> мен </a:t>
            </a:r>
            <a:r>
              <a:rPr lang="ru-RU" sz="1400" dirty="0" err="1"/>
              <a:t>қызметтері</a:t>
            </a:r>
            <a:r>
              <a:rPr lang="ru-RU" sz="1400" dirty="0"/>
              <a:t> </a:t>
            </a:r>
            <a:r>
              <a:rPr lang="ru-RU" sz="1400" dirty="0" err="1"/>
              <a:t>туралы</a:t>
            </a:r>
            <a:r>
              <a:rPr lang="ru-RU" sz="1400" dirty="0"/>
              <a:t> </a:t>
            </a:r>
            <a:r>
              <a:rPr lang="ru-RU" sz="1400" dirty="0" err="1"/>
              <a:t>ақпаратқа</a:t>
            </a:r>
            <a:r>
              <a:rPr lang="ru-RU" sz="1400" dirty="0"/>
              <a:t> </a:t>
            </a:r>
            <a:r>
              <a:rPr lang="ru-RU" sz="1400" dirty="0" err="1"/>
              <a:t>деген</a:t>
            </a:r>
            <a:r>
              <a:rPr lang="ru-RU" sz="1400" dirty="0"/>
              <a:t> </a:t>
            </a:r>
            <a:r>
              <a:rPr lang="ru-RU" sz="1400" dirty="0" err="1"/>
              <a:t>сенім</a:t>
            </a:r>
            <a:r>
              <a:rPr lang="ru-RU" sz="1400" dirty="0"/>
              <a:t> </a:t>
            </a:r>
            <a:r>
              <a:rPr lang="ru-RU" sz="1400" dirty="0" err="1"/>
              <a:t>деңгейі</a:t>
            </a:r>
            <a:r>
              <a:rPr lang="ru-RU" sz="1400" dirty="0"/>
              <a:t> аса </a:t>
            </a:r>
            <a:r>
              <a:rPr lang="ru-RU" sz="1400" dirty="0" err="1"/>
              <a:t>жоғары</a:t>
            </a:r>
            <a:r>
              <a:rPr lang="ru-RU" sz="1400" dirty="0"/>
              <a:t> </a:t>
            </a:r>
            <a:r>
              <a:rPr lang="ru-RU" sz="1400" dirty="0" err="1"/>
              <a:t>емес</a:t>
            </a:r>
            <a:r>
              <a:rPr lang="ru-RU" sz="1400" dirty="0"/>
              <a:t>, </a:t>
            </a:r>
            <a:r>
              <a:rPr lang="ru-RU" sz="1400" dirty="0" err="1"/>
              <a:t>сондықтан</a:t>
            </a:r>
            <a:r>
              <a:rPr lang="ru-RU" sz="1400" dirty="0"/>
              <a:t> </a:t>
            </a:r>
            <a:r>
              <a:rPr lang="ru-RU" sz="1400" dirty="0" err="1"/>
              <a:t>қазақстандықтар</a:t>
            </a:r>
            <a:r>
              <a:rPr lang="ru-RU" sz="1400" dirty="0"/>
              <a:t> не </a:t>
            </a:r>
            <a:r>
              <a:rPr lang="ru-RU" sz="1400" dirty="0" err="1"/>
              <a:t>ресми</a:t>
            </a:r>
            <a:r>
              <a:rPr lang="ru-RU" sz="1400" dirty="0"/>
              <a:t> </a:t>
            </a:r>
            <a:r>
              <a:rPr lang="ru-RU" sz="1400" dirty="0" err="1"/>
              <a:t>құрылымдарға</a:t>
            </a:r>
            <a:r>
              <a:rPr lang="ru-RU" sz="1400" dirty="0"/>
              <a:t> (</a:t>
            </a:r>
            <a:r>
              <a:rPr lang="ru-RU" sz="1400" dirty="0" err="1"/>
              <a:t>банктерге</a:t>
            </a:r>
            <a:r>
              <a:rPr lang="ru-RU" sz="1400" dirty="0"/>
              <a:t>), не </a:t>
            </a:r>
            <a:r>
              <a:rPr lang="ru-RU" sz="1400" dirty="0" err="1"/>
              <a:t>олардың</a:t>
            </a:r>
            <a:r>
              <a:rPr lang="ru-RU" sz="1400" dirty="0"/>
              <a:t> </a:t>
            </a:r>
            <a:r>
              <a:rPr lang="ru-RU" sz="1400" dirty="0" err="1"/>
              <a:t>туыстарының</a:t>
            </a:r>
            <a:r>
              <a:rPr lang="ru-RU" sz="1400" dirty="0"/>
              <a:t>, </a:t>
            </a:r>
            <a:r>
              <a:rPr lang="ru-RU" sz="1400" dirty="0" err="1"/>
              <a:t>достарының</a:t>
            </a:r>
            <a:r>
              <a:rPr lang="ru-RU" sz="1400" dirty="0"/>
              <a:t>, </a:t>
            </a:r>
            <a:r>
              <a:rPr lang="ru-RU" sz="1400" dirty="0" err="1"/>
              <a:t>әріптестерінің</a:t>
            </a:r>
            <a:r>
              <a:rPr lang="ru-RU" sz="1400" dirty="0"/>
              <a:t> </a:t>
            </a:r>
            <a:r>
              <a:rPr lang="ru-RU" sz="1400" dirty="0" err="1"/>
              <a:t>тәжірибесіне</a:t>
            </a:r>
            <a:r>
              <a:rPr lang="ru-RU" sz="1400" dirty="0"/>
              <a:t> </a:t>
            </a:r>
            <a:r>
              <a:rPr lang="ru-RU" sz="1400" dirty="0" err="1"/>
              <a:t>сенеді</a:t>
            </a:r>
            <a:r>
              <a:rPr lang="ru-RU" sz="1400" dirty="0"/>
              <a:t>. </a:t>
            </a:r>
            <a:r>
              <a:rPr lang="ru-RU" sz="1400" dirty="0" err="1"/>
              <a:t>Бұл</a:t>
            </a:r>
            <a:r>
              <a:rPr lang="ru-RU" sz="1400" dirty="0"/>
              <a:t> </a:t>
            </a:r>
            <a:r>
              <a:rPr lang="ru-RU" sz="1400" dirty="0" err="1"/>
              <a:t>алаяқтықтың</a:t>
            </a:r>
            <a:r>
              <a:rPr lang="ru-RU" sz="1400" dirty="0"/>
              <a:t>, </a:t>
            </a:r>
            <a:r>
              <a:rPr lang="ru-RU" sz="1400" dirty="0" err="1"/>
              <a:t>оның</a:t>
            </a:r>
            <a:r>
              <a:rPr lang="ru-RU" sz="1400" dirty="0"/>
              <a:t> </a:t>
            </a:r>
            <a:r>
              <a:rPr lang="ru-RU" sz="1400" dirty="0" err="1"/>
              <a:t>ішінде</a:t>
            </a:r>
            <a:r>
              <a:rPr lang="ru-RU" sz="1400" dirty="0"/>
              <a:t> </a:t>
            </a:r>
            <a:r>
              <a:rPr lang="ru-RU" sz="1400" dirty="0" err="1"/>
              <a:t>банктік</a:t>
            </a:r>
            <a:r>
              <a:rPr lang="ru-RU" sz="1400" dirty="0"/>
              <a:t> </a:t>
            </a:r>
            <a:r>
              <a:rPr lang="ru-RU" sz="1400" dirty="0" err="1"/>
              <a:t>қызмет</a:t>
            </a:r>
            <a:r>
              <a:rPr lang="ru-RU" sz="1400" dirty="0"/>
              <a:t> </a:t>
            </a:r>
            <a:r>
              <a:rPr lang="ru-RU" sz="1400" dirty="0" err="1"/>
              <a:t>көрсету</a:t>
            </a:r>
            <a:r>
              <a:rPr lang="ru-RU" sz="1400" dirty="0"/>
              <a:t> </a:t>
            </a:r>
            <a:r>
              <a:rPr lang="ru-RU" sz="1400" dirty="0" err="1"/>
              <a:t>саласындағы</a:t>
            </a:r>
            <a:r>
              <a:rPr lang="ru-RU" sz="1400" dirty="0"/>
              <a:t> </a:t>
            </a:r>
            <a:r>
              <a:rPr lang="ru-RU" sz="1400" dirty="0" err="1"/>
              <a:t>үлестің</a:t>
            </a:r>
            <a:r>
              <a:rPr lang="ru-RU" sz="1400" dirty="0"/>
              <a:t> </a:t>
            </a:r>
            <a:r>
              <a:rPr lang="ru-RU" sz="1400" dirty="0" err="1"/>
              <a:t>ұлғаюына</a:t>
            </a:r>
            <a:r>
              <a:rPr lang="ru-RU" sz="1400" dirty="0"/>
              <a:t> </a:t>
            </a:r>
            <a:r>
              <a:rPr lang="ru-RU" sz="1400" dirty="0" err="1"/>
              <a:t>және</a:t>
            </a:r>
            <a:r>
              <a:rPr lang="ru-RU" sz="1400" dirty="0"/>
              <a:t> </a:t>
            </a:r>
            <a:r>
              <a:rPr lang="ru-RU" sz="1400" dirty="0" err="1"/>
              <a:t>халықтың</a:t>
            </a:r>
            <a:r>
              <a:rPr lang="ru-RU" sz="1400" dirty="0"/>
              <a:t> </a:t>
            </a:r>
            <a:r>
              <a:rPr lang="ru-RU" sz="1400" dirty="0" err="1"/>
              <a:t>жаңа</a:t>
            </a:r>
            <a:r>
              <a:rPr lang="ru-RU" sz="1400" dirty="0"/>
              <a:t> </a:t>
            </a:r>
            <a:r>
              <a:rPr lang="ru-RU" sz="1400" dirty="0" err="1"/>
              <a:t>қаржылық</a:t>
            </a:r>
            <a:r>
              <a:rPr lang="ru-RU" sz="1400" dirty="0"/>
              <a:t> </a:t>
            </a:r>
            <a:r>
              <a:rPr lang="ru-RU" sz="1400" dirty="0" err="1"/>
              <a:t>қызметтерді</a:t>
            </a:r>
            <a:r>
              <a:rPr lang="ru-RU" sz="1400" dirty="0"/>
              <a:t> </a:t>
            </a:r>
            <a:r>
              <a:rPr lang="ru-RU" sz="1400" dirty="0" err="1"/>
              <a:t>пайдалануға</a:t>
            </a:r>
            <a:r>
              <a:rPr lang="ru-RU" sz="1400" dirty="0"/>
              <a:t> </a:t>
            </a:r>
            <a:r>
              <a:rPr lang="ru-RU" sz="1400" dirty="0" err="1"/>
              <a:t>және</a:t>
            </a:r>
            <a:r>
              <a:rPr lang="ru-RU" sz="1400" dirty="0"/>
              <a:t> </a:t>
            </a:r>
            <a:r>
              <a:rPr lang="ru-RU" sz="1400" dirty="0" err="1"/>
              <a:t>жаңа</a:t>
            </a:r>
            <a:r>
              <a:rPr lang="ru-RU" sz="1400" dirty="0"/>
              <a:t> </a:t>
            </a:r>
            <a:r>
              <a:rPr lang="ru-RU" sz="1400" dirty="0" err="1"/>
              <a:t>қаржылық</a:t>
            </a:r>
            <a:r>
              <a:rPr lang="ru-RU" sz="1400" dirty="0"/>
              <a:t> </a:t>
            </a:r>
            <a:r>
              <a:rPr lang="ru-RU" sz="1400" dirty="0" err="1"/>
              <a:t>құрылымдарға</a:t>
            </a:r>
            <a:r>
              <a:rPr lang="ru-RU" sz="1400" dirty="0"/>
              <a:t> </a:t>
            </a:r>
            <a:r>
              <a:rPr lang="ru-RU" sz="1400" dirty="0" err="1"/>
              <a:t>жүгінуге</a:t>
            </a:r>
            <a:r>
              <a:rPr lang="ru-RU" sz="1400" dirty="0"/>
              <a:t> </a:t>
            </a:r>
            <a:r>
              <a:rPr lang="ru-RU" sz="1400" dirty="0" err="1"/>
              <a:t>қатысты</a:t>
            </a:r>
            <a:r>
              <a:rPr lang="ru-RU" sz="1400" dirty="0"/>
              <a:t> </a:t>
            </a:r>
            <a:r>
              <a:rPr lang="ru-RU" sz="1400" dirty="0" err="1"/>
              <a:t>белгілі</a:t>
            </a:r>
            <a:r>
              <a:rPr lang="ru-RU" sz="1400" dirty="0"/>
              <a:t> </a:t>
            </a:r>
            <a:r>
              <a:rPr lang="ru-RU" sz="1400" dirty="0" err="1"/>
              <a:t>бір</a:t>
            </a:r>
            <a:r>
              <a:rPr lang="ru-RU" sz="1400" dirty="0"/>
              <a:t> </a:t>
            </a:r>
            <a:r>
              <a:rPr lang="ru-RU" sz="1400" dirty="0" err="1"/>
              <a:t>қорқыныштарының</a:t>
            </a:r>
            <a:r>
              <a:rPr lang="ru-RU" sz="1400" dirty="0"/>
              <a:t> </a:t>
            </a:r>
            <a:r>
              <a:rPr lang="ru-RU" sz="1400" dirty="0" err="1"/>
              <a:t>қалыптасуына</a:t>
            </a:r>
            <a:r>
              <a:rPr lang="ru-RU" sz="1400" dirty="0"/>
              <a:t> </a:t>
            </a:r>
            <a:r>
              <a:rPr lang="ru-RU" sz="1400" dirty="0" err="1"/>
              <a:t>байланысты</a:t>
            </a:r>
            <a:r>
              <a:rPr lang="ru-RU" sz="1400" dirty="0"/>
              <a:t> </a:t>
            </a:r>
            <a:r>
              <a:rPr lang="ru-RU" sz="1400" dirty="0" err="1"/>
              <a:t>болуы</a:t>
            </a:r>
            <a:r>
              <a:rPr lang="ru-RU" sz="1400" dirty="0"/>
              <a:t> </a:t>
            </a:r>
            <a:r>
              <a:rPr lang="ru-RU" sz="1400" dirty="0" err="1"/>
              <a:t>мүмкін</a:t>
            </a:r>
            <a:r>
              <a:rPr lang="ru-RU" sz="1400" dirty="0"/>
              <a:t>. </a:t>
            </a:r>
            <a:r>
              <a:rPr lang="ru-RU" sz="1400" dirty="0" err="1"/>
              <a:t>Бұл</a:t>
            </a:r>
            <a:r>
              <a:rPr lang="ru-RU" sz="1400" dirty="0"/>
              <a:t> </a:t>
            </a:r>
            <a:r>
              <a:rPr lang="ru-RU" sz="1400" dirty="0" err="1"/>
              <a:t>жағдай</a:t>
            </a:r>
            <a:r>
              <a:rPr lang="ru-RU" sz="1400" dirty="0"/>
              <a:t> </a:t>
            </a:r>
            <a:r>
              <a:rPr lang="ru-RU" sz="1400" dirty="0" err="1"/>
              <a:t>жаңа</a:t>
            </a:r>
            <a:r>
              <a:rPr lang="ru-RU" sz="1400" dirty="0"/>
              <a:t> </a:t>
            </a:r>
            <a:r>
              <a:rPr lang="ru-RU" sz="1400" dirty="0" err="1"/>
              <a:t>қаржылық</a:t>
            </a:r>
            <a:r>
              <a:rPr lang="ru-RU" sz="1400" dirty="0"/>
              <a:t> </a:t>
            </a:r>
            <a:r>
              <a:rPr lang="ru-RU" sz="1400" dirty="0" err="1"/>
              <a:t>қызметтерді</a:t>
            </a:r>
            <a:r>
              <a:rPr lang="ru-RU" sz="1400" dirty="0"/>
              <a:t>, </a:t>
            </a:r>
            <a:r>
              <a:rPr lang="ru-RU" sz="1400" dirty="0" err="1"/>
              <a:t>атап</a:t>
            </a:r>
            <a:r>
              <a:rPr lang="ru-RU" sz="1400" dirty="0"/>
              <a:t> </a:t>
            </a:r>
            <a:r>
              <a:rPr lang="ru-RU" sz="1400" dirty="0" err="1"/>
              <a:t>айтқанда</a:t>
            </a:r>
            <a:r>
              <a:rPr lang="ru-RU" sz="1400" dirty="0"/>
              <a:t> банк </a:t>
            </a:r>
            <a:r>
              <a:rPr lang="ru-RU" sz="1400" dirty="0" err="1"/>
              <a:t>өнімдерін</a:t>
            </a:r>
            <a:r>
              <a:rPr lang="ru-RU" sz="1400" dirty="0"/>
              <a:t> </a:t>
            </a:r>
            <a:r>
              <a:rPr lang="ru-RU" sz="1400" dirty="0" err="1"/>
              <a:t>жылжыту</a:t>
            </a:r>
            <a:r>
              <a:rPr lang="ru-RU" sz="1400" dirty="0"/>
              <a:t> </a:t>
            </a:r>
            <a:r>
              <a:rPr lang="ru-RU" sz="1400" dirty="0" err="1"/>
              <a:t>стратегиясын</a:t>
            </a:r>
            <a:r>
              <a:rPr lang="ru-RU" sz="1400" dirty="0"/>
              <a:t> </a:t>
            </a:r>
            <a:r>
              <a:rPr lang="ru-RU" sz="1400" dirty="0" err="1"/>
              <a:t>өзгертуді</a:t>
            </a:r>
            <a:r>
              <a:rPr lang="ru-RU" sz="1400" dirty="0"/>
              <a:t> </a:t>
            </a:r>
            <a:r>
              <a:rPr lang="ru-RU" sz="1400" dirty="0" err="1"/>
              <a:t>талап</a:t>
            </a:r>
            <a:r>
              <a:rPr lang="ru-RU" sz="1400" dirty="0"/>
              <a:t> </a:t>
            </a:r>
            <a:r>
              <a:rPr lang="ru-RU" sz="1400" dirty="0" err="1"/>
              <a:t>етеді</a:t>
            </a:r>
            <a:r>
              <a:rPr lang="ru-RU" sz="1400" dirty="0"/>
              <a:t>  .</a:t>
            </a:r>
          </a:p>
          <a:p>
            <a:pPr algn="just">
              <a:spcBef>
                <a:spcPts val="400"/>
              </a:spcBef>
            </a:pPr>
            <a:endParaRPr lang="ru-RU" sz="1600" dirty="0"/>
          </a:p>
        </p:txBody>
      </p:sp>
    </p:spTree>
    <p:extLst>
      <p:ext uri="{BB962C8B-B14F-4D97-AF65-F5344CB8AC3E}">
        <p14:creationId xmlns:p14="http://schemas.microsoft.com/office/powerpoint/2010/main" val="23329209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38084" y="214290"/>
            <a:ext cx="8929750" cy="6643710"/>
          </a:xfrm>
        </p:spPr>
        <p:txBody>
          <a:bodyPr>
            <a:noAutofit/>
          </a:bodyPr>
          <a:lstStyle/>
          <a:p>
            <a:pPr marL="0" indent="0" algn="just">
              <a:buNone/>
            </a:pPr>
            <a:r>
              <a:rPr lang="kk-KZ" sz="2400" b="1" dirty="0"/>
              <a:t>        ХАЛЫҚТЫҢ </a:t>
            </a:r>
            <a:r>
              <a:rPr lang="ru-RU" sz="2400" b="1" dirty="0"/>
              <a:t>ҚАРЖЫЛЫҚ САУАТТЫЛЫҚ ИНДЕКСІН ЕСЕПТЕУДІҢ 2021 ЖЫЛҒЫ ӘДІСТЕМЕСІ </a:t>
            </a:r>
          </a:p>
          <a:p>
            <a:pPr>
              <a:buNone/>
            </a:pPr>
            <a:endParaRPr lang="ru-RU" sz="2400" dirty="0"/>
          </a:p>
        </p:txBody>
      </p:sp>
      <p:sp>
        <p:nvSpPr>
          <p:cNvPr id="4" name="Номер слайда 3"/>
          <p:cNvSpPr>
            <a:spLocks noGrp="1"/>
          </p:cNvSpPr>
          <p:nvPr>
            <p:ph type="sldNum" sz="quarter" idx="12"/>
          </p:nvPr>
        </p:nvSpPr>
        <p:spPr/>
        <p:txBody>
          <a:bodyPr/>
          <a:lstStyle/>
          <a:p>
            <a:fld id="{36AE403C-4EB7-40BC-9395-955F62C492F5}" type="slidenum">
              <a:rPr lang="ru-RU" smtClean="0"/>
              <a:pPr/>
              <a:t>88</a:t>
            </a:fld>
            <a:endParaRPr lang="ru-RU" dirty="0"/>
          </a:p>
        </p:txBody>
      </p:sp>
      <p:pic>
        <p:nvPicPr>
          <p:cNvPr id="3074" name="Picture 2" descr="C:\Users\Пользователь\Desktop\финграмотность\72e2742c.jpg"/>
          <p:cNvPicPr>
            <a:picLocks noChangeAspect="1" noChangeArrowheads="1"/>
          </p:cNvPicPr>
          <p:nvPr/>
        </p:nvPicPr>
        <p:blipFill>
          <a:blip r:embed="rId2"/>
          <a:srcRect/>
          <a:stretch>
            <a:fillRect/>
          </a:stretch>
        </p:blipFill>
        <p:spPr bwMode="auto">
          <a:xfrm>
            <a:off x="9264352" y="1675868"/>
            <a:ext cx="2808312" cy="3214710"/>
          </a:xfrm>
          <a:prstGeom prst="rect">
            <a:avLst/>
          </a:prstGeom>
          <a:noFill/>
        </p:spPr>
      </p:pic>
      <p:sp>
        <p:nvSpPr>
          <p:cNvPr id="5" name="Прямоугольник 4">
            <a:extLst>
              <a:ext uri="{FF2B5EF4-FFF2-40B4-BE49-F238E27FC236}">
                <a16:creationId xmlns:a16="http://schemas.microsoft.com/office/drawing/2014/main" id="{22B90A11-5940-4F6C-884D-4B2D24016B80}"/>
              </a:ext>
            </a:extLst>
          </p:cNvPr>
          <p:cNvSpPr/>
          <p:nvPr/>
        </p:nvSpPr>
        <p:spPr>
          <a:xfrm>
            <a:off x="374509" y="1693265"/>
            <a:ext cx="8784976" cy="4144724"/>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2000" b="1" dirty="0" err="1"/>
              <a:t>Қаржылық</a:t>
            </a:r>
            <a:r>
              <a:rPr lang="ru-RU" sz="2000" b="1" dirty="0"/>
              <a:t> </a:t>
            </a:r>
            <a:r>
              <a:rPr lang="ru-RU" sz="2000" b="1" dirty="0" err="1"/>
              <a:t>сауаттылық</a:t>
            </a:r>
            <a:r>
              <a:rPr lang="ru-RU" sz="2000" b="1" dirty="0"/>
              <a:t> </a:t>
            </a:r>
            <a:r>
              <a:rPr lang="ru-RU" sz="2000" b="1" dirty="0" err="1"/>
              <a:t>индексі</a:t>
            </a:r>
            <a:r>
              <a:rPr lang="ru-RU" sz="2000" b="1" dirty="0"/>
              <a:t> </a:t>
            </a:r>
            <a:r>
              <a:rPr lang="ru-RU" sz="2000" dirty="0" err="1"/>
              <a:t>үш</a:t>
            </a:r>
            <a:r>
              <a:rPr lang="ru-RU" sz="2000" dirty="0"/>
              <a:t> </a:t>
            </a:r>
            <a:r>
              <a:rPr lang="ru-RU" sz="2000" dirty="0" err="1"/>
              <a:t>тиісті</a:t>
            </a:r>
            <a:r>
              <a:rPr lang="ru-RU" sz="2000" dirty="0"/>
              <a:t> </a:t>
            </a:r>
            <a:r>
              <a:rPr lang="ru-RU" sz="2000" dirty="0" err="1"/>
              <a:t>компоненттен</a:t>
            </a:r>
            <a:r>
              <a:rPr lang="ru-RU" sz="2000" dirty="0"/>
              <a:t> </a:t>
            </a:r>
            <a:r>
              <a:rPr lang="ru-RU" sz="2000" dirty="0" err="1"/>
              <a:t>тұратын</a:t>
            </a:r>
            <a:r>
              <a:rPr lang="ru-RU" sz="2000" dirty="0"/>
              <a:t> </a:t>
            </a:r>
            <a:r>
              <a:rPr lang="ru-RU" sz="2000" dirty="0" err="1"/>
              <a:t>арифметикалық</a:t>
            </a:r>
            <a:r>
              <a:rPr lang="ru-RU" sz="2000" dirty="0"/>
              <a:t> </a:t>
            </a:r>
            <a:r>
              <a:rPr lang="ru-RU" sz="2000" dirty="0" err="1"/>
              <a:t>орташа</a:t>
            </a:r>
            <a:r>
              <a:rPr lang="ru-RU" sz="2000" dirty="0"/>
              <a:t> </a:t>
            </a:r>
            <a:r>
              <a:rPr lang="ru-RU" sz="2000" dirty="0" err="1"/>
              <a:t>мәнді</a:t>
            </a:r>
            <a:r>
              <a:rPr lang="ru-RU" sz="2000" dirty="0"/>
              <a:t> </a:t>
            </a:r>
            <a:r>
              <a:rPr lang="ru-RU" sz="2000" dirty="0" err="1"/>
              <a:t>есептеу</a:t>
            </a:r>
            <a:r>
              <a:rPr lang="ru-RU" sz="2000" dirty="0"/>
              <a:t> </a:t>
            </a:r>
            <a:r>
              <a:rPr lang="ru-RU" sz="2000" dirty="0" err="1"/>
              <a:t>әдісі</a:t>
            </a:r>
            <a:r>
              <a:rPr lang="ru-RU" sz="2000" dirty="0"/>
              <a:t> </a:t>
            </a:r>
            <a:r>
              <a:rPr lang="ru-RU" sz="2000" dirty="0" err="1"/>
              <a:t>бойынша</a:t>
            </a:r>
            <a:r>
              <a:rPr lang="ru-RU" sz="2000" dirty="0"/>
              <a:t> </a:t>
            </a:r>
            <a:r>
              <a:rPr lang="ru-RU" sz="2000" dirty="0" err="1"/>
              <a:t>есептелген</a:t>
            </a:r>
            <a:r>
              <a:rPr lang="ru-RU" sz="2000" dirty="0"/>
              <a:t>:</a:t>
            </a:r>
          </a:p>
          <a:p>
            <a:pPr algn="just">
              <a:spcBef>
                <a:spcPts val="400"/>
              </a:spcBef>
            </a:pPr>
            <a:endParaRPr lang="ru-RU" sz="2000" dirty="0"/>
          </a:p>
          <a:p>
            <a:pPr marL="342900" indent="-342900" algn="just">
              <a:spcBef>
                <a:spcPts val="400"/>
              </a:spcBef>
              <a:buFont typeface="Arial" panose="020B0604020202020204" pitchFamily="34" charset="0"/>
              <a:buChar char="•"/>
            </a:pPr>
            <a:r>
              <a:rPr lang="ru-RU" sz="2000" i="1" dirty="0"/>
              <a:t>"</a:t>
            </a:r>
            <a:r>
              <a:rPr lang="ru-RU" sz="2000" i="1" dirty="0" err="1"/>
              <a:t>Меншікті</a:t>
            </a:r>
            <a:r>
              <a:rPr lang="ru-RU" sz="2000" i="1" dirty="0"/>
              <a:t> </a:t>
            </a:r>
            <a:r>
              <a:rPr lang="ru-RU" sz="2000" i="1" dirty="0" err="1"/>
              <a:t>қаржы</a:t>
            </a:r>
            <a:r>
              <a:rPr lang="ru-RU" sz="2000" i="1" dirty="0"/>
              <a:t> </a:t>
            </a:r>
            <a:r>
              <a:rPr lang="ru-RU" sz="2000" i="1" dirty="0" err="1"/>
              <a:t>қаражатын</a:t>
            </a:r>
            <a:r>
              <a:rPr lang="ru-RU" sz="2000" i="1" dirty="0"/>
              <a:t> </a:t>
            </a:r>
            <a:r>
              <a:rPr lang="ru-RU" sz="2000" i="1" dirty="0" err="1"/>
              <a:t>басқару</a:t>
            </a:r>
            <a:r>
              <a:rPr lang="ru-RU" sz="2000" i="1" dirty="0"/>
              <a:t>"</a:t>
            </a:r>
            <a:r>
              <a:rPr lang="en-US" sz="2000" i="1" dirty="0"/>
              <a:t>;</a:t>
            </a:r>
          </a:p>
          <a:p>
            <a:pPr marL="342900" indent="-342900" algn="just">
              <a:spcBef>
                <a:spcPts val="400"/>
              </a:spcBef>
              <a:buFont typeface="Arial" panose="020B0604020202020204" pitchFamily="34" charset="0"/>
              <a:buChar char="•"/>
            </a:pPr>
            <a:r>
              <a:rPr lang="ru-RU" sz="2000" i="1" dirty="0"/>
              <a:t>"</a:t>
            </a:r>
            <a:r>
              <a:rPr lang="ru-RU" sz="2000" i="1" dirty="0" err="1"/>
              <a:t>Қаржылық</a:t>
            </a:r>
            <a:r>
              <a:rPr lang="ru-RU" sz="2000" i="1" dirty="0"/>
              <a:t> </a:t>
            </a:r>
            <a:r>
              <a:rPr lang="ru-RU" sz="2000" i="1" dirty="0" err="1"/>
              <a:t>қызметтерді</a:t>
            </a:r>
            <a:r>
              <a:rPr lang="ru-RU" sz="2000" i="1" dirty="0"/>
              <a:t> </a:t>
            </a:r>
            <a:r>
              <a:rPr lang="ru-RU" sz="2000" i="1" dirty="0" err="1"/>
              <a:t>пайдалана</a:t>
            </a:r>
            <a:r>
              <a:rPr lang="ru-RU" sz="2000" i="1" dirty="0"/>
              <a:t> </a:t>
            </a:r>
            <a:r>
              <a:rPr lang="ru-RU" sz="2000" i="1" dirty="0" err="1"/>
              <a:t>білу</a:t>
            </a:r>
            <a:r>
              <a:rPr lang="ru-RU" sz="2000" i="1" dirty="0"/>
              <a:t>"</a:t>
            </a:r>
            <a:r>
              <a:rPr lang="en-US" sz="2000" i="1" dirty="0"/>
              <a:t>;</a:t>
            </a:r>
            <a:r>
              <a:rPr lang="ru-RU" sz="2000" i="1" dirty="0"/>
              <a:t> </a:t>
            </a:r>
          </a:p>
          <a:p>
            <a:pPr marL="342900" indent="-342900" algn="just">
              <a:spcBef>
                <a:spcPts val="400"/>
              </a:spcBef>
              <a:buFont typeface="Arial" panose="020B0604020202020204" pitchFamily="34" charset="0"/>
              <a:buChar char="•"/>
            </a:pPr>
            <a:r>
              <a:rPr lang="ru-RU" sz="2000" i="1" dirty="0"/>
              <a:t>"</a:t>
            </a:r>
            <a:r>
              <a:rPr lang="ru-RU" sz="2000" i="1" dirty="0" err="1"/>
              <a:t>Қаржы</a:t>
            </a:r>
            <a:r>
              <a:rPr lang="ru-RU" sz="2000" i="1" dirty="0"/>
              <a:t> </a:t>
            </a:r>
            <a:r>
              <a:rPr lang="ru-RU" sz="2000" i="1" dirty="0" err="1"/>
              <a:t>жүйесі</a:t>
            </a:r>
            <a:r>
              <a:rPr lang="ru-RU" sz="2000" i="1" dirty="0"/>
              <a:t> </a:t>
            </a:r>
            <a:r>
              <a:rPr lang="ru-RU" sz="2000" i="1" dirty="0" err="1"/>
              <a:t>туралы</a:t>
            </a:r>
            <a:r>
              <a:rPr lang="ru-RU" sz="2000" i="1" dirty="0"/>
              <a:t> </a:t>
            </a:r>
            <a:r>
              <a:rPr lang="ru-RU" sz="2000" i="1" dirty="0" err="1"/>
              <a:t>хабардар</a:t>
            </a:r>
            <a:r>
              <a:rPr lang="ru-RU" sz="2000" i="1" dirty="0"/>
              <a:t> болу"». </a:t>
            </a:r>
          </a:p>
          <a:p>
            <a:pPr marL="342900" indent="-342900" algn="just">
              <a:spcBef>
                <a:spcPts val="400"/>
              </a:spcBef>
              <a:buFont typeface="Arial" panose="020B0604020202020204" pitchFamily="34" charset="0"/>
              <a:buChar char="•"/>
            </a:pPr>
            <a:endParaRPr lang="ru-RU" sz="2000" dirty="0"/>
          </a:p>
          <a:p>
            <a:pPr algn="just">
              <a:spcBef>
                <a:spcPts val="400"/>
              </a:spcBef>
            </a:pPr>
            <a:r>
              <a:rPr lang="ru-RU" sz="2000" dirty="0" err="1"/>
              <a:t>Жоғарыда</a:t>
            </a:r>
            <a:r>
              <a:rPr lang="ru-RU" sz="2000" dirty="0"/>
              <a:t> </a:t>
            </a:r>
            <a:r>
              <a:rPr lang="ru-RU" sz="2000" dirty="0" err="1"/>
              <a:t>көрсетілген</a:t>
            </a:r>
            <a:r>
              <a:rPr lang="ru-RU" sz="2000" dirty="0"/>
              <a:t> </a:t>
            </a:r>
            <a:r>
              <a:rPr lang="ru-RU" sz="2000" dirty="0" err="1"/>
              <a:t>әрбір</a:t>
            </a:r>
            <a:r>
              <a:rPr lang="ru-RU" sz="2000" dirty="0"/>
              <a:t> </a:t>
            </a:r>
            <a:r>
              <a:rPr lang="ru-RU" sz="2000" dirty="0" err="1"/>
              <a:t>компонентті</a:t>
            </a:r>
            <a:r>
              <a:rPr lang="ru-RU" sz="2000" dirty="0"/>
              <a:t> </a:t>
            </a:r>
            <a:r>
              <a:rPr lang="ru-RU" sz="2000" dirty="0" err="1"/>
              <a:t>есептеу</a:t>
            </a:r>
            <a:r>
              <a:rPr lang="ru-RU" sz="2000" dirty="0"/>
              <a:t> </a:t>
            </a:r>
            <a:r>
              <a:rPr lang="ru-RU" sz="2000" dirty="0" err="1"/>
              <a:t>үшін</a:t>
            </a:r>
            <a:r>
              <a:rPr lang="ru-RU" sz="2000" dirty="0"/>
              <a:t> </a:t>
            </a:r>
            <a:r>
              <a:rPr lang="ru-RU" sz="2000" dirty="0" err="1"/>
              <a:t>блоктағы</a:t>
            </a:r>
            <a:r>
              <a:rPr lang="ru-RU" sz="2000" dirty="0"/>
              <a:t> </a:t>
            </a:r>
            <a:r>
              <a:rPr lang="ru-RU" sz="2000" dirty="0" err="1"/>
              <a:t>сұрақтар</a:t>
            </a:r>
            <a:r>
              <a:rPr lang="ru-RU" sz="2000" dirty="0"/>
              <a:t> </a:t>
            </a:r>
            <a:r>
              <a:rPr lang="ru-RU" sz="2000" dirty="0" err="1"/>
              <a:t>бойынша</a:t>
            </a:r>
            <a:r>
              <a:rPr lang="ru-RU" sz="2000" dirty="0"/>
              <a:t> </a:t>
            </a:r>
            <a:r>
              <a:rPr lang="ru-RU" sz="2000" dirty="0" err="1"/>
              <a:t>жауаптың</a:t>
            </a:r>
            <a:r>
              <a:rPr lang="ru-RU" sz="2000" dirty="0"/>
              <a:t> </a:t>
            </a:r>
            <a:r>
              <a:rPr lang="ru-RU" sz="2000" dirty="0" err="1"/>
              <a:t>ең</a:t>
            </a:r>
            <a:r>
              <a:rPr lang="ru-RU" sz="2000" dirty="0"/>
              <a:t> </a:t>
            </a:r>
            <a:r>
              <a:rPr lang="ru-RU" sz="2000" dirty="0" err="1"/>
              <a:t>жоғары</a:t>
            </a:r>
            <a:r>
              <a:rPr lang="ru-RU" sz="2000" dirty="0"/>
              <a:t> </a:t>
            </a:r>
            <a:r>
              <a:rPr lang="ru-RU" sz="2000" dirty="0" err="1"/>
              <a:t>пайыздық</a:t>
            </a:r>
            <a:r>
              <a:rPr lang="ru-RU" sz="2000" dirty="0"/>
              <a:t> </a:t>
            </a:r>
            <a:r>
              <a:rPr lang="ru-RU" sz="2000" dirty="0" err="1"/>
              <a:t>көрсеткіштері</a:t>
            </a:r>
            <a:r>
              <a:rPr lang="ru-RU" sz="2000" dirty="0"/>
              <a:t> </a:t>
            </a:r>
            <a:r>
              <a:rPr lang="ru-RU" sz="2000" dirty="0" err="1"/>
              <a:t>таңдалды</a:t>
            </a:r>
            <a:r>
              <a:rPr lang="ru-RU" sz="2000" dirty="0"/>
              <a:t>.</a:t>
            </a:r>
          </a:p>
          <a:p>
            <a:pPr algn="just">
              <a:spcBef>
                <a:spcPts val="400"/>
              </a:spcBef>
            </a:pPr>
            <a:r>
              <a:rPr lang="ru-RU" sz="2000" dirty="0" err="1"/>
              <a:t>Балдық</a:t>
            </a:r>
            <a:r>
              <a:rPr lang="ru-RU" sz="2000" dirty="0"/>
              <a:t> </a:t>
            </a:r>
            <a:r>
              <a:rPr lang="ru-RU" sz="2000" dirty="0" err="1"/>
              <a:t>шкалалар</a:t>
            </a:r>
            <a:r>
              <a:rPr lang="ru-RU" sz="2000" dirty="0"/>
              <a:t> </a:t>
            </a:r>
            <a:r>
              <a:rPr lang="ru-RU" sz="2000" dirty="0" err="1"/>
              <a:t>және</a:t>
            </a:r>
            <a:r>
              <a:rPr lang="ru-RU" sz="2000" dirty="0"/>
              <a:t> </a:t>
            </a:r>
            <a:r>
              <a:rPr lang="ru-RU" sz="2000" dirty="0" err="1"/>
              <a:t>жауаптардың</a:t>
            </a:r>
            <a:r>
              <a:rPr lang="ru-RU" sz="2000" dirty="0"/>
              <a:t> </a:t>
            </a:r>
            <a:r>
              <a:rPr lang="ru-RU" sz="2000" dirty="0" err="1"/>
              <a:t>көптеген</a:t>
            </a:r>
            <a:r>
              <a:rPr lang="ru-RU" sz="2000" dirty="0"/>
              <a:t> </a:t>
            </a:r>
            <a:r>
              <a:rPr lang="ru-RU" sz="2000" dirty="0" err="1"/>
              <a:t>нұсқалары</a:t>
            </a:r>
            <a:r>
              <a:rPr lang="ru-RU" sz="2000" dirty="0"/>
              <a:t> бар </a:t>
            </a:r>
            <a:r>
              <a:rPr lang="ru-RU" sz="2000" dirty="0" err="1"/>
              <a:t>сұрақтарға</a:t>
            </a:r>
            <a:r>
              <a:rPr lang="ru-RU" sz="2000" dirty="0"/>
              <a:t> </a:t>
            </a:r>
            <a:r>
              <a:rPr lang="ru-RU" sz="2000" dirty="0" err="1"/>
              <a:t>ұсынылған</a:t>
            </a:r>
            <a:r>
              <a:rPr lang="ru-RU" sz="2000" dirty="0"/>
              <a:t> </a:t>
            </a:r>
            <a:r>
              <a:rPr lang="ru-RU" sz="2000" dirty="0" err="1"/>
              <a:t>тұжырымдар</a:t>
            </a:r>
            <a:r>
              <a:rPr lang="ru-RU" sz="2000" dirty="0"/>
              <a:t> </a:t>
            </a:r>
            <a:r>
              <a:rPr lang="ru-RU" sz="2000" dirty="0" err="1"/>
              <a:t>бойынша</a:t>
            </a:r>
            <a:r>
              <a:rPr lang="ru-RU" sz="2000" dirty="0"/>
              <a:t> </a:t>
            </a:r>
            <a:r>
              <a:rPr lang="ru-RU" sz="2000" dirty="0" err="1"/>
              <a:t>ең</a:t>
            </a:r>
            <a:r>
              <a:rPr lang="ru-RU" sz="2000" dirty="0"/>
              <a:t> </a:t>
            </a:r>
            <a:r>
              <a:rPr lang="ru-RU" sz="2000" dirty="0" err="1"/>
              <a:t>жоғары</a:t>
            </a:r>
            <a:r>
              <a:rPr lang="ru-RU" sz="2000" dirty="0"/>
              <a:t> </a:t>
            </a:r>
            <a:r>
              <a:rPr lang="ru-RU" sz="2000" dirty="0" err="1"/>
              <a:t>көрсеткіштерден</a:t>
            </a:r>
            <a:r>
              <a:rPr lang="ru-RU" sz="2000" dirty="0"/>
              <a:t> </a:t>
            </a:r>
            <a:r>
              <a:rPr lang="ru-RU" sz="2000" dirty="0" err="1"/>
              <a:t>арифметикалық</a:t>
            </a:r>
            <a:r>
              <a:rPr lang="ru-RU" sz="2000" dirty="0"/>
              <a:t> </a:t>
            </a:r>
            <a:r>
              <a:rPr lang="ru-RU" sz="2000" dirty="0" err="1"/>
              <a:t>орташа</a:t>
            </a:r>
            <a:r>
              <a:rPr lang="ru-RU" sz="2000" dirty="0"/>
              <a:t> </a:t>
            </a:r>
            <a:r>
              <a:rPr lang="ru-RU" sz="2000" dirty="0" err="1"/>
              <a:t>мәнді</a:t>
            </a:r>
            <a:r>
              <a:rPr lang="ru-RU" sz="2000" dirty="0"/>
              <a:t> </a:t>
            </a:r>
            <a:r>
              <a:rPr lang="ru-RU" sz="2000" dirty="0" err="1"/>
              <a:t>есептеу</a:t>
            </a:r>
            <a:r>
              <a:rPr lang="ru-RU" sz="2000" dirty="0"/>
              <a:t> </a:t>
            </a:r>
            <a:r>
              <a:rPr lang="ru-RU" sz="2000" dirty="0" err="1"/>
              <a:t>әдісі</a:t>
            </a:r>
            <a:r>
              <a:rPr lang="ru-RU" sz="2000" dirty="0"/>
              <a:t> де </a:t>
            </a:r>
            <a:r>
              <a:rPr lang="ru-RU" sz="2000" dirty="0" err="1"/>
              <a:t>қолданылды</a:t>
            </a:r>
            <a:r>
              <a:rPr lang="ru-RU" sz="2000" dirty="0"/>
              <a:t>. </a:t>
            </a:r>
          </a:p>
        </p:txBody>
      </p:sp>
      <p:sp>
        <p:nvSpPr>
          <p:cNvPr id="6" name="Равнобедренный треугольник 24">
            <a:extLst>
              <a:ext uri="{FF2B5EF4-FFF2-40B4-BE49-F238E27FC236}">
                <a16:creationId xmlns:a16="http://schemas.microsoft.com/office/drawing/2014/main" id="{49036D1A-AC29-4F9B-8311-AF8A600B9CD0}"/>
              </a:ext>
            </a:extLst>
          </p:cNvPr>
          <p:cNvSpPr/>
          <p:nvPr/>
        </p:nvSpPr>
        <p:spPr>
          <a:xfrm rot="5400000">
            <a:off x="367786" y="202963"/>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36AE403C-4EB7-40BC-9395-955F62C492F5}" type="slidenum">
              <a:rPr lang="ru-RU" smtClean="0"/>
              <a:pPr/>
              <a:t>89</a:t>
            </a:fld>
            <a:endParaRPr lang="ru-RU" dirty="0"/>
          </a:p>
        </p:txBody>
      </p:sp>
      <p:pic>
        <p:nvPicPr>
          <p:cNvPr id="2050" name="Picture 2" descr="C:\Users\Пользователь\Desktop\финграмотность\unnamed.png"/>
          <p:cNvPicPr>
            <a:picLocks noChangeAspect="1" noChangeArrowheads="1"/>
          </p:cNvPicPr>
          <p:nvPr/>
        </p:nvPicPr>
        <p:blipFill>
          <a:blip r:embed="rId2"/>
          <a:srcRect/>
          <a:stretch>
            <a:fillRect/>
          </a:stretch>
        </p:blipFill>
        <p:spPr bwMode="auto">
          <a:xfrm>
            <a:off x="238084" y="1500174"/>
            <a:ext cx="2714644" cy="4000528"/>
          </a:xfrm>
          <a:prstGeom prst="rect">
            <a:avLst/>
          </a:prstGeom>
          <a:noFill/>
        </p:spPr>
      </p:pic>
      <p:sp>
        <p:nvSpPr>
          <p:cNvPr id="8" name="Прямоугольник 7">
            <a:extLst>
              <a:ext uri="{FF2B5EF4-FFF2-40B4-BE49-F238E27FC236}">
                <a16:creationId xmlns:a16="http://schemas.microsoft.com/office/drawing/2014/main" id="{0796962A-40D9-491F-915E-50781AE59CD7}"/>
              </a:ext>
            </a:extLst>
          </p:cNvPr>
          <p:cNvSpPr/>
          <p:nvPr/>
        </p:nvSpPr>
        <p:spPr>
          <a:xfrm>
            <a:off x="3287688" y="1518288"/>
            <a:ext cx="8784976" cy="4298613"/>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2000" dirty="0" err="1"/>
              <a:t>Сауалнама</a:t>
            </a:r>
            <a:r>
              <a:rPr lang="ru-RU" sz="2000" dirty="0"/>
              <a:t> </a:t>
            </a:r>
            <a:r>
              <a:rPr lang="ru-RU" sz="2000" dirty="0" err="1"/>
              <a:t>парағына</a:t>
            </a:r>
            <a:r>
              <a:rPr lang="ru-RU" sz="2000" dirty="0"/>
              <a:t> </a:t>
            </a:r>
            <a:r>
              <a:rPr lang="ru-RU" sz="2000" dirty="0" err="1"/>
              <a:t>сәйкес</a:t>
            </a:r>
            <a:r>
              <a:rPr lang="ru-RU" sz="2000" dirty="0"/>
              <a:t> Индекс </a:t>
            </a:r>
            <a:r>
              <a:rPr lang="ru-RU" sz="2000" dirty="0" err="1"/>
              <a:t>компоненттеріне</a:t>
            </a:r>
            <a:r>
              <a:rPr lang="ru-RU" sz="2000" dirty="0"/>
              <a:t> % </a:t>
            </a:r>
            <a:r>
              <a:rPr lang="ru-RU" sz="2000" dirty="0" err="1"/>
              <a:t>арақатынасындағы</a:t>
            </a:r>
            <a:r>
              <a:rPr lang="ru-RU" sz="2000" dirty="0"/>
              <a:t> </a:t>
            </a:r>
            <a:r>
              <a:rPr lang="ru-RU" sz="2000" dirty="0" err="1"/>
              <a:t>сұрақтардың</a:t>
            </a:r>
            <a:r>
              <a:rPr lang="ru-RU" sz="2000" dirty="0"/>
              <a:t> </a:t>
            </a:r>
            <a:r>
              <a:rPr lang="ru-RU" sz="2000" dirty="0" err="1"/>
              <a:t>келесі</a:t>
            </a:r>
            <a:r>
              <a:rPr lang="ru-RU" sz="2000" dirty="0"/>
              <a:t> саны </a:t>
            </a:r>
            <a:r>
              <a:rPr lang="ru-RU" sz="2000" dirty="0" err="1"/>
              <a:t>кіреді</a:t>
            </a:r>
            <a:r>
              <a:rPr lang="ru-RU" sz="2000" dirty="0"/>
              <a:t>:</a:t>
            </a:r>
          </a:p>
          <a:p>
            <a:pPr marL="457200" indent="-457200" algn="just">
              <a:spcBef>
                <a:spcPts val="400"/>
              </a:spcBef>
              <a:buFont typeface="+mj-lt"/>
              <a:buAutoNum type="arabicPeriod"/>
            </a:pPr>
            <a:r>
              <a:rPr lang="ru-RU" sz="2000" dirty="0"/>
              <a:t>"</a:t>
            </a:r>
            <a:r>
              <a:rPr lang="ru-RU" sz="2000" dirty="0" err="1"/>
              <a:t>Меншікті</a:t>
            </a:r>
            <a:r>
              <a:rPr lang="ru-RU" sz="2000" dirty="0"/>
              <a:t> </a:t>
            </a:r>
            <a:r>
              <a:rPr lang="ru-RU" sz="2000" dirty="0" err="1"/>
              <a:t>қаржы</a:t>
            </a:r>
            <a:r>
              <a:rPr lang="ru-RU" sz="2000" dirty="0"/>
              <a:t> </a:t>
            </a:r>
            <a:r>
              <a:rPr lang="ru-RU" sz="2000" dirty="0" err="1"/>
              <a:t>қаражатын</a:t>
            </a:r>
            <a:r>
              <a:rPr lang="ru-RU" sz="2000" dirty="0"/>
              <a:t> </a:t>
            </a:r>
            <a:r>
              <a:rPr lang="ru-RU" sz="2000" dirty="0" err="1"/>
              <a:t>басқару</a:t>
            </a:r>
            <a:r>
              <a:rPr lang="ru-RU" sz="2000" dirty="0"/>
              <a:t>" - 10 </a:t>
            </a:r>
            <a:r>
              <a:rPr lang="ru-RU" sz="2000" dirty="0" err="1"/>
              <a:t>сұрақ</a:t>
            </a:r>
            <a:r>
              <a:rPr lang="ru-RU" sz="2000" dirty="0"/>
              <a:t> (10-нан 19-ға </a:t>
            </a:r>
            <a:r>
              <a:rPr lang="ru-RU" sz="2000" dirty="0" err="1"/>
              <a:t>дейін</a:t>
            </a:r>
            <a:r>
              <a:rPr lang="ru-RU" sz="2000" dirty="0"/>
              <a:t>);</a:t>
            </a:r>
            <a:endParaRPr lang="en-US" sz="2000" dirty="0"/>
          </a:p>
          <a:p>
            <a:pPr marL="457200" indent="-457200" algn="just">
              <a:spcBef>
                <a:spcPts val="400"/>
              </a:spcBef>
              <a:buFont typeface="+mj-lt"/>
              <a:buAutoNum type="arabicPeriod"/>
            </a:pPr>
            <a:r>
              <a:rPr lang="ru-RU" sz="2000" dirty="0"/>
              <a:t>"</a:t>
            </a:r>
            <a:r>
              <a:rPr lang="ru-RU" sz="2000" dirty="0" err="1"/>
              <a:t>Қаржылық</a:t>
            </a:r>
            <a:r>
              <a:rPr lang="ru-RU" sz="2000" dirty="0"/>
              <a:t> </a:t>
            </a:r>
            <a:r>
              <a:rPr lang="ru-RU" sz="2000" dirty="0" err="1"/>
              <a:t>қызметтерді</a:t>
            </a:r>
            <a:r>
              <a:rPr lang="ru-RU" sz="2000" dirty="0"/>
              <a:t> </a:t>
            </a:r>
            <a:r>
              <a:rPr lang="ru-RU" sz="2000" dirty="0" err="1"/>
              <a:t>пайдалана</a:t>
            </a:r>
            <a:r>
              <a:rPr lang="ru-RU" sz="2000" dirty="0"/>
              <a:t> </a:t>
            </a:r>
            <a:r>
              <a:rPr lang="ru-RU" sz="2000" dirty="0" err="1"/>
              <a:t>білу</a:t>
            </a:r>
            <a:r>
              <a:rPr lang="ru-RU" sz="2000" dirty="0"/>
              <a:t>" – 13 </a:t>
            </a:r>
            <a:r>
              <a:rPr lang="ru-RU" sz="2000" dirty="0" err="1"/>
              <a:t>сұрақ</a:t>
            </a:r>
            <a:r>
              <a:rPr lang="ru-RU" sz="2000" dirty="0"/>
              <a:t> (20-дан 31-ге </a:t>
            </a:r>
            <a:r>
              <a:rPr lang="ru-RU" sz="2000" dirty="0" err="1"/>
              <a:t>дейін</a:t>
            </a:r>
            <a:r>
              <a:rPr lang="ru-RU" sz="2000" dirty="0"/>
              <a:t>);</a:t>
            </a:r>
          </a:p>
          <a:p>
            <a:pPr marL="457200" indent="-457200" algn="just">
              <a:spcBef>
                <a:spcPts val="400"/>
              </a:spcBef>
              <a:buFont typeface="+mj-lt"/>
              <a:buAutoNum type="arabicPeriod"/>
            </a:pPr>
            <a:r>
              <a:rPr lang="ru-RU" sz="2000" dirty="0"/>
              <a:t>"</a:t>
            </a:r>
            <a:r>
              <a:rPr lang="ru-RU" sz="2000" dirty="0" err="1"/>
              <a:t>Қаржы</a:t>
            </a:r>
            <a:r>
              <a:rPr lang="ru-RU" sz="2000" dirty="0"/>
              <a:t> </a:t>
            </a:r>
            <a:r>
              <a:rPr lang="ru-RU" sz="2000" dirty="0" err="1"/>
              <a:t>жүйесі</a:t>
            </a:r>
            <a:r>
              <a:rPr lang="ru-RU" sz="2000" dirty="0"/>
              <a:t> </a:t>
            </a:r>
            <a:r>
              <a:rPr lang="ru-RU" sz="2000" dirty="0" err="1"/>
              <a:t>туралы</a:t>
            </a:r>
            <a:r>
              <a:rPr lang="ru-RU" sz="2000" dirty="0"/>
              <a:t> </a:t>
            </a:r>
            <a:r>
              <a:rPr lang="ru-RU" sz="2000" dirty="0" err="1"/>
              <a:t>хабардар</a:t>
            </a:r>
            <a:r>
              <a:rPr lang="ru-RU" sz="2000" dirty="0"/>
              <a:t> болу" - 8 </a:t>
            </a:r>
            <a:r>
              <a:rPr lang="ru-RU" sz="2000" dirty="0" err="1"/>
              <a:t>сұрақ</a:t>
            </a:r>
            <a:r>
              <a:rPr lang="ru-RU" sz="2000" dirty="0"/>
              <a:t> (32-ден 39-ға </a:t>
            </a:r>
            <a:r>
              <a:rPr lang="ru-RU" sz="2000" dirty="0" err="1"/>
              <a:t>дейін</a:t>
            </a:r>
            <a:r>
              <a:rPr lang="ru-RU" sz="2000" dirty="0"/>
              <a:t>).</a:t>
            </a:r>
            <a:endParaRPr lang="en-US" sz="2000" dirty="0"/>
          </a:p>
          <a:p>
            <a:pPr algn="just">
              <a:spcBef>
                <a:spcPts val="400"/>
              </a:spcBef>
            </a:pPr>
            <a:r>
              <a:rPr lang="ru-RU" sz="2000" b="1" dirty="0"/>
              <a:t>1 компонент  </a:t>
            </a:r>
            <a:endParaRPr lang="en-US" sz="2000" b="1" dirty="0"/>
          </a:p>
          <a:p>
            <a:pPr algn="just">
              <a:spcBef>
                <a:spcPts val="400"/>
              </a:spcBef>
            </a:pPr>
            <a:r>
              <a:rPr lang="ru-RU" sz="2000" dirty="0"/>
              <a:t>47,92+42,8+41,62+36,56+70,48+35,08+38,04+39,24+47,64+26,30/10 = </a:t>
            </a:r>
            <a:r>
              <a:rPr lang="ru-RU" sz="2000" b="1" dirty="0"/>
              <a:t>42,57</a:t>
            </a:r>
            <a:endParaRPr lang="en-US" sz="2000" b="1" dirty="0"/>
          </a:p>
          <a:p>
            <a:pPr algn="just">
              <a:spcBef>
                <a:spcPts val="400"/>
              </a:spcBef>
            </a:pPr>
            <a:r>
              <a:rPr lang="ru-RU" sz="2000" b="1" dirty="0"/>
              <a:t>2</a:t>
            </a:r>
            <a:r>
              <a:rPr lang="en-US" sz="2000" b="1" dirty="0"/>
              <a:t> </a:t>
            </a:r>
            <a:r>
              <a:rPr lang="ru-RU" sz="2000" b="1" dirty="0"/>
              <a:t>компонент </a:t>
            </a:r>
          </a:p>
          <a:p>
            <a:pPr algn="just">
              <a:spcBef>
                <a:spcPts val="400"/>
              </a:spcBef>
            </a:pPr>
            <a:r>
              <a:rPr lang="ru-RU" sz="2000" dirty="0"/>
              <a:t> 42,64+37,40+33,00+27,40+43,44+44,92+34,72+33,92+51,04+55,96+32,88+49,40/</a:t>
            </a:r>
          </a:p>
          <a:p>
            <a:pPr algn="just">
              <a:spcBef>
                <a:spcPts val="400"/>
              </a:spcBef>
            </a:pPr>
            <a:r>
              <a:rPr lang="ru-RU" sz="2000" dirty="0"/>
              <a:t>12= </a:t>
            </a:r>
            <a:r>
              <a:rPr lang="ru-RU" sz="2000" b="1" dirty="0"/>
              <a:t>40,56</a:t>
            </a:r>
          </a:p>
          <a:p>
            <a:pPr algn="just">
              <a:spcBef>
                <a:spcPts val="400"/>
              </a:spcBef>
            </a:pPr>
            <a:r>
              <a:rPr lang="ru-RU" sz="2000" b="1" dirty="0"/>
              <a:t>3 компонент  </a:t>
            </a:r>
            <a:endParaRPr lang="en-US" sz="2000" b="1" dirty="0"/>
          </a:p>
          <a:p>
            <a:pPr algn="just">
              <a:spcBef>
                <a:spcPts val="400"/>
              </a:spcBef>
            </a:pPr>
            <a:r>
              <a:rPr lang="ru-RU" sz="2000" dirty="0"/>
              <a:t>39,17+34,04+37,90+31,06+33,92+29,76+34,60+43,11/8= </a:t>
            </a:r>
            <a:r>
              <a:rPr lang="ru-RU" sz="2000" b="1" dirty="0"/>
              <a:t>35,45</a:t>
            </a:r>
          </a:p>
        </p:txBody>
      </p:sp>
      <p:sp>
        <p:nvSpPr>
          <p:cNvPr id="5" name="Равнобедренный треугольник 24">
            <a:extLst>
              <a:ext uri="{FF2B5EF4-FFF2-40B4-BE49-F238E27FC236}">
                <a16:creationId xmlns:a16="http://schemas.microsoft.com/office/drawing/2014/main" id="{04EBB6D1-E419-4226-96F7-7CA0CFE597E9}"/>
              </a:ext>
            </a:extLst>
          </p:cNvPr>
          <p:cNvSpPr/>
          <p:nvPr/>
        </p:nvSpPr>
        <p:spPr>
          <a:xfrm rot="5400000">
            <a:off x="512401" y="445050"/>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Прямоугольник 1">
            <a:extLst>
              <a:ext uri="{FF2B5EF4-FFF2-40B4-BE49-F238E27FC236}">
                <a16:creationId xmlns:a16="http://schemas.microsoft.com/office/drawing/2014/main" id="{E18ECA6B-2CE3-474E-B04A-C6173391D8F4}"/>
              </a:ext>
            </a:extLst>
          </p:cNvPr>
          <p:cNvSpPr/>
          <p:nvPr/>
        </p:nvSpPr>
        <p:spPr>
          <a:xfrm>
            <a:off x="924124" y="438327"/>
            <a:ext cx="9348340" cy="523220"/>
          </a:xfrm>
          <a:prstGeom prst="rect">
            <a:avLst/>
          </a:prstGeom>
        </p:spPr>
        <p:txBody>
          <a:bodyPr wrap="square">
            <a:spAutoFit/>
          </a:bodyPr>
          <a:lstStyle/>
          <a:p>
            <a:r>
              <a:rPr lang="ru-RU" sz="2800" b="1" dirty="0">
                <a:solidFill>
                  <a:schemeClr val="accent1"/>
                </a:solidFill>
                <a:ea typeface="+mj-ea"/>
                <a:cs typeface="+mj-cs"/>
              </a:rPr>
              <a:t>2021 </a:t>
            </a:r>
            <a:r>
              <a:rPr lang="ru-RU" sz="2800" b="1" dirty="0" err="1">
                <a:solidFill>
                  <a:schemeClr val="accent1"/>
                </a:solidFill>
                <a:ea typeface="+mj-ea"/>
                <a:cs typeface="+mj-cs"/>
              </a:rPr>
              <a:t>жылғы</a:t>
            </a:r>
            <a:r>
              <a:rPr lang="ru-RU" sz="2800" b="1" dirty="0">
                <a:solidFill>
                  <a:schemeClr val="accent1"/>
                </a:solidFill>
                <a:ea typeface="+mj-ea"/>
                <a:cs typeface="+mj-cs"/>
              </a:rPr>
              <a:t> ҚАРЖЫЛЫҚ САУАТТЫЛЫҚ ИНДЕКСІ</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9</a:t>
            </a:fld>
            <a:endParaRPr lang="ru-RU" dirty="0"/>
          </a:p>
        </p:txBody>
      </p:sp>
      <p:sp>
        <p:nvSpPr>
          <p:cNvPr id="49" name="Прямоугольник 48">
            <a:extLst>
              <a:ext uri="{FF2B5EF4-FFF2-40B4-BE49-F238E27FC236}">
                <a16:creationId xmlns:a16="http://schemas.microsoft.com/office/drawing/2014/main" id="{4EB01D88-1B79-8C41-AE58-D0E9571EBD9D}"/>
              </a:ext>
            </a:extLst>
          </p:cNvPr>
          <p:cNvSpPr/>
          <p:nvPr/>
        </p:nvSpPr>
        <p:spPr>
          <a:xfrm>
            <a:off x="285710" y="6174003"/>
            <a:ext cx="11864221" cy="400110"/>
          </a:xfrm>
          <a:prstGeom prst="rect">
            <a:avLst/>
          </a:prstGeom>
        </p:spPr>
        <p:txBody>
          <a:bodyPr wrap="square">
            <a:spAutoFit/>
          </a:bodyPr>
          <a:lstStyle/>
          <a:p>
            <a:r>
              <a:rPr lang="en-US" sz="1000" dirty="0">
                <a:hlinkClick r:id="rId2"/>
              </a:rPr>
              <a:t>http://ur-consul.ru/Bibli/Povyshyeniye-finansovoyi-gramotnosti-nasyelyeniya-myezhdunarodnyyi-opyt-i-rossiyiskaya-praktika.Index.html</a:t>
            </a:r>
            <a:r>
              <a:rPr lang="ru-RU" sz="1000" dirty="0"/>
              <a:t>, </a:t>
            </a:r>
            <a:r>
              <a:rPr lang="en-US" sz="1000" dirty="0">
                <a:hlinkClick r:id="rId3"/>
              </a:rPr>
              <a:t>http://www.citigroup.com/citigroup/corporate/foundation/</a:t>
            </a:r>
            <a:r>
              <a:rPr lang="ru-RU" sz="1000" dirty="0"/>
              <a:t>, </a:t>
            </a:r>
            <a:r>
              <a:rPr lang="en-US" sz="1000" dirty="0">
                <a:hlinkClick r:id="rId4"/>
              </a:rPr>
              <a:t>http://www.sife.org/Pages/Default.aspx</a:t>
            </a:r>
            <a:r>
              <a:rPr lang="ru-RU" sz="1000" dirty="0"/>
              <a:t>, </a:t>
            </a:r>
            <a:r>
              <a:rPr lang="en-US" sz="1000" dirty="0">
                <a:hlinkClick r:id="rId5"/>
              </a:rPr>
              <a:t>http://www.greenlining.org/resources/pdfs/</a:t>
            </a:r>
            <a:r>
              <a:rPr lang="ru-RU" sz="1000" dirty="0"/>
              <a:t>, </a:t>
            </a:r>
            <a:r>
              <a:rPr lang="en-US" sz="1000" dirty="0">
                <a:hlinkClick r:id="rId6"/>
              </a:rPr>
              <a:t>http://www.mymoneyskills.com/</a:t>
            </a:r>
            <a:r>
              <a:rPr lang="ru-RU" sz="1000" dirty="0"/>
              <a:t> </a:t>
            </a:r>
          </a:p>
        </p:txBody>
      </p:sp>
      <p:grpSp>
        <p:nvGrpSpPr>
          <p:cNvPr id="50" name="Группа 49">
            <a:extLst>
              <a:ext uri="{FF2B5EF4-FFF2-40B4-BE49-F238E27FC236}">
                <a16:creationId xmlns:a16="http://schemas.microsoft.com/office/drawing/2014/main" id="{A365E93C-9647-734B-BF40-6BAA5A5C2FAF}"/>
              </a:ext>
            </a:extLst>
          </p:cNvPr>
          <p:cNvGrpSpPr/>
          <p:nvPr/>
        </p:nvGrpSpPr>
        <p:grpSpPr>
          <a:xfrm>
            <a:off x="1095340" y="214290"/>
            <a:ext cx="10501386" cy="6337398"/>
            <a:chOff x="1142976" y="3465095"/>
            <a:chExt cx="6286544" cy="1726595"/>
          </a:xfrm>
        </p:grpSpPr>
        <p:grpSp>
          <p:nvGrpSpPr>
            <p:cNvPr id="51" name="Группа 27">
              <a:extLst>
                <a:ext uri="{FF2B5EF4-FFF2-40B4-BE49-F238E27FC236}">
                  <a16:creationId xmlns:a16="http://schemas.microsoft.com/office/drawing/2014/main" id="{3393C1F0-1E5B-AF49-B0C8-CE13FB1C3D93}"/>
                </a:ext>
              </a:extLst>
            </p:cNvPr>
            <p:cNvGrpSpPr/>
            <p:nvPr/>
          </p:nvGrpSpPr>
          <p:grpSpPr>
            <a:xfrm>
              <a:off x="1142976" y="3495797"/>
              <a:ext cx="6286544" cy="1695893"/>
              <a:chOff x="3428992" y="1562022"/>
              <a:chExt cx="5000660" cy="1570217"/>
            </a:xfrm>
          </p:grpSpPr>
          <p:sp>
            <p:nvSpPr>
              <p:cNvPr id="54" name="Скругленный прямоугольник 53">
                <a:extLst>
                  <a:ext uri="{FF2B5EF4-FFF2-40B4-BE49-F238E27FC236}">
                    <a16:creationId xmlns:a16="http://schemas.microsoft.com/office/drawing/2014/main" id="{7A919498-AC41-EE43-BBD5-532816340E97}"/>
                  </a:ext>
                </a:extLst>
              </p:cNvPr>
              <p:cNvSpPr/>
              <p:nvPr/>
            </p:nvSpPr>
            <p:spPr bwMode="gray">
              <a:xfrm>
                <a:off x="3428992" y="1562022"/>
                <a:ext cx="5000660" cy="1485306"/>
              </a:xfrm>
              <a:prstGeom prst="roundRect">
                <a:avLst/>
              </a:prstGeom>
              <a:solidFill>
                <a:srgbClr val="FED07A"/>
              </a:solidFill>
              <a:ln w="25400">
                <a:solidFill>
                  <a:srgbClr val="F0AB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55" name="Прямоугольник 54">
                <a:extLst>
                  <a:ext uri="{FF2B5EF4-FFF2-40B4-BE49-F238E27FC236}">
                    <a16:creationId xmlns:a16="http://schemas.microsoft.com/office/drawing/2014/main" id="{3348BB68-03F4-3E42-8925-7624CE2E7584}"/>
                  </a:ext>
                </a:extLst>
              </p:cNvPr>
              <p:cNvSpPr/>
              <p:nvPr/>
            </p:nvSpPr>
            <p:spPr>
              <a:xfrm>
                <a:off x="3506645" y="1618291"/>
                <a:ext cx="4845353" cy="1513948"/>
              </a:xfrm>
              <a:prstGeom prst="rect">
                <a:avLst/>
              </a:prstGeom>
            </p:spPr>
            <p:txBody>
              <a:bodyPr wrap="square">
                <a:spAutoFit/>
              </a:bodyPr>
              <a:lstStyle/>
              <a:p>
                <a:endParaRPr lang="ru-RU" sz="2400" dirty="0"/>
              </a:p>
              <a:p>
                <a:r>
                  <a:rPr lang="ru-RU" sz="2400" dirty="0">
                    <a:solidFill>
                      <a:srgbClr val="7A4300"/>
                    </a:solidFill>
                  </a:rPr>
                  <a:t>1. </a:t>
                </a:r>
                <a:r>
                  <a:rPr lang="ru-RU" sz="2400" dirty="0" err="1">
                    <a:solidFill>
                      <a:srgbClr val="7A4300"/>
                    </a:solidFill>
                  </a:rPr>
                  <a:t>Халықтың</a:t>
                </a:r>
                <a:r>
                  <a:rPr lang="ru-RU" sz="2400" dirty="0">
                    <a:solidFill>
                      <a:srgbClr val="7A4300"/>
                    </a:solidFill>
                  </a:rPr>
                  <a:t> ҚС </a:t>
                </a:r>
                <a:r>
                  <a:rPr lang="ru-RU" sz="2400" dirty="0" err="1">
                    <a:solidFill>
                      <a:srgbClr val="7A4300"/>
                    </a:solidFill>
                  </a:rPr>
                  <a:t>бойынша</a:t>
                </a:r>
                <a:r>
                  <a:rPr lang="ru-RU" sz="2400" dirty="0">
                    <a:solidFill>
                      <a:srgbClr val="7A4300"/>
                    </a:solidFill>
                  </a:rPr>
                  <a:t> </a:t>
                </a:r>
                <a:r>
                  <a:rPr lang="ru-RU" sz="2400" dirty="0" err="1">
                    <a:solidFill>
                      <a:srgbClr val="7A4300"/>
                    </a:solidFill>
                  </a:rPr>
                  <a:t>жеке</a:t>
                </a:r>
                <a:r>
                  <a:rPr lang="ru-RU" sz="2400" dirty="0">
                    <a:solidFill>
                      <a:srgbClr val="7A4300"/>
                    </a:solidFill>
                  </a:rPr>
                  <a:t> </a:t>
                </a:r>
                <a:r>
                  <a:rPr lang="ru-RU" sz="2400" dirty="0" err="1">
                    <a:solidFill>
                      <a:srgbClr val="7A4300"/>
                    </a:solidFill>
                  </a:rPr>
                  <a:t>бағдарламаларын</a:t>
                </a:r>
                <a:r>
                  <a:rPr lang="ru-RU" sz="2400" dirty="0">
                    <a:solidFill>
                      <a:srgbClr val="7A4300"/>
                    </a:solidFill>
                  </a:rPr>
                  <a:t> </a:t>
                </a:r>
                <a:r>
                  <a:rPr lang="ru-RU" sz="2400" dirty="0" err="1">
                    <a:solidFill>
                      <a:srgbClr val="7A4300"/>
                    </a:solidFill>
                  </a:rPr>
                  <a:t>және</a:t>
                </a:r>
                <a:r>
                  <a:rPr lang="ru-RU" sz="2400" dirty="0">
                    <a:solidFill>
                      <a:srgbClr val="7A4300"/>
                    </a:solidFill>
                  </a:rPr>
                  <a:t> </a:t>
                </a:r>
                <a:r>
                  <a:rPr lang="ru-RU" sz="2400" dirty="0" err="1">
                    <a:solidFill>
                      <a:srgbClr val="7A4300"/>
                    </a:solidFill>
                  </a:rPr>
                  <a:t>өзге</a:t>
                </a:r>
                <a:r>
                  <a:rPr lang="ru-RU" sz="2400" dirty="0">
                    <a:solidFill>
                      <a:srgbClr val="7A4300"/>
                    </a:solidFill>
                  </a:rPr>
                  <a:t> де </a:t>
                </a:r>
                <a:r>
                  <a:rPr lang="ru-RU" sz="2400" dirty="0" err="1">
                    <a:solidFill>
                      <a:srgbClr val="7A4300"/>
                    </a:solidFill>
                  </a:rPr>
                  <a:t>жобаларын</a:t>
                </a:r>
                <a:r>
                  <a:rPr lang="ru-RU" sz="2400" dirty="0">
                    <a:solidFill>
                      <a:srgbClr val="7A4300"/>
                    </a:solidFill>
                  </a:rPr>
                  <a:t> </a:t>
                </a:r>
                <a:r>
                  <a:rPr lang="ru-RU" sz="2400" dirty="0" err="1">
                    <a:solidFill>
                      <a:srgbClr val="7A4300"/>
                    </a:solidFill>
                  </a:rPr>
                  <a:t>іске</a:t>
                </a:r>
                <a:r>
                  <a:rPr lang="ru-RU" sz="2400" dirty="0">
                    <a:solidFill>
                      <a:srgbClr val="7A4300"/>
                    </a:solidFill>
                  </a:rPr>
                  <a:t> </a:t>
                </a:r>
                <a:r>
                  <a:rPr lang="ru-RU" sz="2400" dirty="0" err="1">
                    <a:solidFill>
                      <a:srgbClr val="7A4300"/>
                    </a:solidFill>
                  </a:rPr>
                  <a:t>асыру</a:t>
                </a:r>
                <a:r>
                  <a:rPr lang="ru-RU" sz="2400" dirty="0">
                    <a:solidFill>
                      <a:srgbClr val="7A4300"/>
                    </a:solidFill>
                  </a:rPr>
                  <a:t> (</a:t>
                </a:r>
                <a:r>
                  <a:rPr lang="ru-RU" sz="2400" dirty="0" err="1">
                    <a:solidFill>
                      <a:srgbClr val="7A4300"/>
                    </a:solidFill>
                  </a:rPr>
                  <a:t>оқыту</a:t>
                </a:r>
                <a:r>
                  <a:rPr lang="ru-RU" sz="2400" dirty="0">
                    <a:solidFill>
                      <a:srgbClr val="7A4300"/>
                    </a:solidFill>
                  </a:rPr>
                  <a:t> </a:t>
                </a:r>
                <a:r>
                  <a:rPr lang="ru-RU" sz="2400" dirty="0" err="1">
                    <a:solidFill>
                      <a:srgbClr val="7A4300"/>
                    </a:solidFill>
                  </a:rPr>
                  <a:t>семинарлары</a:t>
                </a:r>
                <a:r>
                  <a:rPr lang="ru-RU" sz="2400" dirty="0">
                    <a:solidFill>
                      <a:srgbClr val="7A4300"/>
                    </a:solidFill>
                  </a:rPr>
                  <a:t>, </a:t>
                </a:r>
                <a:r>
                  <a:rPr lang="ru-RU" sz="2400" dirty="0" err="1">
                    <a:solidFill>
                      <a:srgbClr val="7A4300"/>
                    </a:solidFill>
                  </a:rPr>
                  <a:t>балаларға</a:t>
                </a:r>
                <a:r>
                  <a:rPr lang="ru-RU" sz="2400" dirty="0">
                    <a:solidFill>
                      <a:srgbClr val="7A4300"/>
                    </a:solidFill>
                  </a:rPr>
                  <a:t> </a:t>
                </a:r>
                <a:r>
                  <a:rPr lang="ru-RU" sz="2400" dirty="0" err="1">
                    <a:solidFill>
                      <a:srgbClr val="7A4300"/>
                    </a:solidFill>
                  </a:rPr>
                  <a:t>арналған</a:t>
                </a:r>
                <a:r>
                  <a:rPr lang="ru-RU" sz="2400" dirty="0">
                    <a:solidFill>
                      <a:srgbClr val="7A4300"/>
                    </a:solidFill>
                  </a:rPr>
                  <a:t> ҚС </a:t>
                </a:r>
                <a:r>
                  <a:rPr lang="ru-RU" sz="2400" dirty="0" err="1">
                    <a:solidFill>
                      <a:srgbClr val="7A4300"/>
                    </a:solidFill>
                  </a:rPr>
                  <a:t>бойынша</a:t>
                </a:r>
                <a:r>
                  <a:rPr lang="ru-RU" sz="2400" dirty="0">
                    <a:solidFill>
                      <a:srgbClr val="7A4300"/>
                    </a:solidFill>
                  </a:rPr>
                  <a:t> </a:t>
                </a:r>
                <a:r>
                  <a:rPr lang="ru-RU" sz="2400" dirty="0" err="1">
                    <a:solidFill>
                      <a:srgbClr val="7A4300"/>
                    </a:solidFill>
                  </a:rPr>
                  <a:t>сабақтар</a:t>
                </a:r>
                <a:r>
                  <a:rPr lang="ru-RU" sz="2400" dirty="0">
                    <a:solidFill>
                      <a:srgbClr val="7A4300"/>
                    </a:solidFill>
                  </a:rPr>
                  <a:t> </a:t>
                </a:r>
                <a:r>
                  <a:rPr lang="ru-RU" sz="2400" dirty="0" err="1">
                    <a:solidFill>
                      <a:srgbClr val="7A4300"/>
                    </a:solidFill>
                  </a:rPr>
                  <a:t>және</a:t>
                </a:r>
                <a:r>
                  <a:rPr lang="ru-RU" sz="2400" dirty="0">
                    <a:solidFill>
                      <a:srgbClr val="7A4300"/>
                    </a:solidFill>
                  </a:rPr>
                  <a:t> </a:t>
                </a:r>
                <a:r>
                  <a:rPr lang="ru-RU" sz="2400" dirty="0" err="1">
                    <a:solidFill>
                      <a:srgbClr val="7A4300"/>
                    </a:solidFill>
                  </a:rPr>
                  <a:t>басқалар</a:t>
                </a:r>
                <a:r>
                  <a:rPr lang="ru-RU" sz="2400" dirty="0">
                    <a:solidFill>
                      <a:srgbClr val="7A4300"/>
                    </a:solidFill>
                  </a:rPr>
                  <a:t>);</a:t>
                </a:r>
              </a:p>
              <a:p>
                <a:r>
                  <a:rPr lang="ru-RU" sz="2400" dirty="0">
                    <a:solidFill>
                      <a:srgbClr val="7A4300"/>
                    </a:solidFill>
                  </a:rPr>
                  <a:t>2. </a:t>
                </a:r>
                <a:r>
                  <a:rPr lang="ru-RU" sz="2400" dirty="0" err="1">
                    <a:solidFill>
                      <a:srgbClr val="7A4300"/>
                    </a:solidFill>
                  </a:rPr>
                  <a:t>Қызметкерлер</a:t>
                </a:r>
                <a:r>
                  <a:rPr lang="ru-RU" sz="2400" dirty="0">
                    <a:solidFill>
                      <a:srgbClr val="7A4300"/>
                    </a:solidFill>
                  </a:rPr>
                  <a:t> </a:t>
                </a:r>
                <a:r>
                  <a:rPr lang="ru-RU" sz="2400" dirty="0" err="1">
                    <a:solidFill>
                      <a:srgbClr val="7A4300"/>
                    </a:solidFill>
                  </a:rPr>
                  <a:t>үшін</a:t>
                </a:r>
                <a:r>
                  <a:rPr lang="ru-RU" sz="2400" dirty="0">
                    <a:solidFill>
                      <a:srgbClr val="7A4300"/>
                    </a:solidFill>
                  </a:rPr>
                  <a:t> ҚС </a:t>
                </a:r>
                <a:r>
                  <a:rPr lang="ru-RU" sz="2400" dirty="0" err="1">
                    <a:solidFill>
                      <a:srgbClr val="7A4300"/>
                    </a:solidFill>
                  </a:rPr>
                  <a:t>бойынша</a:t>
                </a:r>
                <a:r>
                  <a:rPr lang="ru-RU" sz="2400" dirty="0">
                    <a:solidFill>
                      <a:srgbClr val="7A4300"/>
                    </a:solidFill>
                  </a:rPr>
                  <a:t> </a:t>
                </a:r>
                <a:r>
                  <a:rPr lang="ru-RU" sz="2400" dirty="0" err="1">
                    <a:solidFill>
                      <a:srgbClr val="7A4300"/>
                    </a:solidFill>
                  </a:rPr>
                  <a:t>корпоративтік</a:t>
                </a:r>
                <a:r>
                  <a:rPr lang="ru-RU" sz="2400" dirty="0">
                    <a:solidFill>
                      <a:srgbClr val="7A4300"/>
                    </a:solidFill>
                  </a:rPr>
                  <a:t> </a:t>
                </a:r>
                <a:r>
                  <a:rPr lang="ru-RU" sz="2400" dirty="0" err="1">
                    <a:solidFill>
                      <a:srgbClr val="7A4300"/>
                    </a:solidFill>
                  </a:rPr>
                  <a:t>оқу</a:t>
                </a:r>
                <a:r>
                  <a:rPr lang="ru-RU" sz="2400" dirty="0">
                    <a:solidFill>
                      <a:srgbClr val="7A4300"/>
                    </a:solidFill>
                  </a:rPr>
                  <a:t> </a:t>
                </a:r>
                <a:r>
                  <a:rPr lang="ru-RU" sz="2400" dirty="0" err="1">
                    <a:solidFill>
                      <a:srgbClr val="7A4300"/>
                    </a:solidFill>
                  </a:rPr>
                  <a:t>курстарын</a:t>
                </a:r>
                <a:r>
                  <a:rPr lang="ru-RU" sz="2400" dirty="0">
                    <a:solidFill>
                      <a:srgbClr val="7A4300"/>
                    </a:solidFill>
                  </a:rPr>
                  <a:t>/ </a:t>
                </a:r>
                <a:r>
                  <a:rPr lang="ru-RU" sz="2400" dirty="0" err="1">
                    <a:solidFill>
                      <a:srgbClr val="7A4300"/>
                    </a:solidFill>
                  </a:rPr>
                  <a:t>семинарларын</a:t>
                </a:r>
                <a:r>
                  <a:rPr lang="ru-RU" sz="2400" dirty="0">
                    <a:solidFill>
                      <a:srgbClr val="7A4300"/>
                    </a:solidFill>
                  </a:rPr>
                  <a:t> </a:t>
                </a:r>
                <a:r>
                  <a:rPr lang="ru-RU" sz="2400" dirty="0" err="1">
                    <a:solidFill>
                      <a:srgbClr val="7A4300"/>
                    </a:solidFill>
                  </a:rPr>
                  <a:t>әзірлеу</a:t>
                </a:r>
                <a:r>
                  <a:rPr lang="ru-RU" sz="2400" dirty="0">
                    <a:solidFill>
                      <a:srgbClr val="7A4300"/>
                    </a:solidFill>
                  </a:rPr>
                  <a:t> </a:t>
                </a:r>
                <a:r>
                  <a:rPr lang="ru-RU" sz="2400" dirty="0" err="1">
                    <a:solidFill>
                      <a:srgbClr val="7A4300"/>
                    </a:solidFill>
                  </a:rPr>
                  <a:t>және</a:t>
                </a:r>
                <a:r>
                  <a:rPr lang="ru-RU" sz="2400" dirty="0">
                    <a:solidFill>
                      <a:srgbClr val="7A4300"/>
                    </a:solidFill>
                  </a:rPr>
                  <a:t> </a:t>
                </a:r>
                <a:r>
                  <a:rPr lang="ru-RU" sz="2400" dirty="0" err="1">
                    <a:solidFill>
                      <a:srgbClr val="7A4300"/>
                    </a:solidFill>
                  </a:rPr>
                  <a:t>іске</a:t>
                </a:r>
                <a:r>
                  <a:rPr lang="ru-RU" sz="2400" dirty="0">
                    <a:solidFill>
                      <a:srgbClr val="7A4300"/>
                    </a:solidFill>
                  </a:rPr>
                  <a:t> </a:t>
                </a:r>
                <a:r>
                  <a:rPr lang="ru-RU" sz="2400" dirty="0" err="1">
                    <a:solidFill>
                      <a:srgbClr val="7A4300"/>
                    </a:solidFill>
                  </a:rPr>
                  <a:t>асыру</a:t>
                </a:r>
                <a:r>
                  <a:rPr lang="ru-RU" sz="2400" dirty="0">
                    <a:solidFill>
                      <a:srgbClr val="7A4300"/>
                    </a:solidFill>
                  </a:rPr>
                  <a:t>; </a:t>
                </a:r>
              </a:p>
              <a:p>
                <a:r>
                  <a:rPr lang="ru-RU" sz="2400" dirty="0">
                    <a:solidFill>
                      <a:srgbClr val="7A4300"/>
                    </a:solidFill>
                  </a:rPr>
                  <a:t>3. ҚС </a:t>
                </a:r>
                <a:r>
                  <a:rPr lang="ru-RU" sz="2400" dirty="0" err="1">
                    <a:solidFill>
                      <a:srgbClr val="7A4300"/>
                    </a:solidFill>
                  </a:rPr>
                  <a:t>бойынша</a:t>
                </a:r>
                <a:r>
                  <a:rPr lang="ru-RU" sz="2400" dirty="0">
                    <a:solidFill>
                      <a:srgbClr val="7A4300"/>
                    </a:solidFill>
                  </a:rPr>
                  <a:t> </a:t>
                </a:r>
                <a:r>
                  <a:rPr lang="ru-RU" sz="2400" dirty="0" err="1">
                    <a:solidFill>
                      <a:srgbClr val="7A4300"/>
                    </a:solidFill>
                  </a:rPr>
                  <a:t>жобаларға</a:t>
                </a:r>
                <a:r>
                  <a:rPr lang="ru-RU" sz="2400" dirty="0">
                    <a:solidFill>
                      <a:srgbClr val="7A4300"/>
                    </a:solidFill>
                  </a:rPr>
                  <a:t> </a:t>
                </a:r>
                <a:r>
                  <a:rPr lang="ru-RU" sz="2400" dirty="0" err="1">
                    <a:solidFill>
                      <a:srgbClr val="7A4300"/>
                    </a:solidFill>
                  </a:rPr>
                  <a:t>еріктілер</a:t>
                </a:r>
                <a:r>
                  <a:rPr lang="ru-RU" sz="2400" dirty="0">
                    <a:solidFill>
                      <a:srgbClr val="7A4300"/>
                    </a:solidFill>
                  </a:rPr>
                  <a:t> </a:t>
                </a:r>
                <a:r>
                  <a:rPr lang="ru-RU" sz="2400" dirty="0" err="1">
                    <a:solidFill>
                      <a:srgbClr val="7A4300"/>
                    </a:solidFill>
                  </a:rPr>
                  <a:t>ретінде</a:t>
                </a:r>
                <a:r>
                  <a:rPr lang="ru-RU" sz="2400" dirty="0">
                    <a:solidFill>
                      <a:srgbClr val="7A4300"/>
                    </a:solidFill>
                  </a:rPr>
                  <a:t> </a:t>
                </a:r>
                <a:r>
                  <a:rPr lang="ru-RU" sz="2400" dirty="0" err="1">
                    <a:solidFill>
                      <a:srgbClr val="7A4300"/>
                    </a:solidFill>
                  </a:rPr>
                  <a:t>қызметкерлерді</a:t>
                </a:r>
                <a:r>
                  <a:rPr lang="ru-RU" sz="2400" dirty="0">
                    <a:solidFill>
                      <a:srgbClr val="7A4300"/>
                    </a:solidFill>
                  </a:rPr>
                  <a:t> </a:t>
                </a:r>
                <a:r>
                  <a:rPr lang="ru-RU" sz="2400" dirty="0" err="1">
                    <a:solidFill>
                      <a:srgbClr val="7A4300"/>
                    </a:solidFill>
                  </a:rPr>
                  <a:t>тарту</a:t>
                </a:r>
                <a:r>
                  <a:rPr lang="ru-RU" sz="2400" dirty="0">
                    <a:solidFill>
                      <a:srgbClr val="7A4300"/>
                    </a:solidFill>
                  </a:rPr>
                  <a:t>;</a:t>
                </a:r>
              </a:p>
              <a:p>
                <a:r>
                  <a:rPr lang="ru-RU" sz="2400" dirty="0">
                    <a:solidFill>
                      <a:srgbClr val="7A4300"/>
                    </a:solidFill>
                  </a:rPr>
                  <a:t>4. ҚС </a:t>
                </a:r>
                <a:r>
                  <a:rPr lang="ru-RU" sz="2400" dirty="0" err="1">
                    <a:solidFill>
                      <a:srgbClr val="7A4300"/>
                    </a:solidFill>
                  </a:rPr>
                  <a:t>саласында</a:t>
                </a:r>
                <a:r>
                  <a:rPr lang="ru-RU" sz="2400" dirty="0">
                    <a:solidFill>
                      <a:srgbClr val="7A4300"/>
                    </a:solidFill>
                  </a:rPr>
                  <a:t> </a:t>
                </a:r>
                <a:r>
                  <a:rPr lang="ru-RU" sz="2400" dirty="0" err="1">
                    <a:solidFill>
                      <a:srgbClr val="7A4300"/>
                    </a:solidFill>
                  </a:rPr>
                  <a:t>жұмыс</a:t>
                </a:r>
                <a:r>
                  <a:rPr lang="ru-RU" sz="2400" dirty="0">
                    <a:solidFill>
                      <a:srgbClr val="7A4300"/>
                    </a:solidFill>
                  </a:rPr>
                  <a:t> </a:t>
                </a:r>
                <a:r>
                  <a:rPr lang="ru-RU" sz="2400" dirty="0" err="1">
                    <a:solidFill>
                      <a:srgbClr val="7A4300"/>
                    </a:solidFill>
                  </a:rPr>
                  <a:t>істейтін</a:t>
                </a:r>
                <a:r>
                  <a:rPr lang="ru-RU" sz="2400" dirty="0">
                    <a:solidFill>
                      <a:srgbClr val="7A4300"/>
                    </a:solidFill>
                  </a:rPr>
                  <a:t> </a:t>
                </a:r>
                <a:r>
                  <a:rPr lang="ru-RU" sz="2400" dirty="0" err="1">
                    <a:solidFill>
                      <a:srgbClr val="7A4300"/>
                    </a:solidFill>
                  </a:rPr>
                  <a:t>коммерциялық</a:t>
                </a:r>
                <a:r>
                  <a:rPr lang="ru-RU" sz="2400" dirty="0">
                    <a:solidFill>
                      <a:srgbClr val="7A4300"/>
                    </a:solidFill>
                  </a:rPr>
                  <a:t> </a:t>
                </a:r>
                <a:r>
                  <a:rPr lang="ru-RU" sz="2400" dirty="0" err="1">
                    <a:solidFill>
                      <a:srgbClr val="7A4300"/>
                    </a:solidFill>
                  </a:rPr>
                  <a:t>емес</a:t>
                </a:r>
                <a:r>
                  <a:rPr lang="ru-RU" sz="2400" dirty="0">
                    <a:solidFill>
                      <a:srgbClr val="7A4300"/>
                    </a:solidFill>
                  </a:rPr>
                  <a:t> </a:t>
                </a:r>
                <a:r>
                  <a:rPr lang="ru-RU" sz="2400" dirty="0" err="1">
                    <a:solidFill>
                      <a:srgbClr val="7A4300"/>
                    </a:solidFill>
                  </a:rPr>
                  <a:t>ұйымдармен</a:t>
                </a:r>
                <a:r>
                  <a:rPr lang="ru-RU" sz="2400" dirty="0">
                    <a:solidFill>
                      <a:srgbClr val="7A4300"/>
                    </a:solidFill>
                  </a:rPr>
                  <a:t> </a:t>
                </a:r>
                <a:r>
                  <a:rPr lang="ru-RU" sz="2400" dirty="0" err="1">
                    <a:solidFill>
                      <a:srgbClr val="7A4300"/>
                    </a:solidFill>
                  </a:rPr>
                  <a:t>ынтымақтастық</a:t>
                </a:r>
                <a:r>
                  <a:rPr lang="ru-RU" sz="2400" dirty="0">
                    <a:solidFill>
                      <a:srgbClr val="7A4300"/>
                    </a:solidFill>
                  </a:rPr>
                  <a:t>;</a:t>
                </a:r>
              </a:p>
              <a:p>
                <a:r>
                  <a:rPr lang="ru-RU" sz="2400" dirty="0">
                    <a:solidFill>
                      <a:srgbClr val="7A4300"/>
                    </a:solidFill>
                  </a:rPr>
                  <a:t>5. ҚС </a:t>
                </a:r>
                <a:r>
                  <a:rPr lang="ru-RU" sz="2400" dirty="0" err="1">
                    <a:solidFill>
                      <a:srgbClr val="7A4300"/>
                    </a:solidFill>
                  </a:rPr>
                  <a:t>арттыру</a:t>
                </a:r>
                <a:r>
                  <a:rPr lang="ru-RU" sz="2400" dirty="0">
                    <a:solidFill>
                      <a:srgbClr val="7A4300"/>
                    </a:solidFill>
                  </a:rPr>
                  <a:t> </a:t>
                </a:r>
                <a:r>
                  <a:rPr lang="ru-RU" sz="2400" dirty="0" err="1">
                    <a:solidFill>
                      <a:srgbClr val="7A4300"/>
                    </a:solidFill>
                  </a:rPr>
                  <a:t>мәселелері</a:t>
                </a:r>
                <a:r>
                  <a:rPr lang="ru-RU" sz="2400" dirty="0">
                    <a:solidFill>
                      <a:srgbClr val="7A4300"/>
                    </a:solidFill>
                  </a:rPr>
                  <a:t> </a:t>
                </a:r>
                <a:r>
                  <a:rPr lang="ru-RU" sz="2400" dirty="0" err="1">
                    <a:solidFill>
                      <a:srgbClr val="7A4300"/>
                    </a:solidFill>
                  </a:rPr>
                  <a:t>бойынша</a:t>
                </a:r>
                <a:r>
                  <a:rPr lang="ru-RU" sz="2400" dirty="0">
                    <a:solidFill>
                      <a:srgbClr val="7A4300"/>
                    </a:solidFill>
                  </a:rPr>
                  <a:t> </a:t>
                </a:r>
                <a:r>
                  <a:rPr lang="ru-RU" sz="2400" dirty="0" err="1">
                    <a:solidFill>
                      <a:srgbClr val="7A4300"/>
                    </a:solidFill>
                  </a:rPr>
                  <a:t>жеке</a:t>
                </a:r>
                <a:r>
                  <a:rPr lang="ru-RU" sz="2400" dirty="0">
                    <a:solidFill>
                      <a:srgbClr val="7A4300"/>
                    </a:solidFill>
                  </a:rPr>
                  <a:t> </a:t>
                </a:r>
                <a:r>
                  <a:rPr lang="ru-RU" sz="2400" dirty="0" err="1">
                    <a:solidFill>
                      <a:srgbClr val="7A4300"/>
                    </a:solidFill>
                  </a:rPr>
                  <a:t>мамандандырылған</a:t>
                </a:r>
                <a:r>
                  <a:rPr lang="ru-RU" sz="2400" dirty="0">
                    <a:solidFill>
                      <a:srgbClr val="7A4300"/>
                    </a:solidFill>
                  </a:rPr>
                  <a:t> </a:t>
                </a:r>
                <a:r>
                  <a:rPr lang="ru-RU" sz="2400" dirty="0" err="1">
                    <a:solidFill>
                      <a:srgbClr val="7A4300"/>
                    </a:solidFill>
                  </a:rPr>
                  <a:t>қорлар</a:t>
                </a:r>
                <a:r>
                  <a:rPr lang="ru-RU" sz="2400" dirty="0">
                    <a:solidFill>
                      <a:srgbClr val="7A4300"/>
                    </a:solidFill>
                  </a:rPr>
                  <a:t> мен </a:t>
                </a:r>
                <a:r>
                  <a:rPr lang="ru-RU" sz="2400" dirty="0" err="1">
                    <a:solidFill>
                      <a:srgbClr val="7A4300"/>
                    </a:solidFill>
                  </a:rPr>
                  <a:t>өзге</a:t>
                </a:r>
                <a:r>
                  <a:rPr lang="ru-RU" sz="2400" dirty="0">
                    <a:solidFill>
                      <a:srgbClr val="7A4300"/>
                    </a:solidFill>
                  </a:rPr>
                  <a:t> де </a:t>
                </a:r>
                <a:r>
                  <a:rPr lang="ru-RU" sz="2400" dirty="0" err="1">
                    <a:solidFill>
                      <a:srgbClr val="7A4300"/>
                    </a:solidFill>
                  </a:rPr>
                  <a:t>ұйымдарды</a:t>
                </a:r>
                <a:r>
                  <a:rPr lang="ru-RU" sz="2400" dirty="0">
                    <a:solidFill>
                      <a:srgbClr val="7A4300"/>
                    </a:solidFill>
                  </a:rPr>
                  <a:t> </a:t>
                </a:r>
                <a:r>
                  <a:rPr lang="ru-RU" sz="2400" dirty="0" err="1">
                    <a:solidFill>
                      <a:srgbClr val="7A4300"/>
                    </a:solidFill>
                  </a:rPr>
                  <a:t>құру</a:t>
                </a:r>
                <a:r>
                  <a:rPr lang="ru-RU" sz="2400" dirty="0">
                    <a:solidFill>
                      <a:srgbClr val="7A4300"/>
                    </a:solidFill>
                  </a:rPr>
                  <a:t> </a:t>
                </a:r>
                <a:r>
                  <a:rPr lang="ru-RU" sz="2400" dirty="0" err="1">
                    <a:solidFill>
                      <a:srgbClr val="7A4300"/>
                    </a:solidFill>
                  </a:rPr>
                  <a:t>және</a:t>
                </a:r>
                <a:r>
                  <a:rPr lang="ru-RU" sz="2400" dirty="0">
                    <a:solidFill>
                      <a:srgbClr val="7A4300"/>
                    </a:solidFill>
                  </a:rPr>
                  <a:t> </a:t>
                </a:r>
                <a:r>
                  <a:rPr lang="ru-RU" sz="2400" dirty="0" err="1">
                    <a:solidFill>
                      <a:srgbClr val="7A4300"/>
                    </a:solidFill>
                  </a:rPr>
                  <a:t>қаржыландыру</a:t>
                </a:r>
                <a:r>
                  <a:rPr lang="ru-RU" sz="2400" dirty="0">
                    <a:solidFill>
                      <a:srgbClr val="7A4300"/>
                    </a:solidFill>
                  </a:rPr>
                  <a:t>;</a:t>
                </a:r>
              </a:p>
              <a:p>
                <a:r>
                  <a:rPr lang="ru-RU" sz="2400" dirty="0">
                    <a:solidFill>
                      <a:srgbClr val="7A4300"/>
                    </a:solidFill>
                  </a:rPr>
                  <a:t>6. ҚС </a:t>
                </a:r>
                <a:r>
                  <a:rPr lang="ru-RU" sz="2400" dirty="0" err="1">
                    <a:solidFill>
                      <a:srgbClr val="7A4300"/>
                    </a:solidFill>
                  </a:rPr>
                  <a:t>бойынша</a:t>
                </a:r>
                <a:r>
                  <a:rPr lang="ru-RU" sz="2400" dirty="0">
                    <a:solidFill>
                      <a:srgbClr val="7A4300"/>
                    </a:solidFill>
                  </a:rPr>
                  <a:t> </a:t>
                </a:r>
                <a:r>
                  <a:rPr lang="ru-RU" sz="2400" dirty="0" err="1">
                    <a:solidFill>
                      <a:srgbClr val="7A4300"/>
                    </a:solidFill>
                  </a:rPr>
                  <a:t>материалдарды</a:t>
                </a:r>
                <a:r>
                  <a:rPr lang="ru-RU" sz="2400" dirty="0">
                    <a:solidFill>
                      <a:srgbClr val="7A4300"/>
                    </a:solidFill>
                  </a:rPr>
                  <a:t> </a:t>
                </a:r>
                <a:r>
                  <a:rPr lang="ru-RU" sz="2400" dirty="0" err="1">
                    <a:solidFill>
                      <a:srgbClr val="7A4300"/>
                    </a:solidFill>
                  </a:rPr>
                  <a:t>орналастыру</a:t>
                </a:r>
                <a:r>
                  <a:rPr lang="ru-RU" sz="2400" dirty="0">
                    <a:solidFill>
                      <a:srgbClr val="7A4300"/>
                    </a:solidFill>
                  </a:rPr>
                  <a:t> </a:t>
                </a:r>
                <a:r>
                  <a:rPr lang="ru-RU" sz="2400" dirty="0" err="1">
                    <a:solidFill>
                      <a:srgbClr val="7A4300"/>
                    </a:solidFill>
                  </a:rPr>
                  <a:t>бойынша</a:t>
                </a:r>
                <a:r>
                  <a:rPr lang="ru-RU" sz="2400" dirty="0">
                    <a:solidFill>
                      <a:srgbClr val="7A4300"/>
                    </a:solidFill>
                  </a:rPr>
                  <a:t> БАҚ-пен </a:t>
                </a:r>
                <a:r>
                  <a:rPr lang="ru-RU" sz="2400" dirty="0" err="1">
                    <a:solidFill>
                      <a:srgbClr val="7A4300"/>
                    </a:solidFill>
                  </a:rPr>
                  <a:t>ынтымақтастық</a:t>
                </a:r>
                <a:r>
                  <a:rPr lang="ru-RU" sz="2400" dirty="0">
                    <a:solidFill>
                      <a:srgbClr val="7A4300"/>
                    </a:solidFill>
                  </a:rPr>
                  <a:t>;</a:t>
                </a:r>
              </a:p>
              <a:p>
                <a:r>
                  <a:rPr lang="ru-RU" sz="2400" dirty="0">
                    <a:solidFill>
                      <a:srgbClr val="7A4300"/>
                    </a:solidFill>
                  </a:rPr>
                  <a:t>7. ҚС </a:t>
                </a:r>
                <a:r>
                  <a:rPr lang="ru-RU" sz="2400" dirty="0" err="1">
                    <a:solidFill>
                      <a:srgbClr val="7A4300"/>
                    </a:solidFill>
                  </a:rPr>
                  <a:t>бойынша</a:t>
                </a:r>
                <a:r>
                  <a:rPr lang="ru-RU" sz="2400" dirty="0">
                    <a:solidFill>
                      <a:srgbClr val="7A4300"/>
                    </a:solidFill>
                  </a:rPr>
                  <a:t> интернет-</a:t>
                </a:r>
                <a:r>
                  <a:rPr lang="ru-RU" sz="2400" dirty="0" err="1">
                    <a:solidFill>
                      <a:srgbClr val="7A4300"/>
                    </a:solidFill>
                  </a:rPr>
                  <a:t>сайттар</a:t>
                </a:r>
                <a:r>
                  <a:rPr lang="ru-RU" sz="2400" dirty="0">
                    <a:solidFill>
                      <a:srgbClr val="7A4300"/>
                    </a:solidFill>
                  </a:rPr>
                  <a:t>, </a:t>
                </a:r>
                <a:r>
                  <a:rPr lang="ru-RU" sz="2400" dirty="0" err="1">
                    <a:solidFill>
                      <a:srgbClr val="7A4300"/>
                    </a:solidFill>
                  </a:rPr>
                  <a:t>мобильді</a:t>
                </a:r>
                <a:r>
                  <a:rPr lang="ru-RU" sz="2400" dirty="0">
                    <a:solidFill>
                      <a:srgbClr val="7A4300"/>
                    </a:solidFill>
                  </a:rPr>
                  <a:t> </a:t>
                </a:r>
                <a:r>
                  <a:rPr lang="ru-RU" sz="2400" dirty="0" err="1">
                    <a:solidFill>
                      <a:srgbClr val="7A4300"/>
                    </a:solidFill>
                  </a:rPr>
                  <a:t>қосымшаларда</a:t>
                </a:r>
                <a:r>
                  <a:rPr lang="ru-RU" sz="2400" dirty="0">
                    <a:solidFill>
                      <a:srgbClr val="7A4300"/>
                    </a:solidFill>
                  </a:rPr>
                  <a:t> </a:t>
                </a:r>
                <a:r>
                  <a:rPr lang="ru-RU" sz="2400" dirty="0" err="1">
                    <a:solidFill>
                      <a:srgbClr val="7A4300"/>
                    </a:solidFill>
                  </a:rPr>
                  <a:t>айдарлар</a:t>
                </a:r>
                <a:r>
                  <a:rPr lang="ru-RU" sz="2400" dirty="0">
                    <a:solidFill>
                      <a:srgbClr val="7A4300"/>
                    </a:solidFill>
                  </a:rPr>
                  <a:t>, </a:t>
                </a:r>
                <a:r>
                  <a:rPr lang="ru-RU" sz="2400" dirty="0" err="1">
                    <a:solidFill>
                      <a:srgbClr val="7A4300"/>
                    </a:solidFill>
                  </a:rPr>
                  <a:t>баннерлер</a:t>
                </a:r>
                <a:r>
                  <a:rPr lang="ru-RU" sz="2400" dirty="0">
                    <a:solidFill>
                      <a:srgbClr val="7A4300"/>
                    </a:solidFill>
                  </a:rPr>
                  <a:t>, </a:t>
                </a:r>
                <a:r>
                  <a:rPr lang="ru-RU" sz="2400" dirty="0" err="1">
                    <a:solidFill>
                      <a:srgbClr val="7A4300"/>
                    </a:solidFill>
                  </a:rPr>
                  <a:t>интерактивті</a:t>
                </a:r>
                <a:r>
                  <a:rPr lang="ru-RU" sz="2400" dirty="0">
                    <a:solidFill>
                      <a:srgbClr val="7A4300"/>
                    </a:solidFill>
                  </a:rPr>
                  <a:t> </a:t>
                </a:r>
                <a:r>
                  <a:rPr lang="ru-RU" sz="2400" dirty="0" err="1">
                    <a:solidFill>
                      <a:srgbClr val="7A4300"/>
                    </a:solidFill>
                  </a:rPr>
                  <a:t>ойындар</a:t>
                </a:r>
                <a:r>
                  <a:rPr lang="ru-RU" sz="2400" dirty="0">
                    <a:solidFill>
                      <a:srgbClr val="7A4300"/>
                    </a:solidFill>
                  </a:rPr>
                  <a:t> </a:t>
                </a:r>
                <a:r>
                  <a:rPr lang="ru-RU" sz="2400" dirty="0" err="1">
                    <a:solidFill>
                      <a:srgbClr val="7A4300"/>
                    </a:solidFill>
                  </a:rPr>
                  <a:t>құру</a:t>
                </a:r>
                <a:r>
                  <a:rPr lang="ru-RU" sz="2400" dirty="0">
                    <a:solidFill>
                      <a:srgbClr val="7A4300"/>
                    </a:solidFill>
                  </a:rPr>
                  <a:t>.</a:t>
                </a:r>
              </a:p>
              <a:p>
                <a:pPr algn="ctr"/>
                <a:endParaRPr lang="ru-RU" sz="2400" i="1" dirty="0"/>
              </a:p>
            </p:txBody>
          </p:sp>
        </p:grpSp>
        <p:sp>
          <p:nvSpPr>
            <p:cNvPr id="52" name="Скругленный прямоугольник 51">
              <a:extLst>
                <a:ext uri="{FF2B5EF4-FFF2-40B4-BE49-F238E27FC236}">
                  <a16:creationId xmlns:a16="http://schemas.microsoft.com/office/drawing/2014/main" id="{97BB86AF-CF41-3242-86FA-8820DAE8FEE8}"/>
                </a:ext>
              </a:extLst>
            </p:cNvPr>
            <p:cNvSpPr/>
            <p:nvPr/>
          </p:nvSpPr>
          <p:spPr bwMode="gray">
            <a:xfrm>
              <a:off x="1142976" y="3484558"/>
              <a:ext cx="6286543" cy="199310"/>
            </a:xfrm>
            <a:prstGeom prst="roundRect">
              <a:avLst/>
            </a:prstGeom>
            <a:solidFill>
              <a:schemeClr val="accent2">
                <a:lumMod val="20000"/>
                <a:lumOff val="80000"/>
              </a:schemeClr>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ru-RU" sz="2133" dirty="0">
                <a:solidFill>
                  <a:schemeClr val="tx1"/>
                </a:solidFill>
                <a:latin typeface="Arial" pitchFamily="34" charset="0"/>
                <a:cs typeface="Arial" pitchFamily="34" charset="0"/>
              </a:endParaRPr>
            </a:p>
          </p:txBody>
        </p:sp>
        <p:sp>
          <p:nvSpPr>
            <p:cNvPr id="53" name="Прямоугольник 52">
              <a:extLst>
                <a:ext uri="{FF2B5EF4-FFF2-40B4-BE49-F238E27FC236}">
                  <a16:creationId xmlns:a16="http://schemas.microsoft.com/office/drawing/2014/main" id="{8537891C-5189-D145-80E6-92C1A5524F15}"/>
                </a:ext>
              </a:extLst>
            </p:cNvPr>
            <p:cNvSpPr/>
            <p:nvPr/>
          </p:nvSpPr>
          <p:spPr>
            <a:xfrm>
              <a:off x="1192090" y="3465095"/>
              <a:ext cx="6188317" cy="444417"/>
            </a:xfrm>
            <a:prstGeom prst="rect">
              <a:avLst/>
            </a:prstGeom>
          </p:spPr>
          <p:txBody>
            <a:bodyPr wrap="square">
              <a:spAutoFit/>
            </a:bodyPr>
            <a:lstStyle/>
            <a:p>
              <a:pPr algn="ctr"/>
              <a:r>
                <a:rPr lang="ru-RU" sz="2600" b="1" dirty="0">
                  <a:solidFill>
                    <a:srgbClr val="7A4300"/>
                  </a:solidFill>
                </a:rPr>
                <a:t>ҚС </a:t>
              </a:r>
              <a:r>
                <a:rPr lang="ru-RU" sz="2600" b="1" dirty="0" err="1">
                  <a:solidFill>
                    <a:srgbClr val="7A4300"/>
                  </a:solidFill>
                </a:rPr>
                <a:t>арттыру</a:t>
              </a:r>
              <a:r>
                <a:rPr lang="ru-RU" sz="2600" b="1" dirty="0">
                  <a:solidFill>
                    <a:srgbClr val="7A4300"/>
                  </a:solidFill>
                </a:rPr>
                <a:t> </a:t>
              </a:r>
              <a:r>
                <a:rPr lang="ru-RU" sz="2600" b="1" dirty="0" err="1">
                  <a:solidFill>
                    <a:srgbClr val="7A4300"/>
                  </a:solidFill>
                </a:rPr>
                <a:t>бағдарламаларында</a:t>
              </a:r>
              <a:r>
                <a:rPr lang="ru-RU" sz="2600" b="1" dirty="0">
                  <a:solidFill>
                    <a:srgbClr val="7A4300"/>
                  </a:solidFill>
                </a:rPr>
                <a:t> </a:t>
              </a:r>
              <a:r>
                <a:rPr lang="ru-RU" sz="2600" b="1" dirty="0" err="1">
                  <a:solidFill>
                    <a:srgbClr val="7A4300"/>
                  </a:solidFill>
                </a:rPr>
                <a:t>бизнестің</a:t>
              </a:r>
              <a:r>
                <a:rPr lang="ru-RU" sz="2600" b="1" dirty="0">
                  <a:solidFill>
                    <a:srgbClr val="7A4300"/>
                  </a:solidFill>
                </a:rPr>
                <a:t> </a:t>
              </a:r>
              <a:r>
                <a:rPr lang="ru-RU" sz="2600" b="1" dirty="0" err="1">
                  <a:solidFill>
                    <a:srgbClr val="7A4300"/>
                  </a:solidFill>
                </a:rPr>
                <a:t>қатысуының</a:t>
              </a:r>
              <a:r>
                <a:rPr lang="ru-RU" sz="2600" b="1" dirty="0">
                  <a:solidFill>
                    <a:srgbClr val="7A4300"/>
                  </a:solidFill>
                </a:rPr>
                <a:t> </a:t>
              </a:r>
              <a:r>
                <a:rPr lang="ru-RU" sz="2600" b="1" dirty="0" err="1">
                  <a:solidFill>
                    <a:srgbClr val="7A4300"/>
                  </a:solidFill>
                </a:rPr>
                <a:t>негізгі</a:t>
              </a:r>
              <a:r>
                <a:rPr lang="ru-RU" sz="2600" b="1" dirty="0">
                  <a:solidFill>
                    <a:srgbClr val="7A4300"/>
                  </a:solidFill>
                </a:rPr>
                <a:t> </a:t>
              </a:r>
              <a:r>
                <a:rPr lang="ru-RU" sz="2600" b="1" dirty="0" err="1">
                  <a:solidFill>
                    <a:srgbClr val="7A4300"/>
                  </a:solidFill>
                </a:rPr>
                <a:t>тетіктері</a:t>
              </a:r>
              <a:r>
                <a:rPr lang="ru-RU" sz="2600" b="1" dirty="0">
                  <a:solidFill>
                    <a:srgbClr val="7A4300"/>
                  </a:solidFill>
                </a:rPr>
                <a:t>:</a:t>
              </a:r>
            </a:p>
            <a:p>
              <a:pPr algn="ctr"/>
              <a:endParaRPr lang="ru-RU" sz="2400" b="1" dirty="0">
                <a:solidFill>
                  <a:srgbClr val="7A4300"/>
                </a:solidFill>
              </a:endParaRPr>
            </a:p>
            <a:p>
              <a:pPr algn="ctr"/>
              <a:endParaRPr lang="ru-RU" sz="2400" b="1" dirty="0">
                <a:solidFill>
                  <a:srgbClr val="7A4300"/>
                </a:solidFill>
              </a:endParaRPr>
            </a:p>
          </p:txBody>
        </p:sp>
      </p:grpSp>
    </p:spTree>
    <p:extLst>
      <p:ext uri="{BB962C8B-B14F-4D97-AF65-F5344CB8AC3E}">
        <p14:creationId xmlns:p14="http://schemas.microsoft.com/office/powerpoint/2010/main" val="238885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36AE403C-4EB7-40BC-9395-955F62C492F5}" type="slidenum">
              <a:rPr lang="ru-RU" smtClean="0"/>
              <a:pPr/>
              <a:t>90</a:t>
            </a:fld>
            <a:endParaRPr lang="ru-RU" dirty="0"/>
          </a:p>
        </p:txBody>
      </p:sp>
      <p:pic>
        <p:nvPicPr>
          <p:cNvPr id="1026" name="Picture 2" descr="Финансовая грамотность населения - Новости - УПФР в Верхотурском уезде -  Государственные организации - Городской округ Верхотурский">
            <a:extLst>
              <a:ext uri="{FF2B5EF4-FFF2-40B4-BE49-F238E27FC236}">
                <a16:creationId xmlns:a16="http://schemas.microsoft.com/office/drawing/2014/main" id="{6B4BE751-960D-47A9-8ACD-AF8E85D9E3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168" y="1398389"/>
            <a:ext cx="4240832" cy="4811023"/>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a:extLst>
              <a:ext uri="{FF2B5EF4-FFF2-40B4-BE49-F238E27FC236}">
                <a16:creationId xmlns:a16="http://schemas.microsoft.com/office/drawing/2014/main" id="{F35CAD8E-0CC9-4463-BB13-89CEDBB32A03}"/>
              </a:ext>
            </a:extLst>
          </p:cNvPr>
          <p:cNvSpPr/>
          <p:nvPr/>
        </p:nvSpPr>
        <p:spPr>
          <a:xfrm>
            <a:off x="839416" y="1196752"/>
            <a:ext cx="6768752" cy="3211135"/>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400"/>
              </a:spcBef>
            </a:pPr>
            <a:r>
              <a:rPr lang="ru-RU" sz="2800" b="1" dirty="0" err="1"/>
              <a:t>Қаржылық</a:t>
            </a:r>
            <a:r>
              <a:rPr lang="ru-RU" sz="2800" b="1" dirty="0"/>
              <a:t> </a:t>
            </a:r>
            <a:r>
              <a:rPr lang="ru-RU" sz="2800" b="1" dirty="0" err="1"/>
              <a:t>сауаттылық</a:t>
            </a:r>
            <a:r>
              <a:rPr lang="ru-RU" sz="2800" b="1" dirty="0"/>
              <a:t> </a:t>
            </a:r>
            <a:r>
              <a:rPr lang="ru-RU" sz="2800" b="1" dirty="0" err="1"/>
              <a:t>индексі</a:t>
            </a:r>
            <a:r>
              <a:rPr lang="ru-RU" sz="2800" b="1" dirty="0"/>
              <a:t>: 42,57+40,56+35,45/3= 39,52</a:t>
            </a:r>
          </a:p>
          <a:p>
            <a:pPr algn="just">
              <a:spcBef>
                <a:spcPts val="400"/>
              </a:spcBef>
            </a:pPr>
            <a:r>
              <a:rPr lang="ru-RU" sz="2800" dirty="0" err="1"/>
              <a:t>Ең</a:t>
            </a:r>
            <a:r>
              <a:rPr lang="ru-RU" sz="2800" dirty="0"/>
              <a:t> </a:t>
            </a:r>
            <a:r>
              <a:rPr lang="ru-RU" sz="2800" dirty="0" err="1"/>
              <a:t>жоғары</a:t>
            </a:r>
            <a:r>
              <a:rPr lang="ru-RU" sz="2800" dirty="0"/>
              <a:t> </a:t>
            </a:r>
            <a:r>
              <a:rPr lang="ru-RU" sz="2800" dirty="0" err="1"/>
              <a:t>көрсеткіш</a:t>
            </a:r>
            <a:r>
              <a:rPr lang="ru-RU" sz="2800" dirty="0"/>
              <a:t> «</a:t>
            </a:r>
            <a:r>
              <a:rPr lang="ru-RU" sz="2800" dirty="0" err="1"/>
              <a:t>Меншікті</a:t>
            </a:r>
            <a:r>
              <a:rPr lang="ru-RU" sz="2800" dirty="0"/>
              <a:t> </a:t>
            </a:r>
            <a:r>
              <a:rPr lang="ru-RU" sz="2800" dirty="0" err="1"/>
              <a:t>қаржы</a:t>
            </a:r>
            <a:r>
              <a:rPr lang="ru-RU" sz="2800" dirty="0"/>
              <a:t> </a:t>
            </a:r>
            <a:r>
              <a:rPr lang="ru-RU" sz="2800" dirty="0" err="1"/>
              <a:t>қаражатын</a:t>
            </a:r>
            <a:r>
              <a:rPr lang="ru-RU" sz="2800" dirty="0"/>
              <a:t> </a:t>
            </a:r>
            <a:r>
              <a:rPr lang="ru-RU" sz="2800" dirty="0" err="1"/>
              <a:t>басқару</a:t>
            </a:r>
            <a:r>
              <a:rPr lang="ru-RU" sz="2800" dirty="0"/>
              <a:t>" </a:t>
            </a:r>
            <a:r>
              <a:rPr lang="ru-RU" sz="2800" dirty="0" err="1"/>
              <a:t>компонентінде</a:t>
            </a:r>
            <a:r>
              <a:rPr lang="ru-RU" sz="2800" dirty="0"/>
              <a:t> </a:t>
            </a:r>
            <a:r>
              <a:rPr lang="ru-RU" sz="2800" dirty="0" err="1"/>
              <a:t>тіркелген</a:t>
            </a:r>
            <a:r>
              <a:rPr lang="ru-RU" sz="2800" dirty="0"/>
              <a:t> – 42,57%.</a:t>
            </a:r>
          </a:p>
          <a:p>
            <a:pPr algn="just">
              <a:spcBef>
                <a:spcPts val="400"/>
              </a:spcBef>
            </a:pPr>
            <a:r>
              <a:rPr lang="ru-RU" sz="2800" dirty="0" err="1"/>
              <a:t>Ең</a:t>
            </a:r>
            <a:r>
              <a:rPr lang="ru-RU" sz="2800" dirty="0"/>
              <a:t> азы – «</a:t>
            </a:r>
            <a:r>
              <a:rPr lang="ru-RU" sz="2800" dirty="0" err="1"/>
              <a:t>Қаржы</a:t>
            </a:r>
            <a:r>
              <a:rPr lang="ru-RU" sz="2800" dirty="0"/>
              <a:t> </a:t>
            </a:r>
            <a:r>
              <a:rPr lang="ru-RU" sz="2800" dirty="0" err="1"/>
              <a:t>жүйесі</a:t>
            </a:r>
            <a:r>
              <a:rPr lang="ru-RU" sz="2800" dirty="0"/>
              <a:t> </a:t>
            </a:r>
            <a:r>
              <a:rPr lang="ru-RU" sz="2800" dirty="0" err="1"/>
              <a:t>туралы</a:t>
            </a:r>
            <a:r>
              <a:rPr lang="ru-RU" sz="2800" dirty="0"/>
              <a:t> </a:t>
            </a:r>
            <a:r>
              <a:rPr lang="ru-RU" sz="2800" dirty="0" err="1"/>
              <a:t>хабардар</a:t>
            </a:r>
            <a:r>
              <a:rPr lang="ru-RU" sz="2800" dirty="0"/>
              <a:t> болу" - 35,45%.</a:t>
            </a:r>
          </a:p>
        </p:txBody>
      </p:sp>
      <p:sp>
        <p:nvSpPr>
          <p:cNvPr id="5" name="Равнобедренный треугольник 24">
            <a:extLst>
              <a:ext uri="{FF2B5EF4-FFF2-40B4-BE49-F238E27FC236}">
                <a16:creationId xmlns:a16="http://schemas.microsoft.com/office/drawing/2014/main" id="{AEE1EA2C-76BA-476D-A6F7-9D0869FDEFA3}"/>
              </a:ext>
            </a:extLst>
          </p:cNvPr>
          <p:cNvSpPr/>
          <p:nvPr/>
        </p:nvSpPr>
        <p:spPr>
          <a:xfrm rot="5400000">
            <a:off x="512401" y="445050"/>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Прямоугольник 1">
            <a:extLst>
              <a:ext uri="{FF2B5EF4-FFF2-40B4-BE49-F238E27FC236}">
                <a16:creationId xmlns:a16="http://schemas.microsoft.com/office/drawing/2014/main" id="{567EC2F1-1234-481B-99E1-323AE453BA5C}"/>
              </a:ext>
            </a:extLst>
          </p:cNvPr>
          <p:cNvSpPr/>
          <p:nvPr/>
        </p:nvSpPr>
        <p:spPr>
          <a:xfrm>
            <a:off x="983432" y="474084"/>
            <a:ext cx="7776937" cy="523220"/>
          </a:xfrm>
          <a:prstGeom prst="rect">
            <a:avLst/>
          </a:prstGeom>
        </p:spPr>
        <p:txBody>
          <a:bodyPr wrap="none">
            <a:spAutoFit/>
          </a:bodyPr>
          <a:lstStyle/>
          <a:p>
            <a:r>
              <a:rPr lang="tr-TR" sz="2800" b="1" dirty="0">
                <a:solidFill>
                  <a:schemeClr val="accent1"/>
                </a:solidFill>
                <a:ea typeface="+mj-ea"/>
                <a:cs typeface="Arial" panose="020B0604020202020204" pitchFamily="34" charset="0"/>
              </a:rPr>
              <a:t>2021 </a:t>
            </a:r>
            <a:r>
              <a:rPr lang="kk-KZ" sz="2800" b="1" dirty="0">
                <a:solidFill>
                  <a:schemeClr val="accent1"/>
                </a:solidFill>
                <a:ea typeface="+mj-ea"/>
                <a:cs typeface="Arial" panose="020B0604020202020204" pitchFamily="34" charset="0"/>
              </a:rPr>
              <a:t>жылғы ҚАРЖЫЛЫҚ САУАТТЫЛЫҚ ИНДЕКСІ</a:t>
            </a:r>
            <a:endParaRPr lang="ru-RU" sz="2800" b="1" dirty="0">
              <a:solidFill>
                <a:schemeClr val="accent1"/>
              </a:solidFill>
              <a:ea typeface="+mj-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91</a:t>
            </a:fld>
            <a:endParaRPr lang="ru-RU" dirty="0"/>
          </a:p>
        </p:txBody>
      </p:sp>
      <p:sp>
        <p:nvSpPr>
          <p:cNvPr id="2" name="Прямоугольник 1">
            <a:extLst>
              <a:ext uri="{FF2B5EF4-FFF2-40B4-BE49-F238E27FC236}">
                <a16:creationId xmlns:a16="http://schemas.microsoft.com/office/drawing/2014/main" id="{D1709EB5-013B-A541-9780-1366F612B77F}"/>
              </a:ext>
            </a:extLst>
          </p:cNvPr>
          <p:cNvSpPr/>
          <p:nvPr/>
        </p:nvSpPr>
        <p:spPr>
          <a:xfrm>
            <a:off x="830999" y="240181"/>
            <a:ext cx="10709999" cy="6124754"/>
          </a:xfrm>
          <a:prstGeom prst="rect">
            <a:avLst/>
          </a:prstGeom>
          <a:solidFill>
            <a:schemeClr val="accent1"/>
          </a:solidFill>
        </p:spPr>
        <p:txBody>
          <a:bodyPr wrap="square">
            <a:spAutoFit/>
          </a:bodyPr>
          <a:lstStyle/>
          <a:p>
            <a:r>
              <a:rPr lang="ru-RU" sz="2800" b="1" dirty="0">
                <a:solidFill>
                  <a:schemeClr val="bg1"/>
                </a:solidFill>
              </a:rPr>
              <a:t>           </a:t>
            </a:r>
            <a:r>
              <a:rPr lang="ru-RU" sz="2800" b="1" dirty="0" err="1">
                <a:solidFill>
                  <a:schemeClr val="bg1"/>
                </a:solidFill>
              </a:rPr>
              <a:t>Қорытынды</a:t>
            </a:r>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r>
              <a:rPr lang="ru-RU" sz="2800" b="1" dirty="0">
                <a:solidFill>
                  <a:schemeClr val="bg1"/>
                </a:solidFill>
              </a:rPr>
              <a:t> </a:t>
            </a:r>
          </a:p>
        </p:txBody>
      </p:sp>
      <p:sp>
        <p:nvSpPr>
          <p:cNvPr id="9" name="Равнобедренный треугольник 24">
            <a:extLst>
              <a:ext uri="{FF2B5EF4-FFF2-40B4-BE49-F238E27FC236}">
                <a16:creationId xmlns:a16="http://schemas.microsoft.com/office/drawing/2014/main" id="{7C282D6F-F6F4-A840-8CDA-0DD92C9524C1}"/>
              </a:ext>
            </a:extLst>
          </p:cNvPr>
          <p:cNvSpPr/>
          <p:nvPr/>
        </p:nvSpPr>
        <p:spPr>
          <a:xfrm rot="5400000">
            <a:off x="1346714" y="345655"/>
            <a:ext cx="407268" cy="3639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pic>
        <p:nvPicPr>
          <p:cNvPr id="2050" name="Picture 2" descr="C:\Users\Пользователь\Desktop\финграмотность\JwAAAgKkAOA-960.jpg"/>
          <p:cNvPicPr>
            <a:picLocks noChangeAspect="1" noChangeArrowheads="1"/>
          </p:cNvPicPr>
          <p:nvPr/>
        </p:nvPicPr>
        <p:blipFill>
          <a:blip r:embed="rId2"/>
          <a:srcRect/>
          <a:stretch>
            <a:fillRect/>
          </a:stretch>
        </p:blipFill>
        <p:spPr bwMode="auto">
          <a:xfrm>
            <a:off x="952464" y="857232"/>
            <a:ext cx="10572824" cy="5660010"/>
          </a:xfrm>
          <a:prstGeom prst="rect">
            <a:avLst/>
          </a:prstGeom>
          <a:noFill/>
        </p:spPr>
      </p:pic>
    </p:spTree>
    <p:extLst>
      <p:ext uri="{BB962C8B-B14F-4D97-AF65-F5344CB8AC3E}">
        <p14:creationId xmlns:p14="http://schemas.microsoft.com/office/powerpoint/2010/main" val="87274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849297"/>
          </a:xfrm>
        </p:spPr>
        <p:txBody>
          <a:bodyPr>
            <a:normAutofit fontScale="90000"/>
          </a:bodyPr>
          <a:lstStyle/>
          <a:p>
            <a:r>
              <a:rPr lang="ru-RU" sz="2800" b="1" dirty="0">
                <a:latin typeface="+mn-lt"/>
                <a:cs typeface="Arial" panose="020B0604020202020204" pitchFamily="34" charset="0"/>
              </a:rPr>
              <a:t>2021 </a:t>
            </a:r>
            <a:r>
              <a:rPr lang="ru-RU" sz="2800" b="1" dirty="0" err="1">
                <a:latin typeface="+mn-lt"/>
                <a:cs typeface="Arial" panose="020B0604020202020204" pitchFamily="34" charset="0"/>
              </a:rPr>
              <a:t>жылғы</a:t>
            </a:r>
            <a:r>
              <a:rPr lang="ru-RU" sz="2800" b="1" dirty="0">
                <a:latin typeface="+mn-lt"/>
                <a:cs typeface="Arial" panose="020B0604020202020204" pitchFamily="34" charset="0"/>
              </a:rPr>
              <a:t> </a:t>
            </a:r>
            <a:r>
              <a:rPr lang="ru-RU" sz="2800" b="1" dirty="0" err="1">
                <a:latin typeface="+mn-lt"/>
                <a:cs typeface="Arial" panose="020B0604020202020204" pitchFamily="34" charset="0"/>
              </a:rPr>
              <a:t>қаржылық</a:t>
            </a:r>
            <a:r>
              <a:rPr lang="ru-RU" sz="2800" b="1" dirty="0">
                <a:latin typeface="+mn-lt"/>
                <a:cs typeface="Arial" panose="020B0604020202020204" pitchFamily="34" charset="0"/>
              </a:rPr>
              <a:t> </a:t>
            </a:r>
            <a:r>
              <a:rPr lang="ru-RU" sz="2800" b="1" dirty="0" err="1">
                <a:latin typeface="+mn-lt"/>
                <a:cs typeface="Arial" panose="020B0604020202020204" pitchFamily="34" charset="0"/>
              </a:rPr>
              <a:t>сауаттылық</a:t>
            </a:r>
            <a:r>
              <a:rPr lang="ru-RU" sz="2800" b="1" dirty="0">
                <a:latin typeface="+mn-lt"/>
                <a:cs typeface="Arial" panose="020B0604020202020204" pitchFamily="34" charset="0"/>
              </a:rPr>
              <a:t> </a:t>
            </a:r>
            <a:r>
              <a:rPr lang="ru-RU" sz="2800" b="1" dirty="0" err="1">
                <a:latin typeface="+mn-lt"/>
                <a:cs typeface="Arial" panose="020B0604020202020204" pitchFamily="34" charset="0"/>
              </a:rPr>
              <a:t>индексі</a:t>
            </a:r>
            <a:r>
              <a:rPr lang="ru-RU" sz="2800" b="1" dirty="0">
                <a:latin typeface="+mn-lt"/>
                <a:cs typeface="Arial" panose="020B0604020202020204" pitchFamily="34" charset="0"/>
              </a:rPr>
              <a:t> </a:t>
            </a:r>
            <a:r>
              <a:rPr lang="ru-RU" sz="2800" b="1" dirty="0" err="1">
                <a:latin typeface="+mn-lt"/>
                <a:cs typeface="Arial" panose="020B0604020202020204" pitchFamily="34" charset="0"/>
              </a:rPr>
              <a:t>бойынша</a:t>
            </a:r>
            <a:r>
              <a:rPr lang="ru-RU" sz="2800" b="1" dirty="0">
                <a:latin typeface="+mn-lt"/>
                <a:cs typeface="Arial" panose="020B0604020202020204" pitchFamily="34" charset="0"/>
              </a:rPr>
              <a:t> </a:t>
            </a:r>
            <a:r>
              <a:rPr lang="ru-RU" sz="2800" b="1" dirty="0" err="1">
                <a:latin typeface="+mn-lt"/>
                <a:cs typeface="Arial" panose="020B0604020202020204" pitchFamily="34" charset="0"/>
              </a:rPr>
              <a:t>қорытындылар</a:t>
            </a:r>
            <a:r>
              <a:rPr lang="ru-RU" sz="2800" b="1" dirty="0">
                <a:latin typeface="+mn-lt"/>
                <a:cs typeface="Arial" panose="020B0604020202020204" pitchFamily="34" charset="0"/>
              </a:rPr>
              <a:t>.</a:t>
            </a:r>
          </a:p>
        </p:txBody>
      </p:sp>
      <p:sp>
        <p:nvSpPr>
          <p:cNvPr id="3" name="Содержимое 2"/>
          <p:cNvSpPr>
            <a:spLocks noGrp="1"/>
          </p:cNvSpPr>
          <p:nvPr>
            <p:ph idx="1"/>
          </p:nvPr>
        </p:nvSpPr>
        <p:spPr>
          <a:xfrm>
            <a:off x="838200" y="1142984"/>
            <a:ext cx="10515600" cy="5033979"/>
          </a:xfrm>
        </p:spPr>
        <p:txBody>
          <a:bodyPr>
            <a:normAutofit/>
          </a:bodyPr>
          <a:lstStyle/>
          <a:p>
            <a:pPr algn="just"/>
            <a:r>
              <a:rPr lang="ru-RU" sz="1600" dirty="0" err="1">
                <a:solidFill>
                  <a:schemeClr val="tx1"/>
                </a:solidFill>
                <a:cs typeface="Arial" panose="020B0604020202020204" pitchFamily="34" charset="0"/>
              </a:rPr>
              <a:t>Халықтың</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қаржылық</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сауаттылығы</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кез</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келген</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жастағы</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адамдарға</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қажет</a:t>
            </a:r>
            <a:r>
              <a:rPr lang="ru-RU" sz="1600" dirty="0">
                <a:solidFill>
                  <a:schemeClr val="tx1"/>
                </a:solidFill>
                <a:cs typeface="Arial" panose="020B0604020202020204" pitchFamily="34" charset="0"/>
              </a:rPr>
              <a:t>.</a:t>
            </a:r>
          </a:p>
          <a:p>
            <a:pPr algn="just"/>
            <a:r>
              <a:rPr lang="ru-RU" sz="1600" dirty="0" err="1">
                <a:solidFill>
                  <a:schemeClr val="tx1"/>
                </a:solidFill>
                <a:cs typeface="Arial" panose="020B0604020202020204" pitchFamily="34" charset="0"/>
              </a:rPr>
              <a:t>Зейнет</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жасындағы</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адамдарға</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ол</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жинақтарды</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және</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кейбір</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қаржы</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құралдарын</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шебер</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пайдалану</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қаржы</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пирамидаларындағы</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ақшаны</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жоғалтпау</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қаржылық</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алаяқтыққа</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атап</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айтқанда</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вишингке</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қарсы</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тұру</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үшін</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қажет</a:t>
            </a:r>
            <a:r>
              <a:rPr lang="ru-RU" sz="1600" dirty="0">
                <a:solidFill>
                  <a:schemeClr val="tx1"/>
                </a:solidFill>
                <a:cs typeface="Arial" panose="020B0604020202020204" pitchFamily="34" charset="0"/>
              </a:rPr>
              <a:t>.</a:t>
            </a:r>
          </a:p>
          <a:p>
            <a:pPr algn="just"/>
            <a:r>
              <a:rPr lang="ru-RU" sz="1600" dirty="0">
                <a:solidFill>
                  <a:schemeClr val="tx1"/>
                </a:solidFill>
                <a:cs typeface="Arial" panose="020B0604020202020204" pitchFamily="34" charset="0"/>
              </a:rPr>
              <a:t>Орта </a:t>
            </a:r>
            <a:r>
              <a:rPr lang="ru-RU" sz="1600" dirty="0" err="1">
                <a:solidFill>
                  <a:schemeClr val="tx1"/>
                </a:solidFill>
                <a:cs typeface="Arial" panose="020B0604020202020204" pitchFamily="34" charset="0"/>
              </a:rPr>
              <a:t>жастағы</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адамдарға</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қаржылық</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сауаттылық</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кәрілікке</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жинақтаудың</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оңтайлы</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стратегиясын</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таңдауға</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уақыт</a:t>
            </a:r>
            <a:r>
              <a:rPr lang="ru-RU" sz="1600" dirty="0">
                <a:solidFill>
                  <a:schemeClr val="tx1"/>
                </a:solidFill>
                <a:cs typeface="Arial" panose="020B0604020202020204" pitchFamily="34" charset="0"/>
              </a:rPr>
              <a:t> пен </a:t>
            </a:r>
            <a:r>
              <a:rPr lang="ru-RU" sz="1600" dirty="0" err="1">
                <a:solidFill>
                  <a:schemeClr val="tx1"/>
                </a:solidFill>
                <a:cs typeface="Arial" panose="020B0604020202020204" pitchFamily="34" charset="0"/>
              </a:rPr>
              <a:t>күш-жігерді</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үнемдейтін</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қаржы</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құралдарын</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шебер</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қолдануға</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пассивті</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табысты</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қамтамасыз</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ету</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үшін</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инвестициялауды</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үйренуге</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сондай-ақ</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қолда</a:t>
            </a:r>
            <a:r>
              <a:rPr lang="ru-RU" sz="1600" dirty="0">
                <a:solidFill>
                  <a:schemeClr val="tx1"/>
                </a:solidFill>
                <a:cs typeface="Arial" panose="020B0604020202020204" pitchFamily="34" charset="0"/>
              </a:rPr>
              <a:t> бар </a:t>
            </a:r>
            <a:r>
              <a:rPr lang="ru-RU" sz="1600" dirty="0" err="1">
                <a:solidFill>
                  <a:schemeClr val="tx1"/>
                </a:solidFill>
                <a:cs typeface="Arial" panose="020B0604020202020204" pitchFamily="34" charset="0"/>
              </a:rPr>
              <a:t>экономикалық</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ресурстарды</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тиімді</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пайдалануға</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кредиттік</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мәселелерді</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шешуге</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мүмкіндік</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береді</a:t>
            </a:r>
            <a:r>
              <a:rPr lang="ru-RU" sz="1600" dirty="0">
                <a:solidFill>
                  <a:schemeClr val="tx1"/>
                </a:solidFill>
                <a:cs typeface="Arial" panose="020B0604020202020204" pitchFamily="34" charset="0"/>
              </a:rPr>
              <a:t>. </a:t>
            </a:r>
          </a:p>
          <a:p>
            <a:pPr algn="just"/>
            <a:r>
              <a:rPr lang="ru-RU" sz="1600" dirty="0" err="1">
                <a:solidFill>
                  <a:schemeClr val="tx1"/>
                </a:solidFill>
                <a:cs typeface="Arial" panose="020B0604020202020204" pitchFamily="34" charset="0"/>
              </a:rPr>
              <a:t>Жастардың</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бюджетті</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жоспарлау</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түрлі</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қаржы</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құралдарына</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инвестициялау</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дағдыларын</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қалыптастыруға</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сондай-ақ</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қаржылық</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өнімдер</a:t>
            </a:r>
            <a:r>
              <a:rPr lang="ru-RU" sz="1600" dirty="0">
                <a:solidFill>
                  <a:schemeClr val="tx1"/>
                </a:solidFill>
                <a:cs typeface="Arial" panose="020B0604020202020204" pitchFamily="34" charset="0"/>
              </a:rPr>
              <a:t> мен </a:t>
            </a:r>
            <a:r>
              <a:rPr lang="ru-RU" sz="1600" dirty="0" err="1">
                <a:solidFill>
                  <a:schemeClr val="tx1"/>
                </a:solidFill>
                <a:cs typeface="Arial" panose="020B0604020202020204" pitchFamily="34" charset="0"/>
              </a:rPr>
              <a:t>қызметтерді</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сауатты</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таңдау</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үшін</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қаржылық</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сауаттылық</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және</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кредиттік</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жауапкершілік</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тақырыптары</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бойынша</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ақпараттық</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ағартуға</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тұрғын</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үйді</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қаржыландыру</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және</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сатып</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алуға</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оқытуға</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байланысты</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мәселелерді</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шешуге</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қажеттілігі</a:t>
            </a:r>
            <a:r>
              <a:rPr lang="ru-RU" sz="1600" dirty="0">
                <a:solidFill>
                  <a:schemeClr val="tx1"/>
                </a:solidFill>
                <a:cs typeface="Arial" panose="020B0604020202020204" pitchFamily="34" charset="0"/>
              </a:rPr>
              <a:t> бар.</a:t>
            </a:r>
          </a:p>
          <a:p>
            <a:pPr algn="just"/>
            <a:r>
              <a:rPr lang="ru-RU" sz="1600" dirty="0" err="1">
                <a:solidFill>
                  <a:schemeClr val="tx1"/>
                </a:solidFill>
                <a:cs typeface="Arial" panose="020B0604020202020204" pitchFamily="34" charset="0"/>
              </a:rPr>
              <a:t>Балаларға</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қаржылық</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сауаттылық</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қаражаттың</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маңызы</a:t>
            </a:r>
            <a:r>
              <a:rPr lang="ru-RU" sz="1600" dirty="0">
                <a:solidFill>
                  <a:schemeClr val="tx1"/>
                </a:solidFill>
                <a:cs typeface="Arial" panose="020B0604020202020204" pitchFamily="34" charset="0"/>
              </a:rPr>
              <a:t> мен </a:t>
            </a:r>
            <a:r>
              <a:rPr lang="ru-RU" sz="1600" dirty="0" err="1">
                <a:solidFill>
                  <a:schemeClr val="tx1"/>
                </a:solidFill>
                <a:cs typeface="Arial" panose="020B0604020202020204" pitchFamily="34" charset="0"/>
              </a:rPr>
              <a:t>отбасылық</a:t>
            </a:r>
            <a:r>
              <a:rPr lang="ru-RU" sz="1600" dirty="0">
                <a:solidFill>
                  <a:schemeClr val="tx1"/>
                </a:solidFill>
                <a:cs typeface="Arial" panose="020B0604020202020204" pitchFamily="34" charset="0"/>
              </a:rPr>
              <a:t> бюджет </a:t>
            </a:r>
            <a:r>
              <a:rPr lang="ru-RU" sz="1600" dirty="0" err="1">
                <a:solidFill>
                  <a:schemeClr val="tx1"/>
                </a:solidFill>
                <a:cs typeface="Arial" panose="020B0604020202020204" pitchFamily="34" charset="0"/>
              </a:rPr>
              <a:t>туралы</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түсінік</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алу</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үшін</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қажет</a:t>
            </a:r>
            <a:r>
              <a:rPr lang="ru-RU" sz="1600" dirty="0">
                <a:solidFill>
                  <a:schemeClr val="tx1"/>
                </a:solidFill>
                <a:cs typeface="Arial" panose="020B0604020202020204" pitchFamily="34" charset="0"/>
              </a:rPr>
              <a:t>. </a:t>
            </a:r>
          </a:p>
          <a:p>
            <a:pPr algn="just"/>
            <a:r>
              <a:rPr lang="ru-RU" sz="1600" dirty="0" err="1">
                <a:solidFill>
                  <a:schemeClr val="tx1"/>
                </a:solidFill>
                <a:cs typeface="Arial" panose="020B0604020202020204" pitchFamily="34" charset="0"/>
              </a:rPr>
              <a:t>Қаржылық</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сауатты</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адамдар</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ақшалай</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тәуекелдерден</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және</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әртүрлі</a:t>
            </a:r>
            <a:r>
              <a:rPr lang="ru-RU" sz="1600" dirty="0">
                <a:solidFill>
                  <a:schemeClr val="tx1"/>
                </a:solidFill>
                <a:cs typeface="Arial" panose="020B0604020202020204" pitchFamily="34" charset="0"/>
              </a:rPr>
              <a:t> форс-</a:t>
            </a:r>
            <a:r>
              <a:rPr lang="ru-RU" sz="1600" dirty="0" err="1">
                <a:solidFill>
                  <a:schemeClr val="tx1"/>
                </a:solidFill>
                <a:cs typeface="Arial" panose="020B0604020202020204" pitchFamily="34" charset="0"/>
              </a:rPr>
              <a:t>мажорлардан</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көбірек</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қорғалған</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қаржылық</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алаяқтық</a:t>
            </a:r>
            <a:r>
              <a:rPr lang="ru-RU" sz="1600" dirty="0">
                <a:solidFill>
                  <a:schemeClr val="tx1"/>
                </a:solidFill>
                <a:cs typeface="Arial" panose="020B0604020202020204" pitchFamily="34" charset="0"/>
              </a:rPr>
              <a:t> пен </a:t>
            </a:r>
            <a:r>
              <a:rPr lang="ru-RU" sz="1600" dirty="0" err="1">
                <a:solidFill>
                  <a:schemeClr val="tx1"/>
                </a:solidFill>
                <a:cs typeface="Arial" panose="020B0604020202020204" pitchFamily="34" charset="0"/>
              </a:rPr>
              <a:t>қаржылық</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пирамидаларға</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қарсы</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тұруға</a:t>
            </a:r>
            <a:r>
              <a:rPr lang="ru-RU" sz="1600" dirty="0">
                <a:solidFill>
                  <a:schemeClr val="tx1"/>
                </a:solidFill>
                <a:cs typeface="Arial" panose="020B0604020202020204" pitchFamily="34" charset="0"/>
              </a:rPr>
              <a:t> </a:t>
            </a:r>
            <a:r>
              <a:rPr lang="ru-RU" sz="1600" dirty="0" err="1">
                <a:solidFill>
                  <a:schemeClr val="tx1"/>
                </a:solidFill>
                <a:cs typeface="Arial" panose="020B0604020202020204" pitchFamily="34" charset="0"/>
              </a:rPr>
              <a:t>дайын</a:t>
            </a:r>
            <a:r>
              <a:rPr lang="ru-RU" sz="1600" dirty="0">
                <a:solidFill>
                  <a:schemeClr val="tx1"/>
                </a:solidFill>
                <a:cs typeface="Arial" panose="020B0604020202020204" pitchFamily="34" charset="0"/>
              </a:rPr>
              <a:t>.</a:t>
            </a:r>
          </a:p>
        </p:txBody>
      </p:sp>
      <p:sp>
        <p:nvSpPr>
          <p:cNvPr id="4" name="Номер слайда 3"/>
          <p:cNvSpPr>
            <a:spLocks noGrp="1"/>
          </p:cNvSpPr>
          <p:nvPr>
            <p:ph type="sldNum" sz="quarter" idx="12"/>
          </p:nvPr>
        </p:nvSpPr>
        <p:spPr/>
        <p:txBody>
          <a:bodyPr/>
          <a:lstStyle/>
          <a:p>
            <a:fld id="{36AE403C-4EB7-40BC-9395-955F62C492F5}" type="slidenum">
              <a:rPr lang="ru-RU" smtClean="0"/>
              <a:pPr/>
              <a:t>92</a:t>
            </a:fld>
            <a:endParaRPr lang="ru-RU" dirty="0"/>
          </a:p>
        </p:txBody>
      </p:sp>
      <p:sp>
        <p:nvSpPr>
          <p:cNvPr id="5" name="Равнобедренный треугольник 24">
            <a:extLst>
              <a:ext uri="{FF2B5EF4-FFF2-40B4-BE49-F238E27FC236}">
                <a16:creationId xmlns:a16="http://schemas.microsoft.com/office/drawing/2014/main" id="{5EDDE919-9C93-473F-BF3B-8518DA3A976D}"/>
              </a:ext>
            </a:extLst>
          </p:cNvPr>
          <p:cNvSpPr/>
          <p:nvPr/>
        </p:nvSpPr>
        <p:spPr>
          <a:xfrm rot="5400000">
            <a:off x="472653" y="587273"/>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55440" y="365125"/>
            <a:ext cx="10298360" cy="849297"/>
          </a:xfrm>
        </p:spPr>
        <p:txBody>
          <a:bodyPr>
            <a:normAutofit fontScale="90000"/>
          </a:bodyPr>
          <a:lstStyle/>
          <a:p>
            <a:r>
              <a:rPr lang="ru-RU" sz="2800" b="1" dirty="0" err="1">
                <a:latin typeface="+mn-lt"/>
              </a:rPr>
              <a:t>Қаржылық</a:t>
            </a:r>
            <a:r>
              <a:rPr lang="ru-RU" sz="2800" b="1" dirty="0">
                <a:latin typeface="+mn-lt"/>
              </a:rPr>
              <a:t> </a:t>
            </a:r>
            <a:r>
              <a:rPr lang="ru-RU" sz="2800" b="1" dirty="0" err="1">
                <a:latin typeface="+mn-lt"/>
              </a:rPr>
              <a:t>сауаттылық</a:t>
            </a:r>
            <a:r>
              <a:rPr lang="ru-RU" sz="2800" b="1" dirty="0">
                <a:latin typeface="+mn-lt"/>
              </a:rPr>
              <a:t> </a:t>
            </a:r>
            <a:r>
              <a:rPr lang="ru-RU" sz="2800" b="1" dirty="0" err="1">
                <a:latin typeface="+mn-lt"/>
              </a:rPr>
              <a:t>индексі</a:t>
            </a:r>
            <a:r>
              <a:rPr lang="ru-RU" sz="2800" b="1" dirty="0">
                <a:latin typeface="+mn-lt"/>
              </a:rPr>
              <a:t> </a:t>
            </a:r>
            <a:r>
              <a:rPr lang="ru-RU" sz="2800" b="1" dirty="0" err="1">
                <a:latin typeface="+mn-lt"/>
              </a:rPr>
              <a:t>бойынша</a:t>
            </a:r>
            <a:r>
              <a:rPr lang="ru-RU" sz="2800" b="1" dirty="0">
                <a:latin typeface="+mn-lt"/>
              </a:rPr>
              <a:t> </a:t>
            </a:r>
            <a:r>
              <a:rPr lang="ru-RU" sz="2800" b="1" dirty="0" err="1">
                <a:latin typeface="+mn-lt"/>
              </a:rPr>
              <a:t>қорытындылар</a:t>
            </a:r>
            <a:r>
              <a:rPr lang="ru-RU" sz="2800" b="1" dirty="0">
                <a:latin typeface="+mn-lt"/>
              </a:rPr>
              <a:t> 2021 ж.</a:t>
            </a:r>
          </a:p>
        </p:txBody>
      </p:sp>
      <p:sp>
        <p:nvSpPr>
          <p:cNvPr id="3" name="Содержимое 2"/>
          <p:cNvSpPr>
            <a:spLocks noGrp="1"/>
          </p:cNvSpPr>
          <p:nvPr>
            <p:ph idx="1"/>
          </p:nvPr>
        </p:nvSpPr>
        <p:spPr>
          <a:xfrm>
            <a:off x="623392" y="1210160"/>
            <a:ext cx="10873208" cy="2002816"/>
          </a:xfrm>
        </p:spPr>
        <p:txBody>
          <a:bodyPr>
            <a:normAutofit fontScale="92500"/>
          </a:bodyPr>
          <a:lstStyle/>
          <a:p>
            <a:pPr marL="0" indent="0" algn="just">
              <a:buNone/>
            </a:pPr>
            <a:r>
              <a:rPr lang="ru-RU" sz="1600" dirty="0">
                <a:solidFill>
                  <a:schemeClr val="tx1"/>
                </a:solidFill>
                <a:cs typeface="Times New Roman" panose="02020603050405020304" pitchFamily="18" charset="0"/>
              </a:rPr>
              <a:t>Ел </a:t>
            </a:r>
            <a:r>
              <a:rPr lang="ru-RU" sz="1600" dirty="0" err="1">
                <a:solidFill>
                  <a:schemeClr val="tx1"/>
                </a:solidFill>
                <a:cs typeface="Times New Roman" panose="02020603050405020304" pitchFamily="18" charset="0"/>
              </a:rPr>
              <a:t>азаматтарының</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қаржылық</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сауаттылығының</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жалпы</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деңгейіне</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көбіне</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оның</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қаржылық</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және</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экономикалық</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дамуы</a:t>
            </a:r>
            <a:r>
              <a:rPr lang="ru-RU" sz="1600" dirty="0">
                <a:solidFill>
                  <a:schemeClr val="tx1"/>
                </a:solidFill>
                <a:cs typeface="Times New Roman" panose="02020603050405020304" pitchFamily="18" charset="0"/>
              </a:rPr>
              <a:t> </a:t>
            </a:r>
            <a:r>
              <a:rPr lang="ru-RU" sz="1600" dirty="0" err="1">
                <a:solidFill>
                  <a:schemeClr val="tx1"/>
                </a:solidFill>
                <a:cs typeface="Times New Roman" panose="02020603050405020304" pitchFamily="18" charset="0"/>
              </a:rPr>
              <a:t>байланысты</a:t>
            </a:r>
            <a:r>
              <a:rPr lang="ru-RU" sz="1600" dirty="0">
                <a:solidFill>
                  <a:schemeClr val="tx1"/>
                </a:solidFill>
                <a:cs typeface="Times New Roman" panose="02020603050405020304" pitchFamily="18" charset="0"/>
              </a:rPr>
              <a:t>. </a:t>
            </a:r>
          </a:p>
          <a:p>
            <a:pPr marL="0" indent="0" algn="just">
              <a:buNone/>
            </a:pPr>
            <a:r>
              <a:rPr lang="ru-RU" sz="1600" dirty="0" err="1">
                <a:solidFill>
                  <a:schemeClr val="tx1"/>
                </a:solidFill>
              </a:rPr>
              <a:t>Мұндай</a:t>
            </a:r>
            <a:r>
              <a:rPr lang="ru-RU" sz="1600" dirty="0">
                <a:solidFill>
                  <a:schemeClr val="tx1"/>
                </a:solidFill>
              </a:rPr>
              <a:t> </a:t>
            </a:r>
            <a:r>
              <a:rPr lang="ru-RU" sz="1600" dirty="0" err="1">
                <a:solidFill>
                  <a:schemeClr val="tx1"/>
                </a:solidFill>
              </a:rPr>
              <a:t>білімнің</a:t>
            </a:r>
            <a:r>
              <a:rPr lang="ru-RU" sz="1600" dirty="0">
                <a:solidFill>
                  <a:schemeClr val="tx1"/>
                </a:solidFill>
              </a:rPr>
              <a:t> </a:t>
            </a:r>
            <a:r>
              <a:rPr lang="ru-RU" sz="1600" dirty="0" err="1">
                <a:solidFill>
                  <a:schemeClr val="tx1"/>
                </a:solidFill>
              </a:rPr>
              <a:t>төмен</a:t>
            </a:r>
            <a:r>
              <a:rPr lang="ru-RU" sz="1600" dirty="0">
                <a:solidFill>
                  <a:schemeClr val="tx1"/>
                </a:solidFill>
              </a:rPr>
              <a:t> </a:t>
            </a:r>
            <a:r>
              <a:rPr lang="ru-RU" sz="1600" dirty="0" err="1">
                <a:solidFill>
                  <a:schemeClr val="tx1"/>
                </a:solidFill>
              </a:rPr>
              <a:t>деңгейі</a:t>
            </a:r>
            <a:r>
              <a:rPr lang="ru-RU" sz="1600" dirty="0">
                <a:solidFill>
                  <a:schemeClr val="tx1"/>
                </a:solidFill>
              </a:rPr>
              <a:t> </a:t>
            </a:r>
            <a:r>
              <a:rPr lang="ru-RU" sz="1600" dirty="0" err="1">
                <a:solidFill>
                  <a:schemeClr val="tx1"/>
                </a:solidFill>
              </a:rPr>
              <a:t>қаржы</a:t>
            </a:r>
            <a:r>
              <a:rPr lang="ru-RU" sz="1600" dirty="0">
                <a:solidFill>
                  <a:schemeClr val="tx1"/>
                </a:solidFill>
              </a:rPr>
              <a:t> </a:t>
            </a:r>
            <a:r>
              <a:rPr lang="ru-RU" sz="1600" dirty="0" err="1">
                <a:solidFill>
                  <a:schemeClr val="tx1"/>
                </a:solidFill>
              </a:rPr>
              <a:t>қызметтерін</a:t>
            </a:r>
            <a:r>
              <a:rPr lang="ru-RU" sz="1600" dirty="0">
                <a:solidFill>
                  <a:schemeClr val="tx1"/>
                </a:solidFill>
              </a:rPr>
              <a:t> </a:t>
            </a:r>
            <a:r>
              <a:rPr lang="ru-RU" sz="1600" dirty="0" err="1">
                <a:solidFill>
                  <a:schemeClr val="tx1"/>
                </a:solidFill>
              </a:rPr>
              <a:t>тұтынушылардың</a:t>
            </a:r>
            <a:r>
              <a:rPr lang="ru-RU" sz="1600" dirty="0">
                <a:solidFill>
                  <a:schemeClr val="tx1"/>
                </a:solidFill>
              </a:rPr>
              <a:t> </a:t>
            </a:r>
            <a:r>
              <a:rPr lang="ru-RU" sz="1600" dirty="0" err="1">
                <a:solidFill>
                  <a:schemeClr val="tx1"/>
                </a:solidFill>
              </a:rPr>
              <a:t>сатып</a:t>
            </a:r>
            <a:r>
              <a:rPr lang="ru-RU" sz="1600" dirty="0">
                <a:solidFill>
                  <a:schemeClr val="tx1"/>
                </a:solidFill>
              </a:rPr>
              <a:t> </a:t>
            </a:r>
            <a:r>
              <a:rPr lang="ru-RU" sz="1600" dirty="0" err="1">
                <a:solidFill>
                  <a:schemeClr val="tx1"/>
                </a:solidFill>
              </a:rPr>
              <a:t>алу</a:t>
            </a:r>
            <a:r>
              <a:rPr lang="ru-RU" sz="1600" dirty="0">
                <a:solidFill>
                  <a:schemeClr val="tx1"/>
                </a:solidFill>
              </a:rPr>
              <a:t> </a:t>
            </a:r>
            <a:r>
              <a:rPr lang="ru-RU" sz="1600" dirty="0" err="1">
                <a:solidFill>
                  <a:schemeClr val="tx1"/>
                </a:solidFill>
              </a:rPr>
              <a:t>қабілетінің</a:t>
            </a:r>
            <a:r>
              <a:rPr lang="ru-RU" sz="1600" dirty="0">
                <a:solidFill>
                  <a:schemeClr val="tx1"/>
                </a:solidFill>
              </a:rPr>
              <a:t>, </a:t>
            </a:r>
            <a:r>
              <a:rPr lang="ru-RU" sz="1600" dirty="0" err="1">
                <a:solidFill>
                  <a:schemeClr val="tx1"/>
                </a:solidFill>
              </a:rPr>
              <a:t>жалпы</a:t>
            </a:r>
            <a:r>
              <a:rPr lang="ru-RU" sz="1600" dirty="0">
                <a:solidFill>
                  <a:schemeClr val="tx1"/>
                </a:solidFill>
              </a:rPr>
              <a:t> </a:t>
            </a:r>
            <a:r>
              <a:rPr lang="ru-RU" sz="1600" dirty="0" err="1">
                <a:solidFill>
                  <a:schemeClr val="tx1"/>
                </a:solidFill>
              </a:rPr>
              <a:t>халықтың</a:t>
            </a:r>
            <a:r>
              <a:rPr lang="ru-RU" sz="1600" dirty="0">
                <a:solidFill>
                  <a:schemeClr val="tx1"/>
                </a:solidFill>
              </a:rPr>
              <a:t> </a:t>
            </a:r>
            <a:r>
              <a:rPr lang="ru-RU" sz="1600" dirty="0" err="1">
                <a:solidFill>
                  <a:schemeClr val="tx1"/>
                </a:solidFill>
              </a:rPr>
              <a:t>өмір</a:t>
            </a:r>
            <a:r>
              <a:rPr lang="ru-RU" sz="1600" dirty="0">
                <a:solidFill>
                  <a:schemeClr val="tx1"/>
                </a:solidFill>
              </a:rPr>
              <a:t> </a:t>
            </a:r>
            <a:r>
              <a:rPr lang="ru-RU" sz="1600" dirty="0" err="1">
                <a:solidFill>
                  <a:schemeClr val="tx1"/>
                </a:solidFill>
              </a:rPr>
              <a:t>сүру</a:t>
            </a:r>
            <a:r>
              <a:rPr lang="ru-RU" sz="1600" dirty="0">
                <a:solidFill>
                  <a:schemeClr val="tx1"/>
                </a:solidFill>
              </a:rPr>
              <a:t> </a:t>
            </a:r>
            <a:r>
              <a:rPr lang="ru-RU" sz="1600" dirty="0" err="1">
                <a:solidFill>
                  <a:schemeClr val="tx1"/>
                </a:solidFill>
              </a:rPr>
              <a:t>сапасының</a:t>
            </a:r>
            <a:r>
              <a:rPr lang="ru-RU" sz="1600" dirty="0">
                <a:solidFill>
                  <a:schemeClr val="tx1"/>
                </a:solidFill>
              </a:rPr>
              <a:t> </a:t>
            </a:r>
            <a:r>
              <a:rPr lang="ru-RU" sz="1600" dirty="0" err="1">
                <a:solidFill>
                  <a:schemeClr val="tx1"/>
                </a:solidFill>
              </a:rPr>
              <a:t>төмендеуіне</a:t>
            </a:r>
            <a:r>
              <a:rPr lang="ru-RU" sz="1600" dirty="0">
                <a:solidFill>
                  <a:schemeClr val="tx1"/>
                </a:solidFill>
              </a:rPr>
              <a:t>, </a:t>
            </a:r>
            <a:r>
              <a:rPr lang="ru-RU" sz="1600" dirty="0" err="1">
                <a:solidFill>
                  <a:schemeClr val="tx1"/>
                </a:solidFill>
              </a:rPr>
              <a:t>зейнеткерлікке</a:t>
            </a:r>
            <a:r>
              <a:rPr lang="ru-RU" sz="1600" dirty="0">
                <a:solidFill>
                  <a:schemeClr val="tx1"/>
                </a:solidFill>
              </a:rPr>
              <a:t> </a:t>
            </a:r>
            <a:r>
              <a:rPr lang="ru-RU" sz="1600" dirty="0" err="1">
                <a:solidFill>
                  <a:schemeClr val="tx1"/>
                </a:solidFill>
              </a:rPr>
              <a:t>шығуды</a:t>
            </a:r>
            <a:r>
              <a:rPr lang="ru-RU" sz="1600" dirty="0">
                <a:solidFill>
                  <a:schemeClr val="tx1"/>
                </a:solidFill>
              </a:rPr>
              <a:t> </a:t>
            </a:r>
            <a:r>
              <a:rPr lang="ru-RU" sz="1600" dirty="0" err="1">
                <a:solidFill>
                  <a:schemeClr val="tx1"/>
                </a:solidFill>
              </a:rPr>
              <a:t>сауатсыз</a:t>
            </a:r>
            <a:r>
              <a:rPr lang="ru-RU" sz="1600" dirty="0">
                <a:solidFill>
                  <a:schemeClr val="tx1"/>
                </a:solidFill>
              </a:rPr>
              <a:t> </a:t>
            </a:r>
            <a:r>
              <a:rPr lang="ru-RU" sz="1600" dirty="0" err="1">
                <a:solidFill>
                  <a:schemeClr val="tx1"/>
                </a:solidFill>
              </a:rPr>
              <a:t>жоспарлауға</a:t>
            </a:r>
            <a:r>
              <a:rPr lang="ru-RU" sz="1600" dirty="0">
                <a:solidFill>
                  <a:schemeClr val="tx1"/>
                </a:solidFill>
              </a:rPr>
              <a:t>, </a:t>
            </a:r>
            <a:r>
              <a:rPr lang="ru-RU" sz="1600" dirty="0" err="1">
                <a:solidFill>
                  <a:schemeClr val="tx1"/>
                </a:solidFill>
              </a:rPr>
              <a:t>азаматтардың</a:t>
            </a:r>
            <a:r>
              <a:rPr lang="ru-RU" sz="1600" dirty="0">
                <a:solidFill>
                  <a:schemeClr val="tx1"/>
                </a:solidFill>
              </a:rPr>
              <a:t> </a:t>
            </a:r>
            <a:r>
              <a:rPr lang="ru-RU" sz="1600" dirty="0" err="1">
                <a:solidFill>
                  <a:schemeClr val="tx1"/>
                </a:solidFill>
              </a:rPr>
              <a:t>кредиттер</a:t>
            </a:r>
            <a:r>
              <a:rPr lang="ru-RU" sz="1600" dirty="0">
                <a:solidFill>
                  <a:schemeClr val="tx1"/>
                </a:solidFill>
              </a:rPr>
              <a:t> мен </a:t>
            </a:r>
            <a:r>
              <a:rPr lang="ru-RU" sz="1600" dirty="0" err="1">
                <a:solidFill>
                  <a:schemeClr val="tx1"/>
                </a:solidFill>
              </a:rPr>
              <a:t>микрокредиттер</a:t>
            </a:r>
            <a:r>
              <a:rPr lang="ru-RU" sz="1600" dirty="0">
                <a:solidFill>
                  <a:schemeClr val="tx1"/>
                </a:solidFill>
              </a:rPr>
              <a:t> </a:t>
            </a:r>
            <a:r>
              <a:rPr lang="ru-RU" sz="1600" dirty="0" err="1">
                <a:solidFill>
                  <a:schemeClr val="tx1"/>
                </a:solidFill>
              </a:rPr>
              <a:t>бойынша</a:t>
            </a:r>
            <a:r>
              <a:rPr lang="ru-RU" sz="1600" dirty="0">
                <a:solidFill>
                  <a:schemeClr val="tx1"/>
                </a:solidFill>
              </a:rPr>
              <a:t> </a:t>
            </a:r>
            <a:r>
              <a:rPr lang="ru-RU" sz="1600" dirty="0" err="1">
                <a:solidFill>
                  <a:schemeClr val="tx1"/>
                </a:solidFill>
              </a:rPr>
              <a:t>артық</a:t>
            </a:r>
            <a:r>
              <a:rPr lang="ru-RU" sz="1600" dirty="0">
                <a:solidFill>
                  <a:schemeClr val="tx1"/>
                </a:solidFill>
              </a:rPr>
              <a:t> </a:t>
            </a:r>
            <a:r>
              <a:rPr lang="ru-RU" sz="1600" dirty="0" err="1">
                <a:solidFill>
                  <a:schemeClr val="tx1"/>
                </a:solidFill>
              </a:rPr>
              <a:t>берешегінің</a:t>
            </a:r>
            <a:r>
              <a:rPr lang="ru-RU" sz="1600" dirty="0">
                <a:solidFill>
                  <a:schemeClr val="tx1"/>
                </a:solidFill>
              </a:rPr>
              <a:t>, </a:t>
            </a:r>
            <a:r>
              <a:rPr lang="ru-RU" sz="1600" dirty="0" err="1">
                <a:solidFill>
                  <a:schemeClr val="tx1"/>
                </a:solidFill>
              </a:rPr>
              <a:t>сондай-ақ</a:t>
            </a:r>
            <a:r>
              <a:rPr lang="ru-RU" sz="1600" dirty="0">
                <a:solidFill>
                  <a:schemeClr val="tx1"/>
                </a:solidFill>
              </a:rPr>
              <a:t> </a:t>
            </a:r>
            <a:r>
              <a:rPr lang="ru-RU" sz="1600" dirty="0" err="1">
                <a:solidFill>
                  <a:schemeClr val="tx1"/>
                </a:solidFill>
              </a:rPr>
              <a:t>қаржы</a:t>
            </a:r>
            <a:r>
              <a:rPr lang="ru-RU" sz="1600" dirty="0">
                <a:solidFill>
                  <a:schemeClr val="tx1"/>
                </a:solidFill>
              </a:rPr>
              <a:t> </a:t>
            </a:r>
            <a:r>
              <a:rPr lang="ru-RU" sz="1600" dirty="0" err="1">
                <a:solidFill>
                  <a:schemeClr val="tx1"/>
                </a:solidFill>
              </a:rPr>
              <a:t>нарығының</a:t>
            </a:r>
            <a:r>
              <a:rPr lang="ru-RU" sz="1600" dirty="0">
                <a:solidFill>
                  <a:schemeClr val="tx1"/>
                </a:solidFill>
              </a:rPr>
              <a:t> </a:t>
            </a:r>
            <a:r>
              <a:rPr lang="ru-RU" sz="1600" dirty="0" err="1">
                <a:solidFill>
                  <a:schemeClr val="tx1"/>
                </a:solidFill>
              </a:rPr>
              <a:t>жосықсыз</a:t>
            </a:r>
            <a:r>
              <a:rPr lang="ru-RU" sz="1600" dirty="0">
                <a:solidFill>
                  <a:schemeClr val="tx1"/>
                </a:solidFill>
              </a:rPr>
              <a:t> </a:t>
            </a:r>
            <a:r>
              <a:rPr lang="ru-RU" sz="1600" dirty="0" err="1">
                <a:solidFill>
                  <a:schemeClr val="tx1"/>
                </a:solidFill>
              </a:rPr>
              <a:t>қатысушылары</a:t>
            </a:r>
            <a:r>
              <a:rPr lang="ru-RU" sz="1600" dirty="0">
                <a:solidFill>
                  <a:schemeClr val="tx1"/>
                </a:solidFill>
              </a:rPr>
              <a:t> </a:t>
            </a:r>
            <a:r>
              <a:rPr lang="ru-RU" sz="1600" dirty="0" err="1">
                <a:solidFill>
                  <a:schemeClr val="tx1"/>
                </a:solidFill>
              </a:rPr>
              <a:t>тарапынан</a:t>
            </a:r>
            <a:r>
              <a:rPr lang="ru-RU" sz="1600" dirty="0">
                <a:solidFill>
                  <a:schemeClr val="tx1"/>
                </a:solidFill>
              </a:rPr>
              <a:t> </a:t>
            </a:r>
            <a:r>
              <a:rPr lang="ru-RU" sz="1600" dirty="0" err="1">
                <a:solidFill>
                  <a:schemeClr val="tx1"/>
                </a:solidFill>
              </a:rPr>
              <a:t>алаяқтықтың</a:t>
            </a:r>
            <a:r>
              <a:rPr lang="ru-RU" sz="1600" dirty="0">
                <a:solidFill>
                  <a:schemeClr val="tx1"/>
                </a:solidFill>
              </a:rPr>
              <a:t> </a:t>
            </a:r>
            <a:r>
              <a:rPr lang="ru-RU" sz="1600" dirty="0" err="1">
                <a:solidFill>
                  <a:schemeClr val="tx1"/>
                </a:solidFill>
              </a:rPr>
              <a:t>тәуекелдерін</a:t>
            </a:r>
            <a:r>
              <a:rPr lang="ru-RU" sz="1600" dirty="0">
                <a:solidFill>
                  <a:schemeClr val="tx1"/>
                </a:solidFill>
              </a:rPr>
              <a:t> </a:t>
            </a:r>
            <a:r>
              <a:rPr lang="ru-RU" sz="1600" dirty="0" err="1">
                <a:solidFill>
                  <a:schemeClr val="tx1"/>
                </a:solidFill>
              </a:rPr>
              <a:t>арттыруға</a:t>
            </a:r>
            <a:r>
              <a:rPr lang="ru-RU" sz="1600" dirty="0">
                <a:solidFill>
                  <a:schemeClr val="tx1"/>
                </a:solidFill>
              </a:rPr>
              <a:t> </a:t>
            </a:r>
            <a:r>
              <a:rPr lang="ru-RU" sz="1600" dirty="0" err="1">
                <a:solidFill>
                  <a:schemeClr val="tx1"/>
                </a:solidFill>
              </a:rPr>
              <a:t>алып</a:t>
            </a:r>
            <a:r>
              <a:rPr lang="ru-RU" sz="1600" dirty="0">
                <a:solidFill>
                  <a:schemeClr val="tx1"/>
                </a:solidFill>
              </a:rPr>
              <a:t> </a:t>
            </a:r>
            <a:r>
              <a:rPr lang="ru-RU" sz="1600" dirty="0" err="1">
                <a:solidFill>
                  <a:schemeClr val="tx1"/>
                </a:solidFill>
              </a:rPr>
              <a:t>келеді</a:t>
            </a:r>
            <a:r>
              <a:rPr lang="ru-RU" sz="1600" dirty="0">
                <a:solidFill>
                  <a:schemeClr val="tx1"/>
                </a:solidFill>
              </a:rPr>
              <a:t>.</a:t>
            </a:r>
          </a:p>
          <a:p>
            <a:pPr marL="0" indent="0" algn="just">
              <a:buNone/>
            </a:pPr>
            <a:r>
              <a:rPr lang="ru-RU" sz="1700" dirty="0" err="1">
                <a:solidFill>
                  <a:schemeClr val="tx1"/>
                </a:solidFill>
              </a:rPr>
              <a:t>Сондықтан</a:t>
            </a:r>
            <a:r>
              <a:rPr lang="ru-RU" sz="1700" dirty="0">
                <a:solidFill>
                  <a:schemeClr val="tx1"/>
                </a:solidFill>
              </a:rPr>
              <a:t> </a:t>
            </a:r>
            <a:r>
              <a:rPr lang="ru-RU" sz="1700" dirty="0" err="1">
                <a:solidFill>
                  <a:schemeClr val="tx1"/>
                </a:solidFill>
              </a:rPr>
              <a:t>халықтың</a:t>
            </a:r>
            <a:r>
              <a:rPr lang="ru-RU" sz="1700" dirty="0">
                <a:solidFill>
                  <a:schemeClr val="tx1"/>
                </a:solidFill>
              </a:rPr>
              <a:t> </a:t>
            </a:r>
            <a:r>
              <a:rPr lang="ru-RU" sz="1700" dirty="0" err="1">
                <a:solidFill>
                  <a:schemeClr val="tx1"/>
                </a:solidFill>
              </a:rPr>
              <a:t>қаржылық</a:t>
            </a:r>
            <a:r>
              <a:rPr lang="ru-RU" sz="1700" dirty="0">
                <a:solidFill>
                  <a:schemeClr val="tx1"/>
                </a:solidFill>
              </a:rPr>
              <a:t> </a:t>
            </a:r>
            <a:r>
              <a:rPr lang="ru-RU" sz="1700" dirty="0" err="1">
                <a:solidFill>
                  <a:schemeClr val="tx1"/>
                </a:solidFill>
              </a:rPr>
              <a:t>сауаттылығы</a:t>
            </a:r>
            <a:r>
              <a:rPr lang="ru-RU" sz="1700" dirty="0">
                <a:solidFill>
                  <a:schemeClr val="tx1"/>
                </a:solidFill>
              </a:rPr>
              <a:t> </a:t>
            </a:r>
            <a:r>
              <a:rPr lang="ru-RU" sz="1700" dirty="0" err="1">
                <a:solidFill>
                  <a:schemeClr val="tx1"/>
                </a:solidFill>
              </a:rPr>
              <a:t>деңгейіне</a:t>
            </a:r>
            <a:r>
              <a:rPr lang="ru-RU" sz="1700" dirty="0">
                <a:solidFill>
                  <a:schemeClr val="tx1"/>
                </a:solidFill>
              </a:rPr>
              <a:t> </a:t>
            </a:r>
            <a:r>
              <a:rPr lang="ru-RU" sz="1700" dirty="0" err="1">
                <a:solidFill>
                  <a:schemeClr val="tx1"/>
                </a:solidFill>
              </a:rPr>
              <a:t>әлеуметтік</a:t>
            </a:r>
            <a:r>
              <a:rPr lang="ru-RU" sz="1700" dirty="0">
                <a:solidFill>
                  <a:schemeClr val="tx1"/>
                </a:solidFill>
              </a:rPr>
              <a:t> </a:t>
            </a:r>
            <a:r>
              <a:rPr lang="ru-RU" sz="1700" dirty="0" err="1">
                <a:solidFill>
                  <a:schemeClr val="tx1"/>
                </a:solidFill>
              </a:rPr>
              <a:t>зерттеулер</a:t>
            </a:r>
            <a:r>
              <a:rPr lang="ru-RU" sz="1700" dirty="0">
                <a:solidFill>
                  <a:schemeClr val="tx1"/>
                </a:solidFill>
              </a:rPr>
              <a:t> </a:t>
            </a:r>
            <a:r>
              <a:rPr lang="ru-RU" sz="1700" dirty="0" err="1">
                <a:solidFill>
                  <a:schemeClr val="tx1"/>
                </a:solidFill>
              </a:rPr>
              <a:t>жүргізу</a:t>
            </a:r>
            <a:r>
              <a:rPr lang="ru-RU" sz="1700" dirty="0">
                <a:solidFill>
                  <a:schemeClr val="tx1"/>
                </a:solidFill>
              </a:rPr>
              <a:t>, </a:t>
            </a:r>
            <a:r>
              <a:rPr lang="ru-RU" sz="1700" dirty="0" err="1">
                <a:solidFill>
                  <a:schemeClr val="tx1"/>
                </a:solidFill>
              </a:rPr>
              <a:t>қаржылық</a:t>
            </a:r>
            <a:r>
              <a:rPr lang="ru-RU" sz="1700" dirty="0">
                <a:solidFill>
                  <a:schemeClr val="tx1"/>
                </a:solidFill>
              </a:rPr>
              <a:t> </a:t>
            </a:r>
            <a:r>
              <a:rPr lang="ru-RU" sz="1700" dirty="0" err="1">
                <a:solidFill>
                  <a:schemeClr val="tx1"/>
                </a:solidFill>
              </a:rPr>
              <a:t>сауаттылық</a:t>
            </a:r>
            <a:r>
              <a:rPr lang="ru-RU" sz="1700" dirty="0">
                <a:solidFill>
                  <a:schemeClr val="tx1"/>
                </a:solidFill>
              </a:rPr>
              <a:t> </a:t>
            </a:r>
            <a:r>
              <a:rPr lang="ru-RU" sz="1700" dirty="0" err="1">
                <a:solidFill>
                  <a:schemeClr val="tx1"/>
                </a:solidFill>
              </a:rPr>
              <a:t>жөніндегі</a:t>
            </a:r>
            <a:r>
              <a:rPr lang="ru-RU" sz="1700" dirty="0">
                <a:solidFill>
                  <a:schemeClr val="tx1"/>
                </a:solidFill>
              </a:rPr>
              <a:t> </a:t>
            </a:r>
            <a:r>
              <a:rPr lang="ru-RU" sz="1700" dirty="0" err="1">
                <a:solidFill>
                  <a:schemeClr val="tx1"/>
                </a:solidFill>
              </a:rPr>
              <a:t>бағдарламаларды</a:t>
            </a:r>
            <a:r>
              <a:rPr lang="ru-RU" sz="1700" dirty="0">
                <a:solidFill>
                  <a:schemeClr val="tx1"/>
                </a:solidFill>
              </a:rPr>
              <a:t> </a:t>
            </a:r>
            <a:r>
              <a:rPr lang="ru-RU" sz="1700" dirty="0" err="1">
                <a:solidFill>
                  <a:schemeClr val="tx1"/>
                </a:solidFill>
              </a:rPr>
              <a:t>енгізу</a:t>
            </a:r>
            <a:r>
              <a:rPr lang="ru-RU" sz="1700" dirty="0">
                <a:solidFill>
                  <a:schemeClr val="tx1"/>
                </a:solidFill>
              </a:rPr>
              <a:t> </a:t>
            </a:r>
            <a:r>
              <a:rPr lang="ru-RU" sz="1700" dirty="0" err="1">
                <a:solidFill>
                  <a:schemeClr val="tx1"/>
                </a:solidFill>
              </a:rPr>
              <a:t>және</a:t>
            </a:r>
            <a:r>
              <a:rPr lang="ru-RU" sz="1700" dirty="0">
                <a:solidFill>
                  <a:schemeClr val="tx1"/>
                </a:solidFill>
              </a:rPr>
              <a:t> </a:t>
            </a:r>
            <a:r>
              <a:rPr lang="ru-RU" sz="1700" dirty="0" err="1">
                <a:solidFill>
                  <a:schemeClr val="tx1"/>
                </a:solidFill>
              </a:rPr>
              <a:t>іске</a:t>
            </a:r>
            <a:r>
              <a:rPr lang="ru-RU" sz="1700" dirty="0">
                <a:solidFill>
                  <a:schemeClr val="tx1"/>
                </a:solidFill>
              </a:rPr>
              <a:t> </a:t>
            </a:r>
            <a:r>
              <a:rPr lang="ru-RU" sz="1700" dirty="0" err="1">
                <a:solidFill>
                  <a:schemeClr val="tx1"/>
                </a:solidFill>
              </a:rPr>
              <a:t>асыру</a:t>
            </a:r>
            <a:r>
              <a:rPr lang="ru-RU" sz="1700" dirty="0">
                <a:solidFill>
                  <a:schemeClr val="tx1"/>
                </a:solidFill>
              </a:rPr>
              <a:t> </a:t>
            </a:r>
            <a:r>
              <a:rPr lang="ru-RU" sz="1700" dirty="0" err="1">
                <a:solidFill>
                  <a:schemeClr val="tx1"/>
                </a:solidFill>
              </a:rPr>
              <a:t>Қазақстан</a:t>
            </a:r>
            <a:r>
              <a:rPr lang="ru-RU" sz="1700" dirty="0">
                <a:solidFill>
                  <a:schemeClr val="tx1"/>
                </a:solidFill>
              </a:rPr>
              <a:t> </a:t>
            </a:r>
            <a:r>
              <a:rPr lang="ru-RU" sz="1700" dirty="0" err="1">
                <a:solidFill>
                  <a:schemeClr val="tx1"/>
                </a:solidFill>
              </a:rPr>
              <a:t>Республикасы</a:t>
            </a:r>
            <a:r>
              <a:rPr lang="ru-RU" sz="1700" dirty="0">
                <a:solidFill>
                  <a:schemeClr val="tx1"/>
                </a:solidFill>
              </a:rPr>
              <a:t> </a:t>
            </a:r>
            <a:r>
              <a:rPr lang="ru-RU" sz="1700" dirty="0" err="1">
                <a:solidFill>
                  <a:schemeClr val="tx1"/>
                </a:solidFill>
              </a:rPr>
              <a:t>мемлекеттік</a:t>
            </a:r>
            <a:r>
              <a:rPr lang="ru-RU" sz="1700" dirty="0">
                <a:solidFill>
                  <a:schemeClr val="tx1"/>
                </a:solidFill>
              </a:rPr>
              <a:t> </a:t>
            </a:r>
            <a:r>
              <a:rPr lang="ru-RU" sz="1700" dirty="0" err="1">
                <a:solidFill>
                  <a:schemeClr val="tx1"/>
                </a:solidFill>
              </a:rPr>
              <a:t>саясатының</a:t>
            </a:r>
            <a:r>
              <a:rPr lang="ru-RU" sz="1700" dirty="0">
                <a:solidFill>
                  <a:schemeClr val="tx1"/>
                </a:solidFill>
              </a:rPr>
              <a:t> </a:t>
            </a:r>
            <a:r>
              <a:rPr lang="ru-RU" sz="1700" dirty="0" err="1">
                <a:solidFill>
                  <a:schemeClr val="tx1"/>
                </a:solidFill>
              </a:rPr>
              <a:t>қағидатты</a:t>
            </a:r>
            <a:r>
              <a:rPr lang="ru-RU" sz="1700" dirty="0">
                <a:solidFill>
                  <a:schemeClr val="tx1"/>
                </a:solidFill>
              </a:rPr>
              <a:t> </a:t>
            </a:r>
            <a:r>
              <a:rPr lang="ru-RU" sz="1700" dirty="0" err="1">
                <a:solidFill>
                  <a:schemeClr val="tx1"/>
                </a:solidFill>
              </a:rPr>
              <a:t>маңызды</a:t>
            </a:r>
            <a:r>
              <a:rPr lang="ru-RU" sz="1700" dirty="0">
                <a:solidFill>
                  <a:schemeClr val="tx1"/>
                </a:solidFill>
              </a:rPr>
              <a:t> </a:t>
            </a:r>
            <a:r>
              <a:rPr lang="ru-RU" sz="1700" dirty="0" err="1">
                <a:solidFill>
                  <a:schemeClr val="tx1"/>
                </a:solidFill>
              </a:rPr>
              <a:t>бағыттарының</a:t>
            </a:r>
            <a:r>
              <a:rPr lang="ru-RU" sz="1700" dirty="0">
                <a:solidFill>
                  <a:schemeClr val="tx1"/>
                </a:solidFill>
              </a:rPr>
              <a:t> </a:t>
            </a:r>
            <a:r>
              <a:rPr lang="ru-RU" sz="1700" dirty="0" err="1">
                <a:solidFill>
                  <a:schemeClr val="tx1"/>
                </a:solidFill>
              </a:rPr>
              <a:t>бірі</a:t>
            </a:r>
            <a:r>
              <a:rPr lang="ru-RU" sz="1700" dirty="0">
                <a:solidFill>
                  <a:schemeClr val="tx1"/>
                </a:solidFill>
              </a:rPr>
              <a:t> </a:t>
            </a:r>
            <a:r>
              <a:rPr lang="ru-RU" sz="1700" dirty="0" err="1">
                <a:solidFill>
                  <a:schemeClr val="tx1"/>
                </a:solidFill>
              </a:rPr>
              <a:t>болып</a:t>
            </a:r>
            <a:r>
              <a:rPr lang="ru-RU" sz="1700" dirty="0">
                <a:solidFill>
                  <a:schemeClr val="tx1"/>
                </a:solidFill>
              </a:rPr>
              <a:t> </a:t>
            </a:r>
            <a:r>
              <a:rPr lang="ru-RU" sz="1700" dirty="0" err="1">
                <a:solidFill>
                  <a:schemeClr val="tx1"/>
                </a:solidFill>
              </a:rPr>
              <a:t>табылады</a:t>
            </a:r>
            <a:r>
              <a:rPr lang="ru-RU" sz="1700" dirty="0">
                <a:solidFill>
                  <a:schemeClr val="tx1"/>
                </a:solidFill>
              </a:rPr>
              <a:t>.</a:t>
            </a:r>
          </a:p>
          <a:p>
            <a:pPr algn="just"/>
            <a:endParaRPr lang="ru-RU" sz="1600" dirty="0">
              <a:solidFill>
                <a:schemeClr val="tx1"/>
              </a:solidFill>
            </a:endParaRPr>
          </a:p>
        </p:txBody>
      </p:sp>
      <p:sp>
        <p:nvSpPr>
          <p:cNvPr id="4" name="Номер слайда 3"/>
          <p:cNvSpPr>
            <a:spLocks noGrp="1"/>
          </p:cNvSpPr>
          <p:nvPr>
            <p:ph type="sldNum" sz="quarter" idx="12"/>
          </p:nvPr>
        </p:nvSpPr>
        <p:spPr/>
        <p:txBody>
          <a:bodyPr/>
          <a:lstStyle/>
          <a:p>
            <a:fld id="{36AE403C-4EB7-40BC-9395-955F62C492F5}" type="slidenum">
              <a:rPr lang="ru-RU" smtClean="0"/>
              <a:pPr/>
              <a:t>93</a:t>
            </a:fld>
            <a:endParaRPr lang="ru-RU" dirty="0"/>
          </a:p>
        </p:txBody>
      </p:sp>
      <p:sp>
        <p:nvSpPr>
          <p:cNvPr id="5" name="Равнобедренный треугольник 24">
            <a:extLst>
              <a:ext uri="{FF2B5EF4-FFF2-40B4-BE49-F238E27FC236}">
                <a16:creationId xmlns:a16="http://schemas.microsoft.com/office/drawing/2014/main" id="{68267C50-5AC1-4D29-B0FE-164CBF0D4A38}"/>
              </a:ext>
            </a:extLst>
          </p:cNvPr>
          <p:cNvSpPr/>
          <p:nvPr/>
        </p:nvSpPr>
        <p:spPr>
          <a:xfrm rot="5400000">
            <a:off x="688677" y="587273"/>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8370" name="Picture 2" descr="Выгодный вклад: как повышают финансовую грамотность в разных странах -  Bosco Conference">
            <a:extLst>
              <a:ext uri="{FF2B5EF4-FFF2-40B4-BE49-F238E27FC236}">
                <a16:creationId xmlns:a16="http://schemas.microsoft.com/office/drawing/2014/main" id="{CDBD1FF7-50B6-4C1F-AC1C-E6B0F27079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672" y="3169212"/>
            <a:ext cx="5688632" cy="31692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99456" y="365124"/>
            <a:ext cx="10515600" cy="849297"/>
          </a:xfrm>
        </p:spPr>
        <p:txBody>
          <a:bodyPr>
            <a:normAutofit fontScale="90000"/>
          </a:bodyPr>
          <a:lstStyle/>
          <a:p>
            <a:r>
              <a:rPr lang="ru-RU" sz="2800" b="1" dirty="0">
                <a:latin typeface="+mn-lt"/>
              </a:rPr>
              <a:t>2021 </a:t>
            </a:r>
            <a:r>
              <a:rPr lang="ru-RU" sz="2800" b="1" dirty="0" err="1">
                <a:latin typeface="+mn-lt"/>
              </a:rPr>
              <a:t>жылғы</a:t>
            </a:r>
            <a:r>
              <a:rPr lang="ru-RU" sz="2800" b="1" dirty="0">
                <a:latin typeface="+mn-lt"/>
              </a:rPr>
              <a:t> </a:t>
            </a:r>
            <a:r>
              <a:rPr lang="ru-RU" sz="2800" b="1" dirty="0" err="1">
                <a:latin typeface="+mn-lt"/>
              </a:rPr>
              <a:t>қаржылық</a:t>
            </a:r>
            <a:r>
              <a:rPr lang="ru-RU" sz="2800" b="1" dirty="0">
                <a:latin typeface="+mn-lt"/>
              </a:rPr>
              <a:t> </a:t>
            </a:r>
            <a:r>
              <a:rPr lang="ru-RU" sz="2800" b="1" dirty="0" err="1">
                <a:latin typeface="+mn-lt"/>
              </a:rPr>
              <a:t>сауаттылық</a:t>
            </a:r>
            <a:r>
              <a:rPr lang="ru-RU" sz="2800" b="1" dirty="0">
                <a:latin typeface="+mn-lt"/>
              </a:rPr>
              <a:t> </a:t>
            </a:r>
            <a:r>
              <a:rPr lang="ru-RU" sz="2800" b="1" dirty="0" err="1">
                <a:latin typeface="+mn-lt"/>
              </a:rPr>
              <a:t>индексі</a:t>
            </a:r>
            <a:r>
              <a:rPr lang="ru-RU" sz="2800" b="1" dirty="0">
                <a:latin typeface="+mn-lt"/>
              </a:rPr>
              <a:t> </a:t>
            </a:r>
            <a:r>
              <a:rPr lang="ru-RU" sz="2800" b="1" dirty="0" err="1">
                <a:latin typeface="+mn-lt"/>
              </a:rPr>
              <a:t>бойынша</a:t>
            </a:r>
            <a:r>
              <a:rPr lang="ru-RU" sz="2800" b="1" dirty="0">
                <a:latin typeface="+mn-lt"/>
              </a:rPr>
              <a:t> </a:t>
            </a:r>
            <a:r>
              <a:rPr lang="ru-RU" sz="2800" b="1" dirty="0" err="1">
                <a:latin typeface="+mn-lt"/>
              </a:rPr>
              <a:t>қорытындылар</a:t>
            </a:r>
            <a:r>
              <a:rPr lang="ru-RU" sz="2800" b="1" dirty="0">
                <a:latin typeface="+mn-lt"/>
              </a:rPr>
              <a:t>.</a:t>
            </a:r>
          </a:p>
        </p:txBody>
      </p:sp>
      <p:sp>
        <p:nvSpPr>
          <p:cNvPr id="3" name="Содержимое 2"/>
          <p:cNvSpPr>
            <a:spLocks noGrp="1"/>
          </p:cNvSpPr>
          <p:nvPr>
            <p:ph idx="1"/>
          </p:nvPr>
        </p:nvSpPr>
        <p:spPr>
          <a:xfrm>
            <a:off x="838200" y="1142984"/>
            <a:ext cx="10515600" cy="5033979"/>
          </a:xfrm>
        </p:spPr>
        <p:txBody>
          <a:bodyPr>
            <a:normAutofit/>
          </a:bodyPr>
          <a:lstStyle/>
          <a:p>
            <a:pPr marL="0" indent="0" algn="just">
              <a:buNone/>
            </a:pPr>
            <a:r>
              <a:rPr lang="ru-RU" sz="1700" dirty="0">
                <a:solidFill>
                  <a:schemeClr val="tx1"/>
                </a:solidFill>
              </a:rPr>
              <a:t>2021 </a:t>
            </a:r>
            <a:r>
              <a:rPr lang="ru-RU" sz="1700" dirty="0" err="1">
                <a:solidFill>
                  <a:schemeClr val="tx1"/>
                </a:solidFill>
              </a:rPr>
              <a:t>жылғы</a:t>
            </a:r>
            <a:r>
              <a:rPr lang="ru-RU" sz="1700" dirty="0">
                <a:solidFill>
                  <a:schemeClr val="tx1"/>
                </a:solidFill>
              </a:rPr>
              <a:t> </a:t>
            </a:r>
            <a:r>
              <a:rPr lang="ru-RU" sz="1700" dirty="0" err="1">
                <a:solidFill>
                  <a:schemeClr val="tx1"/>
                </a:solidFill>
              </a:rPr>
              <a:t>әлеуметтік</a:t>
            </a:r>
            <a:r>
              <a:rPr lang="ru-RU" sz="1700" dirty="0">
                <a:solidFill>
                  <a:schemeClr val="tx1"/>
                </a:solidFill>
              </a:rPr>
              <a:t> </a:t>
            </a:r>
            <a:r>
              <a:rPr lang="ru-RU" sz="1700" dirty="0" err="1">
                <a:solidFill>
                  <a:schemeClr val="tx1"/>
                </a:solidFill>
              </a:rPr>
              <a:t>зерттеудің</a:t>
            </a:r>
            <a:r>
              <a:rPr lang="ru-RU" sz="1700" dirty="0">
                <a:solidFill>
                  <a:schemeClr val="tx1"/>
                </a:solidFill>
              </a:rPr>
              <a:t> </a:t>
            </a:r>
            <a:r>
              <a:rPr lang="ru-RU" sz="1700" dirty="0" err="1">
                <a:solidFill>
                  <a:schemeClr val="tx1"/>
                </a:solidFill>
              </a:rPr>
              <a:t>қорытындылары</a:t>
            </a:r>
            <a:r>
              <a:rPr lang="ru-RU" sz="1700" dirty="0">
                <a:solidFill>
                  <a:schemeClr val="tx1"/>
                </a:solidFill>
              </a:rPr>
              <a:t> </a:t>
            </a:r>
            <a:r>
              <a:rPr lang="ru-RU" sz="1700" dirty="0" err="1">
                <a:solidFill>
                  <a:schemeClr val="tx1"/>
                </a:solidFill>
              </a:rPr>
              <a:t>бойынша</a:t>
            </a:r>
            <a:r>
              <a:rPr lang="ru-RU" sz="1700" dirty="0">
                <a:solidFill>
                  <a:schemeClr val="tx1"/>
                </a:solidFill>
              </a:rPr>
              <a:t> </a:t>
            </a:r>
            <a:r>
              <a:rPr lang="ru-RU" sz="1700" dirty="0" err="1">
                <a:solidFill>
                  <a:schemeClr val="tx1"/>
                </a:solidFill>
              </a:rPr>
              <a:t>мынадай</a:t>
            </a:r>
            <a:r>
              <a:rPr lang="ru-RU" sz="1700" dirty="0">
                <a:solidFill>
                  <a:schemeClr val="tx1"/>
                </a:solidFill>
              </a:rPr>
              <a:t> </a:t>
            </a:r>
            <a:r>
              <a:rPr lang="ru-RU" sz="1700" dirty="0" err="1">
                <a:solidFill>
                  <a:schemeClr val="tx1"/>
                </a:solidFill>
              </a:rPr>
              <a:t>бағыттар</a:t>
            </a:r>
            <a:r>
              <a:rPr lang="ru-RU" sz="1700" dirty="0">
                <a:solidFill>
                  <a:schemeClr val="tx1"/>
                </a:solidFill>
              </a:rPr>
              <a:t> </a:t>
            </a:r>
            <a:r>
              <a:rPr lang="ru-RU" sz="1700" dirty="0" err="1">
                <a:solidFill>
                  <a:schemeClr val="tx1"/>
                </a:solidFill>
              </a:rPr>
              <a:t>бойынша</a:t>
            </a:r>
            <a:r>
              <a:rPr lang="ru-RU" sz="1700" dirty="0">
                <a:solidFill>
                  <a:schemeClr val="tx1"/>
                </a:solidFill>
              </a:rPr>
              <a:t> </a:t>
            </a:r>
            <a:r>
              <a:rPr lang="ru-RU" sz="1700" dirty="0" err="1">
                <a:solidFill>
                  <a:schemeClr val="tx1"/>
                </a:solidFill>
              </a:rPr>
              <a:t>жұмысты</a:t>
            </a:r>
            <a:r>
              <a:rPr lang="ru-RU" sz="1700" dirty="0">
                <a:solidFill>
                  <a:schemeClr val="tx1"/>
                </a:solidFill>
              </a:rPr>
              <a:t> </a:t>
            </a:r>
            <a:r>
              <a:rPr lang="ru-RU" sz="1700" dirty="0" err="1">
                <a:solidFill>
                  <a:schemeClr val="tx1"/>
                </a:solidFill>
              </a:rPr>
              <a:t>күшейту</a:t>
            </a:r>
            <a:r>
              <a:rPr lang="ru-RU" sz="1700" dirty="0">
                <a:solidFill>
                  <a:schemeClr val="tx1"/>
                </a:solidFill>
              </a:rPr>
              <a:t> </a:t>
            </a:r>
            <a:r>
              <a:rPr lang="ru-RU" sz="1700" dirty="0" err="1">
                <a:solidFill>
                  <a:schemeClr val="tx1"/>
                </a:solidFill>
              </a:rPr>
              <a:t>қажет</a:t>
            </a:r>
            <a:r>
              <a:rPr lang="ru-RU" sz="1700" dirty="0">
                <a:solidFill>
                  <a:schemeClr val="tx1"/>
                </a:solidFill>
              </a:rPr>
              <a:t>::</a:t>
            </a:r>
          </a:p>
          <a:p>
            <a:pPr algn="just"/>
            <a:r>
              <a:rPr lang="ru-RU" sz="1700" dirty="0" err="1">
                <a:solidFill>
                  <a:schemeClr val="tx1"/>
                </a:solidFill>
              </a:rPr>
              <a:t>Әйелдер</a:t>
            </a:r>
            <a:r>
              <a:rPr lang="ru-RU" sz="1700" dirty="0">
                <a:solidFill>
                  <a:schemeClr val="tx1"/>
                </a:solidFill>
              </a:rPr>
              <a:t>, </a:t>
            </a:r>
            <a:r>
              <a:rPr lang="ru-RU" sz="1700" dirty="0" err="1">
                <a:solidFill>
                  <a:schemeClr val="tx1"/>
                </a:solidFill>
              </a:rPr>
              <a:t>жастар</a:t>
            </a:r>
            <a:r>
              <a:rPr lang="ru-RU" sz="1700" dirty="0">
                <a:solidFill>
                  <a:schemeClr val="tx1"/>
                </a:solidFill>
              </a:rPr>
              <a:t> </a:t>
            </a:r>
            <a:r>
              <a:rPr lang="ru-RU" sz="1700" dirty="0" err="1">
                <a:solidFill>
                  <a:schemeClr val="tx1"/>
                </a:solidFill>
              </a:rPr>
              <a:t>және</a:t>
            </a:r>
            <a:r>
              <a:rPr lang="ru-RU" sz="1700" dirty="0">
                <a:solidFill>
                  <a:schemeClr val="tx1"/>
                </a:solidFill>
              </a:rPr>
              <a:t> </a:t>
            </a:r>
            <a:r>
              <a:rPr lang="ru-RU" sz="1700" dirty="0" err="1">
                <a:solidFill>
                  <a:schemeClr val="tx1"/>
                </a:solidFill>
              </a:rPr>
              <a:t>зейнеткерлік</a:t>
            </a:r>
            <a:r>
              <a:rPr lang="ru-RU" sz="1700" dirty="0">
                <a:solidFill>
                  <a:schemeClr val="tx1"/>
                </a:solidFill>
              </a:rPr>
              <a:t> </a:t>
            </a:r>
            <a:r>
              <a:rPr lang="ru-RU" sz="1700" dirty="0" err="1">
                <a:solidFill>
                  <a:schemeClr val="tx1"/>
                </a:solidFill>
              </a:rPr>
              <a:t>жас</a:t>
            </a:r>
            <a:r>
              <a:rPr lang="ru-RU" sz="1700" dirty="0">
                <a:solidFill>
                  <a:schemeClr val="tx1"/>
                </a:solidFill>
              </a:rPr>
              <a:t> </a:t>
            </a:r>
            <a:r>
              <a:rPr lang="ru-RU" sz="1700" dirty="0" err="1">
                <a:solidFill>
                  <a:schemeClr val="tx1"/>
                </a:solidFill>
              </a:rPr>
              <a:t>алдындағы</a:t>
            </a:r>
            <a:r>
              <a:rPr lang="ru-RU" sz="1700" dirty="0">
                <a:solidFill>
                  <a:schemeClr val="tx1"/>
                </a:solidFill>
              </a:rPr>
              <a:t> </a:t>
            </a:r>
            <a:r>
              <a:rPr lang="ru-RU" sz="1700" dirty="0" err="1">
                <a:solidFill>
                  <a:schemeClr val="tx1"/>
                </a:solidFill>
              </a:rPr>
              <a:t>және</a:t>
            </a:r>
            <a:r>
              <a:rPr lang="ru-RU" sz="1700" dirty="0">
                <a:solidFill>
                  <a:schemeClr val="tx1"/>
                </a:solidFill>
              </a:rPr>
              <a:t> </a:t>
            </a:r>
            <a:r>
              <a:rPr lang="ru-RU" sz="1700" dirty="0" err="1">
                <a:solidFill>
                  <a:schemeClr val="tx1"/>
                </a:solidFill>
              </a:rPr>
              <a:t>зейнеткерлік</a:t>
            </a:r>
            <a:r>
              <a:rPr lang="ru-RU" sz="1700" dirty="0">
                <a:solidFill>
                  <a:schemeClr val="tx1"/>
                </a:solidFill>
              </a:rPr>
              <a:t> </a:t>
            </a:r>
            <a:r>
              <a:rPr lang="ru-RU" sz="1700" dirty="0" err="1">
                <a:solidFill>
                  <a:schemeClr val="tx1"/>
                </a:solidFill>
              </a:rPr>
              <a:t>жастағы</a:t>
            </a:r>
            <a:r>
              <a:rPr lang="ru-RU" sz="1700" dirty="0">
                <a:solidFill>
                  <a:schemeClr val="tx1"/>
                </a:solidFill>
              </a:rPr>
              <a:t> </a:t>
            </a:r>
            <a:r>
              <a:rPr lang="ru-RU" sz="1700" dirty="0" err="1">
                <a:solidFill>
                  <a:schemeClr val="tx1"/>
                </a:solidFill>
              </a:rPr>
              <a:t>азаматтар</a:t>
            </a:r>
            <a:r>
              <a:rPr lang="ru-RU" sz="1700" dirty="0">
                <a:solidFill>
                  <a:schemeClr val="tx1"/>
                </a:solidFill>
              </a:rPr>
              <a:t> </a:t>
            </a:r>
            <a:r>
              <a:rPr lang="ru-RU" sz="1700" dirty="0" err="1">
                <a:solidFill>
                  <a:schemeClr val="tx1"/>
                </a:solidFill>
              </a:rPr>
              <a:t>арасында</a:t>
            </a:r>
            <a:r>
              <a:rPr lang="ru-RU" sz="1700" dirty="0">
                <a:solidFill>
                  <a:schemeClr val="tx1"/>
                </a:solidFill>
              </a:rPr>
              <a:t> </a:t>
            </a:r>
            <a:r>
              <a:rPr lang="ru-RU" sz="1700" dirty="0" err="1">
                <a:solidFill>
                  <a:schemeClr val="tx1"/>
                </a:solidFill>
              </a:rPr>
              <a:t>қаржы</a:t>
            </a:r>
            <a:r>
              <a:rPr lang="ru-RU" sz="1700" dirty="0">
                <a:solidFill>
                  <a:schemeClr val="tx1"/>
                </a:solidFill>
              </a:rPr>
              <a:t> </a:t>
            </a:r>
            <a:r>
              <a:rPr lang="ru-RU" sz="1700" dirty="0" err="1">
                <a:solidFill>
                  <a:schemeClr val="tx1"/>
                </a:solidFill>
              </a:rPr>
              <a:t>жүйесі</a:t>
            </a:r>
            <a:r>
              <a:rPr lang="ru-RU" sz="1700" dirty="0">
                <a:solidFill>
                  <a:schemeClr val="tx1"/>
                </a:solidFill>
              </a:rPr>
              <a:t> </a:t>
            </a:r>
            <a:r>
              <a:rPr lang="ru-RU" sz="1700" dirty="0" err="1">
                <a:solidFill>
                  <a:schemeClr val="tx1"/>
                </a:solidFill>
              </a:rPr>
              <a:t>туралы</a:t>
            </a:r>
            <a:r>
              <a:rPr lang="ru-RU" sz="1700" dirty="0">
                <a:solidFill>
                  <a:schemeClr val="tx1"/>
                </a:solidFill>
              </a:rPr>
              <a:t> </a:t>
            </a:r>
            <a:r>
              <a:rPr lang="ru-RU" sz="1700" dirty="0" err="1">
                <a:solidFill>
                  <a:schemeClr val="tx1"/>
                </a:solidFill>
              </a:rPr>
              <a:t>хабардарлықты</a:t>
            </a:r>
            <a:r>
              <a:rPr lang="ru-RU" sz="1700" dirty="0">
                <a:solidFill>
                  <a:schemeClr val="tx1"/>
                </a:solidFill>
              </a:rPr>
              <a:t> </a:t>
            </a:r>
            <a:r>
              <a:rPr lang="ru-RU" sz="1700" dirty="0" err="1">
                <a:solidFill>
                  <a:schemeClr val="tx1"/>
                </a:solidFill>
              </a:rPr>
              <a:t>қалыптастыру</a:t>
            </a:r>
            <a:r>
              <a:rPr lang="ru-RU" sz="1700" dirty="0">
                <a:solidFill>
                  <a:schemeClr val="tx1"/>
                </a:solidFill>
              </a:rPr>
              <a:t> </a:t>
            </a:r>
            <a:r>
              <a:rPr lang="ru-RU" sz="1700" dirty="0" err="1">
                <a:solidFill>
                  <a:schemeClr val="tx1"/>
                </a:solidFill>
              </a:rPr>
              <a:t>үшін</a:t>
            </a:r>
            <a:r>
              <a:rPr lang="ru-RU" sz="1700" dirty="0">
                <a:solidFill>
                  <a:schemeClr val="tx1"/>
                </a:solidFill>
              </a:rPr>
              <a:t> </a:t>
            </a:r>
            <a:r>
              <a:rPr lang="ru-RU" sz="1700" dirty="0" err="1">
                <a:solidFill>
                  <a:schemeClr val="tx1"/>
                </a:solidFill>
              </a:rPr>
              <a:t>ақпараттық</a:t>
            </a:r>
            <a:r>
              <a:rPr lang="ru-RU" sz="1700" dirty="0">
                <a:solidFill>
                  <a:schemeClr val="tx1"/>
                </a:solidFill>
              </a:rPr>
              <a:t> - </a:t>
            </a:r>
            <a:r>
              <a:rPr lang="ru-RU" sz="1700" dirty="0" err="1">
                <a:solidFill>
                  <a:schemeClr val="tx1"/>
                </a:solidFill>
              </a:rPr>
              <a:t>түсіндіру</a:t>
            </a:r>
            <a:r>
              <a:rPr lang="ru-RU" sz="1700" dirty="0">
                <a:solidFill>
                  <a:schemeClr val="tx1"/>
                </a:solidFill>
              </a:rPr>
              <a:t> </a:t>
            </a:r>
            <a:r>
              <a:rPr lang="ru-RU" sz="1700" dirty="0" err="1">
                <a:solidFill>
                  <a:schemeClr val="tx1"/>
                </a:solidFill>
              </a:rPr>
              <a:t>сипатындағы</a:t>
            </a:r>
            <a:r>
              <a:rPr lang="ru-RU" sz="1700" dirty="0">
                <a:solidFill>
                  <a:schemeClr val="tx1"/>
                </a:solidFill>
              </a:rPr>
              <a:t> </a:t>
            </a:r>
            <a:r>
              <a:rPr lang="ru-RU" sz="1700" dirty="0" err="1">
                <a:solidFill>
                  <a:schemeClr val="tx1"/>
                </a:solidFill>
              </a:rPr>
              <a:t>іс-шаралар</a:t>
            </a:r>
            <a:r>
              <a:rPr lang="ru-RU" sz="1700" dirty="0">
                <a:solidFill>
                  <a:schemeClr val="tx1"/>
                </a:solidFill>
              </a:rPr>
              <a:t> </a:t>
            </a:r>
            <a:r>
              <a:rPr lang="ru-RU" sz="1700" dirty="0" err="1">
                <a:solidFill>
                  <a:schemeClr val="tx1"/>
                </a:solidFill>
              </a:rPr>
              <a:t>санын</a:t>
            </a:r>
            <a:r>
              <a:rPr lang="ru-RU" sz="1700" dirty="0">
                <a:solidFill>
                  <a:schemeClr val="tx1"/>
                </a:solidFill>
              </a:rPr>
              <a:t> </a:t>
            </a:r>
            <a:r>
              <a:rPr lang="ru-RU" sz="1700" dirty="0" err="1">
                <a:solidFill>
                  <a:schemeClr val="tx1"/>
                </a:solidFill>
              </a:rPr>
              <a:t>ұлғайту</a:t>
            </a:r>
            <a:r>
              <a:rPr lang="ru-RU" sz="1700" dirty="0">
                <a:solidFill>
                  <a:schemeClr val="tx1"/>
                </a:solidFill>
              </a:rPr>
              <a:t>. </a:t>
            </a:r>
            <a:r>
              <a:rPr lang="ru-RU" sz="1700" dirty="0" err="1">
                <a:solidFill>
                  <a:schemeClr val="tx1"/>
                </a:solidFill>
              </a:rPr>
              <a:t>Республикалық</a:t>
            </a:r>
            <a:r>
              <a:rPr lang="ru-RU" sz="1700" dirty="0">
                <a:solidFill>
                  <a:schemeClr val="tx1"/>
                </a:solidFill>
              </a:rPr>
              <a:t> </a:t>
            </a:r>
            <a:r>
              <a:rPr lang="ru-RU" sz="1700" dirty="0" err="1">
                <a:solidFill>
                  <a:schemeClr val="tx1"/>
                </a:solidFill>
              </a:rPr>
              <a:t>маңызы</a:t>
            </a:r>
            <a:r>
              <a:rPr lang="ru-RU" sz="1700" dirty="0">
                <a:solidFill>
                  <a:schemeClr val="tx1"/>
                </a:solidFill>
              </a:rPr>
              <a:t> бар </a:t>
            </a:r>
            <a:r>
              <a:rPr lang="ru-RU" sz="1700" dirty="0" err="1">
                <a:solidFill>
                  <a:schemeClr val="tx1"/>
                </a:solidFill>
              </a:rPr>
              <a:t>қалалардың</a:t>
            </a:r>
            <a:r>
              <a:rPr lang="ru-RU" sz="1700" dirty="0">
                <a:solidFill>
                  <a:schemeClr val="tx1"/>
                </a:solidFill>
              </a:rPr>
              <a:t>, </a:t>
            </a:r>
            <a:r>
              <a:rPr lang="ru-RU" sz="1700" dirty="0" err="1">
                <a:solidFill>
                  <a:schemeClr val="tx1"/>
                </a:solidFill>
              </a:rPr>
              <a:t>өңірлердің</a:t>
            </a:r>
            <a:r>
              <a:rPr lang="ru-RU" sz="1700" dirty="0">
                <a:solidFill>
                  <a:schemeClr val="tx1"/>
                </a:solidFill>
              </a:rPr>
              <a:t> </a:t>
            </a:r>
            <a:r>
              <a:rPr lang="ru-RU" sz="1700" dirty="0" err="1">
                <a:solidFill>
                  <a:schemeClr val="tx1"/>
                </a:solidFill>
              </a:rPr>
              <a:t>және</a:t>
            </a:r>
            <a:r>
              <a:rPr lang="ru-RU" sz="1700" dirty="0">
                <a:solidFill>
                  <a:schemeClr val="tx1"/>
                </a:solidFill>
              </a:rPr>
              <a:t> </a:t>
            </a:r>
            <a:r>
              <a:rPr lang="ru-RU" sz="1700" dirty="0" err="1">
                <a:solidFill>
                  <a:schemeClr val="tx1"/>
                </a:solidFill>
              </a:rPr>
              <a:t>ауыл</a:t>
            </a:r>
            <a:r>
              <a:rPr lang="ru-RU" sz="1700" dirty="0">
                <a:solidFill>
                  <a:schemeClr val="tx1"/>
                </a:solidFill>
              </a:rPr>
              <a:t> </a:t>
            </a:r>
            <a:r>
              <a:rPr lang="ru-RU" sz="1700" dirty="0" err="1">
                <a:solidFill>
                  <a:schemeClr val="tx1"/>
                </a:solidFill>
              </a:rPr>
              <a:t>тұрғындарының</a:t>
            </a:r>
            <a:r>
              <a:rPr lang="ru-RU" sz="1700" dirty="0">
                <a:solidFill>
                  <a:schemeClr val="tx1"/>
                </a:solidFill>
              </a:rPr>
              <a:t> </a:t>
            </a:r>
            <a:r>
              <a:rPr lang="ru-RU" sz="1700" dirty="0" err="1">
                <a:solidFill>
                  <a:schemeClr val="tx1"/>
                </a:solidFill>
              </a:rPr>
              <a:t>арасындағы</a:t>
            </a:r>
            <a:r>
              <a:rPr lang="ru-RU" sz="1700" dirty="0">
                <a:solidFill>
                  <a:schemeClr val="tx1"/>
                </a:solidFill>
              </a:rPr>
              <a:t> </a:t>
            </a:r>
            <a:r>
              <a:rPr lang="ru-RU" sz="1700" dirty="0" err="1">
                <a:solidFill>
                  <a:schemeClr val="tx1"/>
                </a:solidFill>
              </a:rPr>
              <a:t>хабардарлық</a:t>
            </a:r>
            <a:r>
              <a:rPr lang="ru-RU" sz="1700" dirty="0">
                <a:solidFill>
                  <a:schemeClr val="tx1"/>
                </a:solidFill>
              </a:rPr>
              <a:t> </a:t>
            </a:r>
            <a:r>
              <a:rPr lang="ru-RU" sz="1700" dirty="0" err="1">
                <a:solidFill>
                  <a:schemeClr val="tx1"/>
                </a:solidFill>
              </a:rPr>
              <a:t>деңгейіндегі</a:t>
            </a:r>
            <a:r>
              <a:rPr lang="ru-RU" sz="1700" dirty="0">
                <a:solidFill>
                  <a:schemeClr val="tx1"/>
                </a:solidFill>
              </a:rPr>
              <a:t> </a:t>
            </a:r>
            <a:r>
              <a:rPr lang="ru-RU" sz="1700" dirty="0" err="1">
                <a:solidFill>
                  <a:schemeClr val="tx1"/>
                </a:solidFill>
              </a:rPr>
              <a:t>айырмашылықтарға</a:t>
            </a:r>
            <a:r>
              <a:rPr lang="ru-RU" sz="1700" dirty="0">
                <a:solidFill>
                  <a:schemeClr val="tx1"/>
                </a:solidFill>
              </a:rPr>
              <a:t> </a:t>
            </a:r>
            <a:r>
              <a:rPr lang="ru-RU" sz="1700" dirty="0" err="1">
                <a:solidFill>
                  <a:schemeClr val="tx1"/>
                </a:solidFill>
              </a:rPr>
              <a:t>назар</a:t>
            </a:r>
            <a:r>
              <a:rPr lang="ru-RU" sz="1700" dirty="0">
                <a:solidFill>
                  <a:schemeClr val="tx1"/>
                </a:solidFill>
              </a:rPr>
              <a:t> </a:t>
            </a:r>
            <a:r>
              <a:rPr lang="ru-RU" sz="1700" dirty="0" err="1">
                <a:solidFill>
                  <a:schemeClr val="tx1"/>
                </a:solidFill>
              </a:rPr>
              <a:t>аудару</a:t>
            </a:r>
            <a:r>
              <a:rPr lang="ru-RU" sz="1700" dirty="0">
                <a:solidFill>
                  <a:schemeClr val="tx1"/>
                </a:solidFill>
              </a:rPr>
              <a:t>;</a:t>
            </a:r>
          </a:p>
          <a:p>
            <a:pPr algn="just"/>
            <a:r>
              <a:rPr lang="ru-RU" sz="1700" dirty="0" err="1">
                <a:solidFill>
                  <a:schemeClr val="tx1"/>
                </a:solidFill>
              </a:rPr>
              <a:t>Банктер</a:t>
            </a:r>
            <a:r>
              <a:rPr lang="ru-RU" sz="1700" dirty="0">
                <a:solidFill>
                  <a:schemeClr val="tx1"/>
                </a:solidFill>
              </a:rPr>
              <a:t>, </a:t>
            </a:r>
            <a:r>
              <a:rPr lang="ru-RU" sz="1700" dirty="0" err="1">
                <a:solidFill>
                  <a:schemeClr val="tx1"/>
                </a:solidFill>
              </a:rPr>
              <a:t>қаржы</a:t>
            </a:r>
            <a:r>
              <a:rPr lang="ru-RU" sz="1700" dirty="0">
                <a:solidFill>
                  <a:schemeClr val="tx1"/>
                </a:solidFill>
              </a:rPr>
              <a:t> </a:t>
            </a:r>
            <a:r>
              <a:rPr lang="ru-RU" sz="1700" dirty="0" err="1">
                <a:solidFill>
                  <a:schemeClr val="tx1"/>
                </a:solidFill>
              </a:rPr>
              <a:t>және</a:t>
            </a:r>
            <a:r>
              <a:rPr lang="ru-RU" sz="1700" dirty="0">
                <a:solidFill>
                  <a:schemeClr val="tx1"/>
                </a:solidFill>
              </a:rPr>
              <a:t> </a:t>
            </a:r>
            <a:r>
              <a:rPr lang="ru-RU" sz="1700" dirty="0" err="1">
                <a:solidFill>
                  <a:schemeClr val="tx1"/>
                </a:solidFill>
              </a:rPr>
              <a:t>өзге</a:t>
            </a:r>
            <a:r>
              <a:rPr lang="ru-RU" sz="1700" dirty="0">
                <a:solidFill>
                  <a:schemeClr val="tx1"/>
                </a:solidFill>
              </a:rPr>
              <a:t> де кредит </a:t>
            </a:r>
            <a:r>
              <a:rPr lang="ru-RU" sz="1700" dirty="0" err="1">
                <a:solidFill>
                  <a:schemeClr val="tx1"/>
                </a:solidFill>
              </a:rPr>
              <a:t>ұйымдары</a:t>
            </a:r>
            <a:r>
              <a:rPr lang="ru-RU" sz="1700" dirty="0">
                <a:solidFill>
                  <a:schemeClr val="tx1"/>
                </a:solidFill>
              </a:rPr>
              <a:t> </a:t>
            </a:r>
            <a:r>
              <a:rPr lang="ru-RU" sz="1700" dirty="0" err="1">
                <a:solidFill>
                  <a:schemeClr val="tx1"/>
                </a:solidFill>
              </a:rPr>
              <a:t>қаржылық</a:t>
            </a:r>
            <a:r>
              <a:rPr lang="ru-RU" sz="1700" dirty="0">
                <a:solidFill>
                  <a:schemeClr val="tx1"/>
                </a:solidFill>
              </a:rPr>
              <a:t> </a:t>
            </a:r>
            <a:r>
              <a:rPr lang="ru-RU" sz="1700" dirty="0" err="1">
                <a:solidFill>
                  <a:schemeClr val="tx1"/>
                </a:solidFill>
              </a:rPr>
              <a:t>алаяқтық</a:t>
            </a:r>
            <a:r>
              <a:rPr lang="ru-RU" sz="1700" dirty="0">
                <a:solidFill>
                  <a:schemeClr val="tx1"/>
                </a:solidFill>
              </a:rPr>
              <a:t> </a:t>
            </a:r>
            <a:r>
              <a:rPr lang="ru-RU" sz="1700" dirty="0" err="1">
                <a:solidFill>
                  <a:schemeClr val="tx1"/>
                </a:solidFill>
              </a:rPr>
              <a:t>фактілерінің</a:t>
            </a:r>
            <a:r>
              <a:rPr lang="ru-RU" sz="1700" dirty="0">
                <a:solidFill>
                  <a:schemeClr val="tx1"/>
                </a:solidFill>
              </a:rPr>
              <a:t> </a:t>
            </a:r>
            <a:r>
              <a:rPr lang="ru-RU" sz="1700" dirty="0" err="1">
                <a:solidFill>
                  <a:schemeClr val="tx1"/>
                </a:solidFill>
              </a:rPr>
              <a:t>ұлғаюына</a:t>
            </a:r>
            <a:r>
              <a:rPr lang="ru-RU" sz="1700" dirty="0">
                <a:solidFill>
                  <a:schemeClr val="tx1"/>
                </a:solidFill>
              </a:rPr>
              <a:t> </a:t>
            </a:r>
            <a:r>
              <a:rPr lang="ru-RU" sz="1700" dirty="0" err="1">
                <a:solidFill>
                  <a:schemeClr val="tx1"/>
                </a:solidFill>
              </a:rPr>
              <a:t>байланысты</a:t>
            </a:r>
            <a:r>
              <a:rPr lang="ru-RU" sz="1700" dirty="0">
                <a:solidFill>
                  <a:schemeClr val="tx1"/>
                </a:solidFill>
              </a:rPr>
              <a:t> </a:t>
            </a:r>
            <a:r>
              <a:rPr lang="ru-RU" sz="1700" dirty="0" err="1">
                <a:solidFill>
                  <a:schemeClr val="tx1"/>
                </a:solidFill>
              </a:rPr>
              <a:t>өз</a:t>
            </a:r>
            <a:r>
              <a:rPr lang="ru-RU" sz="1700" dirty="0">
                <a:solidFill>
                  <a:schemeClr val="tx1"/>
                </a:solidFill>
              </a:rPr>
              <a:t> </a:t>
            </a:r>
            <a:r>
              <a:rPr lang="ru-RU" sz="1700" dirty="0" err="1">
                <a:solidFill>
                  <a:schemeClr val="tx1"/>
                </a:solidFill>
              </a:rPr>
              <a:t>қызметтерін</a:t>
            </a:r>
            <a:r>
              <a:rPr lang="ru-RU" sz="1700" dirty="0">
                <a:solidFill>
                  <a:schemeClr val="tx1"/>
                </a:solidFill>
              </a:rPr>
              <a:t> </a:t>
            </a:r>
            <a:r>
              <a:rPr lang="ru-RU" sz="1700" dirty="0" err="1">
                <a:solidFill>
                  <a:schemeClr val="tx1"/>
                </a:solidFill>
              </a:rPr>
              <a:t>азаматтар</a:t>
            </a:r>
            <a:r>
              <a:rPr lang="ru-RU" sz="1700" dirty="0">
                <a:solidFill>
                  <a:schemeClr val="tx1"/>
                </a:solidFill>
              </a:rPr>
              <a:t> </a:t>
            </a:r>
            <a:r>
              <a:rPr lang="ru-RU" sz="1700" dirty="0" err="1">
                <a:solidFill>
                  <a:schemeClr val="tx1"/>
                </a:solidFill>
              </a:rPr>
              <a:t>үшін</a:t>
            </a:r>
            <a:r>
              <a:rPr lang="ru-RU" sz="1700" dirty="0">
                <a:solidFill>
                  <a:schemeClr val="tx1"/>
                </a:solidFill>
              </a:rPr>
              <a:t> </a:t>
            </a:r>
            <a:r>
              <a:rPr lang="ru-RU" sz="1700" dirty="0" err="1">
                <a:solidFill>
                  <a:schemeClr val="tx1"/>
                </a:solidFill>
              </a:rPr>
              <a:t>пайдалану</a:t>
            </a:r>
            <a:r>
              <a:rPr lang="ru-RU" sz="1700" dirty="0">
                <a:solidFill>
                  <a:schemeClr val="tx1"/>
                </a:solidFill>
              </a:rPr>
              <a:t> </a:t>
            </a:r>
            <a:r>
              <a:rPr lang="ru-RU" sz="1700" dirty="0" err="1">
                <a:solidFill>
                  <a:schemeClr val="tx1"/>
                </a:solidFill>
              </a:rPr>
              <a:t>туралы</a:t>
            </a:r>
            <a:r>
              <a:rPr lang="ru-RU" sz="1700" dirty="0">
                <a:solidFill>
                  <a:schemeClr val="tx1"/>
                </a:solidFill>
              </a:rPr>
              <a:t> </a:t>
            </a:r>
            <a:r>
              <a:rPr lang="ru-RU" sz="1700" dirty="0" err="1">
                <a:solidFill>
                  <a:schemeClr val="tx1"/>
                </a:solidFill>
              </a:rPr>
              <a:t>хабардар</a:t>
            </a:r>
            <a:r>
              <a:rPr lang="ru-RU" sz="1700" dirty="0">
                <a:solidFill>
                  <a:schemeClr val="tx1"/>
                </a:solidFill>
              </a:rPr>
              <a:t> </a:t>
            </a:r>
            <a:r>
              <a:rPr lang="ru-RU" sz="1700" dirty="0" err="1">
                <a:solidFill>
                  <a:schemeClr val="tx1"/>
                </a:solidFill>
              </a:rPr>
              <a:t>етудің</a:t>
            </a:r>
            <a:r>
              <a:rPr lang="ru-RU" sz="1700" dirty="0">
                <a:solidFill>
                  <a:schemeClr val="tx1"/>
                </a:solidFill>
              </a:rPr>
              <a:t> </a:t>
            </a:r>
            <a:r>
              <a:rPr lang="ru-RU" sz="1700" dirty="0" err="1">
                <a:solidFill>
                  <a:schemeClr val="tx1"/>
                </a:solidFill>
              </a:rPr>
              <a:t>жаңа</a:t>
            </a:r>
            <a:r>
              <a:rPr lang="ru-RU" sz="1700" dirty="0">
                <a:solidFill>
                  <a:schemeClr val="tx1"/>
                </a:solidFill>
              </a:rPr>
              <a:t> </a:t>
            </a:r>
            <a:r>
              <a:rPr lang="ru-RU" sz="1700" dirty="0" err="1">
                <a:solidFill>
                  <a:schemeClr val="tx1"/>
                </a:solidFill>
              </a:rPr>
              <a:t>стратегияларын</a:t>
            </a:r>
            <a:r>
              <a:rPr lang="ru-RU" sz="1700" dirty="0">
                <a:solidFill>
                  <a:schemeClr val="tx1"/>
                </a:solidFill>
              </a:rPr>
              <a:t> </a:t>
            </a:r>
            <a:r>
              <a:rPr lang="ru-RU" sz="1700" dirty="0" err="1">
                <a:solidFill>
                  <a:schemeClr val="tx1"/>
                </a:solidFill>
              </a:rPr>
              <a:t>әзірлеуі</a:t>
            </a:r>
            <a:r>
              <a:rPr lang="ru-RU" sz="1700" dirty="0">
                <a:solidFill>
                  <a:schemeClr val="tx1"/>
                </a:solidFill>
              </a:rPr>
              <a:t> </a:t>
            </a:r>
            <a:r>
              <a:rPr lang="ru-RU" sz="1700" dirty="0" err="1">
                <a:solidFill>
                  <a:schemeClr val="tx1"/>
                </a:solidFill>
              </a:rPr>
              <a:t>қажет</a:t>
            </a:r>
            <a:r>
              <a:rPr lang="ru-RU" sz="1700" dirty="0">
                <a:solidFill>
                  <a:schemeClr val="tx1"/>
                </a:solidFill>
              </a:rPr>
              <a:t>;</a:t>
            </a:r>
          </a:p>
          <a:p>
            <a:pPr algn="just"/>
            <a:r>
              <a:rPr lang="ru-RU" sz="1700" dirty="0" err="1">
                <a:solidFill>
                  <a:schemeClr val="tx1"/>
                </a:solidFill>
              </a:rPr>
              <a:t>Халықтың</a:t>
            </a:r>
            <a:r>
              <a:rPr lang="ru-RU" sz="1700" dirty="0">
                <a:solidFill>
                  <a:schemeClr val="tx1"/>
                </a:solidFill>
              </a:rPr>
              <a:t> </a:t>
            </a:r>
            <a:r>
              <a:rPr lang="ru-RU" sz="1700" dirty="0" err="1">
                <a:solidFill>
                  <a:schemeClr val="tx1"/>
                </a:solidFill>
              </a:rPr>
              <a:t>сенім</a:t>
            </a:r>
            <a:r>
              <a:rPr lang="ru-RU" sz="1700" dirty="0">
                <a:solidFill>
                  <a:schemeClr val="tx1"/>
                </a:solidFill>
              </a:rPr>
              <a:t> </a:t>
            </a:r>
            <a:r>
              <a:rPr lang="ru-RU" sz="1700" dirty="0" err="1">
                <a:solidFill>
                  <a:schemeClr val="tx1"/>
                </a:solidFill>
              </a:rPr>
              <a:t>рейтингі</a:t>
            </a:r>
            <a:r>
              <a:rPr lang="ru-RU" sz="1700" dirty="0">
                <a:solidFill>
                  <a:schemeClr val="tx1"/>
                </a:solidFill>
              </a:rPr>
              <a:t> </a:t>
            </a:r>
            <a:r>
              <a:rPr lang="ru-RU" sz="1700" dirty="0" err="1">
                <a:solidFill>
                  <a:schemeClr val="tx1"/>
                </a:solidFill>
              </a:rPr>
              <a:t>жоғары</a:t>
            </a:r>
            <a:r>
              <a:rPr lang="ru-RU" sz="1700" dirty="0">
                <a:solidFill>
                  <a:schemeClr val="tx1"/>
                </a:solidFill>
              </a:rPr>
              <a:t> </a:t>
            </a:r>
            <a:r>
              <a:rPr lang="ru-RU" sz="1700" dirty="0" err="1">
                <a:solidFill>
                  <a:schemeClr val="tx1"/>
                </a:solidFill>
              </a:rPr>
              <a:t>медиалық</a:t>
            </a:r>
            <a:r>
              <a:rPr lang="ru-RU" sz="1700" dirty="0">
                <a:solidFill>
                  <a:schemeClr val="tx1"/>
                </a:solidFill>
              </a:rPr>
              <a:t> </a:t>
            </a:r>
            <a:r>
              <a:rPr lang="ru-RU" sz="1700" dirty="0" err="1">
                <a:solidFill>
                  <a:schemeClr val="tx1"/>
                </a:solidFill>
              </a:rPr>
              <a:t>тұлғаларды</a:t>
            </a:r>
            <a:r>
              <a:rPr lang="ru-RU" sz="1700" dirty="0">
                <a:solidFill>
                  <a:schemeClr val="tx1"/>
                </a:solidFill>
              </a:rPr>
              <a:t> </a:t>
            </a:r>
            <a:r>
              <a:rPr lang="ru-RU" sz="1700" dirty="0" err="1">
                <a:solidFill>
                  <a:schemeClr val="tx1"/>
                </a:solidFill>
              </a:rPr>
              <a:t>тарта</a:t>
            </a:r>
            <a:r>
              <a:rPr lang="ru-RU" sz="1700" dirty="0">
                <a:solidFill>
                  <a:schemeClr val="tx1"/>
                </a:solidFill>
              </a:rPr>
              <a:t> </a:t>
            </a:r>
            <a:r>
              <a:rPr lang="ru-RU" sz="1700" dirty="0" err="1">
                <a:solidFill>
                  <a:schemeClr val="tx1"/>
                </a:solidFill>
              </a:rPr>
              <a:t>отырып</a:t>
            </a:r>
            <a:r>
              <a:rPr lang="ru-RU" sz="1700" dirty="0">
                <a:solidFill>
                  <a:schemeClr val="tx1"/>
                </a:solidFill>
              </a:rPr>
              <a:t>, </a:t>
            </a:r>
            <a:r>
              <a:rPr lang="ru-RU" sz="1700" dirty="0" err="1">
                <a:solidFill>
                  <a:schemeClr val="tx1"/>
                </a:solidFill>
              </a:rPr>
              <a:t>әлеуметтік</a:t>
            </a:r>
            <a:r>
              <a:rPr lang="ru-RU" sz="1700" dirty="0">
                <a:solidFill>
                  <a:schemeClr val="tx1"/>
                </a:solidFill>
              </a:rPr>
              <a:t> </a:t>
            </a:r>
            <a:r>
              <a:rPr lang="ru-RU" sz="1700" dirty="0" err="1">
                <a:solidFill>
                  <a:schemeClr val="tx1"/>
                </a:solidFill>
              </a:rPr>
              <a:t>желілерде</a:t>
            </a:r>
            <a:r>
              <a:rPr lang="ru-RU" sz="1700" dirty="0">
                <a:solidFill>
                  <a:schemeClr val="tx1"/>
                </a:solidFill>
              </a:rPr>
              <a:t> </a:t>
            </a:r>
            <a:r>
              <a:rPr lang="ru-RU" sz="1700" dirty="0" err="1">
                <a:solidFill>
                  <a:schemeClr val="tx1"/>
                </a:solidFill>
              </a:rPr>
              <a:t>және</a:t>
            </a:r>
            <a:r>
              <a:rPr lang="ru-RU" sz="1700" dirty="0">
                <a:solidFill>
                  <a:schemeClr val="tx1"/>
                </a:solidFill>
              </a:rPr>
              <a:t> </a:t>
            </a:r>
            <a:r>
              <a:rPr lang="ru-RU" sz="1700" dirty="0" err="1">
                <a:solidFill>
                  <a:schemeClr val="tx1"/>
                </a:solidFill>
              </a:rPr>
              <a:t>интернетте</a:t>
            </a:r>
            <a:r>
              <a:rPr lang="ru-RU" sz="1700" dirty="0">
                <a:solidFill>
                  <a:schemeClr val="tx1"/>
                </a:solidFill>
              </a:rPr>
              <a:t> </a:t>
            </a:r>
            <a:r>
              <a:rPr lang="ru-RU" sz="1700" dirty="0" err="1">
                <a:solidFill>
                  <a:schemeClr val="tx1"/>
                </a:solidFill>
              </a:rPr>
              <a:t>қаржылық</a:t>
            </a:r>
            <a:r>
              <a:rPr lang="ru-RU" sz="1700" dirty="0">
                <a:solidFill>
                  <a:schemeClr val="tx1"/>
                </a:solidFill>
              </a:rPr>
              <a:t> </a:t>
            </a:r>
            <a:r>
              <a:rPr lang="ru-RU" sz="1700" dirty="0" err="1">
                <a:solidFill>
                  <a:schemeClr val="tx1"/>
                </a:solidFill>
              </a:rPr>
              <a:t>және</a:t>
            </a:r>
            <a:r>
              <a:rPr lang="ru-RU" sz="1700" dirty="0">
                <a:solidFill>
                  <a:schemeClr val="tx1"/>
                </a:solidFill>
              </a:rPr>
              <a:t> </a:t>
            </a:r>
            <a:r>
              <a:rPr lang="ru-RU" sz="1700" dirty="0" err="1">
                <a:solidFill>
                  <a:schemeClr val="tx1"/>
                </a:solidFill>
              </a:rPr>
              <a:t>банктік</a:t>
            </a:r>
            <a:r>
              <a:rPr lang="ru-RU" sz="1700" dirty="0">
                <a:solidFill>
                  <a:schemeClr val="tx1"/>
                </a:solidFill>
              </a:rPr>
              <a:t> </a:t>
            </a:r>
            <a:r>
              <a:rPr lang="ru-RU" sz="1700" dirty="0" err="1">
                <a:solidFill>
                  <a:schemeClr val="tx1"/>
                </a:solidFill>
              </a:rPr>
              <a:t>қызметтер</a:t>
            </a:r>
            <a:r>
              <a:rPr lang="ru-RU" sz="1700" dirty="0">
                <a:solidFill>
                  <a:schemeClr val="tx1"/>
                </a:solidFill>
              </a:rPr>
              <a:t> </a:t>
            </a:r>
            <a:r>
              <a:rPr lang="ru-RU" sz="1700" dirty="0" err="1">
                <a:solidFill>
                  <a:schemeClr val="tx1"/>
                </a:solidFill>
              </a:rPr>
              <a:t>туралы</a:t>
            </a:r>
            <a:r>
              <a:rPr lang="ru-RU" sz="1700" dirty="0">
                <a:solidFill>
                  <a:schemeClr val="tx1"/>
                </a:solidFill>
              </a:rPr>
              <a:t> </a:t>
            </a:r>
            <a:r>
              <a:rPr lang="ru-RU" sz="1700" dirty="0" err="1">
                <a:solidFill>
                  <a:schemeClr val="tx1"/>
                </a:solidFill>
              </a:rPr>
              <a:t>білімді</a:t>
            </a:r>
            <a:r>
              <a:rPr lang="ru-RU" sz="1700" dirty="0">
                <a:solidFill>
                  <a:schemeClr val="tx1"/>
                </a:solidFill>
              </a:rPr>
              <a:t> </a:t>
            </a:r>
            <a:r>
              <a:rPr lang="ru-RU" sz="1700" dirty="0" err="1">
                <a:solidFill>
                  <a:schemeClr val="tx1"/>
                </a:solidFill>
              </a:rPr>
              <a:t>тарату</a:t>
            </a:r>
            <a:r>
              <a:rPr lang="ru-RU" sz="1700" dirty="0">
                <a:solidFill>
                  <a:schemeClr val="tx1"/>
                </a:solidFill>
              </a:rPr>
              <a:t> </a:t>
            </a:r>
            <a:r>
              <a:rPr lang="ru-RU" sz="1700" dirty="0" err="1">
                <a:solidFill>
                  <a:schemeClr val="tx1"/>
                </a:solidFill>
              </a:rPr>
              <a:t>бойынша</a:t>
            </a:r>
            <a:r>
              <a:rPr lang="ru-RU" sz="1700" dirty="0">
                <a:solidFill>
                  <a:schemeClr val="tx1"/>
                </a:solidFill>
              </a:rPr>
              <a:t> </a:t>
            </a:r>
            <a:r>
              <a:rPr lang="ru-RU" sz="1700" dirty="0" err="1">
                <a:solidFill>
                  <a:schemeClr val="tx1"/>
                </a:solidFill>
              </a:rPr>
              <a:t>жұмысты</a:t>
            </a:r>
            <a:r>
              <a:rPr lang="ru-RU" sz="1700" dirty="0">
                <a:solidFill>
                  <a:schemeClr val="tx1"/>
                </a:solidFill>
              </a:rPr>
              <a:t> </a:t>
            </a:r>
            <a:r>
              <a:rPr lang="ru-RU" sz="1700" dirty="0" err="1">
                <a:solidFill>
                  <a:schemeClr val="tx1"/>
                </a:solidFill>
              </a:rPr>
              <a:t>жандандыру</a:t>
            </a:r>
            <a:r>
              <a:rPr lang="ru-RU" sz="1700" dirty="0">
                <a:solidFill>
                  <a:schemeClr val="tx1"/>
                </a:solidFill>
              </a:rPr>
              <a:t>;</a:t>
            </a:r>
          </a:p>
          <a:p>
            <a:pPr algn="just"/>
            <a:r>
              <a:rPr lang="ru-RU" sz="1700" dirty="0" err="1">
                <a:solidFill>
                  <a:schemeClr val="tx1"/>
                </a:solidFill>
              </a:rPr>
              <a:t>Қаржылық</a:t>
            </a:r>
            <a:r>
              <a:rPr lang="ru-RU" sz="1700" dirty="0">
                <a:solidFill>
                  <a:schemeClr val="tx1"/>
                </a:solidFill>
              </a:rPr>
              <a:t> </a:t>
            </a:r>
            <a:r>
              <a:rPr lang="ru-RU" sz="1700" dirty="0" err="1">
                <a:solidFill>
                  <a:schemeClr val="tx1"/>
                </a:solidFill>
              </a:rPr>
              <a:t>сауаттылықты</a:t>
            </a:r>
            <a:r>
              <a:rPr lang="ru-RU" sz="1700" dirty="0">
                <a:solidFill>
                  <a:schemeClr val="tx1"/>
                </a:solidFill>
              </a:rPr>
              <a:t> </a:t>
            </a:r>
            <a:r>
              <a:rPr lang="ru-RU" sz="1700" dirty="0" err="1">
                <a:solidFill>
                  <a:schemeClr val="tx1"/>
                </a:solidFill>
              </a:rPr>
              <a:t>қалыптастыру</a:t>
            </a:r>
            <a:r>
              <a:rPr lang="ru-RU" sz="1700" dirty="0">
                <a:solidFill>
                  <a:schemeClr val="tx1"/>
                </a:solidFill>
              </a:rPr>
              <a:t> </a:t>
            </a:r>
            <a:r>
              <a:rPr lang="ru-RU" sz="1700" dirty="0" err="1">
                <a:solidFill>
                  <a:schemeClr val="tx1"/>
                </a:solidFill>
              </a:rPr>
              <a:t>бойынша</a:t>
            </a:r>
            <a:r>
              <a:rPr lang="ru-RU" sz="1700" dirty="0">
                <a:solidFill>
                  <a:schemeClr val="tx1"/>
                </a:solidFill>
              </a:rPr>
              <a:t> </a:t>
            </a:r>
            <a:r>
              <a:rPr lang="ru-RU" sz="1700" dirty="0" err="1">
                <a:solidFill>
                  <a:schemeClr val="tx1"/>
                </a:solidFill>
              </a:rPr>
              <a:t>іс-шараларды</a:t>
            </a:r>
            <a:r>
              <a:rPr lang="ru-RU" sz="1700" dirty="0">
                <a:solidFill>
                  <a:schemeClr val="tx1"/>
                </a:solidFill>
              </a:rPr>
              <a:t> </a:t>
            </a:r>
            <a:r>
              <a:rPr lang="ru-RU" sz="1700" dirty="0" err="1">
                <a:solidFill>
                  <a:schemeClr val="tx1"/>
                </a:solidFill>
              </a:rPr>
              <a:t>ұйымдастыру</a:t>
            </a:r>
            <a:r>
              <a:rPr lang="ru-RU" sz="1700" dirty="0">
                <a:solidFill>
                  <a:schemeClr val="tx1"/>
                </a:solidFill>
              </a:rPr>
              <a:t> </a:t>
            </a:r>
            <a:r>
              <a:rPr lang="ru-RU" sz="1700" dirty="0" err="1">
                <a:solidFill>
                  <a:schemeClr val="tx1"/>
                </a:solidFill>
              </a:rPr>
              <a:t>және</a:t>
            </a:r>
            <a:r>
              <a:rPr lang="ru-RU" sz="1700" dirty="0">
                <a:solidFill>
                  <a:schemeClr val="tx1"/>
                </a:solidFill>
              </a:rPr>
              <a:t> </a:t>
            </a:r>
            <a:r>
              <a:rPr lang="ru-RU" sz="1700" dirty="0" err="1">
                <a:solidFill>
                  <a:schemeClr val="tx1"/>
                </a:solidFill>
              </a:rPr>
              <a:t>өткізу</a:t>
            </a:r>
            <a:r>
              <a:rPr lang="ru-RU" sz="1700" dirty="0">
                <a:solidFill>
                  <a:schemeClr val="tx1"/>
                </a:solidFill>
              </a:rPr>
              <a:t> </a:t>
            </a:r>
            <a:r>
              <a:rPr lang="ru-RU" sz="1700" dirty="0" err="1">
                <a:solidFill>
                  <a:schemeClr val="tx1"/>
                </a:solidFill>
              </a:rPr>
              <a:t>кезінде</a:t>
            </a:r>
            <a:r>
              <a:rPr lang="ru-RU" sz="1700" dirty="0">
                <a:solidFill>
                  <a:schemeClr val="tx1"/>
                </a:solidFill>
              </a:rPr>
              <a:t> </a:t>
            </a:r>
            <a:r>
              <a:rPr lang="ru-RU" sz="1700" dirty="0" err="1">
                <a:solidFill>
                  <a:schemeClr val="tx1"/>
                </a:solidFill>
              </a:rPr>
              <a:t>гендерді</a:t>
            </a:r>
            <a:r>
              <a:rPr lang="ru-RU" sz="1700" dirty="0">
                <a:solidFill>
                  <a:schemeClr val="tx1"/>
                </a:solidFill>
              </a:rPr>
              <a:t>, </a:t>
            </a:r>
            <a:r>
              <a:rPr lang="ru-RU" sz="1700" dirty="0" err="1">
                <a:solidFill>
                  <a:schemeClr val="tx1"/>
                </a:solidFill>
              </a:rPr>
              <a:t>жасты</a:t>
            </a:r>
            <a:r>
              <a:rPr lang="ru-RU" sz="1700" dirty="0">
                <a:solidFill>
                  <a:schemeClr val="tx1"/>
                </a:solidFill>
              </a:rPr>
              <a:t>, </a:t>
            </a:r>
            <a:r>
              <a:rPr lang="ru-RU" sz="1700" dirty="0" err="1">
                <a:solidFill>
                  <a:schemeClr val="tx1"/>
                </a:solidFill>
              </a:rPr>
              <a:t>білім</a:t>
            </a:r>
            <a:r>
              <a:rPr lang="ru-RU" sz="1700" dirty="0">
                <a:solidFill>
                  <a:schemeClr val="tx1"/>
                </a:solidFill>
              </a:rPr>
              <a:t> </a:t>
            </a:r>
            <a:r>
              <a:rPr lang="ru-RU" sz="1700" dirty="0" err="1">
                <a:solidFill>
                  <a:schemeClr val="tx1"/>
                </a:solidFill>
              </a:rPr>
              <a:t>деңгейін</a:t>
            </a:r>
            <a:r>
              <a:rPr lang="ru-RU" sz="1700" dirty="0">
                <a:solidFill>
                  <a:schemeClr val="tx1"/>
                </a:solidFill>
              </a:rPr>
              <a:t>, </a:t>
            </a:r>
            <a:r>
              <a:rPr lang="ru-RU" sz="1700" dirty="0" err="1">
                <a:solidFill>
                  <a:schemeClr val="tx1"/>
                </a:solidFill>
              </a:rPr>
              <a:t>тұрғылықты</a:t>
            </a:r>
            <a:r>
              <a:rPr lang="ru-RU" sz="1700" dirty="0">
                <a:solidFill>
                  <a:schemeClr val="tx1"/>
                </a:solidFill>
              </a:rPr>
              <a:t> </a:t>
            </a:r>
            <a:r>
              <a:rPr lang="ru-RU" sz="1700" dirty="0" err="1">
                <a:solidFill>
                  <a:schemeClr val="tx1"/>
                </a:solidFill>
              </a:rPr>
              <a:t>жерді</a:t>
            </a:r>
            <a:r>
              <a:rPr lang="ru-RU" sz="1700" dirty="0">
                <a:solidFill>
                  <a:schemeClr val="tx1"/>
                </a:solidFill>
              </a:rPr>
              <a:t>, </a:t>
            </a:r>
            <a:r>
              <a:rPr lang="ru-RU" sz="1700" dirty="0" err="1">
                <a:solidFill>
                  <a:schemeClr val="tx1"/>
                </a:solidFill>
              </a:rPr>
              <a:t>интернетке</a:t>
            </a:r>
            <a:r>
              <a:rPr lang="ru-RU" sz="1700" dirty="0">
                <a:solidFill>
                  <a:schemeClr val="tx1"/>
                </a:solidFill>
              </a:rPr>
              <a:t> </a:t>
            </a:r>
            <a:r>
              <a:rPr lang="ru-RU" sz="1700" dirty="0" err="1">
                <a:solidFill>
                  <a:schemeClr val="tx1"/>
                </a:solidFill>
              </a:rPr>
              <a:t>қолжетімділікті</a:t>
            </a:r>
            <a:r>
              <a:rPr lang="ru-RU" sz="1700" dirty="0">
                <a:solidFill>
                  <a:schemeClr val="tx1"/>
                </a:solidFill>
              </a:rPr>
              <a:t> </a:t>
            </a:r>
            <a:r>
              <a:rPr lang="ru-RU" sz="1700" dirty="0" err="1">
                <a:solidFill>
                  <a:schemeClr val="tx1"/>
                </a:solidFill>
              </a:rPr>
              <a:t>ескеру</a:t>
            </a:r>
            <a:r>
              <a:rPr lang="ru-RU" sz="1700" dirty="0">
                <a:solidFill>
                  <a:schemeClr val="tx1"/>
                </a:solidFill>
              </a:rPr>
              <a:t>;</a:t>
            </a:r>
          </a:p>
          <a:p>
            <a:pPr algn="just"/>
            <a:r>
              <a:rPr lang="ru-RU" sz="1700" dirty="0" err="1">
                <a:solidFill>
                  <a:schemeClr val="tx1"/>
                </a:solidFill>
              </a:rPr>
              <a:t>Студенттер</a:t>
            </a:r>
            <a:r>
              <a:rPr lang="ru-RU" sz="1700" dirty="0">
                <a:solidFill>
                  <a:schemeClr val="tx1"/>
                </a:solidFill>
              </a:rPr>
              <a:t>, </a:t>
            </a:r>
            <a:r>
              <a:rPr lang="ru-RU" sz="1700" dirty="0" err="1">
                <a:solidFill>
                  <a:schemeClr val="tx1"/>
                </a:solidFill>
              </a:rPr>
              <a:t>үй</a:t>
            </a:r>
            <a:r>
              <a:rPr lang="ru-RU" sz="1700" dirty="0">
                <a:solidFill>
                  <a:schemeClr val="tx1"/>
                </a:solidFill>
              </a:rPr>
              <a:t> </a:t>
            </a:r>
            <a:r>
              <a:rPr lang="ru-RU" sz="1700" dirty="0" err="1">
                <a:solidFill>
                  <a:schemeClr val="tx1"/>
                </a:solidFill>
              </a:rPr>
              <a:t>шаруасындағы</a:t>
            </a:r>
            <a:r>
              <a:rPr lang="ru-RU" sz="1700" dirty="0">
                <a:solidFill>
                  <a:schemeClr val="tx1"/>
                </a:solidFill>
              </a:rPr>
              <a:t> </a:t>
            </a:r>
            <a:r>
              <a:rPr lang="ru-RU" sz="1700" dirty="0" err="1">
                <a:solidFill>
                  <a:schemeClr val="tx1"/>
                </a:solidFill>
              </a:rPr>
              <a:t>әйелдер</a:t>
            </a:r>
            <a:r>
              <a:rPr lang="ru-RU" sz="1700" dirty="0">
                <a:solidFill>
                  <a:schemeClr val="tx1"/>
                </a:solidFill>
              </a:rPr>
              <a:t>, </a:t>
            </a:r>
            <a:r>
              <a:rPr lang="ru-RU" sz="1700" dirty="0" err="1">
                <a:solidFill>
                  <a:schemeClr val="tx1"/>
                </a:solidFill>
              </a:rPr>
              <a:t>зейнеткерлер</a:t>
            </a:r>
            <a:r>
              <a:rPr lang="ru-RU" sz="1700" dirty="0">
                <a:solidFill>
                  <a:schemeClr val="tx1"/>
                </a:solidFill>
              </a:rPr>
              <a:t> </a:t>
            </a:r>
            <a:r>
              <a:rPr lang="ru-RU" sz="1700" dirty="0" err="1">
                <a:solidFill>
                  <a:schemeClr val="tx1"/>
                </a:solidFill>
              </a:rPr>
              <a:t>және</a:t>
            </a:r>
            <a:r>
              <a:rPr lang="ru-RU" sz="1700" dirty="0">
                <a:solidFill>
                  <a:schemeClr val="tx1"/>
                </a:solidFill>
              </a:rPr>
              <a:t> </a:t>
            </a:r>
            <a:r>
              <a:rPr lang="ru-RU" sz="1700" dirty="0" err="1">
                <a:solidFill>
                  <a:schemeClr val="tx1"/>
                </a:solidFill>
              </a:rPr>
              <a:t>ауыл</a:t>
            </a:r>
            <a:r>
              <a:rPr lang="ru-RU" sz="1700" dirty="0">
                <a:solidFill>
                  <a:schemeClr val="tx1"/>
                </a:solidFill>
              </a:rPr>
              <a:t> </a:t>
            </a:r>
            <a:r>
              <a:rPr lang="ru-RU" sz="1700" dirty="0" err="1">
                <a:solidFill>
                  <a:schemeClr val="tx1"/>
                </a:solidFill>
              </a:rPr>
              <a:t>тұрғындары</a:t>
            </a:r>
            <a:r>
              <a:rPr lang="ru-RU" sz="1700" dirty="0">
                <a:solidFill>
                  <a:schemeClr val="tx1"/>
                </a:solidFill>
              </a:rPr>
              <a:t> </a:t>
            </a:r>
            <a:r>
              <a:rPr lang="ru-RU" sz="1700" dirty="0" err="1">
                <a:solidFill>
                  <a:schemeClr val="tx1"/>
                </a:solidFill>
              </a:rPr>
              <a:t>арасында</a:t>
            </a:r>
            <a:r>
              <a:rPr lang="ru-RU" sz="1700" dirty="0">
                <a:solidFill>
                  <a:schemeClr val="tx1"/>
                </a:solidFill>
              </a:rPr>
              <a:t> </a:t>
            </a:r>
            <a:r>
              <a:rPr lang="ru-RU" sz="1700" dirty="0" err="1">
                <a:solidFill>
                  <a:schemeClr val="tx1"/>
                </a:solidFill>
              </a:rPr>
              <a:t>алаяқтық</a:t>
            </a:r>
            <a:r>
              <a:rPr lang="ru-RU" sz="1700" dirty="0">
                <a:solidFill>
                  <a:schemeClr val="tx1"/>
                </a:solidFill>
              </a:rPr>
              <a:t> </a:t>
            </a:r>
            <a:r>
              <a:rPr lang="ru-RU" sz="1700" dirty="0" err="1">
                <a:solidFill>
                  <a:schemeClr val="tx1"/>
                </a:solidFill>
              </a:rPr>
              <a:t>схемалардың</a:t>
            </a:r>
            <a:r>
              <a:rPr lang="ru-RU" sz="1700" dirty="0">
                <a:solidFill>
                  <a:schemeClr val="tx1"/>
                </a:solidFill>
              </a:rPr>
              <a:t> </a:t>
            </a:r>
            <a:r>
              <a:rPr lang="ru-RU" sz="1700" dirty="0" err="1">
                <a:solidFill>
                  <a:schemeClr val="tx1"/>
                </a:solidFill>
              </a:rPr>
              <a:t>таралуына</a:t>
            </a:r>
            <a:r>
              <a:rPr lang="ru-RU" sz="1700" dirty="0">
                <a:solidFill>
                  <a:schemeClr val="tx1"/>
                </a:solidFill>
              </a:rPr>
              <a:t> </a:t>
            </a:r>
            <a:r>
              <a:rPr lang="ru-RU" sz="1700" dirty="0" err="1">
                <a:solidFill>
                  <a:schemeClr val="tx1"/>
                </a:solidFill>
              </a:rPr>
              <a:t>қарсы</a:t>
            </a:r>
            <a:r>
              <a:rPr lang="ru-RU" sz="1700" dirty="0">
                <a:solidFill>
                  <a:schemeClr val="tx1"/>
                </a:solidFill>
              </a:rPr>
              <a:t> </a:t>
            </a:r>
            <a:r>
              <a:rPr lang="ru-RU" sz="1700" dirty="0" err="1">
                <a:solidFill>
                  <a:schemeClr val="tx1"/>
                </a:solidFill>
              </a:rPr>
              <a:t>іс-қимыл</a:t>
            </a:r>
            <a:r>
              <a:rPr lang="ru-RU" sz="1700" dirty="0">
                <a:solidFill>
                  <a:schemeClr val="tx1"/>
                </a:solidFill>
              </a:rPr>
              <a:t> </a:t>
            </a:r>
            <a:r>
              <a:rPr lang="ru-RU" sz="1700" dirty="0" err="1">
                <a:solidFill>
                  <a:schemeClr val="tx1"/>
                </a:solidFill>
              </a:rPr>
              <a:t>жасау</a:t>
            </a:r>
            <a:r>
              <a:rPr lang="ru-RU" sz="1700" dirty="0">
                <a:solidFill>
                  <a:schemeClr val="tx1"/>
                </a:solidFill>
              </a:rPr>
              <a:t>, </a:t>
            </a:r>
            <a:r>
              <a:rPr lang="ru-RU" sz="1700" dirty="0" err="1">
                <a:solidFill>
                  <a:schemeClr val="tx1"/>
                </a:solidFill>
              </a:rPr>
              <a:t>қаржылық</a:t>
            </a:r>
            <a:r>
              <a:rPr lang="ru-RU" sz="1700" dirty="0">
                <a:solidFill>
                  <a:schemeClr val="tx1"/>
                </a:solidFill>
              </a:rPr>
              <a:t> </a:t>
            </a:r>
            <a:r>
              <a:rPr lang="ru-RU" sz="1700" dirty="0" err="1">
                <a:solidFill>
                  <a:schemeClr val="tx1"/>
                </a:solidFill>
              </a:rPr>
              <a:t>сауаттылықты</a:t>
            </a:r>
            <a:r>
              <a:rPr lang="ru-RU" sz="1700" dirty="0">
                <a:solidFill>
                  <a:schemeClr val="tx1"/>
                </a:solidFill>
              </a:rPr>
              <a:t> </a:t>
            </a:r>
            <a:r>
              <a:rPr lang="ru-RU" sz="1700" dirty="0" err="1">
                <a:solidFill>
                  <a:schemeClr val="tx1"/>
                </a:solidFill>
              </a:rPr>
              <a:t>арттыру</a:t>
            </a:r>
            <a:r>
              <a:rPr lang="ru-RU" sz="1700" dirty="0">
                <a:solidFill>
                  <a:schemeClr val="tx1"/>
                </a:solidFill>
              </a:rPr>
              <a:t> </a:t>
            </a:r>
            <a:r>
              <a:rPr lang="ru-RU" sz="1700" dirty="0" err="1">
                <a:solidFill>
                  <a:schemeClr val="tx1"/>
                </a:solidFill>
              </a:rPr>
              <a:t>мақсатында</a:t>
            </a:r>
            <a:r>
              <a:rPr lang="ru-RU" sz="1700" dirty="0">
                <a:solidFill>
                  <a:schemeClr val="tx1"/>
                </a:solidFill>
              </a:rPr>
              <a:t> </a:t>
            </a:r>
            <a:r>
              <a:rPr lang="ru-RU" sz="1700" dirty="0" err="1">
                <a:solidFill>
                  <a:schemeClr val="tx1"/>
                </a:solidFill>
              </a:rPr>
              <a:t>бірқатар</a:t>
            </a:r>
            <a:r>
              <a:rPr lang="ru-RU" sz="1700" dirty="0">
                <a:solidFill>
                  <a:schemeClr val="tx1"/>
                </a:solidFill>
              </a:rPr>
              <a:t> </a:t>
            </a:r>
            <a:r>
              <a:rPr lang="ru-RU" sz="1700" dirty="0" err="1">
                <a:solidFill>
                  <a:schemeClr val="tx1"/>
                </a:solidFill>
              </a:rPr>
              <a:t>оқыту</a:t>
            </a:r>
            <a:r>
              <a:rPr lang="ru-RU" sz="1700" dirty="0">
                <a:solidFill>
                  <a:schemeClr val="tx1"/>
                </a:solidFill>
              </a:rPr>
              <a:t> </a:t>
            </a:r>
            <a:r>
              <a:rPr lang="ru-RU" sz="1700" dirty="0" err="1">
                <a:solidFill>
                  <a:schemeClr val="tx1"/>
                </a:solidFill>
              </a:rPr>
              <a:t>іс-шараларын</a:t>
            </a:r>
            <a:r>
              <a:rPr lang="ru-RU" sz="1700" dirty="0">
                <a:solidFill>
                  <a:schemeClr val="tx1"/>
                </a:solidFill>
              </a:rPr>
              <a:t> </a:t>
            </a:r>
            <a:r>
              <a:rPr lang="ru-RU" sz="1700" dirty="0" err="1">
                <a:solidFill>
                  <a:schemeClr val="tx1"/>
                </a:solidFill>
              </a:rPr>
              <a:t>іске</a:t>
            </a:r>
            <a:r>
              <a:rPr lang="ru-RU" sz="1700" dirty="0">
                <a:solidFill>
                  <a:schemeClr val="tx1"/>
                </a:solidFill>
              </a:rPr>
              <a:t> </a:t>
            </a:r>
            <a:r>
              <a:rPr lang="ru-RU" sz="1700" dirty="0" err="1">
                <a:solidFill>
                  <a:schemeClr val="tx1"/>
                </a:solidFill>
              </a:rPr>
              <a:t>асыру</a:t>
            </a:r>
            <a:r>
              <a:rPr lang="ru-RU" sz="1700" dirty="0">
                <a:solidFill>
                  <a:schemeClr val="tx1"/>
                </a:solidFill>
              </a:rPr>
              <a:t>;</a:t>
            </a:r>
          </a:p>
          <a:p>
            <a:pPr algn="just"/>
            <a:r>
              <a:rPr lang="ru-RU" sz="1700" dirty="0" err="1">
                <a:solidFill>
                  <a:schemeClr val="tx1"/>
                </a:solidFill>
              </a:rPr>
              <a:t>Қаржылық</a:t>
            </a:r>
            <a:r>
              <a:rPr lang="ru-RU" sz="1700" dirty="0">
                <a:solidFill>
                  <a:schemeClr val="tx1"/>
                </a:solidFill>
              </a:rPr>
              <a:t> </a:t>
            </a:r>
            <a:r>
              <a:rPr lang="ru-RU" sz="1700" dirty="0" err="1">
                <a:solidFill>
                  <a:schemeClr val="tx1"/>
                </a:solidFill>
              </a:rPr>
              <a:t>сауаттылықты</a:t>
            </a:r>
            <a:r>
              <a:rPr lang="ru-RU" sz="1700" dirty="0">
                <a:solidFill>
                  <a:schemeClr val="tx1"/>
                </a:solidFill>
              </a:rPr>
              <a:t> </a:t>
            </a:r>
            <a:r>
              <a:rPr lang="ru-RU" sz="1700" dirty="0" err="1">
                <a:solidFill>
                  <a:schemeClr val="tx1"/>
                </a:solidFill>
              </a:rPr>
              <a:t>оқыту</a:t>
            </a:r>
            <a:r>
              <a:rPr lang="ru-RU" sz="1700" dirty="0">
                <a:solidFill>
                  <a:schemeClr val="tx1"/>
                </a:solidFill>
              </a:rPr>
              <a:t> </a:t>
            </a:r>
            <a:r>
              <a:rPr lang="ru-RU" sz="1700" dirty="0" err="1">
                <a:solidFill>
                  <a:schemeClr val="tx1"/>
                </a:solidFill>
              </a:rPr>
              <a:t>мүмкіндіктері</a:t>
            </a:r>
            <a:r>
              <a:rPr lang="ru-RU" sz="1700" dirty="0">
                <a:solidFill>
                  <a:schemeClr val="tx1"/>
                </a:solidFill>
              </a:rPr>
              <a:t> </a:t>
            </a:r>
            <a:r>
              <a:rPr lang="ru-RU" sz="1700" dirty="0" err="1">
                <a:solidFill>
                  <a:schemeClr val="tx1"/>
                </a:solidFill>
              </a:rPr>
              <a:t>туралы</a:t>
            </a:r>
            <a:r>
              <a:rPr lang="ru-RU" sz="1700" dirty="0">
                <a:solidFill>
                  <a:schemeClr val="tx1"/>
                </a:solidFill>
              </a:rPr>
              <a:t> </a:t>
            </a:r>
            <a:r>
              <a:rPr lang="ru-RU" sz="1700" dirty="0" err="1">
                <a:solidFill>
                  <a:schemeClr val="tx1"/>
                </a:solidFill>
              </a:rPr>
              <a:t>ақпаратты</a:t>
            </a:r>
            <a:r>
              <a:rPr lang="ru-RU" sz="1700" dirty="0">
                <a:solidFill>
                  <a:schemeClr val="tx1"/>
                </a:solidFill>
              </a:rPr>
              <a:t> </a:t>
            </a:r>
            <a:r>
              <a:rPr lang="ru-RU" sz="1700" dirty="0" err="1">
                <a:solidFill>
                  <a:schemeClr val="tx1"/>
                </a:solidFill>
              </a:rPr>
              <a:t>тарату</a:t>
            </a:r>
            <a:r>
              <a:rPr lang="ru-RU" sz="1700" dirty="0">
                <a:solidFill>
                  <a:schemeClr val="tx1"/>
                </a:solidFill>
              </a:rPr>
              <a:t> </a:t>
            </a:r>
            <a:r>
              <a:rPr lang="ru-RU" sz="1700" dirty="0" err="1">
                <a:solidFill>
                  <a:schemeClr val="tx1"/>
                </a:solidFill>
              </a:rPr>
              <a:t>үшін</a:t>
            </a:r>
            <a:r>
              <a:rPr lang="ru-RU" sz="1700" dirty="0">
                <a:solidFill>
                  <a:schemeClr val="tx1"/>
                </a:solidFill>
              </a:rPr>
              <a:t> ҮЕҰ, </a:t>
            </a:r>
            <a:r>
              <a:rPr lang="ru-RU" sz="1700" dirty="0" err="1">
                <a:solidFill>
                  <a:schemeClr val="tx1"/>
                </a:solidFill>
              </a:rPr>
              <a:t>волонтерлік</a:t>
            </a:r>
            <a:r>
              <a:rPr lang="ru-RU" sz="1700" dirty="0">
                <a:solidFill>
                  <a:schemeClr val="tx1"/>
                </a:solidFill>
              </a:rPr>
              <a:t> </a:t>
            </a:r>
            <a:r>
              <a:rPr lang="ru-RU" sz="1700" dirty="0" err="1">
                <a:solidFill>
                  <a:schemeClr val="tx1"/>
                </a:solidFill>
              </a:rPr>
              <a:t>ұйымдар</a:t>
            </a:r>
            <a:r>
              <a:rPr lang="ru-RU" sz="1700" dirty="0">
                <a:solidFill>
                  <a:schemeClr val="tx1"/>
                </a:solidFill>
              </a:rPr>
              <a:t>, ЖОО, </a:t>
            </a:r>
            <a:r>
              <a:rPr lang="ru-RU" sz="1700" dirty="0" err="1">
                <a:solidFill>
                  <a:schemeClr val="tx1"/>
                </a:solidFill>
              </a:rPr>
              <a:t>колледждер</a:t>
            </a:r>
            <a:r>
              <a:rPr lang="ru-RU" sz="1700" dirty="0">
                <a:solidFill>
                  <a:schemeClr val="tx1"/>
                </a:solidFill>
              </a:rPr>
              <a:t> </a:t>
            </a:r>
            <a:r>
              <a:rPr lang="ru-RU" sz="1700" dirty="0" err="1">
                <a:solidFill>
                  <a:schemeClr val="tx1"/>
                </a:solidFill>
              </a:rPr>
              <a:t>тарту</a:t>
            </a:r>
            <a:r>
              <a:rPr lang="ru-RU" sz="1700" dirty="0">
                <a:solidFill>
                  <a:schemeClr val="tx1"/>
                </a:solidFill>
              </a:rPr>
              <a:t>.</a:t>
            </a:r>
          </a:p>
          <a:p>
            <a:endParaRPr lang="ru-RU" dirty="0">
              <a:solidFill>
                <a:srgbClr val="002060"/>
              </a:solidFill>
            </a:endParaRPr>
          </a:p>
          <a:p>
            <a:endParaRPr lang="ru-RU" dirty="0">
              <a:solidFill>
                <a:srgbClr val="002060"/>
              </a:solidFill>
            </a:endParaRPr>
          </a:p>
          <a:p>
            <a:endParaRPr lang="ru-RU" dirty="0"/>
          </a:p>
          <a:p>
            <a:endParaRPr lang="ru-RU" dirty="0"/>
          </a:p>
          <a:p>
            <a:endParaRPr lang="ru-RU" dirty="0"/>
          </a:p>
        </p:txBody>
      </p:sp>
      <p:sp>
        <p:nvSpPr>
          <p:cNvPr id="4" name="Номер слайда 3"/>
          <p:cNvSpPr>
            <a:spLocks noGrp="1"/>
          </p:cNvSpPr>
          <p:nvPr>
            <p:ph type="sldNum" sz="quarter" idx="12"/>
          </p:nvPr>
        </p:nvSpPr>
        <p:spPr/>
        <p:txBody>
          <a:bodyPr/>
          <a:lstStyle/>
          <a:p>
            <a:fld id="{36AE403C-4EB7-40BC-9395-955F62C492F5}" type="slidenum">
              <a:rPr lang="ru-RU" smtClean="0"/>
              <a:pPr/>
              <a:t>94</a:t>
            </a:fld>
            <a:endParaRPr lang="ru-RU" dirty="0"/>
          </a:p>
        </p:txBody>
      </p:sp>
      <p:sp>
        <p:nvSpPr>
          <p:cNvPr id="5" name="Равнобедренный треугольник 24">
            <a:extLst>
              <a:ext uri="{FF2B5EF4-FFF2-40B4-BE49-F238E27FC236}">
                <a16:creationId xmlns:a16="http://schemas.microsoft.com/office/drawing/2014/main" id="{30F16414-548E-4E10-954B-38579B571353}"/>
              </a:ext>
            </a:extLst>
          </p:cNvPr>
          <p:cNvSpPr/>
          <p:nvPr/>
        </p:nvSpPr>
        <p:spPr>
          <a:xfrm rot="5400000">
            <a:off x="831477" y="587272"/>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4B6D1F65-0130-2443-A4EB-7A3D8303AD78}"/>
              </a:ext>
            </a:extLst>
          </p:cNvPr>
          <p:cNvSpPr>
            <a:spLocks noGrp="1"/>
          </p:cNvSpPr>
          <p:nvPr>
            <p:ph type="sldNum" sz="quarter" idx="12"/>
          </p:nvPr>
        </p:nvSpPr>
        <p:spPr/>
        <p:txBody>
          <a:bodyPr/>
          <a:lstStyle/>
          <a:p>
            <a:fld id="{36AE403C-4EB7-40BC-9395-955F62C492F5}" type="slidenum">
              <a:rPr lang="ru-RU" smtClean="0"/>
              <a:pPr/>
              <a:t>95</a:t>
            </a:fld>
            <a:endParaRPr lang="ru-RU" dirty="0"/>
          </a:p>
        </p:txBody>
      </p:sp>
      <p:sp>
        <p:nvSpPr>
          <p:cNvPr id="5" name="Прямоугольник 4">
            <a:extLst>
              <a:ext uri="{FF2B5EF4-FFF2-40B4-BE49-F238E27FC236}">
                <a16:creationId xmlns:a16="http://schemas.microsoft.com/office/drawing/2014/main" id="{86950183-B550-6F47-A185-EDAF7CD384FB}"/>
              </a:ext>
            </a:extLst>
          </p:cNvPr>
          <p:cNvSpPr/>
          <p:nvPr/>
        </p:nvSpPr>
        <p:spPr>
          <a:xfrm>
            <a:off x="309522" y="928670"/>
            <a:ext cx="10935000" cy="4708981"/>
          </a:xfrm>
          <a:prstGeom prst="rect">
            <a:avLst/>
          </a:prstGeom>
          <a:solidFill>
            <a:schemeClr val="bg1">
              <a:lumMod val="85000"/>
            </a:schemeClr>
          </a:solidFill>
        </p:spPr>
        <p:txBody>
          <a:bodyPr wrap="square">
            <a:spAutoFit/>
          </a:bodyPr>
          <a:lstStyle/>
          <a:p>
            <a:pPr algn="just"/>
            <a:r>
              <a:rPr lang="ru-RU" sz="2000" dirty="0"/>
              <a:t>Осы </a:t>
            </a:r>
            <a:r>
              <a:rPr lang="ru-RU" sz="2000" dirty="0" err="1"/>
              <a:t>зерттеу</a:t>
            </a:r>
            <a:r>
              <a:rPr lang="ru-RU" sz="2000" dirty="0"/>
              <a:t> </a:t>
            </a:r>
            <a:r>
              <a:rPr lang="ru-RU" sz="2000" dirty="0" err="1"/>
              <a:t>нәтижелері</a:t>
            </a:r>
            <a:r>
              <a:rPr lang="ru-RU" sz="2000" dirty="0"/>
              <a:t> </a:t>
            </a:r>
            <a:r>
              <a:rPr lang="ru-RU" sz="2000" dirty="0" err="1"/>
              <a:t>бойынша</a:t>
            </a:r>
            <a:r>
              <a:rPr lang="ru-RU" sz="2000" dirty="0"/>
              <a:t> </a:t>
            </a:r>
            <a:r>
              <a:rPr lang="ru-RU" sz="2000" dirty="0" err="1"/>
              <a:t>Қазақстан</a:t>
            </a:r>
            <a:r>
              <a:rPr lang="ru-RU" sz="2000" dirty="0"/>
              <a:t> </a:t>
            </a:r>
            <a:r>
              <a:rPr lang="ru-RU" sz="2000" dirty="0" err="1"/>
              <a:t>халқының</a:t>
            </a:r>
            <a:r>
              <a:rPr lang="ru-RU" sz="2000" dirty="0"/>
              <a:t> </a:t>
            </a:r>
            <a:r>
              <a:rPr lang="ru-RU" sz="2000" dirty="0" err="1"/>
              <a:t>қаржылық</a:t>
            </a:r>
            <a:r>
              <a:rPr lang="ru-RU" sz="2000" dirty="0"/>
              <a:t> </a:t>
            </a:r>
            <a:r>
              <a:rPr lang="ru-RU" sz="2000" dirty="0" err="1"/>
              <a:t>сауаттылық</a:t>
            </a:r>
            <a:r>
              <a:rPr lang="ru-RU" sz="2000" dirty="0"/>
              <a:t> </a:t>
            </a:r>
            <a:r>
              <a:rPr lang="ru-RU" sz="2000" dirty="0" err="1"/>
              <a:t>индексі</a:t>
            </a:r>
            <a:r>
              <a:rPr lang="ru-RU" sz="2000" dirty="0"/>
              <a:t> </a:t>
            </a:r>
            <a:r>
              <a:rPr lang="ru-RU" sz="2000" dirty="0" err="1"/>
              <a:t>орташа</a:t>
            </a:r>
            <a:r>
              <a:rPr lang="ru-RU" sz="2000" dirty="0"/>
              <a:t> </a:t>
            </a:r>
            <a:r>
              <a:rPr lang="ru-RU" sz="2000" dirty="0" err="1"/>
              <a:t>деңгейде</a:t>
            </a:r>
            <a:r>
              <a:rPr lang="ru-RU" sz="2000" dirty="0"/>
              <a:t> </a:t>
            </a:r>
            <a:r>
              <a:rPr lang="ru-RU" sz="2000" dirty="0" err="1"/>
              <a:t>және</a:t>
            </a:r>
            <a:r>
              <a:rPr lang="ru-RU" sz="2000" dirty="0"/>
              <a:t> 39,52%-</a:t>
            </a:r>
            <a:r>
              <a:rPr lang="ru-RU" sz="2000" dirty="0" err="1"/>
              <a:t>ды</a:t>
            </a:r>
            <a:r>
              <a:rPr lang="ru-RU" sz="2000" dirty="0"/>
              <a:t> </a:t>
            </a:r>
            <a:r>
              <a:rPr lang="ru-RU" sz="2000" dirty="0" err="1"/>
              <a:t>құрайды</a:t>
            </a:r>
            <a:r>
              <a:rPr lang="ru-RU" sz="2000" dirty="0"/>
              <a:t> (100-балдық шкала </a:t>
            </a:r>
            <a:r>
              <a:rPr lang="ru-RU" sz="2000" dirty="0" err="1"/>
              <a:t>бойынша</a:t>
            </a:r>
            <a:r>
              <a:rPr lang="ru-RU" sz="2000" dirty="0"/>
              <a:t>). 2020 </a:t>
            </a:r>
            <a:r>
              <a:rPr lang="ru-RU" sz="2000" dirty="0" err="1"/>
              <a:t>жылғы</a:t>
            </a:r>
            <a:r>
              <a:rPr lang="ru-RU" sz="2000" dirty="0"/>
              <a:t> </a:t>
            </a:r>
            <a:r>
              <a:rPr lang="ru-RU" sz="2000" dirty="0" err="1"/>
              <a:t>зерттеу</a:t>
            </a:r>
            <a:r>
              <a:rPr lang="ru-RU" sz="2000" dirty="0"/>
              <a:t> </a:t>
            </a:r>
            <a:r>
              <a:rPr lang="ru-RU" sz="2000" dirty="0" err="1"/>
              <a:t>нәтижелерімен</a:t>
            </a:r>
            <a:r>
              <a:rPr lang="ru-RU" sz="2000" dirty="0"/>
              <a:t> </a:t>
            </a:r>
            <a:r>
              <a:rPr lang="ru-RU" sz="2000" dirty="0" err="1"/>
              <a:t>салыстырғанда</a:t>
            </a:r>
            <a:r>
              <a:rPr lang="ru-RU" sz="2000" dirty="0"/>
              <a:t> (39,07 %) </a:t>
            </a:r>
            <a:r>
              <a:rPr lang="ru-RU" sz="2000" dirty="0" err="1"/>
              <a:t>халықтың</a:t>
            </a:r>
            <a:r>
              <a:rPr lang="ru-RU" sz="2000" dirty="0"/>
              <a:t> </a:t>
            </a:r>
            <a:r>
              <a:rPr lang="ru-RU" sz="2000" dirty="0" err="1"/>
              <a:t>қаржылық</a:t>
            </a:r>
            <a:r>
              <a:rPr lang="ru-RU" sz="2000" dirty="0"/>
              <a:t> </a:t>
            </a:r>
            <a:r>
              <a:rPr lang="ru-RU" sz="2000" dirty="0" err="1"/>
              <a:t>сауаттылығы</a:t>
            </a:r>
            <a:r>
              <a:rPr lang="ru-RU" sz="2000" dirty="0"/>
              <a:t> </a:t>
            </a:r>
            <a:r>
              <a:rPr lang="ru-RU" sz="2000" dirty="0" err="1"/>
              <a:t>көрсеткішінің</a:t>
            </a:r>
            <a:r>
              <a:rPr lang="ru-RU" sz="2000" dirty="0"/>
              <a:t> </a:t>
            </a:r>
            <a:r>
              <a:rPr lang="ru-RU" sz="2000" dirty="0" err="1"/>
              <a:t>өсу</a:t>
            </a:r>
            <a:r>
              <a:rPr lang="ru-RU" sz="2000" dirty="0"/>
              <a:t> </a:t>
            </a:r>
            <a:r>
              <a:rPr lang="ru-RU" sz="2000" dirty="0" err="1"/>
              <a:t>үрдісі</a:t>
            </a:r>
            <a:r>
              <a:rPr lang="ru-RU" sz="2000" dirty="0"/>
              <a:t> </a:t>
            </a:r>
            <a:r>
              <a:rPr lang="ru-RU" sz="2000" dirty="0" err="1"/>
              <a:t>байқалды</a:t>
            </a:r>
            <a:r>
              <a:rPr lang="ru-RU" sz="2000" dirty="0"/>
              <a:t>.</a:t>
            </a:r>
          </a:p>
          <a:p>
            <a:pPr algn="just"/>
            <a:endParaRPr lang="ru-RU" sz="2000" i="1" dirty="0"/>
          </a:p>
          <a:p>
            <a:pPr algn="just"/>
            <a:r>
              <a:rPr lang="ru-RU" sz="2000" dirty="0" err="1"/>
              <a:t>Қаржылық</a:t>
            </a:r>
            <a:r>
              <a:rPr lang="ru-RU" sz="2000" dirty="0"/>
              <a:t> </a:t>
            </a:r>
            <a:r>
              <a:rPr lang="ru-RU" sz="2000" dirty="0" err="1"/>
              <a:t>сауаттылық</a:t>
            </a:r>
            <a:r>
              <a:rPr lang="ru-RU" sz="2000" dirty="0"/>
              <a:t> </a:t>
            </a:r>
            <a:r>
              <a:rPr lang="ru-RU" sz="2000" dirty="0" err="1"/>
              <a:t>индексі</a:t>
            </a:r>
            <a:r>
              <a:rPr lang="ru-RU" sz="2000" dirty="0"/>
              <a:t> </a:t>
            </a:r>
            <a:r>
              <a:rPr lang="ru-RU" sz="2000" dirty="0" err="1"/>
              <a:t>компоненттерінің</a:t>
            </a:r>
            <a:r>
              <a:rPr lang="ru-RU" sz="2000" dirty="0"/>
              <a:t> </a:t>
            </a:r>
            <a:r>
              <a:rPr lang="ru-RU" sz="2000" dirty="0" err="1"/>
              <a:t>көрсеткіштері</a:t>
            </a:r>
            <a:r>
              <a:rPr lang="ru-RU" sz="2000" dirty="0"/>
              <a:t> </a:t>
            </a:r>
            <a:r>
              <a:rPr lang="ru-RU" sz="2000" dirty="0" err="1"/>
              <a:t>келесідей</a:t>
            </a:r>
            <a:r>
              <a:rPr lang="ru-RU" sz="2000" dirty="0"/>
              <a:t> </a:t>
            </a:r>
            <a:r>
              <a:rPr lang="ru-RU" sz="2000" dirty="0" err="1"/>
              <a:t>бөлінген</a:t>
            </a:r>
            <a:r>
              <a:rPr lang="ru-RU" sz="2000" dirty="0"/>
              <a:t>:</a:t>
            </a:r>
          </a:p>
          <a:p>
            <a:pPr algn="just"/>
            <a:endParaRPr lang="ru-RU" sz="2000" dirty="0"/>
          </a:p>
          <a:p>
            <a:pPr lvl="0" algn="just"/>
            <a:r>
              <a:rPr lang="ru-RU" sz="2000" i="1" dirty="0"/>
              <a:t>1) "</a:t>
            </a:r>
            <a:r>
              <a:rPr lang="ru-RU" sz="2000" i="1" dirty="0" err="1"/>
              <a:t>Меншікті</a:t>
            </a:r>
            <a:r>
              <a:rPr lang="ru-RU" sz="2000" i="1" dirty="0"/>
              <a:t> </a:t>
            </a:r>
            <a:r>
              <a:rPr lang="ru-RU" sz="2000" i="1" dirty="0" err="1"/>
              <a:t>қаржы</a:t>
            </a:r>
            <a:r>
              <a:rPr lang="ru-RU" sz="2000" i="1" dirty="0"/>
              <a:t> </a:t>
            </a:r>
            <a:r>
              <a:rPr lang="ru-RU" sz="2000" i="1" dirty="0" err="1"/>
              <a:t>қаражатын</a:t>
            </a:r>
            <a:r>
              <a:rPr lang="ru-RU" sz="2000" i="1" dirty="0"/>
              <a:t> </a:t>
            </a:r>
            <a:r>
              <a:rPr lang="ru-RU" sz="2000" i="1" dirty="0" err="1"/>
              <a:t>басқару</a:t>
            </a:r>
            <a:r>
              <a:rPr lang="ru-RU" sz="2000" i="1" dirty="0"/>
              <a:t>"</a:t>
            </a:r>
            <a:r>
              <a:rPr lang="ru-RU" sz="2000" dirty="0"/>
              <a:t>–</a:t>
            </a:r>
            <a:r>
              <a:rPr lang="ru-RU" sz="2000" i="1" dirty="0"/>
              <a:t> </a:t>
            </a:r>
            <a:r>
              <a:rPr lang="ru-RU" sz="2000" b="1" i="1" dirty="0"/>
              <a:t>42,57 %</a:t>
            </a:r>
            <a:r>
              <a:rPr lang="ru-RU" sz="2000" i="1" dirty="0"/>
              <a:t>;</a:t>
            </a:r>
            <a:endParaRPr lang="ru-RU" sz="2000" dirty="0"/>
          </a:p>
          <a:p>
            <a:pPr lvl="0" algn="just"/>
            <a:r>
              <a:rPr lang="ru-RU" sz="2000" i="1" dirty="0"/>
              <a:t>2) "</a:t>
            </a:r>
            <a:r>
              <a:rPr lang="ru-RU" sz="2000" i="1" dirty="0" err="1"/>
              <a:t>Қаржылық</a:t>
            </a:r>
            <a:r>
              <a:rPr lang="ru-RU" sz="2000" i="1" dirty="0"/>
              <a:t> </a:t>
            </a:r>
            <a:r>
              <a:rPr lang="ru-RU" sz="2000" i="1" dirty="0" err="1"/>
              <a:t>қызметтерді</a:t>
            </a:r>
            <a:r>
              <a:rPr lang="ru-RU" sz="2000" i="1" dirty="0"/>
              <a:t> </a:t>
            </a:r>
            <a:r>
              <a:rPr lang="ru-RU" sz="2000" i="1" dirty="0" err="1"/>
              <a:t>пайдалана</a:t>
            </a:r>
            <a:r>
              <a:rPr lang="ru-RU" sz="2000" i="1" dirty="0"/>
              <a:t> </a:t>
            </a:r>
            <a:r>
              <a:rPr lang="ru-RU" sz="2000" i="1" dirty="0" err="1"/>
              <a:t>білу</a:t>
            </a:r>
            <a:r>
              <a:rPr lang="ru-RU" sz="2000" i="1" dirty="0"/>
              <a:t>"</a:t>
            </a:r>
            <a:r>
              <a:rPr lang="ru-RU" sz="2000" dirty="0"/>
              <a:t>–</a:t>
            </a:r>
            <a:r>
              <a:rPr lang="ru-RU" sz="2000" i="1" dirty="0"/>
              <a:t>  </a:t>
            </a:r>
            <a:r>
              <a:rPr lang="ru-RU" sz="2000" b="1" i="1" dirty="0"/>
              <a:t>40,56 %</a:t>
            </a:r>
            <a:r>
              <a:rPr lang="ru-RU" sz="2000" i="1" dirty="0"/>
              <a:t>;</a:t>
            </a:r>
            <a:endParaRPr lang="ru-RU" sz="2000" dirty="0"/>
          </a:p>
          <a:p>
            <a:pPr lvl="0" algn="just"/>
            <a:r>
              <a:rPr lang="ru-RU" sz="2000" i="1" dirty="0"/>
              <a:t>3) "</a:t>
            </a:r>
            <a:r>
              <a:rPr lang="ru-RU" sz="2000" i="1" dirty="0" err="1"/>
              <a:t>Қаржы</a:t>
            </a:r>
            <a:r>
              <a:rPr lang="ru-RU" sz="2000" i="1" dirty="0"/>
              <a:t> </a:t>
            </a:r>
            <a:r>
              <a:rPr lang="ru-RU" sz="2000" i="1" dirty="0" err="1"/>
              <a:t>жүйесі</a:t>
            </a:r>
            <a:r>
              <a:rPr lang="ru-RU" sz="2000" i="1" dirty="0"/>
              <a:t> </a:t>
            </a:r>
            <a:r>
              <a:rPr lang="ru-RU" sz="2000" i="1" dirty="0" err="1"/>
              <a:t>туралы</a:t>
            </a:r>
            <a:r>
              <a:rPr lang="ru-RU" sz="2000" i="1" dirty="0"/>
              <a:t> </a:t>
            </a:r>
            <a:r>
              <a:rPr lang="ru-RU" sz="2000" i="1" dirty="0" err="1"/>
              <a:t>хабардар</a:t>
            </a:r>
            <a:r>
              <a:rPr lang="ru-RU" sz="2000" i="1" dirty="0"/>
              <a:t> болу"</a:t>
            </a:r>
            <a:r>
              <a:rPr lang="ru-RU" sz="2000" dirty="0"/>
              <a:t>–</a:t>
            </a:r>
            <a:r>
              <a:rPr lang="ru-RU" sz="2000" i="1" dirty="0"/>
              <a:t> </a:t>
            </a:r>
            <a:r>
              <a:rPr lang="ru-RU" sz="2000" b="1" i="1" dirty="0"/>
              <a:t>35,45 %</a:t>
            </a:r>
            <a:r>
              <a:rPr lang="ru-RU" sz="2000" i="1" dirty="0"/>
              <a:t>.</a:t>
            </a:r>
            <a:endParaRPr lang="ru-RU" sz="2000" dirty="0"/>
          </a:p>
          <a:p>
            <a:pPr algn="just"/>
            <a:endParaRPr lang="ru-RU" sz="2000" dirty="0"/>
          </a:p>
          <a:p>
            <a:pPr algn="just"/>
            <a:r>
              <a:rPr lang="ru-RU" sz="2000" i="1" dirty="0"/>
              <a:t>"</a:t>
            </a:r>
            <a:r>
              <a:rPr lang="ru-RU" sz="2000" i="1" dirty="0" err="1"/>
              <a:t>Қаржы</a:t>
            </a:r>
            <a:r>
              <a:rPr lang="ru-RU" sz="2000" i="1" dirty="0"/>
              <a:t> </a:t>
            </a:r>
            <a:r>
              <a:rPr lang="ru-RU" sz="2000" i="1" dirty="0" err="1"/>
              <a:t>жүйесі</a:t>
            </a:r>
            <a:r>
              <a:rPr lang="ru-RU" sz="2000" i="1" dirty="0"/>
              <a:t> </a:t>
            </a:r>
            <a:r>
              <a:rPr lang="ru-RU" sz="2000" i="1" dirty="0" err="1"/>
              <a:t>туралы</a:t>
            </a:r>
            <a:r>
              <a:rPr lang="ru-RU" sz="2000" i="1" dirty="0"/>
              <a:t> </a:t>
            </a:r>
            <a:r>
              <a:rPr lang="ru-RU" sz="2000" i="1" dirty="0" err="1"/>
              <a:t>хабардар</a:t>
            </a:r>
            <a:r>
              <a:rPr lang="ru-RU" sz="2000" i="1" dirty="0"/>
              <a:t> болу"</a:t>
            </a:r>
            <a:r>
              <a:rPr lang="ru-RU" sz="2000" dirty="0"/>
              <a:t> </a:t>
            </a:r>
            <a:r>
              <a:rPr lang="ru-RU" sz="2000" dirty="0" err="1"/>
              <a:t>индексі</a:t>
            </a:r>
            <a:r>
              <a:rPr lang="ru-RU" sz="2000" dirty="0"/>
              <a:t> 2020 </a:t>
            </a:r>
            <a:r>
              <a:rPr lang="ru-RU" sz="2000" dirty="0" err="1"/>
              <a:t>жылы</a:t>
            </a:r>
            <a:r>
              <a:rPr lang="ru-RU" sz="2000" dirty="0"/>
              <a:t> бар </a:t>
            </a:r>
            <a:r>
              <a:rPr lang="ru-RU" sz="2000" dirty="0" err="1"/>
              <a:t>болғаны</a:t>
            </a:r>
            <a:r>
              <a:rPr lang="ru-RU" sz="2000" dirty="0"/>
              <a:t> 19,3%-</a:t>
            </a:r>
            <a:r>
              <a:rPr lang="ru-RU" sz="2000" dirty="0" err="1"/>
              <a:t>ды</a:t>
            </a:r>
            <a:r>
              <a:rPr lang="ru-RU" sz="2000" dirty="0"/>
              <a:t> </a:t>
            </a:r>
            <a:r>
              <a:rPr lang="ru-RU" sz="2000" dirty="0" err="1"/>
              <a:t>құрағанына</a:t>
            </a:r>
            <a:r>
              <a:rPr lang="ru-RU" sz="2000" dirty="0"/>
              <a:t> </a:t>
            </a:r>
            <a:r>
              <a:rPr lang="ru-RU" sz="2000" dirty="0" err="1"/>
              <a:t>және</a:t>
            </a:r>
            <a:r>
              <a:rPr lang="ru-RU" sz="2000" dirty="0"/>
              <a:t> </a:t>
            </a:r>
            <a:r>
              <a:rPr lang="ru-RU" sz="2000" dirty="0" err="1"/>
              <a:t>оның</a:t>
            </a:r>
            <a:r>
              <a:rPr lang="ru-RU" sz="2000" dirty="0"/>
              <a:t> </a:t>
            </a:r>
            <a:r>
              <a:rPr lang="ru-RU" sz="2000" dirty="0" err="1"/>
              <a:t>деңгейін</a:t>
            </a:r>
            <a:r>
              <a:rPr lang="ru-RU" sz="2000" dirty="0"/>
              <a:t> </a:t>
            </a:r>
            <a:r>
              <a:rPr lang="ru-RU" sz="2000" dirty="0" err="1"/>
              <a:t>жоғарылатуда</a:t>
            </a:r>
            <a:r>
              <a:rPr lang="ru-RU" sz="2000" dirty="0"/>
              <a:t> </a:t>
            </a:r>
            <a:r>
              <a:rPr lang="ru-RU" sz="2000" dirty="0" err="1"/>
              <a:t>бұрынғысынша</a:t>
            </a:r>
            <a:r>
              <a:rPr lang="ru-RU" sz="2000" dirty="0"/>
              <a:t> </a:t>
            </a:r>
            <a:r>
              <a:rPr lang="ru-RU" sz="2000" dirty="0" err="1"/>
              <a:t>қажеттілік</a:t>
            </a:r>
            <a:r>
              <a:rPr lang="ru-RU" sz="2000" dirty="0"/>
              <a:t> бар </a:t>
            </a:r>
            <a:r>
              <a:rPr lang="ru-RU" sz="2000" dirty="0" err="1"/>
              <a:t>екеніне</a:t>
            </a:r>
            <a:r>
              <a:rPr lang="ru-RU" sz="2000" dirty="0"/>
              <a:t> </a:t>
            </a:r>
            <a:r>
              <a:rPr lang="ru-RU" sz="2000" dirty="0" err="1"/>
              <a:t>қарамастан</a:t>
            </a:r>
            <a:r>
              <a:rPr lang="ru-RU" sz="2000" dirty="0"/>
              <a:t>, </a:t>
            </a:r>
            <a:r>
              <a:rPr lang="ru-RU" sz="2000" dirty="0" err="1"/>
              <a:t>бұл</a:t>
            </a:r>
            <a:r>
              <a:rPr lang="ru-RU" sz="2000" dirty="0"/>
              <a:t> </a:t>
            </a:r>
            <a:r>
              <a:rPr lang="ru-RU" sz="2000" dirty="0" err="1"/>
              <a:t>көрсеткіш</a:t>
            </a:r>
            <a:r>
              <a:rPr lang="ru-RU" sz="2000" dirty="0"/>
              <a:t> 2020 </a:t>
            </a:r>
            <a:r>
              <a:rPr lang="ru-RU" sz="2000" dirty="0" err="1"/>
              <a:t>жылғы</a:t>
            </a:r>
            <a:r>
              <a:rPr lang="ru-RU" sz="2000" dirty="0"/>
              <a:t> </a:t>
            </a:r>
            <a:r>
              <a:rPr lang="ru-RU" sz="2000" dirty="0" err="1"/>
              <a:t>деректермен</a:t>
            </a:r>
            <a:r>
              <a:rPr lang="ru-RU" sz="2000" dirty="0"/>
              <a:t> </a:t>
            </a:r>
            <a:r>
              <a:rPr lang="ru-RU" sz="2000" dirty="0" err="1"/>
              <a:t>салыстырғанда</a:t>
            </a:r>
            <a:r>
              <a:rPr lang="ru-RU" sz="2000" dirty="0"/>
              <a:t> </a:t>
            </a:r>
            <a:r>
              <a:rPr lang="ru-RU" sz="2000" b="1" dirty="0"/>
              <a:t>16-дан </a:t>
            </a:r>
            <a:r>
              <a:rPr lang="ru-RU" sz="2000" b="1" dirty="0" err="1"/>
              <a:t>астам</a:t>
            </a:r>
            <a:r>
              <a:rPr lang="ru-RU" sz="2000" b="1" dirty="0"/>
              <a:t> </a:t>
            </a:r>
            <a:r>
              <a:rPr lang="ru-RU" sz="2000" b="1" dirty="0" err="1"/>
              <a:t>тармаққа</a:t>
            </a:r>
            <a:r>
              <a:rPr lang="ru-RU" sz="2000" b="1" dirty="0"/>
              <a:t> </a:t>
            </a:r>
            <a:r>
              <a:rPr lang="ru-RU" sz="2000" b="1" dirty="0" err="1"/>
              <a:t>өскенін</a:t>
            </a:r>
            <a:r>
              <a:rPr lang="ru-RU" sz="2000" b="1" dirty="0"/>
              <a:t> </a:t>
            </a:r>
            <a:r>
              <a:rPr lang="ru-RU" sz="2000" dirty="0" err="1"/>
              <a:t>атап</a:t>
            </a:r>
            <a:r>
              <a:rPr lang="ru-RU" sz="2000" dirty="0"/>
              <a:t> </a:t>
            </a:r>
            <a:r>
              <a:rPr lang="ru-RU" sz="2000" dirty="0" err="1"/>
              <a:t>өту</a:t>
            </a:r>
            <a:r>
              <a:rPr lang="ru-RU" sz="2000" dirty="0"/>
              <a:t> </a:t>
            </a:r>
            <a:r>
              <a:rPr lang="ru-RU" sz="2000" dirty="0" err="1"/>
              <a:t>қажет</a:t>
            </a:r>
            <a:r>
              <a:rPr lang="ru-RU" sz="2000" b="1" dirty="0"/>
              <a:t>.</a:t>
            </a:r>
          </a:p>
        </p:txBody>
      </p:sp>
      <p:sp>
        <p:nvSpPr>
          <p:cNvPr id="6" name="Прямоугольник 5">
            <a:extLst>
              <a:ext uri="{FF2B5EF4-FFF2-40B4-BE49-F238E27FC236}">
                <a16:creationId xmlns:a16="http://schemas.microsoft.com/office/drawing/2014/main" id="{1BC0F2FC-4BDE-8343-AEA2-AF0C28EAD2C6}"/>
              </a:ext>
            </a:extLst>
          </p:cNvPr>
          <p:cNvSpPr/>
          <p:nvPr/>
        </p:nvSpPr>
        <p:spPr>
          <a:xfrm>
            <a:off x="666712" y="144000"/>
            <a:ext cx="8572559" cy="523220"/>
          </a:xfrm>
          <a:prstGeom prst="rect">
            <a:avLst/>
          </a:prstGeom>
        </p:spPr>
        <p:txBody>
          <a:bodyPr wrap="square">
            <a:spAutoFit/>
          </a:bodyPr>
          <a:lstStyle/>
          <a:p>
            <a:pPr>
              <a:spcAft>
                <a:spcPts val="0"/>
              </a:spcAft>
            </a:pPr>
            <a:r>
              <a:rPr lang="ru-RU" sz="2800" b="1" dirty="0" err="1">
                <a:solidFill>
                  <a:schemeClr val="accent1"/>
                </a:solidFill>
                <a:ea typeface="Calibri" panose="020F0502020204030204" pitchFamily="34" charset="0"/>
                <a:cs typeface="Times New Roman" panose="02020603050405020304" pitchFamily="18" charset="0"/>
              </a:rPr>
              <a:t>Қорытынды</a:t>
            </a:r>
            <a:r>
              <a:rPr lang="ru-RU" sz="2800" b="1" dirty="0">
                <a:solidFill>
                  <a:schemeClr val="accent1"/>
                </a:solidFill>
                <a:ea typeface="Calibri" panose="020F0502020204030204" pitchFamily="34" charset="0"/>
                <a:cs typeface="Times New Roman" panose="02020603050405020304" pitchFamily="18" charset="0"/>
              </a:rPr>
              <a:t>: резюме</a:t>
            </a:r>
            <a:endParaRPr lang="ru-RU" sz="2800" dirty="0">
              <a:solidFill>
                <a:schemeClr val="accent1"/>
              </a:solidFill>
              <a:ea typeface="Calibri" panose="020F0502020204030204" pitchFamily="34" charset="0"/>
              <a:cs typeface="Times New Roman" panose="02020603050405020304" pitchFamily="18" charset="0"/>
            </a:endParaRPr>
          </a:p>
        </p:txBody>
      </p:sp>
      <p:sp>
        <p:nvSpPr>
          <p:cNvPr id="7" name="Равнобедренный треугольник 24">
            <a:extLst>
              <a:ext uri="{FF2B5EF4-FFF2-40B4-BE49-F238E27FC236}">
                <a16:creationId xmlns:a16="http://schemas.microsoft.com/office/drawing/2014/main" id="{8B82F1E8-96A9-4125-B200-B787B0BF960F}"/>
              </a:ext>
            </a:extLst>
          </p:cNvPr>
          <p:cNvSpPr/>
          <p:nvPr/>
        </p:nvSpPr>
        <p:spPr>
          <a:xfrm rot="5400000">
            <a:off x="302799" y="216694"/>
            <a:ext cx="418446" cy="405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37243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96</a:t>
            </a:fld>
            <a:endParaRPr lang="ru-RU" dirty="0"/>
          </a:p>
        </p:txBody>
      </p:sp>
      <p:sp>
        <p:nvSpPr>
          <p:cNvPr id="2" name="Прямоугольник 1">
            <a:extLst>
              <a:ext uri="{FF2B5EF4-FFF2-40B4-BE49-F238E27FC236}">
                <a16:creationId xmlns:a16="http://schemas.microsoft.com/office/drawing/2014/main" id="{D1709EB5-013B-A541-9780-1366F612B77F}"/>
              </a:ext>
            </a:extLst>
          </p:cNvPr>
          <p:cNvSpPr/>
          <p:nvPr/>
        </p:nvSpPr>
        <p:spPr>
          <a:xfrm>
            <a:off x="309522" y="285728"/>
            <a:ext cx="11638693" cy="61247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ru-RU" sz="2800" b="1" dirty="0">
                <a:solidFill>
                  <a:schemeClr val="bg1"/>
                </a:solidFill>
              </a:rPr>
              <a:t>           </a:t>
            </a:r>
            <a:r>
              <a:rPr lang="kk-KZ" sz="2800" b="1" dirty="0">
                <a:solidFill>
                  <a:schemeClr val="bg1"/>
                </a:solidFill>
              </a:rPr>
              <a:t>Ұсыныстар</a:t>
            </a:r>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endParaRPr lang="ru-RU" sz="2800" b="1" dirty="0">
              <a:solidFill>
                <a:schemeClr val="bg1"/>
              </a:solidFill>
            </a:endParaRPr>
          </a:p>
          <a:p>
            <a:r>
              <a:rPr lang="ru-RU" sz="2800" b="1" dirty="0">
                <a:solidFill>
                  <a:schemeClr val="bg1"/>
                </a:solidFill>
              </a:rPr>
              <a:t> </a:t>
            </a:r>
          </a:p>
        </p:txBody>
      </p:sp>
      <p:sp>
        <p:nvSpPr>
          <p:cNvPr id="9" name="Равнобедренный треугольник 24">
            <a:extLst>
              <a:ext uri="{FF2B5EF4-FFF2-40B4-BE49-F238E27FC236}">
                <a16:creationId xmlns:a16="http://schemas.microsoft.com/office/drawing/2014/main" id="{7C282D6F-F6F4-A840-8CDA-0DD92C9524C1}"/>
              </a:ext>
            </a:extLst>
          </p:cNvPr>
          <p:cNvSpPr/>
          <p:nvPr/>
        </p:nvSpPr>
        <p:spPr>
          <a:xfrm rot="5400000">
            <a:off x="716495" y="378821"/>
            <a:ext cx="407268" cy="363959"/>
          </a:xfrm>
          <a:prstGeom prst="triangle">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ru-RU" dirty="0">
              <a:solidFill>
                <a:schemeClr val="bg1"/>
              </a:solidFill>
            </a:endParaRPr>
          </a:p>
        </p:txBody>
      </p:sp>
      <p:pic>
        <p:nvPicPr>
          <p:cNvPr id="1026" name="Picture 2" descr="C:\Users\Пользователь\Desktop\финграмотность\Без названия.jfif"/>
          <p:cNvPicPr>
            <a:picLocks noChangeAspect="1" noChangeArrowheads="1"/>
          </p:cNvPicPr>
          <p:nvPr/>
        </p:nvPicPr>
        <p:blipFill>
          <a:blip r:embed="rId2"/>
          <a:srcRect/>
          <a:stretch>
            <a:fillRect/>
          </a:stretch>
        </p:blipFill>
        <p:spPr bwMode="auto">
          <a:xfrm>
            <a:off x="1809720" y="1071546"/>
            <a:ext cx="8643998" cy="5000660"/>
          </a:xfrm>
          <a:prstGeom prst="rect">
            <a:avLst/>
          </a:prstGeom>
          <a:noFill/>
        </p:spPr>
      </p:pic>
    </p:spTree>
    <p:extLst>
      <p:ext uri="{BB962C8B-B14F-4D97-AF65-F5344CB8AC3E}">
        <p14:creationId xmlns:p14="http://schemas.microsoft.com/office/powerpoint/2010/main" val="52017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97</a:t>
            </a:fld>
            <a:endParaRPr lang="ru-RU" dirty="0"/>
          </a:p>
        </p:txBody>
      </p:sp>
      <p:sp>
        <p:nvSpPr>
          <p:cNvPr id="4" name="Равнобедренный треугольник 24">
            <a:extLst>
              <a:ext uri="{FF2B5EF4-FFF2-40B4-BE49-F238E27FC236}">
                <a16:creationId xmlns:a16="http://schemas.microsoft.com/office/drawing/2014/main" id="{6B17F957-83F4-604F-8269-50654250624F}"/>
              </a:ext>
            </a:extLst>
          </p:cNvPr>
          <p:cNvSpPr/>
          <p:nvPr/>
        </p:nvSpPr>
        <p:spPr>
          <a:xfrm rot="5400000">
            <a:off x="206798" y="249880"/>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a:extLst>
              <a:ext uri="{FF2B5EF4-FFF2-40B4-BE49-F238E27FC236}">
                <a16:creationId xmlns:a16="http://schemas.microsoft.com/office/drawing/2014/main" id="{B2CE4276-58A6-144D-B717-9DA7EF9DE219}"/>
              </a:ext>
            </a:extLst>
          </p:cNvPr>
          <p:cNvSpPr/>
          <p:nvPr/>
        </p:nvSpPr>
        <p:spPr>
          <a:xfrm>
            <a:off x="695022" y="147407"/>
            <a:ext cx="8910978" cy="954107"/>
          </a:xfrm>
          <a:prstGeom prst="rect">
            <a:avLst/>
          </a:prstGeom>
        </p:spPr>
        <p:txBody>
          <a:bodyPr wrap="square">
            <a:spAutoFit/>
          </a:bodyPr>
          <a:lstStyle/>
          <a:p>
            <a:pPr algn="just" fontAlgn="ctr">
              <a:defRPr/>
            </a:pPr>
            <a:r>
              <a:rPr lang="ru-RU" sz="2800" b="1" dirty="0" err="1">
                <a:solidFill>
                  <a:srgbClr val="7A4300"/>
                </a:solidFill>
              </a:rPr>
              <a:t>Қазақстан</a:t>
            </a:r>
            <a:r>
              <a:rPr lang="ru-RU" sz="2800" b="1" dirty="0">
                <a:solidFill>
                  <a:srgbClr val="7A4300"/>
                </a:solidFill>
              </a:rPr>
              <a:t> </a:t>
            </a:r>
            <a:r>
              <a:rPr lang="ru-RU" sz="2800" b="1" dirty="0" err="1">
                <a:solidFill>
                  <a:srgbClr val="7A4300"/>
                </a:solidFill>
              </a:rPr>
              <a:t>Республикасының</a:t>
            </a:r>
            <a:r>
              <a:rPr lang="ru-RU" sz="2800" b="1" dirty="0">
                <a:solidFill>
                  <a:srgbClr val="7A4300"/>
                </a:solidFill>
              </a:rPr>
              <a:t> </a:t>
            </a:r>
            <a:r>
              <a:rPr lang="ru-RU" sz="2800" b="1" dirty="0" err="1">
                <a:solidFill>
                  <a:srgbClr val="7A4300"/>
                </a:solidFill>
              </a:rPr>
              <a:t>Қаржы</a:t>
            </a:r>
            <a:r>
              <a:rPr lang="ru-RU" sz="2800" b="1" dirty="0">
                <a:solidFill>
                  <a:srgbClr val="7A4300"/>
                </a:solidFill>
              </a:rPr>
              <a:t> </a:t>
            </a:r>
            <a:r>
              <a:rPr lang="ru-RU" sz="2800" b="1" dirty="0" err="1">
                <a:solidFill>
                  <a:srgbClr val="7A4300"/>
                </a:solidFill>
              </a:rPr>
              <a:t>нарығын</a:t>
            </a:r>
            <a:r>
              <a:rPr lang="ru-RU" sz="2800" b="1" dirty="0">
                <a:solidFill>
                  <a:srgbClr val="7A4300"/>
                </a:solidFill>
              </a:rPr>
              <a:t> </a:t>
            </a:r>
            <a:r>
              <a:rPr lang="ru-RU" sz="2800" b="1" dirty="0" err="1">
                <a:solidFill>
                  <a:srgbClr val="7A4300"/>
                </a:solidFill>
              </a:rPr>
              <a:t>реттеу</a:t>
            </a:r>
            <a:r>
              <a:rPr lang="ru-RU" sz="2800" b="1" dirty="0">
                <a:solidFill>
                  <a:srgbClr val="7A4300"/>
                </a:solidFill>
              </a:rPr>
              <a:t> </a:t>
            </a:r>
            <a:r>
              <a:rPr lang="ru-RU" sz="2800" b="1" dirty="0" err="1">
                <a:solidFill>
                  <a:srgbClr val="7A4300"/>
                </a:solidFill>
              </a:rPr>
              <a:t>және</a:t>
            </a:r>
            <a:r>
              <a:rPr lang="ru-RU" sz="2800" b="1" dirty="0">
                <a:solidFill>
                  <a:srgbClr val="7A4300"/>
                </a:solidFill>
              </a:rPr>
              <a:t> </a:t>
            </a:r>
            <a:r>
              <a:rPr lang="ru-RU" sz="2800" b="1" dirty="0" err="1">
                <a:solidFill>
                  <a:srgbClr val="7A4300"/>
                </a:solidFill>
              </a:rPr>
              <a:t>дамыту</a:t>
            </a:r>
            <a:r>
              <a:rPr lang="ru-RU" sz="2800" b="1" dirty="0">
                <a:solidFill>
                  <a:srgbClr val="7A4300"/>
                </a:solidFill>
              </a:rPr>
              <a:t> </a:t>
            </a:r>
            <a:r>
              <a:rPr lang="ru-RU" sz="2800" b="1" dirty="0" err="1">
                <a:solidFill>
                  <a:srgbClr val="7A4300"/>
                </a:solidFill>
              </a:rPr>
              <a:t>агенттігі</a:t>
            </a:r>
            <a:r>
              <a:rPr lang="ru-RU" sz="2800" b="1" dirty="0">
                <a:solidFill>
                  <a:srgbClr val="7A4300"/>
                </a:solidFill>
              </a:rPr>
              <a:t> </a:t>
            </a:r>
            <a:r>
              <a:rPr lang="ru-RU" sz="2800" b="1" dirty="0" err="1">
                <a:solidFill>
                  <a:srgbClr val="7A4300"/>
                </a:solidFill>
              </a:rPr>
              <a:t>үшін</a:t>
            </a:r>
            <a:endParaRPr lang="ru-RU" sz="2800" b="1" dirty="0">
              <a:solidFill>
                <a:srgbClr val="7A4300"/>
              </a:solidFill>
            </a:endParaRPr>
          </a:p>
        </p:txBody>
      </p:sp>
      <p:sp>
        <p:nvSpPr>
          <p:cNvPr id="8" name="Прямоугольник 7">
            <a:extLst>
              <a:ext uri="{FF2B5EF4-FFF2-40B4-BE49-F238E27FC236}">
                <a16:creationId xmlns:a16="http://schemas.microsoft.com/office/drawing/2014/main" id="{DDE676A6-AC72-8349-A690-1BD1E6FA7F09}"/>
              </a:ext>
            </a:extLst>
          </p:cNvPr>
          <p:cNvSpPr/>
          <p:nvPr/>
        </p:nvSpPr>
        <p:spPr>
          <a:xfrm>
            <a:off x="314966" y="1271725"/>
            <a:ext cx="11469666" cy="3046988"/>
          </a:xfrm>
          <a:prstGeom prst="rect">
            <a:avLst/>
          </a:prstGeom>
          <a:solidFill>
            <a:schemeClr val="bg1">
              <a:lumMod val="85000"/>
            </a:schemeClr>
          </a:solidFill>
        </p:spPr>
        <p:txBody>
          <a:bodyPr wrap="square">
            <a:spAutoFit/>
          </a:bodyPr>
          <a:lstStyle/>
          <a:p>
            <a:pPr marL="342900" lvl="0" indent="-342900" algn="just">
              <a:buFont typeface="+mj-lt"/>
              <a:buAutoNum type="arabicPeriod"/>
            </a:pPr>
            <a:r>
              <a:rPr lang="ru-RU" sz="1600" dirty="0" err="1"/>
              <a:t>Қаржылық</a:t>
            </a:r>
            <a:r>
              <a:rPr lang="ru-RU" sz="1600" dirty="0"/>
              <a:t> </a:t>
            </a:r>
            <a:r>
              <a:rPr lang="ru-RU" sz="1600" dirty="0" err="1"/>
              <a:t>сауатты</a:t>
            </a:r>
            <a:r>
              <a:rPr lang="ru-RU" sz="1600" dirty="0"/>
              <a:t> </a:t>
            </a:r>
            <a:r>
              <a:rPr lang="ru-RU" sz="1600" dirty="0" err="1"/>
              <a:t>азаматтың</a:t>
            </a:r>
            <a:r>
              <a:rPr lang="ru-RU" sz="1600" dirty="0"/>
              <a:t> </a:t>
            </a:r>
            <a:r>
              <a:rPr lang="ru-RU" sz="1600" dirty="0" err="1"/>
              <a:t>типтік</a:t>
            </a:r>
            <a:r>
              <a:rPr lang="ru-RU" sz="1600" dirty="0"/>
              <a:t> </a:t>
            </a:r>
            <a:r>
              <a:rPr lang="ru-RU" sz="1600" dirty="0" err="1"/>
              <a:t>портретін</a:t>
            </a:r>
            <a:r>
              <a:rPr lang="ru-RU" sz="1600" dirty="0"/>
              <a:t> </a:t>
            </a:r>
            <a:r>
              <a:rPr lang="ru-RU" sz="1600" dirty="0" err="1"/>
              <a:t>жасау</a:t>
            </a:r>
            <a:r>
              <a:rPr lang="ru-RU" sz="1600" dirty="0"/>
              <a:t>, </a:t>
            </a:r>
            <a:r>
              <a:rPr lang="ru-RU" sz="1600" dirty="0" err="1"/>
              <a:t>оның</a:t>
            </a:r>
            <a:r>
              <a:rPr lang="ru-RU" sz="1600" dirty="0"/>
              <a:t> </a:t>
            </a:r>
            <a:r>
              <a:rPr lang="ru-RU" sz="1600" dirty="0" err="1"/>
              <a:t>ішінде</a:t>
            </a:r>
            <a:r>
              <a:rPr lang="ru-RU" sz="1600" dirty="0"/>
              <a:t> </a:t>
            </a:r>
            <a:r>
              <a:rPr lang="ru-RU" sz="1600" dirty="0" err="1"/>
              <a:t>халықаралық</a:t>
            </a:r>
            <a:r>
              <a:rPr lang="ru-RU" sz="1600" dirty="0"/>
              <a:t> </a:t>
            </a:r>
            <a:r>
              <a:rPr lang="ru-RU" sz="1600" dirty="0" err="1"/>
              <a:t>ұсынымдарды</a:t>
            </a:r>
            <a:r>
              <a:rPr lang="ru-RU" sz="1600" dirty="0"/>
              <a:t> </a:t>
            </a:r>
            <a:r>
              <a:rPr lang="ru-RU" sz="1600" dirty="0" err="1"/>
              <a:t>және</a:t>
            </a:r>
            <a:r>
              <a:rPr lang="ru-RU" sz="1600" dirty="0"/>
              <a:t> </a:t>
            </a:r>
            <a:r>
              <a:rPr lang="ru-RU" sz="1600" dirty="0" err="1"/>
              <a:t>мақсатты</a:t>
            </a:r>
            <a:r>
              <a:rPr lang="ru-RU" sz="1600" dirty="0"/>
              <a:t> </a:t>
            </a:r>
            <a:r>
              <a:rPr lang="ru-RU" sz="1600" dirty="0" err="1"/>
              <a:t>аудиторияның</a:t>
            </a:r>
            <a:r>
              <a:rPr lang="ru-RU" sz="1600" dirty="0"/>
              <a:t> </a:t>
            </a:r>
            <a:r>
              <a:rPr lang="ru-RU" sz="1600" dirty="0" err="1"/>
              <a:t>ерекшелігін</a:t>
            </a:r>
            <a:r>
              <a:rPr lang="ru-RU" sz="1600" dirty="0"/>
              <a:t> (студент, </a:t>
            </a:r>
            <a:r>
              <a:rPr lang="ru-RU" sz="1600" dirty="0" err="1"/>
              <a:t>зейнеткер</a:t>
            </a:r>
            <a:r>
              <a:rPr lang="ru-RU" sz="1600" dirty="0"/>
              <a:t>, </a:t>
            </a:r>
            <a:r>
              <a:rPr lang="ru-RU" sz="1600" dirty="0" err="1"/>
              <a:t>үй</a:t>
            </a:r>
            <a:r>
              <a:rPr lang="ru-RU" sz="1600" dirty="0"/>
              <a:t> </a:t>
            </a:r>
            <a:r>
              <a:rPr lang="ru-RU" sz="1600" dirty="0" err="1"/>
              <a:t>шаруасындағы</a:t>
            </a:r>
            <a:r>
              <a:rPr lang="ru-RU" sz="1600" dirty="0"/>
              <a:t> </a:t>
            </a:r>
            <a:r>
              <a:rPr lang="ru-RU" sz="1600" dirty="0" err="1"/>
              <a:t>әйел</a:t>
            </a:r>
            <a:r>
              <a:rPr lang="ru-RU" sz="1600" dirty="0"/>
              <a:t> </a:t>
            </a:r>
            <a:r>
              <a:rPr lang="ru-RU" sz="1600" dirty="0" err="1"/>
              <a:t>және</a:t>
            </a:r>
            <a:r>
              <a:rPr lang="ru-RU" sz="1600" dirty="0"/>
              <a:t> т. б.) </a:t>
            </a:r>
            <a:r>
              <a:rPr lang="ru-RU" sz="1600" dirty="0" err="1"/>
              <a:t>ескере</a:t>
            </a:r>
            <a:r>
              <a:rPr lang="ru-RU" sz="1600" dirty="0"/>
              <a:t> </a:t>
            </a:r>
            <a:r>
              <a:rPr lang="ru-RU" sz="1600" dirty="0" err="1"/>
              <a:t>отырып</a:t>
            </a:r>
            <a:r>
              <a:rPr lang="ru-RU" sz="1600" dirty="0"/>
              <a:t>, </a:t>
            </a:r>
            <a:r>
              <a:rPr lang="ru-RU" sz="1600" dirty="0" err="1"/>
              <a:t>қаржылық</a:t>
            </a:r>
            <a:r>
              <a:rPr lang="ru-RU" sz="1600" dirty="0"/>
              <a:t> </a:t>
            </a:r>
            <a:r>
              <a:rPr lang="ru-RU" sz="1600" dirty="0" err="1"/>
              <a:t>сауаттылық</a:t>
            </a:r>
            <a:r>
              <a:rPr lang="ru-RU" sz="1600" dirty="0"/>
              <a:t> </a:t>
            </a:r>
            <a:r>
              <a:rPr lang="ru-RU" sz="1600" dirty="0" err="1"/>
              <a:t>саласындағы</a:t>
            </a:r>
            <a:r>
              <a:rPr lang="ru-RU" sz="1600" dirty="0"/>
              <a:t> </a:t>
            </a:r>
            <a:r>
              <a:rPr lang="ru-RU" sz="1600" dirty="0" err="1"/>
              <a:t>оның</a:t>
            </a:r>
            <a:r>
              <a:rPr lang="ru-RU" sz="1600" dirty="0"/>
              <a:t> </a:t>
            </a:r>
            <a:r>
              <a:rPr lang="ru-RU" sz="1600" dirty="0" err="1"/>
              <a:t>құзыреттерінің</a:t>
            </a:r>
            <a:r>
              <a:rPr lang="ru-RU" sz="1600" dirty="0"/>
              <a:t> </a:t>
            </a:r>
            <a:r>
              <a:rPr lang="ru-RU" sz="1600" dirty="0" err="1"/>
              <a:t>жиынтығын</a:t>
            </a:r>
            <a:r>
              <a:rPr lang="ru-RU" sz="1600" dirty="0"/>
              <a:t> </a:t>
            </a:r>
            <a:r>
              <a:rPr lang="ru-RU" sz="1600" dirty="0" err="1"/>
              <a:t>айқындау</a:t>
            </a:r>
            <a:r>
              <a:rPr lang="ru-RU" sz="1600" dirty="0"/>
              <a:t>;</a:t>
            </a:r>
          </a:p>
          <a:p>
            <a:pPr marL="342900" lvl="0" indent="-342900" algn="just">
              <a:buFont typeface="+mj-lt"/>
              <a:buAutoNum type="arabicPeriod"/>
            </a:pPr>
            <a:r>
              <a:rPr lang="ru-RU" sz="1600" dirty="0" err="1"/>
              <a:t>Қазақстан</a:t>
            </a:r>
            <a:r>
              <a:rPr lang="ru-RU" sz="1600" dirty="0"/>
              <a:t> </a:t>
            </a:r>
            <a:r>
              <a:rPr lang="ru-RU" sz="1600" dirty="0" err="1"/>
              <a:t>Республикасы</a:t>
            </a:r>
            <a:r>
              <a:rPr lang="ru-RU" sz="1600" dirty="0"/>
              <a:t> </a:t>
            </a:r>
            <a:r>
              <a:rPr lang="ru-RU" sz="1600" dirty="0" err="1"/>
              <a:t>Үкіметінің</a:t>
            </a:r>
            <a:r>
              <a:rPr lang="ru-RU" sz="1600" dirty="0"/>
              <a:t> 2020 </a:t>
            </a:r>
            <a:r>
              <a:rPr lang="ru-RU" sz="1600" dirty="0" err="1"/>
              <a:t>жылғы</a:t>
            </a:r>
            <a:r>
              <a:rPr lang="ru-RU" sz="1600" dirty="0"/>
              <a:t> 30 </a:t>
            </a:r>
            <a:r>
              <a:rPr lang="ru-RU" sz="1600" dirty="0" err="1"/>
              <a:t>мамырдағы</a:t>
            </a:r>
            <a:r>
              <a:rPr lang="ru-RU" sz="1600" dirty="0"/>
              <a:t> № 338 </a:t>
            </a:r>
            <a:r>
              <a:rPr lang="ru-RU" sz="1600" dirty="0" err="1"/>
              <a:t>қаулысымен</a:t>
            </a:r>
            <a:r>
              <a:rPr lang="ru-RU" sz="1600" dirty="0"/>
              <a:t> </a:t>
            </a:r>
            <a:r>
              <a:rPr lang="ru-RU" sz="1600" dirty="0" err="1"/>
              <a:t>бекітілген</a:t>
            </a:r>
            <a:r>
              <a:rPr lang="ru-RU" sz="1600" dirty="0"/>
              <a:t> </a:t>
            </a:r>
            <a:r>
              <a:rPr lang="ru-RU" sz="1600" dirty="0" err="1"/>
              <a:t>қаржылық</a:t>
            </a:r>
            <a:r>
              <a:rPr lang="ru-RU" sz="1600" dirty="0"/>
              <a:t> </a:t>
            </a:r>
            <a:r>
              <a:rPr lang="ru-RU" sz="1600" dirty="0" err="1"/>
              <a:t>сауаттылықты</a:t>
            </a:r>
            <a:r>
              <a:rPr lang="ru-RU" sz="1600" dirty="0"/>
              <a:t> </a:t>
            </a:r>
            <a:r>
              <a:rPr lang="ru-RU" sz="1600" dirty="0" err="1"/>
              <a:t>арттырудың</a:t>
            </a:r>
            <a:r>
              <a:rPr lang="ru-RU" sz="1600" dirty="0"/>
              <a:t> 2020 - 24 </a:t>
            </a:r>
            <a:r>
              <a:rPr lang="ru-RU" sz="1600" dirty="0" err="1"/>
              <a:t>жылдарға</a:t>
            </a:r>
            <a:r>
              <a:rPr lang="ru-RU" sz="1600" dirty="0"/>
              <a:t> </a:t>
            </a:r>
            <a:r>
              <a:rPr lang="ru-RU" sz="1600" dirty="0" err="1"/>
              <a:t>арналған</a:t>
            </a:r>
            <a:r>
              <a:rPr lang="ru-RU" sz="1600" dirty="0"/>
              <a:t> </a:t>
            </a:r>
            <a:r>
              <a:rPr lang="ru-RU" sz="1600" dirty="0" err="1"/>
              <a:t>тұжырымдамасы</a:t>
            </a:r>
            <a:r>
              <a:rPr lang="ru-RU" sz="1600" dirty="0"/>
              <a:t> </a:t>
            </a:r>
            <a:r>
              <a:rPr lang="ru-RU" sz="1600" dirty="0" err="1"/>
              <a:t>іс-шараларының</a:t>
            </a:r>
            <a:r>
              <a:rPr lang="ru-RU" sz="1600" dirty="0"/>
              <a:t> </a:t>
            </a:r>
            <a:r>
              <a:rPr lang="ru-RU" sz="1600" dirty="0" err="1"/>
              <a:t>іске</a:t>
            </a:r>
            <a:r>
              <a:rPr lang="ru-RU" sz="1600" dirty="0"/>
              <a:t> </a:t>
            </a:r>
            <a:r>
              <a:rPr lang="ru-RU" sz="1600" dirty="0" err="1"/>
              <a:t>асырылу</a:t>
            </a:r>
            <a:r>
              <a:rPr lang="ru-RU" sz="1600" dirty="0"/>
              <a:t> </a:t>
            </a:r>
            <a:r>
              <a:rPr lang="ru-RU" sz="1600" dirty="0" err="1"/>
              <a:t>тиімділігін</a:t>
            </a:r>
            <a:r>
              <a:rPr lang="ru-RU" sz="1600" dirty="0"/>
              <a:t> </a:t>
            </a:r>
            <a:r>
              <a:rPr lang="ru-RU" sz="1600" dirty="0" err="1"/>
              <a:t>бағалау</a:t>
            </a:r>
            <a:r>
              <a:rPr lang="ru-RU" sz="1600" dirty="0"/>
              <a:t> </a:t>
            </a:r>
            <a:r>
              <a:rPr lang="ru-RU" sz="1600" dirty="0" err="1"/>
              <a:t>мақсатында</a:t>
            </a:r>
            <a:r>
              <a:rPr lang="ru-RU" sz="1600" dirty="0"/>
              <a:t> </a:t>
            </a:r>
            <a:r>
              <a:rPr lang="ru-RU" sz="1600" dirty="0" err="1"/>
              <a:t>Қаржылық</a:t>
            </a:r>
            <a:r>
              <a:rPr lang="ru-RU" sz="1600" dirty="0"/>
              <a:t> </a:t>
            </a:r>
            <a:r>
              <a:rPr lang="ru-RU" sz="1600" dirty="0" err="1"/>
              <a:t>сауаттылық</a:t>
            </a:r>
            <a:r>
              <a:rPr lang="ru-RU" sz="1600" dirty="0"/>
              <a:t> </a:t>
            </a:r>
            <a:r>
              <a:rPr lang="ru-RU" sz="1600" dirty="0" err="1"/>
              <a:t>деңгейіне</a:t>
            </a:r>
            <a:r>
              <a:rPr lang="ru-RU" sz="1600" dirty="0"/>
              <a:t> мониторинг </a:t>
            </a:r>
            <a:r>
              <a:rPr lang="ru-RU" sz="1600" dirty="0" err="1"/>
              <a:t>жүргізу</a:t>
            </a:r>
            <a:r>
              <a:rPr lang="ru-RU" sz="1600" dirty="0"/>
              <a:t>;</a:t>
            </a:r>
          </a:p>
          <a:p>
            <a:pPr marL="342900" lvl="0" indent="-342900" algn="just">
              <a:buFont typeface="+mj-lt"/>
              <a:buAutoNum type="arabicPeriod"/>
            </a:pPr>
            <a:r>
              <a:rPr lang="ru-RU" sz="1600" dirty="0" err="1"/>
              <a:t>Медиакеңістіктің</a:t>
            </a:r>
            <a:r>
              <a:rPr lang="ru-RU" sz="1600" dirty="0"/>
              <a:t> </a:t>
            </a:r>
            <a:r>
              <a:rPr lang="ru-RU" sz="1600" dirty="0" err="1"/>
              <a:t>мониторингі</a:t>
            </a:r>
            <a:r>
              <a:rPr lang="ru-RU" sz="1600" dirty="0"/>
              <a:t>, </a:t>
            </a:r>
            <a:r>
              <a:rPr lang="ru-RU" sz="1600" dirty="0" err="1"/>
              <a:t>республикалық</a:t>
            </a:r>
            <a:r>
              <a:rPr lang="ru-RU" sz="1600" dirty="0"/>
              <a:t> </a:t>
            </a:r>
            <a:r>
              <a:rPr lang="ru-RU" sz="1600" dirty="0" err="1"/>
              <a:t>және</a:t>
            </a:r>
            <a:r>
              <a:rPr lang="ru-RU" sz="1600" dirty="0"/>
              <a:t> </a:t>
            </a:r>
            <a:r>
              <a:rPr lang="ru-RU" sz="1600" dirty="0" err="1"/>
              <a:t>өңірлік</a:t>
            </a:r>
            <a:r>
              <a:rPr lang="ru-RU" sz="1600" dirty="0"/>
              <a:t> БАҚ, </a:t>
            </a:r>
            <a:r>
              <a:rPr lang="ru-RU" sz="1600" dirty="0" err="1"/>
              <a:t>әлеуметтік</a:t>
            </a:r>
            <a:r>
              <a:rPr lang="ru-RU" sz="1600" dirty="0"/>
              <a:t> </a:t>
            </a:r>
            <a:r>
              <a:rPr lang="ru-RU" sz="1600" dirty="0" err="1"/>
              <a:t>желілер</a:t>
            </a:r>
            <a:r>
              <a:rPr lang="ru-RU" sz="1600" dirty="0"/>
              <a:t>, </a:t>
            </a:r>
            <a:r>
              <a:rPr lang="ru-RU" sz="1600" dirty="0" err="1"/>
              <a:t>агенттіктің</a:t>
            </a:r>
            <a:r>
              <a:rPr lang="ru-RU" sz="1600" dirty="0"/>
              <a:t> интернет - </a:t>
            </a:r>
            <a:r>
              <a:rPr lang="ru-RU" sz="1600" dirty="0" err="1"/>
              <a:t>ресурстары</a:t>
            </a:r>
            <a:r>
              <a:rPr lang="ru-RU" sz="1600" dirty="0"/>
              <a:t> </a:t>
            </a:r>
            <a:r>
              <a:rPr lang="ru-RU" sz="1600" dirty="0" err="1"/>
              <a:t>арқылы</a:t>
            </a:r>
            <a:r>
              <a:rPr lang="ru-RU" sz="1600" dirty="0"/>
              <a:t> </a:t>
            </a:r>
            <a:r>
              <a:rPr lang="ru-RU" sz="1600" dirty="0" err="1"/>
              <a:t>қаржылық</a:t>
            </a:r>
            <a:r>
              <a:rPr lang="ru-RU" sz="1600" dirty="0"/>
              <a:t> </a:t>
            </a:r>
            <a:r>
              <a:rPr lang="ru-RU" sz="1600" dirty="0" err="1"/>
              <a:t>сауаттылықтың</a:t>
            </a:r>
            <a:r>
              <a:rPr lang="ru-RU" sz="1600" dirty="0"/>
              <a:t> </a:t>
            </a:r>
            <a:r>
              <a:rPr lang="ru-RU" sz="1600" dirty="0" err="1"/>
              <a:t>неғұрлым</a:t>
            </a:r>
            <a:r>
              <a:rPr lang="ru-RU" sz="1600" dirty="0"/>
              <a:t> </a:t>
            </a:r>
            <a:r>
              <a:rPr lang="ru-RU" sz="1600" dirty="0" err="1"/>
              <a:t>өзекті</a:t>
            </a:r>
            <a:r>
              <a:rPr lang="ru-RU" sz="1600" dirty="0"/>
              <a:t> </a:t>
            </a:r>
            <a:r>
              <a:rPr lang="ru-RU" sz="1600" dirty="0" err="1"/>
              <a:t>мәселелері</a:t>
            </a:r>
            <a:r>
              <a:rPr lang="ru-RU" sz="1600" dirty="0"/>
              <a:t> </a:t>
            </a:r>
            <a:r>
              <a:rPr lang="ru-RU" sz="1600" dirty="0" err="1"/>
              <a:t>бойынша</a:t>
            </a:r>
            <a:r>
              <a:rPr lang="ru-RU" sz="1600" dirty="0"/>
              <a:t> </a:t>
            </a:r>
            <a:r>
              <a:rPr lang="ru-RU" sz="1600" dirty="0" err="1"/>
              <a:t>ақпараттық-түсіндіру</a:t>
            </a:r>
            <a:r>
              <a:rPr lang="ru-RU" sz="1600" dirty="0"/>
              <a:t> </a:t>
            </a:r>
            <a:r>
              <a:rPr lang="ru-RU" sz="1600" dirty="0" err="1"/>
              <a:t>жұмысын</a:t>
            </a:r>
            <a:r>
              <a:rPr lang="ru-RU" sz="1600" dirty="0"/>
              <a:t> </a:t>
            </a:r>
            <a:r>
              <a:rPr lang="ru-RU" sz="1600" dirty="0" err="1"/>
              <a:t>күшейту</a:t>
            </a:r>
            <a:r>
              <a:rPr lang="ru-RU" sz="1600" dirty="0"/>
              <a:t>;</a:t>
            </a:r>
          </a:p>
          <a:p>
            <a:pPr marL="342900" lvl="0" indent="-342900" algn="just">
              <a:buFont typeface="+mj-lt"/>
              <a:buAutoNum type="arabicPeriod"/>
            </a:pPr>
            <a:r>
              <a:rPr lang="ru-RU" sz="1600" dirty="0"/>
              <a:t>Жеке </a:t>
            </a:r>
            <a:r>
              <a:rPr lang="ru-RU" sz="1600" dirty="0" err="1"/>
              <a:t>және</a:t>
            </a:r>
            <a:r>
              <a:rPr lang="ru-RU" sz="1600" dirty="0"/>
              <a:t> </a:t>
            </a:r>
            <a:r>
              <a:rPr lang="ru-RU" sz="1600" dirty="0" err="1"/>
              <a:t>қоғамдық</a:t>
            </a:r>
            <a:r>
              <a:rPr lang="ru-RU" sz="1600" dirty="0"/>
              <a:t> </a:t>
            </a:r>
            <a:r>
              <a:rPr lang="ru-RU" sz="1600" dirty="0" err="1"/>
              <a:t>бастамаларды</a:t>
            </a:r>
            <a:r>
              <a:rPr lang="ru-RU" sz="1600" dirty="0"/>
              <a:t> </a:t>
            </a:r>
            <a:r>
              <a:rPr lang="ru-RU" sz="1600" dirty="0" err="1"/>
              <a:t>іріктеудің</a:t>
            </a:r>
            <a:r>
              <a:rPr lang="ru-RU" sz="1600" dirty="0"/>
              <a:t>, </a:t>
            </a:r>
            <a:r>
              <a:rPr lang="ru-RU" sz="1600" dirty="0" err="1"/>
              <a:t>сондай-ақ</a:t>
            </a:r>
            <a:r>
              <a:rPr lang="ru-RU" sz="1600" dirty="0"/>
              <a:t> </a:t>
            </a:r>
            <a:r>
              <a:rPr lang="ru-RU" sz="1600" dirty="0" err="1"/>
              <a:t>қаржылық</a:t>
            </a:r>
            <a:r>
              <a:rPr lang="ru-RU" sz="1600" dirty="0"/>
              <a:t> </a:t>
            </a:r>
            <a:r>
              <a:rPr lang="ru-RU" sz="1600" dirty="0" err="1"/>
              <a:t>сауаттылықты</a:t>
            </a:r>
            <a:r>
              <a:rPr lang="ru-RU" sz="1600" dirty="0"/>
              <a:t> </a:t>
            </a:r>
            <a:r>
              <a:rPr lang="ru-RU" sz="1600" dirty="0" err="1"/>
              <a:t>арттыру</a:t>
            </a:r>
            <a:r>
              <a:rPr lang="ru-RU" sz="1600" dirty="0"/>
              <a:t> </a:t>
            </a:r>
            <a:r>
              <a:rPr lang="ru-RU" sz="1600" dirty="0" err="1"/>
              <a:t>саласындағы</a:t>
            </a:r>
            <a:r>
              <a:rPr lang="ru-RU" sz="1600" dirty="0"/>
              <a:t> </a:t>
            </a:r>
            <a:r>
              <a:rPr lang="ru-RU" sz="1600" dirty="0" err="1"/>
              <a:t>сектораралық</a:t>
            </a:r>
            <a:r>
              <a:rPr lang="ru-RU" sz="1600" dirty="0"/>
              <a:t> </a:t>
            </a:r>
            <a:r>
              <a:rPr lang="ru-RU" sz="1600" dirty="0" err="1"/>
              <a:t>әріптестіктің</a:t>
            </a:r>
            <a:r>
              <a:rPr lang="ru-RU" sz="1600" dirty="0"/>
              <a:t> </a:t>
            </a:r>
            <a:r>
              <a:rPr lang="ru-RU" sz="1600" dirty="0" err="1"/>
              <a:t>тиімді</a:t>
            </a:r>
            <a:r>
              <a:rPr lang="ru-RU" sz="1600" dirty="0"/>
              <a:t> </a:t>
            </a:r>
            <a:r>
              <a:rPr lang="ru-RU" sz="1600" dirty="0" err="1"/>
              <a:t>тетігін</a:t>
            </a:r>
            <a:r>
              <a:rPr lang="ru-RU" sz="1600" dirty="0"/>
              <a:t> </a:t>
            </a:r>
            <a:r>
              <a:rPr lang="ru-RU" sz="1600" dirty="0" err="1"/>
              <a:t>құру</a:t>
            </a:r>
            <a:r>
              <a:rPr lang="ru-RU" sz="1600" dirty="0"/>
              <a:t>;</a:t>
            </a:r>
          </a:p>
          <a:p>
            <a:pPr marL="342900" indent="-342900" algn="just">
              <a:buFont typeface="+mj-lt"/>
              <a:buAutoNum type="arabicPeriod"/>
            </a:pPr>
            <a:r>
              <a:rPr lang="ru-RU" sz="1600" dirty="0" err="1"/>
              <a:t>Қаржы</a:t>
            </a:r>
            <a:r>
              <a:rPr lang="ru-RU" sz="1600" dirty="0"/>
              <a:t> </a:t>
            </a:r>
            <a:r>
              <a:rPr lang="ru-RU" sz="1600" dirty="0" err="1"/>
              <a:t>қызметтеріне</a:t>
            </a:r>
            <a:r>
              <a:rPr lang="ru-RU" sz="1600" dirty="0"/>
              <a:t> </a:t>
            </a:r>
            <a:r>
              <a:rPr lang="ru-RU" sz="1600" dirty="0" err="1"/>
              <a:t>тең</a:t>
            </a:r>
            <a:r>
              <a:rPr lang="ru-RU" sz="1600" dirty="0"/>
              <a:t> </a:t>
            </a:r>
            <a:r>
              <a:rPr lang="ru-RU" sz="1600" dirty="0" err="1"/>
              <a:t>қол</a:t>
            </a:r>
            <a:r>
              <a:rPr lang="ru-RU" sz="1600" dirty="0"/>
              <a:t> </a:t>
            </a:r>
            <a:r>
              <a:rPr lang="ru-RU" sz="1600" dirty="0" err="1"/>
              <a:t>жеткізу</a:t>
            </a:r>
            <a:r>
              <a:rPr lang="ru-RU" sz="1600" dirty="0"/>
              <a:t> </a:t>
            </a:r>
            <a:r>
              <a:rPr lang="ru-RU" sz="1600" dirty="0" err="1"/>
              <a:t>және</a:t>
            </a:r>
            <a:r>
              <a:rPr lang="ru-RU" sz="1600" dirty="0"/>
              <a:t> </a:t>
            </a:r>
            <a:r>
              <a:rPr lang="ru-RU" sz="1600" dirty="0" err="1"/>
              <a:t>қаржы</a:t>
            </a:r>
            <a:r>
              <a:rPr lang="ru-RU" sz="1600" dirty="0"/>
              <a:t> </a:t>
            </a:r>
            <a:r>
              <a:rPr lang="ru-RU" sz="1600" dirty="0" err="1"/>
              <a:t>өнімдері</a:t>
            </a:r>
            <a:r>
              <a:rPr lang="ru-RU" sz="1600" dirty="0"/>
              <a:t> </a:t>
            </a:r>
            <a:r>
              <a:rPr lang="ru-RU" sz="1600" dirty="0" err="1"/>
              <a:t>туралы</a:t>
            </a:r>
            <a:r>
              <a:rPr lang="ru-RU" sz="1600" dirty="0"/>
              <a:t> </a:t>
            </a:r>
            <a:r>
              <a:rPr lang="ru-RU" sz="1600" dirty="0" err="1"/>
              <a:t>хабардар</a:t>
            </a:r>
            <a:r>
              <a:rPr lang="ru-RU" sz="1600" dirty="0"/>
              <a:t> болу </a:t>
            </a:r>
            <a:r>
              <a:rPr lang="ru-RU" sz="1600" dirty="0" err="1"/>
              <a:t>саласында</a:t>
            </a:r>
            <a:r>
              <a:rPr lang="ru-RU" sz="1600" dirty="0"/>
              <a:t> </a:t>
            </a:r>
            <a:r>
              <a:rPr lang="ru-RU" sz="1600" dirty="0" err="1"/>
              <a:t>мүмкіндіктері</a:t>
            </a:r>
            <a:r>
              <a:rPr lang="ru-RU" sz="1600" dirty="0"/>
              <a:t> </a:t>
            </a:r>
            <a:r>
              <a:rPr lang="ru-RU" sz="1600" dirty="0" err="1"/>
              <a:t>шектеулі</a:t>
            </a:r>
            <a:r>
              <a:rPr lang="ru-RU" sz="1600" dirty="0"/>
              <a:t> </a:t>
            </a:r>
            <a:r>
              <a:rPr lang="ru-RU" sz="1600" dirty="0" err="1"/>
              <a:t>адамдар</a:t>
            </a:r>
            <a:r>
              <a:rPr lang="ru-RU" sz="1600" dirty="0"/>
              <a:t>  </a:t>
            </a:r>
            <a:r>
              <a:rPr lang="ru-RU" sz="1600" dirty="0" err="1"/>
              <a:t>үшін</a:t>
            </a:r>
            <a:r>
              <a:rPr lang="ru-RU" sz="1600" dirty="0"/>
              <a:t> </a:t>
            </a:r>
            <a:r>
              <a:rPr lang="ru-RU" sz="1600" dirty="0" err="1"/>
              <a:t>стандарттар</a:t>
            </a:r>
            <a:r>
              <a:rPr lang="ru-RU" sz="1600" dirty="0"/>
              <a:t> </a:t>
            </a:r>
            <a:r>
              <a:rPr lang="ru-RU" sz="1600" dirty="0" err="1"/>
              <a:t>әзірлеу</a:t>
            </a:r>
            <a:r>
              <a:rPr lang="ru-RU" sz="1600" dirty="0"/>
              <a:t>.</a:t>
            </a:r>
          </a:p>
        </p:txBody>
      </p:sp>
      <p:pic>
        <p:nvPicPr>
          <p:cNvPr id="61442" name="Picture 2" descr="О деятельности Агентства РК по регулированию и развитию финансового рынка">
            <a:extLst>
              <a:ext uri="{FF2B5EF4-FFF2-40B4-BE49-F238E27FC236}">
                <a16:creationId xmlns:a16="http://schemas.microsoft.com/office/drawing/2014/main" id="{2A8DB301-80E6-44FF-85EA-BD5BF6DE1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5623" y="4449636"/>
            <a:ext cx="3168352" cy="208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49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98</a:t>
            </a:fld>
            <a:endParaRPr lang="ru-RU" dirty="0"/>
          </a:p>
        </p:txBody>
      </p:sp>
      <p:sp>
        <p:nvSpPr>
          <p:cNvPr id="4" name="Равнобедренный треугольник 24">
            <a:extLst>
              <a:ext uri="{FF2B5EF4-FFF2-40B4-BE49-F238E27FC236}">
                <a16:creationId xmlns:a16="http://schemas.microsoft.com/office/drawing/2014/main" id="{6B17F957-83F4-604F-8269-50654250624F}"/>
              </a:ext>
            </a:extLst>
          </p:cNvPr>
          <p:cNvSpPr/>
          <p:nvPr/>
        </p:nvSpPr>
        <p:spPr>
          <a:xfrm rot="5400000">
            <a:off x="206798" y="249880"/>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a:extLst>
              <a:ext uri="{FF2B5EF4-FFF2-40B4-BE49-F238E27FC236}">
                <a16:creationId xmlns:a16="http://schemas.microsoft.com/office/drawing/2014/main" id="{B2CE4276-58A6-144D-B717-9DA7EF9DE219}"/>
              </a:ext>
            </a:extLst>
          </p:cNvPr>
          <p:cNvSpPr/>
          <p:nvPr/>
        </p:nvSpPr>
        <p:spPr>
          <a:xfrm>
            <a:off x="689100" y="251914"/>
            <a:ext cx="9079308" cy="461665"/>
          </a:xfrm>
          <a:prstGeom prst="rect">
            <a:avLst/>
          </a:prstGeom>
        </p:spPr>
        <p:txBody>
          <a:bodyPr wrap="square">
            <a:spAutoFit/>
          </a:bodyPr>
          <a:lstStyle/>
          <a:p>
            <a:pPr fontAlgn="ctr">
              <a:defRPr/>
            </a:pPr>
            <a:r>
              <a:rPr lang="ru-RU" sz="2400" b="1" dirty="0" err="1">
                <a:solidFill>
                  <a:srgbClr val="7A4300"/>
                </a:solidFill>
              </a:rPr>
              <a:t>Қазақстан</a:t>
            </a:r>
            <a:r>
              <a:rPr lang="ru-RU" sz="2400" b="1" dirty="0">
                <a:solidFill>
                  <a:srgbClr val="7A4300"/>
                </a:solidFill>
              </a:rPr>
              <a:t> </a:t>
            </a:r>
            <a:r>
              <a:rPr lang="ru-RU" sz="2400" b="1" dirty="0" err="1">
                <a:solidFill>
                  <a:srgbClr val="7A4300"/>
                </a:solidFill>
              </a:rPr>
              <a:t>Республикасының</a:t>
            </a:r>
            <a:r>
              <a:rPr lang="ru-RU" sz="2400" b="1" dirty="0">
                <a:solidFill>
                  <a:srgbClr val="7A4300"/>
                </a:solidFill>
              </a:rPr>
              <a:t> </a:t>
            </a:r>
            <a:r>
              <a:rPr lang="ru-RU" sz="2400" b="1" dirty="0" err="1">
                <a:solidFill>
                  <a:srgbClr val="7A4300"/>
                </a:solidFill>
              </a:rPr>
              <a:t>Білім</a:t>
            </a:r>
            <a:r>
              <a:rPr lang="ru-RU" sz="2400" b="1" dirty="0">
                <a:solidFill>
                  <a:srgbClr val="7A4300"/>
                </a:solidFill>
              </a:rPr>
              <a:t> </a:t>
            </a:r>
            <a:r>
              <a:rPr lang="ru-RU" sz="2400" b="1" dirty="0" err="1">
                <a:solidFill>
                  <a:srgbClr val="7A4300"/>
                </a:solidFill>
              </a:rPr>
              <a:t>және</a:t>
            </a:r>
            <a:r>
              <a:rPr lang="ru-RU" sz="2400" b="1" dirty="0">
                <a:solidFill>
                  <a:srgbClr val="7A4300"/>
                </a:solidFill>
              </a:rPr>
              <a:t> </a:t>
            </a:r>
            <a:r>
              <a:rPr lang="ru-RU" sz="2400" b="1" dirty="0" err="1">
                <a:solidFill>
                  <a:srgbClr val="7A4300"/>
                </a:solidFill>
              </a:rPr>
              <a:t>ғылым</a:t>
            </a:r>
            <a:r>
              <a:rPr lang="ru-RU" sz="2400" b="1" dirty="0">
                <a:solidFill>
                  <a:srgbClr val="7A4300"/>
                </a:solidFill>
              </a:rPr>
              <a:t> </a:t>
            </a:r>
            <a:r>
              <a:rPr lang="ru-RU" sz="2400" b="1" dirty="0" err="1">
                <a:solidFill>
                  <a:srgbClr val="7A4300"/>
                </a:solidFill>
              </a:rPr>
              <a:t>министрлігі</a:t>
            </a:r>
            <a:r>
              <a:rPr lang="ru-RU" sz="2400" b="1" dirty="0">
                <a:solidFill>
                  <a:srgbClr val="7A4300"/>
                </a:solidFill>
              </a:rPr>
              <a:t> </a:t>
            </a:r>
            <a:r>
              <a:rPr lang="ru-RU" sz="2400" b="1" dirty="0" err="1">
                <a:solidFill>
                  <a:srgbClr val="7A4300"/>
                </a:solidFill>
              </a:rPr>
              <a:t>үшін</a:t>
            </a:r>
            <a:endParaRPr lang="ru-RU" sz="2400" b="1" dirty="0">
              <a:solidFill>
                <a:srgbClr val="7A4300"/>
              </a:solidFill>
            </a:endParaRPr>
          </a:p>
        </p:txBody>
      </p:sp>
      <p:sp>
        <p:nvSpPr>
          <p:cNvPr id="8" name="Прямоугольник 7">
            <a:extLst>
              <a:ext uri="{FF2B5EF4-FFF2-40B4-BE49-F238E27FC236}">
                <a16:creationId xmlns:a16="http://schemas.microsoft.com/office/drawing/2014/main" id="{DDE676A6-AC72-8349-A690-1BD1E6FA7F09}"/>
              </a:ext>
            </a:extLst>
          </p:cNvPr>
          <p:cNvSpPr/>
          <p:nvPr/>
        </p:nvSpPr>
        <p:spPr>
          <a:xfrm>
            <a:off x="407368" y="1196752"/>
            <a:ext cx="11205000" cy="3293209"/>
          </a:xfrm>
          <a:prstGeom prst="rect">
            <a:avLst/>
          </a:prstGeom>
          <a:solidFill>
            <a:schemeClr val="bg1">
              <a:lumMod val="85000"/>
            </a:schemeClr>
          </a:solidFill>
        </p:spPr>
        <p:txBody>
          <a:bodyPr wrap="square">
            <a:spAutoFit/>
          </a:bodyPr>
          <a:lstStyle/>
          <a:p>
            <a:pPr marL="342900" lvl="0" indent="-342900" algn="just">
              <a:buFont typeface="+mj-lt"/>
              <a:buAutoNum type="arabicPeriod"/>
            </a:pPr>
            <a:r>
              <a:rPr lang="ru-RU" sz="1600" dirty="0" err="1"/>
              <a:t>Қазақстан</a:t>
            </a:r>
            <a:r>
              <a:rPr lang="ru-RU" sz="1600" dirty="0"/>
              <a:t> </a:t>
            </a:r>
            <a:r>
              <a:rPr lang="ru-RU" sz="1600" dirty="0" err="1"/>
              <a:t>Республикасының</a:t>
            </a:r>
            <a:r>
              <a:rPr lang="ru-RU" sz="1600" dirty="0"/>
              <a:t> </a:t>
            </a:r>
            <a:r>
              <a:rPr lang="ru-RU" sz="1600" dirty="0" err="1"/>
              <a:t>бастауыш</a:t>
            </a:r>
            <a:r>
              <a:rPr lang="ru-RU" sz="1600" dirty="0"/>
              <a:t>, орта </a:t>
            </a:r>
            <a:r>
              <a:rPr lang="ru-RU" sz="1600" dirty="0" err="1"/>
              <a:t>және</a:t>
            </a:r>
            <a:r>
              <a:rPr lang="ru-RU" sz="1600" dirty="0"/>
              <a:t> </a:t>
            </a:r>
            <a:r>
              <a:rPr lang="ru-RU" sz="1600" dirty="0" err="1"/>
              <a:t>жоғары</a:t>
            </a:r>
            <a:r>
              <a:rPr lang="ru-RU" sz="1600" dirty="0"/>
              <a:t> </a:t>
            </a:r>
            <a:r>
              <a:rPr lang="ru-RU" sz="1600" dirty="0" err="1"/>
              <a:t>мектебі</a:t>
            </a:r>
            <a:r>
              <a:rPr lang="ru-RU" sz="1600" dirty="0"/>
              <a:t> </a:t>
            </a:r>
            <a:r>
              <a:rPr lang="ru-RU" sz="1600" dirty="0" err="1"/>
              <a:t>үшін</a:t>
            </a:r>
            <a:r>
              <a:rPr lang="ru-RU" sz="1600" dirty="0"/>
              <a:t> </a:t>
            </a:r>
            <a:r>
              <a:rPr lang="ru-RU" sz="1600" dirty="0" err="1"/>
              <a:t>мемлекеттік</a:t>
            </a:r>
            <a:r>
              <a:rPr lang="ru-RU" sz="1600" dirty="0"/>
              <a:t> </a:t>
            </a:r>
            <a:r>
              <a:rPr lang="ru-RU" sz="1600" dirty="0" err="1"/>
              <a:t>және</a:t>
            </a:r>
            <a:r>
              <a:rPr lang="ru-RU" sz="1600" dirty="0"/>
              <a:t> </a:t>
            </a:r>
            <a:r>
              <a:rPr lang="ru-RU" sz="1600" dirty="0" err="1"/>
              <a:t>орыс</a:t>
            </a:r>
            <a:r>
              <a:rPr lang="ru-RU" sz="1600" dirty="0"/>
              <a:t> </a:t>
            </a:r>
            <a:r>
              <a:rPr lang="ru-RU" sz="1600" dirty="0" err="1"/>
              <a:t>тілдерінде</a:t>
            </a:r>
            <a:r>
              <a:rPr lang="ru-RU" sz="1600" dirty="0"/>
              <a:t> </a:t>
            </a:r>
            <a:r>
              <a:rPr lang="ru-RU" sz="1600" dirty="0" err="1"/>
              <a:t>міндетті</a:t>
            </a:r>
            <a:r>
              <a:rPr lang="ru-RU" sz="1600" dirty="0"/>
              <a:t> </a:t>
            </a:r>
            <a:r>
              <a:rPr lang="ru-RU" sz="1600" dirty="0" err="1"/>
              <a:t>пәнді</a:t>
            </a:r>
            <a:r>
              <a:rPr lang="ru-RU" sz="1600" dirty="0"/>
              <a:t> не "</a:t>
            </a:r>
            <a:r>
              <a:rPr lang="ru-RU" sz="1600" dirty="0" err="1"/>
              <a:t>Қаржылық</a:t>
            </a:r>
            <a:r>
              <a:rPr lang="ru-RU" sz="1600" dirty="0"/>
              <a:t> </a:t>
            </a:r>
            <a:r>
              <a:rPr lang="ru-RU" sz="1600" dirty="0" err="1"/>
              <a:t>сауаттылық</a:t>
            </a:r>
            <a:r>
              <a:rPr lang="ru-RU" sz="1600" dirty="0"/>
              <a:t>" </a:t>
            </a:r>
            <a:r>
              <a:rPr lang="ru-RU" sz="1600" dirty="0" err="1"/>
              <a:t>немесе</a:t>
            </a:r>
            <a:r>
              <a:rPr lang="ru-RU" sz="1600" dirty="0"/>
              <a:t> «</a:t>
            </a:r>
            <a:r>
              <a:rPr lang="ru-RU" sz="1600" dirty="0" err="1"/>
              <a:t>Қаржылық</a:t>
            </a:r>
            <a:r>
              <a:rPr lang="ru-RU" sz="1600" dirty="0"/>
              <a:t> </a:t>
            </a:r>
            <a:r>
              <a:rPr lang="ru-RU" sz="1600" dirty="0" err="1"/>
              <a:t>сауаттылық</a:t>
            </a:r>
            <a:r>
              <a:rPr lang="ru-RU" sz="1600" dirty="0"/>
              <a:t> </a:t>
            </a:r>
            <a:r>
              <a:rPr lang="ru-RU" sz="1600" dirty="0" err="1"/>
              <a:t>негіздері</a:t>
            </a:r>
            <a:r>
              <a:rPr lang="ru-RU" sz="1600" dirty="0"/>
              <a:t>" </a:t>
            </a:r>
            <a:r>
              <a:rPr lang="ru-RU" sz="1600" dirty="0" err="1"/>
              <a:t>факультативін</a:t>
            </a:r>
            <a:r>
              <a:rPr lang="ru-RU" sz="1600" dirty="0"/>
              <a:t> </a:t>
            </a:r>
            <a:r>
              <a:rPr lang="ru-RU" sz="1600" dirty="0" err="1"/>
              <a:t>әзірлеу</a:t>
            </a:r>
            <a:r>
              <a:rPr lang="ru-RU" sz="1600" dirty="0"/>
              <a:t> </a:t>
            </a:r>
            <a:r>
              <a:rPr lang="ru-RU" sz="1600" dirty="0" err="1"/>
              <a:t>және</a:t>
            </a:r>
            <a:r>
              <a:rPr lang="ru-RU" sz="1600" dirty="0"/>
              <a:t> </a:t>
            </a:r>
            <a:r>
              <a:rPr lang="ru-RU" sz="1600" dirty="0" err="1"/>
              <a:t>оқу</a:t>
            </a:r>
            <a:r>
              <a:rPr lang="ru-RU" sz="1600" dirty="0"/>
              <a:t> </a:t>
            </a:r>
            <a:r>
              <a:rPr lang="ru-RU" sz="1600" dirty="0" err="1"/>
              <a:t>бағдарламасына</a:t>
            </a:r>
            <a:r>
              <a:rPr lang="ru-RU" sz="1600" dirty="0"/>
              <a:t> </a:t>
            </a:r>
            <a:r>
              <a:rPr lang="ru-RU" sz="1600" dirty="0" err="1"/>
              <a:t>енгізу</a:t>
            </a:r>
            <a:r>
              <a:rPr lang="ru-RU" sz="1600" dirty="0"/>
              <a:t>;</a:t>
            </a:r>
          </a:p>
          <a:p>
            <a:pPr marL="342900" lvl="0" indent="-342900" algn="just">
              <a:buFont typeface="+mj-lt"/>
              <a:buAutoNum type="arabicPeriod"/>
            </a:pPr>
            <a:r>
              <a:rPr lang="ru-RU" sz="1600" dirty="0" err="1"/>
              <a:t>Қаржылық</a:t>
            </a:r>
            <a:r>
              <a:rPr lang="ru-RU" sz="1600" dirty="0"/>
              <a:t> </a:t>
            </a:r>
            <a:r>
              <a:rPr lang="ru-RU" sz="1600" dirty="0" err="1"/>
              <a:t>сауаттылық</a:t>
            </a:r>
            <a:r>
              <a:rPr lang="ru-RU" sz="1600" dirty="0"/>
              <a:t> </a:t>
            </a:r>
            <a:r>
              <a:rPr lang="ru-RU" sz="1600" dirty="0" err="1"/>
              <a:t>мәселелері</a:t>
            </a:r>
            <a:r>
              <a:rPr lang="ru-RU" sz="1600" dirty="0"/>
              <a:t> </a:t>
            </a:r>
            <a:r>
              <a:rPr lang="ru-RU" sz="1600" dirty="0" err="1"/>
              <a:t>бойынша</a:t>
            </a:r>
            <a:r>
              <a:rPr lang="ru-RU" sz="1600" dirty="0"/>
              <a:t> </a:t>
            </a:r>
            <a:r>
              <a:rPr lang="ru-RU" sz="1600" dirty="0" err="1"/>
              <a:t>оқу</a:t>
            </a:r>
            <a:r>
              <a:rPr lang="ru-RU" sz="1600" dirty="0"/>
              <a:t> </a:t>
            </a:r>
            <a:r>
              <a:rPr lang="ru-RU" sz="1600" dirty="0" err="1"/>
              <a:t>процесін</a:t>
            </a:r>
            <a:r>
              <a:rPr lang="ru-RU" sz="1600" dirty="0"/>
              <a:t> </a:t>
            </a:r>
            <a:r>
              <a:rPr lang="ru-RU" sz="1600" dirty="0" err="1"/>
              <a:t>заманауи</a:t>
            </a:r>
            <a:r>
              <a:rPr lang="ru-RU" sz="1600" dirty="0"/>
              <a:t> </a:t>
            </a:r>
            <a:r>
              <a:rPr lang="ru-RU" sz="1600" dirty="0" err="1"/>
              <a:t>ойын</a:t>
            </a:r>
            <a:r>
              <a:rPr lang="ru-RU" sz="1600" dirty="0"/>
              <a:t> </a:t>
            </a:r>
            <a:r>
              <a:rPr lang="ru-RU" sz="1600" dirty="0" err="1"/>
              <a:t>әдістерімен</a:t>
            </a:r>
            <a:r>
              <a:rPr lang="ru-RU" sz="1600" dirty="0"/>
              <a:t> </a:t>
            </a:r>
            <a:r>
              <a:rPr lang="ru-RU" sz="1600" dirty="0" err="1"/>
              <a:t>толықтыру</a:t>
            </a:r>
            <a:r>
              <a:rPr lang="ru-RU" sz="1600" dirty="0"/>
              <a:t> </a:t>
            </a:r>
            <a:r>
              <a:rPr lang="ru-RU" sz="1600" dirty="0" err="1"/>
              <a:t>және</a:t>
            </a:r>
            <a:r>
              <a:rPr lang="ru-RU" sz="1600" dirty="0"/>
              <a:t> </a:t>
            </a:r>
            <a:r>
              <a:rPr lang="ru-RU" sz="1600" dirty="0" err="1"/>
              <a:t>әзірлеу</a:t>
            </a:r>
            <a:r>
              <a:rPr lang="ru-RU" sz="1600" dirty="0"/>
              <a:t>; </a:t>
            </a:r>
          </a:p>
          <a:p>
            <a:pPr marL="342900" lvl="0" indent="-342900" algn="just">
              <a:buFont typeface="+mj-lt"/>
              <a:buAutoNum type="arabicPeriod"/>
            </a:pPr>
            <a:r>
              <a:rPr lang="ru-RU" sz="1600" dirty="0"/>
              <a:t>Онлайн - </a:t>
            </a:r>
            <a:r>
              <a:rPr lang="ru-RU" sz="1600" dirty="0" err="1"/>
              <a:t>олимпиадалар</a:t>
            </a:r>
            <a:r>
              <a:rPr lang="ru-RU" sz="1600" dirty="0"/>
              <a:t>, </a:t>
            </a:r>
            <a:r>
              <a:rPr lang="ru-RU" sz="1600" dirty="0" err="1"/>
              <a:t>конкурстар</a:t>
            </a:r>
            <a:r>
              <a:rPr lang="ru-RU" sz="1600" dirty="0"/>
              <a:t>, </a:t>
            </a:r>
            <a:r>
              <a:rPr lang="ru-RU" sz="1600" dirty="0" err="1"/>
              <a:t>викториналар</a:t>
            </a:r>
            <a:r>
              <a:rPr lang="ru-RU" sz="1600" dirty="0"/>
              <a:t>, </a:t>
            </a:r>
            <a:r>
              <a:rPr lang="ru-RU" sz="1600" dirty="0" err="1"/>
              <a:t>дебаттық</a:t>
            </a:r>
            <a:r>
              <a:rPr lang="ru-RU" sz="1600" dirty="0"/>
              <a:t> </a:t>
            </a:r>
            <a:r>
              <a:rPr lang="ru-RU" sz="1600" dirty="0" err="1"/>
              <a:t>турнирлер</a:t>
            </a:r>
            <a:r>
              <a:rPr lang="ru-RU" sz="1600" dirty="0"/>
              <a:t> </a:t>
            </a:r>
            <a:r>
              <a:rPr lang="ru-RU" sz="1600" dirty="0" err="1"/>
              <a:t>өткізу</a:t>
            </a:r>
            <a:r>
              <a:rPr lang="ru-RU" sz="1600" dirty="0"/>
              <a:t>, </a:t>
            </a:r>
            <a:r>
              <a:rPr lang="ru-RU" sz="1600" dirty="0" err="1"/>
              <a:t>оқушылар</a:t>
            </a:r>
            <a:r>
              <a:rPr lang="ru-RU" sz="1600" dirty="0"/>
              <a:t> мен </a:t>
            </a:r>
            <a:r>
              <a:rPr lang="ru-RU" sz="1600" dirty="0" err="1"/>
              <a:t>студенттердің</a:t>
            </a:r>
            <a:r>
              <a:rPr lang="ru-RU" sz="1600" dirty="0"/>
              <a:t> </a:t>
            </a:r>
            <a:r>
              <a:rPr lang="ru-RU" sz="1600" dirty="0" err="1"/>
              <a:t>қаржылық</a:t>
            </a:r>
            <a:r>
              <a:rPr lang="ru-RU" sz="1600" dirty="0"/>
              <a:t> </a:t>
            </a:r>
            <a:r>
              <a:rPr lang="ru-RU" sz="1600" dirty="0" err="1"/>
              <a:t>сауаттылықты</a:t>
            </a:r>
            <a:r>
              <a:rPr lang="ru-RU" sz="1600" dirty="0"/>
              <a:t> </a:t>
            </a:r>
            <a:r>
              <a:rPr lang="ru-RU" sz="1600" dirty="0" err="1"/>
              <a:t>зерделеуге</a:t>
            </a:r>
            <a:r>
              <a:rPr lang="ru-RU" sz="1600" dirty="0"/>
              <a:t> </a:t>
            </a:r>
            <a:r>
              <a:rPr lang="ru-RU" sz="1600" dirty="0" err="1"/>
              <a:t>қызығушылығын</a:t>
            </a:r>
            <a:r>
              <a:rPr lang="ru-RU" sz="1600" dirty="0"/>
              <a:t> </a:t>
            </a:r>
            <a:r>
              <a:rPr lang="ru-RU" sz="1600" dirty="0" err="1"/>
              <a:t>ынталандыратын</a:t>
            </a:r>
            <a:r>
              <a:rPr lang="ru-RU" sz="1600" dirty="0"/>
              <a:t> </a:t>
            </a:r>
            <a:r>
              <a:rPr lang="ru-RU" sz="1600" dirty="0" err="1"/>
              <a:t>мемлекеттік</a:t>
            </a:r>
            <a:r>
              <a:rPr lang="ru-RU" sz="1600" dirty="0"/>
              <a:t> </a:t>
            </a:r>
            <a:r>
              <a:rPr lang="ru-RU" sz="1600" dirty="0" err="1"/>
              <a:t>және</a:t>
            </a:r>
            <a:r>
              <a:rPr lang="ru-RU" sz="1600" dirty="0"/>
              <a:t> </a:t>
            </a:r>
            <a:r>
              <a:rPr lang="ru-RU" sz="1600" dirty="0" err="1"/>
              <a:t>орыс</a:t>
            </a:r>
            <a:r>
              <a:rPr lang="ru-RU" sz="1600" dirty="0"/>
              <a:t> </a:t>
            </a:r>
            <a:r>
              <a:rPr lang="ru-RU" sz="1600" dirty="0" err="1"/>
              <a:t>тілдеріндегі</a:t>
            </a:r>
            <a:r>
              <a:rPr lang="ru-RU" sz="1600" dirty="0"/>
              <a:t> онлайн-</a:t>
            </a:r>
            <a:r>
              <a:rPr lang="ru-RU" sz="1600" dirty="0" err="1"/>
              <a:t>мектептерге</a:t>
            </a:r>
            <a:r>
              <a:rPr lang="ru-RU" sz="1600" dirty="0"/>
              <a:t> </a:t>
            </a:r>
            <a:r>
              <a:rPr lang="ru-RU" sz="1600" dirty="0" err="1"/>
              <a:t>іріктеулер</a:t>
            </a:r>
            <a:r>
              <a:rPr lang="ru-RU" sz="1600" dirty="0"/>
              <a:t> </a:t>
            </a:r>
            <a:r>
              <a:rPr lang="ru-RU" sz="1600" dirty="0" err="1"/>
              <a:t>өткізу</a:t>
            </a:r>
            <a:r>
              <a:rPr lang="ru-RU" sz="1600" dirty="0"/>
              <a:t>;</a:t>
            </a:r>
          </a:p>
          <a:p>
            <a:pPr marL="342900" lvl="0" indent="-342900" algn="just">
              <a:buFont typeface="+mj-lt"/>
              <a:buAutoNum type="arabicPeriod"/>
            </a:pPr>
            <a:r>
              <a:rPr lang="ru-RU" sz="1600" dirty="0" err="1"/>
              <a:t>Әр</a:t>
            </a:r>
            <a:r>
              <a:rPr lang="ru-RU" sz="1600" dirty="0"/>
              <a:t> </a:t>
            </a:r>
            <a:r>
              <a:rPr lang="ru-RU" sz="1600" dirty="0" err="1"/>
              <a:t>жас</a:t>
            </a:r>
            <a:r>
              <a:rPr lang="ru-RU" sz="1600" dirty="0"/>
              <a:t> </a:t>
            </a:r>
            <a:r>
              <a:rPr lang="ru-RU" sz="1600" dirty="0" err="1"/>
              <a:t>санаты</a:t>
            </a:r>
            <a:r>
              <a:rPr lang="ru-RU" sz="1600" dirty="0"/>
              <a:t> </a:t>
            </a:r>
            <a:r>
              <a:rPr lang="ru-RU" sz="1600" dirty="0" err="1"/>
              <a:t>үшін</a:t>
            </a:r>
            <a:r>
              <a:rPr lang="ru-RU" sz="1600" dirty="0"/>
              <a:t> </a:t>
            </a:r>
            <a:r>
              <a:rPr lang="ru-RU" sz="1600" dirty="0" err="1"/>
              <a:t>құзыреттер</a:t>
            </a:r>
            <a:r>
              <a:rPr lang="ru-RU" sz="1600" dirty="0"/>
              <a:t> </a:t>
            </a:r>
            <a:r>
              <a:rPr lang="ru-RU" sz="1600" dirty="0" err="1"/>
              <a:t>жиынтығын</a:t>
            </a:r>
            <a:r>
              <a:rPr lang="ru-RU" sz="1600" dirty="0"/>
              <a:t> </a:t>
            </a:r>
            <a:r>
              <a:rPr lang="ru-RU" sz="1600" dirty="0" err="1"/>
              <a:t>анықтай</a:t>
            </a:r>
            <a:r>
              <a:rPr lang="ru-RU" sz="1600" dirty="0"/>
              <a:t> </a:t>
            </a:r>
            <a:r>
              <a:rPr lang="ru-RU" sz="1600" dirty="0" err="1"/>
              <a:t>отырып</a:t>
            </a:r>
            <a:r>
              <a:rPr lang="ru-RU" sz="1600" dirty="0"/>
              <a:t>, </a:t>
            </a:r>
            <a:r>
              <a:rPr lang="ru-RU" sz="1600" dirty="0" err="1"/>
              <a:t>қаржылық</a:t>
            </a:r>
            <a:r>
              <a:rPr lang="ru-RU" sz="1600" dirty="0"/>
              <a:t> </a:t>
            </a:r>
            <a:r>
              <a:rPr lang="ru-RU" sz="1600" dirty="0" err="1"/>
              <a:t>сауаттылық</a:t>
            </a:r>
            <a:r>
              <a:rPr lang="ru-RU" sz="1600" dirty="0"/>
              <a:t> </a:t>
            </a:r>
            <a:r>
              <a:rPr lang="ru-RU" sz="1600" dirty="0" err="1"/>
              <a:t>негіздерін</a:t>
            </a:r>
            <a:r>
              <a:rPr lang="ru-RU" sz="1600" dirty="0"/>
              <a:t> </a:t>
            </a:r>
            <a:r>
              <a:rPr lang="ru-RU" sz="1600" dirty="0" err="1"/>
              <a:t>білуге</a:t>
            </a:r>
            <a:r>
              <a:rPr lang="ru-RU" sz="1600" dirty="0"/>
              <a:t> </a:t>
            </a:r>
            <a:r>
              <a:rPr lang="ru-RU" sz="1600" dirty="0" err="1"/>
              <a:t>арналған</a:t>
            </a:r>
            <a:r>
              <a:rPr lang="ru-RU" sz="1600" dirty="0"/>
              <a:t> </a:t>
            </a:r>
            <a:r>
              <a:rPr lang="ru-RU" sz="1600" dirty="0" err="1"/>
              <a:t>тұрақты</a:t>
            </a:r>
            <a:r>
              <a:rPr lang="ru-RU" sz="1600" dirty="0"/>
              <a:t> </a:t>
            </a:r>
            <a:r>
              <a:rPr lang="ru-RU" sz="1600" dirty="0" err="1"/>
              <a:t>аттестациялық</a:t>
            </a:r>
            <a:r>
              <a:rPr lang="ru-RU" sz="1600" dirty="0"/>
              <a:t> </a:t>
            </a:r>
            <a:r>
              <a:rPr lang="ru-RU" sz="1600" dirty="0" err="1"/>
              <a:t>кесімдерді</a:t>
            </a:r>
            <a:r>
              <a:rPr lang="ru-RU" sz="1600" dirty="0"/>
              <a:t> </a:t>
            </a:r>
            <a:r>
              <a:rPr lang="ru-RU" sz="1600" dirty="0" err="1"/>
              <a:t>жүргізу</a:t>
            </a:r>
            <a:r>
              <a:rPr lang="ru-RU" sz="1600" dirty="0"/>
              <a:t>: </a:t>
            </a:r>
            <a:r>
              <a:rPr lang="ru-RU" sz="1600" dirty="0" err="1"/>
              <a:t>жоғары</a:t>
            </a:r>
            <a:r>
              <a:rPr lang="ru-RU" sz="1600" dirty="0"/>
              <a:t> </a:t>
            </a:r>
            <a:r>
              <a:rPr lang="ru-RU" sz="1600" dirty="0" err="1"/>
              <a:t>мектеп</a:t>
            </a:r>
            <a:r>
              <a:rPr lang="ru-RU" sz="1600" dirty="0"/>
              <a:t> </a:t>
            </a:r>
            <a:r>
              <a:rPr lang="ru-RU" sz="1600" dirty="0" err="1"/>
              <a:t>үшін</a:t>
            </a:r>
            <a:r>
              <a:rPr lang="ru-RU" sz="1600" dirty="0"/>
              <a:t> – </a:t>
            </a:r>
            <a:r>
              <a:rPr lang="ru-RU" sz="1600" dirty="0" err="1"/>
              <a:t>бұл</a:t>
            </a:r>
            <a:r>
              <a:rPr lang="ru-RU" sz="1600" dirty="0"/>
              <a:t>, </a:t>
            </a:r>
            <a:r>
              <a:rPr lang="ru-RU" sz="1600" dirty="0" err="1"/>
              <a:t>мысалы</a:t>
            </a:r>
            <a:r>
              <a:rPr lang="ru-RU" sz="1600" dirty="0"/>
              <a:t>, </a:t>
            </a:r>
            <a:r>
              <a:rPr lang="ru-RU" sz="1600" dirty="0" err="1"/>
              <a:t>екінші</a:t>
            </a:r>
            <a:r>
              <a:rPr lang="ru-RU" sz="1600" dirty="0"/>
              <a:t> </a:t>
            </a:r>
            <a:r>
              <a:rPr lang="ru-RU" sz="1600" dirty="0" err="1"/>
              <a:t>және</a:t>
            </a:r>
            <a:r>
              <a:rPr lang="ru-RU" sz="1600" dirty="0"/>
              <a:t> </a:t>
            </a:r>
            <a:r>
              <a:rPr lang="ru-RU" sz="1600" dirty="0" err="1"/>
              <a:t>бітіру</a:t>
            </a:r>
            <a:r>
              <a:rPr lang="ru-RU" sz="1600" dirty="0"/>
              <a:t> курсы, </a:t>
            </a:r>
            <a:r>
              <a:rPr lang="ru-RU" sz="1600" dirty="0" err="1"/>
              <a:t>бастауыш</a:t>
            </a:r>
            <a:r>
              <a:rPr lang="ru-RU" sz="1600" dirty="0"/>
              <a:t> </a:t>
            </a:r>
            <a:r>
              <a:rPr lang="ru-RU" sz="1600" dirty="0" err="1"/>
              <a:t>және</a:t>
            </a:r>
            <a:r>
              <a:rPr lang="ru-RU" sz="1600" dirty="0"/>
              <a:t> орта </a:t>
            </a:r>
            <a:r>
              <a:rPr lang="ru-RU" sz="1600" dirty="0" err="1"/>
              <a:t>мектеп</a:t>
            </a:r>
            <a:r>
              <a:rPr lang="ru-RU" sz="1600" dirty="0"/>
              <a:t> </a:t>
            </a:r>
            <a:r>
              <a:rPr lang="ru-RU" sz="1600" dirty="0" err="1"/>
              <a:t>үшін</a:t>
            </a:r>
            <a:r>
              <a:rPr lang="ru-RU" sz="1600" dirty="0"/>
              <a:t> – </a:t>
            </a:r>
            <a:r>
              <a:rPr lang="ru-RU" sz="1600" dirty="0" err="1"/>
              <a:t>бұл</a:t>
            </a:r>
            <a:r>
              <a:rPr lang="ru-RU" sz="1600" dirty="0"/>
              <a:t> 5, 9 </a:t>
            </a:r>
            <a:r>
              <a:rPr lang="ru-RU" sz="1600" dirty="0" err="1"/>
              <a:t>және</a:t>
            </a:r>
            <a:r>
              <a:rPr lang="ru-RU" sz="1600" dirty="0"/>
              <a:t> 11 - </a:t>
            </a:r>
            <a:r>
              <a:rPr lang="ru-RU" sz="1600" dirty="0" err="1"/>
              <a:t>сыныптар</a:t>
            </a:r>
            <a:r>
              <a:rPr lang="ru-RU" sz="1600" dirty="0"/>
              <a:t>, орта-</a:t>
            </a:r>
            <a:r>
              <a:rPr lang="ru-RU" sz="1600" dirty="0" err="1"/>
              <a:t>арнайы</a:t>
            </a:r>
            <a:r>
              <a:rPr lang="ru-RU" sz="1600" dirty="0"/>
              <a:t> </a:t>
            </a:r>
            <a:r>
              <a:rPr lang="ru-RU" sz="1600" dirty="0" err="1"/>
              <a:t>білім</a:t>
            </a:r>
            <a:r>
              <a:rPr lang="ru-RU" sz="1600" dirty="0"/>
              <a:t> беру </a:t>
            </a:r>
            <a:r>
              <a:rPr lang="ru-RU" sz="1600" dirty="0" err="1"/>
              <a:t>ұйымдары</a:t>
            </a:r>
            <a:r>
              <a:rPr lang="ru-RU" sz="1600" dirty="0"/>
              <a:t> </a:t>
            </a:r>
            <a:r>
              <a:rPr lang="ru-RU" sz="1600" dirty="0" err="1"/>
              <a:t>үшін-бітіру</a:t>
            </a:r>
            <a:r>
              <a:rPr lang="ru-RU" sz="1600" dirty="0"/>
              <a:t> </a:t>
            </a:r>
            <a:r>
              <a:rPr lang="ru-RU" sz="1600" dirty="0" err="1"/>
              <a:t>курстар</a:t>
            </a:r>
            <a:r>
              <a:rPr lang="ru-RU" sz="1600" dirty="0"/>
              <a:t>; </a:t>
            </a:r>
          </a:p>
          <a:p>
            <a:pPr marL="342900" indent="-342900" algn="just">
              <a:buFont typeface="+mj-lt"/>
              <a:buAutoNum type="arabicPeriod"/>
            </a:pPr>
            <a:r>
              <a:rPr lang="ru-RU" sz="1600" dirty="0"/>
              <a:t>ҚР </a:t>
            </a:r>
            <a:r>
              <a:rPr lang="ru-RU" sz="1600" dirty="0" err="1"/>
              <a:t>оқу</a:t>
            </a:r>
            <a:r>
              <a:rPr lang="ru-RU" sz="1600" dirty="0"/>
              <a:t> </a:t>
            </a:r>
            <a:r>
              <a:rPr lang="ru-RU" sz="1600" dirty="0" err="1"/>
              <a:t>білім</a:t>
            </a:r>
            <a:r>
              <a:rPr lang="ru-RU" sz="1600" dirty="0"/>
              <a:t> беру </a:t>
            </a:r>
            <a:r>
              <a:rPr lang="ru-RU" sz="1600" dirty="0" err="1"/>
              <a:t>мекемелерінде</a:t>
            </a:r>
            <a:r>
              <a:rPr lang="ru-RU" sz="1600" dirty="0"/>
              <a:t> </a:t>
            </a:r>
            <a:r>
              <a:rPr lang="ru-RU" sz="1600" dirty="0" err="1"/>
              <a:t>қаржылық</a:t>
            </a:r>
            <a:r>
              <a:rPr lang="ru-RU" sz="1600" dirty="0"/>
              <a:t> </a:t>
            </a:r>
            <a:r>
              <a:rPr lang="ru-RU" sz="1600" dirty="0" err="1"/>
              <a:t>сауаттылық</a:t>
            </a:r>
            <a:r>
              <a:rPr lang="ru-RU" sz="1600" dirty="0"/>
              <a:t> </a:t>
            </a:r>
            <a:r>
              <a:rPr lang="ru-RU" sz="1600" dirty="0" err="1"/>
              <a:t>негіздері</a:t>
            </a:r>
            <a:r>
              <a:rPr lang="ru-RU" sz="1600" dirty="0"/>
              <a:t> </a:t>
            </a:r>
            <a:r>
              <a:rPr lang="ru-RU" sz="1600" dirty="0" err="1"/>
              <a:t>бойынша</a:t>
            </a:r>
            <a:r>
              <a:rPr lang="ru-RU" sz="1600" dirty="0"/>
              <a:t> </a:t>
            </a:r>
            <a:r>
              <a:rPr lang="ru-RU" sz="1600" dirty="0" err="1"/>
              <a:t>мамандар</a:t>
            </a:r>
            <a:r>
              <a:rPr lang="ru-RU" sz="1600" dirty="0"/>
              <a:t> </a:t>
            </a:r>
            <a:r>
              <a:rPr lang="ru-RU" sz="1600" dirty="0" err="1"/>
              <a:t>даярлау</a:t>
            </a:r>
            <a:r>
              <a:rPr lang="ru-RU" sz="1600" dirty="0"/>
              <a:t> </a:t>
            </a:r>
            <a:r>
              <a:rPr lang="ru-RU" sz="1600" dirty="0" err="1"/>
              <a:t>мақсатында</a:t>
            </a:r>
            <a:r>
              <a:rPr lang="ru-RU" sz="1600" dirty="0"/>
              <a:t> </a:t>
            </a:r>
            <a:r>
              <a:rPr lang="ru-RU" sz="1600" dirty="0" err="1"/>
              <a:t>үміткерлерді</a:t>
            </a:r>
            <a:r>
              <a:rPr lang="ru-RU" sz="1600" dirty="0"/>
              <a:t> </a:t>
            </a:r>
            <a:r>
              <a:rPr lang="ru-RU" sz="1600" dirty="0" err="1"/>
              <a:t>конкурстық</a:t>
            </a:r>
            <a:r>
              <a:rPr lang="ru-RU" sz="1600" dirty="0"/>
              <a:t> </a:t>
            </a:r>
            <a:r>
              <a:rPr lang="ru-RU" sz="1600" dirty="0" err="1"/>
              <a:t>іріктеу</a:t>
            </a:r>
            <a:r>
              <a:rPr lang="ru-RU" sz="1600" dirty="0"/>
              <a:t> </a:t>
            </a:r>
            <a:r>
              <a:rPr lang="ru-RU" sz="1600" dirty="0" err="1"/>
              <a:t>және</a:t>
            </a:r>
            <a:r>
              <a:rPr lang="ru-RU" sz="1600" dirty="0"/>
              <a:t> </a:t>
            </a:r>
            <a:r>
              <a:rPr lang="ru-RU" sz="1600" dirty="0" err="1"/>
              <a:t>қаржылық</a:t>
            </a:r>
            <a:r>
              <a:rPr lang="ru-RU" sz="1600" dirty="0"/>
              <a:t> </a:t>
            </a:r>
            <a:r>
              <a:rPr lang="ru-RU" sz="1600" dirty="0" err="1"/>
              <a:t>сауаттылық</a:t>
            </a:r>
            <a:r>
              <a:rPr lang="ru-RU" sz="1600" dirty="0"/>
              <a:t> </a:t>
            </a:r>
            <a:r>
              <a:rPr lang="ru-RU" sz="1600" dirty="0" err="1"/>
              <a:t>саласында</a:t>
            </a:r>
            <a:r>
              <a:rPr lang="ru-RU" sz="1600" dirty="0"/>
              <a:t> </a:t>
            </a:r>
            <a:r>
              <a:rPr lang="ru-RU" sz="1600" dirty="0" err="1"/>
              <a:t>біліктілікті</a:t>
            </a:r>
            <a:r>
              <a:rPr lang="ru-RU" sz="1600" dirty="0"/>
              <a:t> </a:t>
            </a:r>
            <a:r>
              <a:rPr lang="ru-RU" sz="1600" dirty="0" err="1"/>
              <a:t>арттыру</a:t>
            </a:r>
            <a:r>
              <a:rPr lang="ru-RU" sz="1600" dirty="0"/>
              <a:t> </a:t>
            </a:r>
            <a:r>
              <a:rPr lang="ru-RU" sz="1600" dirty="0" err="1"/>
              <a:t>курстарын</a:t>
            </a:r>
            <a:r>
              <a:rPr lang="ru-RU" sz="1600" dirty="0"/>
              <a:t> </a:t>
            </a:r>
            <a:r>
              <a:rPr lang="ru-RU" sz="1600" dirty="0" err="1"/>
              <a:t>өткізу</a:t>
            </a:r>
            <a:r>
              <a:rPr lang="ru-RU" sz="1600" dirty="0"/>
              <a:t>. </a:t>
            </a:r>
          </a:p>
          <a:p>
            <a:pPr marL="342900" indent="-342900" algn="just">
              <a:buFont typeface="+mj-lt"/>
              <a:buAutoNum type="arabicPeriod"/>
            </a:pPr>
            <a:endParaRPr lang="ru-RU" sz="1600" dirty="0"/>
          </a:p>
        </p:txBody>
      </p:sp>
      <p:pic>
        <p:nvPicPr>
          <p:cNvPr id="62468" name="Picture 4" descr="Министерство образования и науки Казахстана — Википедия">
            <a:extLst>
              <a:ext uri="{FF2B5EF4-FFF2-40B4-BE49-F238E27FC236}">
                <a16:creationId xmlns:a16="http://schemas.microsoft.com/office/drawing/2014/main" id="{A5CDDA43-EEC6-4118-8569-31832028BB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5448" y="4851571"/>
            <a:ext cx="1988840" cy="1869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31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1920A37D-2B00-154A-A350-9BAC58CAB6D9}"/>
              </a:ext>
            </a:extLst>
          </p:cNvPr>
          <p:cNvSpPr>
            <a:spLocks noGrp="1"/>
          </p:cNvSpPr>
          <p:nvPr>
            <p:ph type="sldNum" sz="quarter" idx="12"/>
          </p:nvPr>
        </p:nvSpPr>
        <p:spPr/>
        <p:txBody>
          <a:bodyPr/>
          <a:lstStyle/>
          <a:p>
            <a:fld id="{36AE403C-4EB7-40BC-9395-955F62C492F5}" type="slidenum">
              <a:rPr lang="ru-RU" smtClean="0"/>
              <a:pPr/>
              <a:t>99</a:t>
            </a:fld>
            <a:endParaRPr lang="ru-RU" dirty="0"/>
          </a:p>
        </p:txBody>
      </p:sp>
      <p:sp>
        <p:nvSpPr>
          <p:cNvPr id="4" name="Равнобедренный треугольник 24">
            <a:extLst>
              <a:ext uri="{FF2B5EF4-FFF2-40B4-BE49-F238E27FC236}">
                <a16:creationId xmlns:a16="http://schemas.microsoft.com/office/drawing/2014/main" id="{6B17F957-83F4-604F-8269-50654250624F}"/>
              </a:ext>
            </a:extLst>
          </p:cNvPr>
          <p:cNvSpPr/>
          <p:nvPr/>
        </p:nvSpPr>
        <p:spPr>
          <a:xfrm rot="5400000">
            <a:off x="206798" y="249880"/>
            <a:ext cx="498869" cy="4657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a:extLst>
              <a:ext uri="{FF2B5EF4-FFF2-40B4-BE49-F238E27FC236}">
                <a16:creationId xmlns:a16="http://schemas.microsoft.com/office/drawing/2014/main" id="{B2CE4276-58A6-144D-B717-9DA7EF9DE219}"/>
              </a:ext>
            </a:extLst>
          </p:cNvPr>
          <p:cNvSpPr/>
          <p:nvPr/>
        </p:nvSpPr>
        <p:spPr>
          <a:xfrm>
            <a:off x="707792" y="208962"/>
            <a:ext cx="8844592" cy="523220"/>
          </a:xfrm>
          <a:prstGeom prst="rect">
            <a:avLst/>
          </a:prstGeom>
        </p:spPr>
        <p:txBody>
          <a:bodyPr wrap="square">
            <a:spAutoFit/>
          </a:bodyPr>
          <a:lstStyle/>
          <a:p>
            <a:pPr algn="just" fontAlgn="ctr">
              <a:defRPr/>
            </a:pPr>
            <a:r>
              <a:rPr lang="ru-RU" sz="2800" b="1" dirty="0" err="1">
                <a:solidFill>
                  <a:srgbClr val="7A4300"/>
                </a:solidFill>
              </a:rPr>
              <a:t>Қазақстан</a:t>
            </a:r>
            <a:r>
              <a:rPr lang="ru-RU" sz="2800" b="1" dirty="0">
                <a:solidFill>
                  <a:srgbClr val="7A4300"/>
                </a:solidFill>
              </a:rPr>
              <a:t> </a:t>
            </a:r>
            <a:r>
              <a:rPr lang="ru-RU" sz="2800" b="1" dirty="0" err="1">
                <a:solidFill>
                  <a:srgbClr val="7A4300"/>
                </a:solidFill>
              </a:rPr>
              <a:t>қаржыгерлер</a:t>
            </a:r>
            <a:r>
              <a:rPr lang="ru-RU" sz="2800" b="1" dirty="0">
                <a:solidFill>
                  <a:srgbClr val="7A4300"/>
                </a:solidFill>
              </a:rPr>
              <a:t> </a:t>
            </a:r>
            <a:r>
              <a:rPr lang="ru-RU" sz="2800" b="1" dirty="0" err="1">
                <a:solidFill>
                  <a:srgbClr val="7A4300"/>
                </a:solidFill>
              </a:rPr>
              <a:t>қауымдастығы</a:t>
            </a:r>
            <a:r>
              <a:rPr lang="ru-RU" sz="2800" b="1" dirty="0">
                <a:solidFill>
                  <a:srgbClr val="7A4300"/>
                </a:solidFill>
              </a:rPr>
              <a:t> (ҚҚҚ) </a:t>
            </a:r>
            <a:r>
              <a:rPr lang="ru-RU" sz="2800" b="1" dirty="0" err="1">
                <a:solidFill>
                  <a:srgbClr val="7A4300"/>
                </a:solidFill>
              </a:rPr>
              <a:t>үшін</a:t>
            </a:r>
            <a:endParaRPr lang="ru-RU" sz="2800" b="1" dirty="0">
              <a:solidFill>
                <a:srgbClr val="7A4300"/>
              </a:solidFill>
            </a:endParaRPr>
          </a:p>
        </p:txBody>
      </p:sp>
      <p:sp>
        <p:nvSpPr>
          <p:cNvPr id="2" name="Прямоугольник 1">
            <a:extLst>
              <a:ext uri="{FF2B5EF4-FFF2-40B4-BE49-F238E27FC236}">
                <a16:creationId xmlns:a16="http://schemas.microsoft.com/office/drawing/2014/main" id="{FFCBFFE1-9101-C14F-8551-5BD3D3CC717F}"/>
              </a:ext>
            </a:extLst>
          </p:cNvPr>
          <p:cNvSpPr/>
          <p:nvPr/>
        </p:nvSpPr>
        <p:spPr>
          <a:xfrm>
            <a:off x="444751" y="894205"/>
            <a:ext cx="11302497" cy="4801314"/>
          </a:xfrm>
          <a:prstGeom prst="rect">
            <a:avLst/>
          </a:prstGeom>
          <a:solidFill>
            <a:schemeClr val="bg1">
              <a:lumMod val="85000"/>
            </a:schemeClr>
          </a:solidFill>
        </p:spPr>
        <p:txBody>
          <a:bodyPr wrap="square">
            <a:spAutoFit/>
          </a:bodyPr>
          <a:lstStyle/>
          <a:p>
            <a:pPr marL="342900" indent="-342900" algn="just">
              <a:buFont typeface="+mj-lt"/>
              <a:buAutoNum type="arabicPeriod"/>
            </a:pPr>
            <a:r>
              <a:rPr lang="ru-RU" sz="1600" dirty="0" err="1">
                <a:ea typeface="Times New Roman" panose="02020603050405020304" pitchFamily="18" charset="0"/>
              </a:rPr>
              <a:t>Қаржылық</a:t>
            </a:r>
            <a:r>
              <a:rPr lang="ru-RU" sz="1600" dirty="0">
                <a:ea typeface="Times New Roman" panose="02020603050405020304" pitchFamily="18" charset="0"/>
              </a:rPr>
              <a:t> </a:t>
            </a:r>
            <a:r>
              <a:rPr lang="ru-RU" sz="1600" dirty="0" err="1">
                <a:ea typeface="Times New Roman" panose="02020603050405020304" pitchFamily="18" charset="0"/>
              </a:rPr>
              <a:t>қызметтерге</a:t>
            </a:r>
            <a:r>
              <a:rPr lang="ru-RU" sz="1600" dirty="0">
                <a:ea typeface="Times New Roman" panose="02020603050405020304" pitchFamily="18" charset="0"/>
              </a:rPr>
              <a:t> </a:t>
            </a:r>
            <a:r>
              <a:rPr lang="ru-RU" sz="1600" dirty="0" err="1">
                <a:ea typeface="Times New Roman" panose="02020603050405020304" pitchFamily="18" charset="0"/>
              </a:rPr>
              <a:t>тең</a:t>
            </a:r>
            <a:r>
              <a:rPr lang="ru-RU" sz="1600" dirty="0">
                <a:ea typeface="Times New Roman" panose="02020603050405020304" pitchFamily="18" charset="0"/>
              </a:rPr>
              <a:t> </a:t>
            </a:r>
            <a:r>
              <a:rPr lang="ru-RU" sz="1600" dirty="0" err="1">
                <a:ea typeface="Times New Roman" panose="02020603050405020304" pitchFamily="18" charset="0"/>
              </a:rPr>
              <a:t>қол</a:t>
            </a:r>
            <a:r>
              <a:rPr lang="ru-RU" sz="1600" dirty="0">
                <a:ea typeface="Times New Roman" panose="02020603050405020304" pitchFamily="18" charset="0"/>
              </a:rPr>
              <a:t> </a:t>
            </a:r>
            <a:r>
              <a:rPr lang="ru-RU" sz="1600" dirty="0" err="1">
                <a:ea typeface="Times New Roman" panose="02020603050405020304" pitchFamily="18" charset="0"/>
              </a:rPr>
              <a:t>жеткізу</a:t>
            </a:r>
            <a:r>
              <a:rPr lang="ru-RU" sz="1600" dirty="0">
                <a:ea typeface="Times New Roman" panose="02020603050405020304" pitchFamily="18" charset="0"/>
              </a:rPr>
              <a:t> </a:t>
            </a:r>
            <a:r>
              <a:rPr lang="ru-RU" sz="1600" dirty="0" err="1">
                <a:ea typeface="Times New Roman" panose="02020603050405020304" pitchFamily="18" charset="0"/>
              </a:rPr>
              <a:t>саласына</a:t>
            </a:r>
            <a:r>
              <a:rPr lang="ru-RU" sz="1600" dirty="0">
                <a:ea typeface="Times New Roman" panose="02020603050405020304" pitchFamily="18" charset="0"/>
              </a:rPr>
              <a:t> </a:t>
            </a:r>
            <a:r>
              <a:rPr lang="ru-RU" sz="1600" dirty="0" err="1">
                <a:ea typeface="Times New Roman" panose="02020603050405020304" pitchFamily="18" charset="0"/>
              </a:rPr>
              <a:t>арналған</a:t>
            </a:r>
            <a:r>
              <a:rPr lang="ru-RU" sz="1600" dirty="0">
                <a:ea typeface="Times New Roman" panose="02020603050405020304" pitchFamily="18" charset="0"/>
              </a:rPr>
              <a:t> </a:t>
            </a:r>
            <a:r>
              <a:rPr lang="ru-RU" sz="1600" dirty="0" err="1">
                <a:ea typeface="Times New Roman" panose="02020603050405020304" pitchFamily="18" charset="0"/>
              </a:rPr>
              <a:t>стандарттарды</a:t>
            </a:r>
            <a:r>
              <a:rPr lang="ru-RU" sz="1600" dirty="0">
                <a:ea typeface="Times New Roman" panose="02020603050405020304" pitchFamily="18" charset="0"/>
              </a:rPr>
              <a:t> </a:t>
            </a:r>
            <a:r>
              <a:rPr lang="ru-RU" sz="1600" dirty="0" err="1">
                <a:ea typeface="Times New Roman" panose="02020603050405020304" pitchFamily="18" charset="0"/>
              </a:rPr>
              <a:t>енгізу</a:t>
            </a:r>
            <a:r>
              <a:rPr lang="ru-RU" sz="1600" dirty="0">
                <a:ea typeface="Times New Roman" panose="02020603050405020304" pitchFamily="18" charset="0"/>
              </a:rPr>
              <a:t> </a:t>
            </a:r>
            <a:r>
              <a:rPr lang="ru-RU" sz="1600" dirty="0" err="1">
                <a:ea typeface="Times New Roman" panose="02020603050405020304" pitchFamily="18" charset="0"/>
              </a:rPr>
              <a:t>және</a:t>
            </a:r>
            <a:r>
              <a:rPr lang="ru-RU" sz="1600" dirty="0">
                <a:ea typeface="Times New Roman" panose="02020603050405020304" pitchFamily="18" charset="0"/>
              </a:rPr>
              <a:t> </a:t>
            </a:r>
            <a:r>
              <a:rPr lang="ru-RU" sz="1600" dirty="0" err="1">
                <a:ea typeface="Times New Roman" panose="02020603050405020304" pitchFamily="18" charset="0"/>
              </a:rPr>
              <a:t>қаржылық</a:t>
            </a:r>
            <a:r>
              <a:rPr lang="ru-RU" sz="1600" dirty="0">
                <a:ea typeface="Times New Roman" panose="02020603050405020304" pitchFamily="18" charset="0"/>
              </a:rPr>
              <a:t> </a:t>
            </a:r>
            <a:r>
              <a:rPr lang="ru-RU" sz="1600" dirty="0" err="1">
                <a:ea typeface="Times New Roman" panose="02020603050405020304" pitchFamily="18" charset="0"/>
              </a:rPr>
              <a:t>инклюзияны</a:t>
            </a:r>
            <a:r>
              <a:rPr lang="ru-RU" sz="1600" dirty="0">
                <a:ea typeface="Times New Roman" panose="02020603050405020304" pitchFamily="18" charset="0"/>
              </a:rPr>
              <a:t> </a:t>
            </a:r>
            <a:r>
              <a:rPr lang="ru-RU" sz="1600" dirty="0" err="1">
                <a:ea typeface="Times New Roman" panose="02020603050405020304" pitchFamily="18" charset="0"/>
              </a:rPr>
              <a:t>арттыру</a:t>
            </a:r>
            <a:r>
              <a:rPr lang="ru-RU" sz="1600" dirty="0">
                <a:ea typeface="Times New Roman" panose="02020603050405020304" pitchFamily="18" charset="0"/>
              </a:rPr>
              <a:t>;  </a:t>
            </a:r>
          </a:p>
          <a:p>
            <a:pPr marL="342900" indent="-342900" algn="just">
              <a:buFont typeface="+mj-lt"/>
              <a:buAutoNum type="arabicPeriod"/>
            </a:pPr>
            <a:r>
              <a:rPr lang="ru-RU" sz="1600" dirty="0" err="1">
                <a:ea typeface="Times New Roman" panose="02020603050405020304" pitchFamily="18" charset="0"/>
              </a:rPr>
              <a:t>Сәйкестендіру</a:t>
            </a:r>
            <a:r>
              <a:rPr lang="ru-RU" sz="1600" dirty="0">
                <a:ea typeface="Times New Roman" panose="02020603050405020304" pitchFamily="18" charset="0"/>
              </a:rPr>
              <a:t> мен </a:t>
            </a:r>
            <a:r>
              <a:rPr lang="ru-RU" sz="1600" dirty="0" err="1">
                <a:ea typeface="Times New Roman" panose="02020603050405020304" pitchFamily="18" charset="0"/>
              </a:rPr>
              <a:t>аутентификациялаудың</a:t>
            </a:r>
            <a:r>
              <a:rPr lang="ru-RU" sz="1600" dirty="0">
                <a:ea typeface="Times New Roman" panose="02020603050405020304" pitchFamily="18" charset="0"/>
              </a:rPr>
              <a:t> </a:t>
            </a:r>
            <a:r>
              <a:rPr lang="ru-RU" sz="1600" dirty="0" err="1">
                <a:ea typeface="Times New Roman" panose="02020603050405020304" pitchFamily="18" charset="0"/>
              </a:rPr>
              <a:t>биометриялық</a:t>
            </a:r>
            <a:r>
              <a:rPr lang="ru-RU" sz="1600" dirty="0">
                <a:ea typeface="Times New Roman" panose="02020603050405020304" pitchFamily="18" charset="0"/>
              </a:rPr>
              <a:t> </a:t>
            </a:r>
            <a:r>
              <a:rPr lang="ru-RU" sz="1600" dirty="0" err="1">
                <a:ea typeface="Times New Roman" panose="02020603050405020304" pitchFamily="18" charset="0"/>
              </a:rPr>
              <a:t>әдістерін</a:t>
            </a:r>
            <a:r>
              <a:rPr lang="ru-RU" sz="1600" dirty="0">
                <a:ea typeface="Times New Roman" panose="02020603050405020304" pitchFamily="18" charset="0"/>
              </a:rPr>
              <a:t> </a:t>
            </a:r>
            <a:r>
              <a:rPr lang="ru-RU" sz="1600" dirty="0" err="1">
                <a:ea typeface="Times New Roman" panose="02020603050405020304" pitchFamily="18" charset="0"/>
              </a:rPr>
              <a:t>қолдана</a:t>
            </a:r>
            <a:r>
              <a:rPr lang="ru-RU" sz="1600" dirty="0">
                <a:ea typeface="Times New Roman" panose="02020603050405020304" pitchFamily="18" charset="0"/>
              </a:rPr>
              <a:t> </a:t>
            </a:r>
            <a:r>
              <a:rPr lang="ru-RU" sz="1600" dirty="0" err="1">
                <a:ea typeface="Times New Roman" panose="02020603050405020304" pitchFamily="18" charset="0"/>
              </a:rPr>
              <a:t>отырып</a:t>
            </a:r>
            <a:r>
              <a:rPr lang="ru-RU" sz="1600" dirty="0">
                <a:ea typeface="Times New Roman" panose="02020603050405020304" pitchFamily="18" charset="0"/>
              </a:rPr>
              <a:t>, </a:t>
            </a:r>
            <a:r>
              <a:rPr lang="ru-RU" sz="1600" dirty="0" err="1">
                <a:ea typeface="Times New Roman" panose="02020603050405020304" pitchFamily="18" charset="0"/>
              </a:rPr>
              <a:t>цифрлық</a:t>
            </a:r>
            <a:r>
              <a:rPr lang="ru-RU" sz="1600" dirty="0">
                <a:ea typeface="Times New Roman" panose="02020603050405020304" pitchFamily="18" charset="0"/>
              </a:rPr>
              <a:t> </a:t>
            </a:r>
            <a:r>
              <a:rPr lang="ru-RU" sz="1600" dirty="0" err="1">
                <a:ea typeface="Times New Roman" panose="02020603050405020304" pitchFamily="18" charset="0"/>
              </a:rPr>
              <a:t>шешімдерді</a:t>
            </a:r>
            <a:r>
              <a:rPr lang="ru-RU" sz="1600" dirty="0">
                <a:ea typeface="Times New Roman" panose="02020603050405020304" pitchFamily="18" charset="0"/>
              </a:rPr>
              <a:t> </a:t>
            </a:r>
            <a:r>
              <a:rPr lang="ru-RU" sz="1600" dirty="0" err="1">
                <a:ea typeface="Times New Roman" panose="02020603050405020304" pitchFamily="18" charset="0"/>
              </a:rPr>
              <a:t>әзірлеу</a:t>
            </a:r>
            <a:r>
              <a:rPr lang="ru-RU" sz="1600" dirty="0">
                <a:ea typeface="Times New Roman" panose="02020603050405020304" pitchFamily="18" charset="0"/>
              </a:rPr>
              <a:t>; </a:t>
            </a:r>
          </a:p>
          <a:p>
            <a:pPr marL="342900" indent="-342900" algn="just">
              <a:buFont typeface="+mj-lt"/>
              <a:buAutoNum type="arabicPeriod"/>
            </a:pPr>
            <a:r>
              <a:rPr lang="ru-RU" sz="1600" dirty="0" err="1"/>
              <a:t>Инновациялық</a:t>
            </a:r>
            <a:r>
              <a:rPr lang="ru-RU" sz="1600" dirty="0"/>
              <a:t> </a:t>
            </a:r>
            <a:r>
              <a:rPr lang="ru-RU" sz="1600" dirty="0" err="1"/>
              <a:t>қаржы</a:t>
            </a:r>
            <a:r>
              <a:rPr lang="ru-RU" sz="1600" dirty="0"/>
              <a:t> </a:t>
            </a:r>
            <a:r>
              <a:rPr lang="ru-RU" sz="1600" dirty="0" err="1"/>
              <a:t>өнімдері</a:t>
            </a:r>
            <a:r>
              <a:rPr lang="ru-RU" sz="1600" dirty="0"/>
              <a:t> мен </a:t>
            </a:r>
            <a:r>
              <a:rPr lang="ru-RU" sz="1600" dirty="0" err="1"/>
              <a:t>қызметтері</a:t>
            </a:r>
            <a:r>
              <a:rPr lang="ru-RU" sz="1600" dirty="0"/>
              <a:t>, </a:t>
            </a:r>
            <a:r>
              <a:rPr lang="ru-RU" sz="1600" dirty="0" err="1"/>
              <a:t>қарыздарды</a:t>
            </a:r>
            <a:r>
              <a:rPr lang="ru-RU" sz="1600" dirty="0"/>
              <a:t> </a:t>
            </a:r>
            <a:r>
              <a:rPr lang="ru-RU" sz="1600" dirty="0" err="1"/>
              <a:t>қайтару</a:t>
            </a:r>
            <a:r>
              <a:rPr lang="ru-RU" sz="1600" dirty="0"/>
              <a:t> </a:t>
            </a:r>
            <a:r>
              <a:rPr lang="ru-RU" sz="1600" dirty="0" err="1"/>
              <a:t>міндеттемелері</a:t>
            </a:r>
            <a:r>
              <a:rPr lang="ru-RU" sz="1600" dirty="0"/>
              <a:t>, </a:t>
            </a:r>
            <a:r>
              <a:rPr lang="ru-RU" sz="1600" dirty="0" err="1"/>
              <a:t>кредиттерді</a:t>
            </a:r>
            <a:r>
              <a:rPr lang="ru-RU" sz="1600" dirty="0"/>
              <a:t> </a:t>
            </a:r>
            <a:r>
              <a:rPr lang="ru-RU" sz="1600" dirty="0" err="1"/>
              <a:t>төлемеу</a:t>
            </a:r>
            <a:r>
              <a:rPr lang="ru-RU" sz="1600" dirty="0"/>
              <a:t> </a:t>
            </a:r>
            <a:r>
              <a:rPr lang="ru-RU" sz="1600" dirty="0" err="1"/>
              <a:t>салдары</a:t>
            </a:r>
            <a:r>
              <a:rPr lang="ru-RU" sz="1600" dirty="0"/>
              <a:t> </a:t>
            </a:r>
            <a:r>
              <a:rPr lang="ru-RU" sz="1600" dirty="0" err="1"/>
              <a:t>және</a:t>
            </a:r>
            <a:r>
              <a:rPr lang="ru-RU" sz="1600" dirty="0"/>
              <a:t> т. б. </a:t>
            </a:r>
            <a:r>
              <a:rPr lang="ru-RU" sz="1600" dirty="0" err="1"/>
              <a:t>туралы</a:t>
            </a:r>
            <a:r>
              <a:rPr lang="ru-RU" sz="1600" dirty="0"/>
              <a:t> </a:t>
            </a:r>
            <a:r>
              <a:rPr lang="ru-RU" sz="1600" dirty="0" err="1"/>
              <a:t>ақпарат</a:t>
            </a:r>
            <a:r>
              <a:rPr lang="ru-RU" sz="1600" dirty="0"/>
              <a:t> беру </a:t>
            </a:r>
            <a:r>
              <a:rPr lang="ru-RU" sz="1600" dirty="0" err="1"/>
              <a:t>бойынша</a:t>
            </a:r>
            <a:r>
              <a:rPr lang="ru-RU" sz="1600" dirty="0"/>
              <a:t> </a:t>
            </a:r>
            <a:r>
              <a:rPr lang="ru-RU" sz="1600" dirty="0" err="1"/>
              <a:t>халықпен</a:t>
            </a:r>
            <a:r>
              <a:rPr lang="ru-RU" sz="1600" dirty="0"/>
              <a:t> </a:t>
            </a:r>
            <a:r>
              <a:rPr lang="ru-RU" sz="1600" dirty="0" err="1"/>
              <a:t>ақпараттық</a:t>
            </a:r>
            <a:r>
              <a:rPr lang="ru-RU" sz="1600" dirty="0"/>
              <a:t> </a:t>
            </a:r>
            <a:r>
              <a:rPr lang="ru-RU" sz="1600" dirty="0" err="1"/>
              <a:t>жұмысты</a:t>
            </a:r>
            <a:r>
              <a:rPr lang="ru-RU" sz="1600" dirty="0"/>
              <a:t> </a:t>
            </a:r>
            <a:r>
              <a:rPr lang="ru-RU" sz="1600" dirty="0" err="1"/>
              <a:t>күшейту</a:t>
            </a:r>
            <a:r>
              <a:rPr lang="ru-RU" sz="1600" dirty="0"/>
              <a:t>; </a:t>
            </a:r>
            <a:r>
              <a:rPr lang="ru-RU" sz="1600" dirty="0" err="1"/>
              <a:t>цифрлық</a:t>
            </a:r>
            <a:r>
              <a:rPr lang="ru-RU" sz="1600" dirty="0"/>
              <a:t> </a:t>
            </a:r>
            <a:r>
              <a:rPr lang="ru-RU" sz="1600" dirty="0" err="1"/>
              <a:t>қауіпсіздік</a:t>
            </a:r>
            <a:r>
              <a:rPr lang="ru-RU" sz="1600" dirty="0"/>
              <a:t> </a:t>
            </a:r>
            <a:r>
              <a:rPr lang="ru-RU" sz="1600" dirty="0" err="1"/>
              <a:t>негіздерін</a:t>
            </a:r>
            <a:r>
              <a:rPr lang="ru-RU" sz="1600" dirty="0"/>
              <a:t> </a:t>
            </a:r>
            <a:r>
              <a:rPr lang="ru-RU" sz="1600" dirty="0" err="1"/>
              <a:t>түсіндіру</a:t>
            </a:r>
            <a:r>
              <a:rPr lang="ru-RU" sz="1600" dirty="0"/>
              <a:t>; </a:t>
            </a:r>
            <a:r>
              <a:rPr lang="ru-RU" sz="1600" dirty="0" err="1"/>
              <a:t>қаржы</a:t>
            </a:r>
            <a:r>
              <a:rPr lang="ru-RU" sz="1600" dirty="0"/>
              <a:t> </a:t>
            </a:r>
            <a:r>
              <a:rPr lang="ru-RU" sz="1600" dirty="0" err="1"/>
              <a:t>ұйымдарының</a:t>
            </a:r>
            <a:r>
              <a:rPr lang="ru-RU" sz="1600" dirty="0"/>
              <a:t> </a:t>
            </a:r>
            <a:r>
              <a:rPr lang="ru-RU" sz="1600" dirty="0" err="1"/>
              <a:t>бөлімшелері</a:t>
            </a:r>
            <a:r>
              <a:rPr lang="ru-RU" sz="1600" dirty="0"/>
              <a:t> </a:t>
            </a:r>
            <a:r>
              <a:rPr lang="ru-RU" sz="1600" dirty="0" err="1"/>
              <a:t>арқылы</a:t>
            </a:r>
            <a:r>
              <a:rPr lang="ru-RU" sz="1600" dirty="0"/>
              <a:t> </a:t>
            </a:r>
            <a:r>
              <a:rPr lang="ru-RU" sz="1600" dirty="0" err="1"/>
              <a:t>қаржылық</a:t>
            </a:r>
            <a:r>
              <a:rPr lang="ru-RU" sz="1600" dirty="0"/>
              <a:t> </a:t>
            </a:r>
            <a:r>
              <a:rPr lang="ru-RU" sz="1600" dirty="0" err="1"/>
              <a:t>сауаттылық</a:t>
            </a:r>
            <a:r>
              <a:rPr lang="ru-RU" sz="1600" dirty="0"/>
              <a:t> </a:t>
            </a:r>
            <a:r>
              <a:rPr lang="ru-RU" sz="1600" dirty="0" err="1"/>
              <a:t>мәселелері</a:t>
            </a:r>
            <a:r>
              <a:rPr lang="ru-RU" sz="1600" dirty="0"/>
              <a:t> </a:t>
            </a:r>
            <a:r>
              <a:rPr lang="ru-RU" sz="1600" dirty="0" err="1"/>
              <a:t>бойынша</a:t>
            </a:r>
            <a:r>
              <a:rPr lang="ru-RU" sz="1600" dirty="0"/>
              <a:t> </a:t>
            </a:r>
            <a:r>
              <a:rPr lang="ru-RU" sz="1600" dirty="0" err="1"/>
              <a:t>ақпарат</a:t>
            </a:r>
            <a:r>
              <a:rPr lang="ru-RU" sz="1600" dirty="0"/>
              <a:t> бар </a:t>
            </a:r>
            <a:r>
              <a:rPr lang="ru-RU" sz="1600" dirty="0" err="1"/>
              <a:t>парақшалар</a:t>
            </a:r>
            <a:r>
              <a:rPr lang="ru-RU" sz="1600" dirty="0"/>
              <a:t>, </a:t>
            </a:r>
            <a:r>
              <a:rPr lang="ru-RU" sz="1600" dirty="0" err="1"/>
              <a:t>буклеттер</a:t>
            </a:r>
            <a:r>
              <a:rPr lang="ru-RU" sz="1600" dirty="0"/>
              <a:t>, </a:t>
            </a:r>
            <a:r>
              <a:rPr lang="ru-RU" sz="1600" dirty="0" err="1"/>
              <a:t>брошюралар</a:t>
            </a:r>
            <a:r>
              <a:rPr lang="ru-RU" sz="1600" dirty="0"/>
              <a:t> </a:t>
            </a:r>
            <a:r>
              <a:rPr lang="ru-RU" sz="1600" dirty="0" err="1"/>
              <a:t>тарату</a:t>
            </a:r>
            <a:r>
              <a:rPr lang="ru-RU" sz="1600" dirty="0"/>
              <a:t>;</a:t>
            </a:r>
          </a:p>
          <a:p>
            <a:pPr marL="342900" indent="-342900" algn="just">
              <a:buFont typeface="+mj-lt"/>
              <a:buAutoNum type="arabicPeriod"/>
            </a:pPr>
            <a:r>
              <a:rPr lang="ru-RU" sz="1600" dirty="0" err="1">
                <a:ea typeface="Times New Roman" panose="02020603050405020304" pitchFamily="18" charset="0"/>
              </a:rPr>
              <a:t>Қаржы</a:t>
            </a:r>
            <a:r>
              <a:rPr lang="ru-RU" sz="1600" dirty="0">
                <a:ea typeface="Times New Roman" panose="02020603050405020304" pitchFamily="18" charset="0"/>
              </a:rPr>
              <a:t> </a:t>
            </a:r>
            <a:r>
              <a:rPr lang="ru-RU" sz="1600" dirty="0" err="1">
                <a:ea typeface="Times New Roman" panose="02020603050405020304" pitchFamily="18" charset="0"/>
              </a:rPr>
              <a:t>ұйымдарының</a:t>
            </a:r>
            <a:r>
              <a:rPr lang="ru-RU" sz="1600" dirty="0">
                <a:ea typeface="Times New Roman" panose="02020603050405020304" pitchFamily="18" charset="0"/>
              </a:rPr>
              <a:t> </a:t>
            </a:r>
            <a:r>
              <a:rPr lang="ru-RU" sz="1600" dirty="0" err="1">
                <a:ea typeface="Times New Roman" panose="02020603050405020304" pitchFamily="18" charset="0"/>
              </a:rPr>
              <a:t>бөлімшелерінде</a:t>
            </a:r>
            <a:r>
              <a:rPr lang="ru-RU" sz="1600" dirty="0">
                <a:ea typeface="Times New Roman" panose="02020603050405020304" pitchFamily="18" charset="0"/>
              </a:rPr>
              <a:t>, </a:t>
            </a:r>
            <a:r>
              <a:rPr lang="ru-RU" sz="1600" dirty="0" err="1">
                <a:ea typeface="Times New Roman" panose="02020603050405020304" pitchFamily="18" charset="0"/>
              </a:rPr>
              <a:t>оның</a:t>
            </a:r>
            <a:r>
              <a:rPr lang="ru-RU" sz="1600" dirty="0">
                <a:ea typeface="Times New Roman" panose="02020603050405020304" pitchFamily="18" charset="0"/>
              </a:rPr>
              <a:t> </a:t>
            </a:r>
            <a:r>
              <a:rPr lang="ru-RU" sz="1600" dirty="0" err="1">
                <a:ea typeface="Times New Roman" panose="02020603050405020304" pitchFamily="18" charset="0"/>
              </a:rPr>
              <a:t>ішінде</a:t>
            </a:r>
            <a:r>
              <a:rPr lang="ru-RU" sz="1600" dirty="0">
                <a:ea typeface="Times New Roman" panose="02020603050405020304" pitchFamily="18" charset="0"/>
              </a:rPr>
              <a:t> ел </a:t>
            </a:r>
            <a:r>
              <a:rPr lang="ru-RU" sz="1600" dirty="0" err="1">
                <a:ea typeface="Times New Roman" panose="02020603050405020304" pitchFamily="18" charset="0"/>
              </a:rPr>
              <a:t>өңірлерінде</a:t>
            </a:r>
            <a:r>
              <a:rPr lang="ru-RU" sz="1600" dirty="0">
                <a:ea typeface="Times New Roman" panose="02020603050405020304" pitchFamily="18" charset="0"/>
              </a:rPr>
              <a:t> </a:t>
            </a:r>
            <a:r>
              <a:rPr lang="ru-RU" sz="1600" dirty="0" err="1">
                <a:ea typeface="Times New Roman" panose="02020603050405020304" pitchFamily="18" charset="0"/>
              </a:rPr>
              <a:t>және</a:t>
            </a:r>
            <a:r>
              <a:rPr lang="ru-RU" sz="1600" dirty="0">
                <a:ea typeface="Times New Roman" panose="02020603050405020304" pitchFamily="18" charset="0"/>
              </a:rPr>
              <a:t> </a:t>
            </a:r>
            <a:r>
              <a:rPr lang="ru-RU" sz="1600" dirty="0" err="1">
                <a:ea typeface="Times New Roman" panose="02020603050405020304" pitchFamily="18" charset="0"/>
              </a:rPr>
              <a:t>банкоматтар</a:t>
            </a:r>
            <a:r>
              <a:rPr lang="ru-RU" sz="1600" dirty="0">
                <a:ea typeface="Times New Roman" panose="02020603050405020304" pitchFamily="18" charset="0"/>
              </a:rPr>
              <a:t> </a:t>
            </a:r>
            <a:r>
              <a:rPr lang="ru-RU" sz="1600" dirty="0" err="1">
                <a:ea typeface="Times New Roman" panose="02020603050405020304" pitchFamily="18" charset="0"/>
              </a:rPr>
              <a:t>экрандарында</a:t>
            </a:r>
            <a:r>
              <a:rPr lang="ru-RU" sz="1600" dirty="0">
                <a:ea typeface="Times New Roman" panose="02020603050405020304" pitchFamily="18" charset="0"/>
              </a:rPr>
              <a:t>, ҚҚҚ </a:t>
            </a:r>
            <a:r>
              <a:rPr lang="ru-RU" sz="1600" dirty="0" err="1">
                <a:ea typeface="Times New Roman" panose="02020603050405020304" pitchFamily="18" charset="0"/>
              </a:rPr>
              <a:t>және</a:t>
            </a:r>
            <a:r>
              <a:rPr lang="ru-RU" sz="1600" dirty="0">
                <a:ea typeface="Times New Roman" panose="02020603050405020304" pitchFamily="18" charset="0"/>
              </a:rPr>
              <a:t> </a:t>
            </a:r>
            <a:r>
              <a:rPr lang="ru-RU" sz="1600" dirty="0" err="1">
                <a:ea typeface="Times New Roman" panose="02020603050405020304" pitchFamily="18" charset="0"/>
              </a:rPr>
              <a:t>қаржы</a:t>
            </a:r>
            <a:r>
              <a:rPr lang="ru-RU" sz="1600" dirty="0">
                <a:ea typeface="Times New Roman" panose="02020603050405020304" pitchFamily="18" charset="0"/>
              </a:rPr>
              <a:t> </a:t>
            </a:r>
            <a:r>
              <a:rPr lang="ru-RU" sz="1600" dirty="0" err="1">
                <a:ea typeface="Times New Roman" panose="02020603050405020304" pitchFamily="18" charset="0"/>
              </a:rPr>
              <a:t>ұйымдарының</a:t>
            </a:r>
            <a:r>
              <a:rPr lang="ru-RU" sz="1600" dirty="0">
                <a:ea typeface="Times New Roman" panose="02020603050405020304" pitchFamily="18" charset="0"/>
              </a:rPr>
              <a:t> интернет-</a:t>
            </a:r>
            <a:r>
              <a:rPr lang="ru-RU" sz="1600" dirty="0" err="1">
                <a:ea typeface="Times New Roman" panose="02020603050405020304" pitchFamily="18" charset="0"/>
              </a:rPr>
              <a:t>ресурстарында</a:t>
            </a:r>
            <a:r>
              <a:rPr lang="ru-RU" sz="1600" dirty="0">
                <a:ea typeface="Times New Roman" panose="02020603050405020304" pitchFamily="18" charset="0"/>
              </a:rPr>
              <a:t> </a:t>
            </a:r>
            <a:r>
              <a:rPr lang="ru-RU" sz="1600" dirty="0" err="1">
                <a:ea typeface="Times New Roman" panose="02020603050405020304" pitchFamily="18" charset="0"/>
              </a:rPr>
              <a:t>және</a:t>
            </a:r>
            <a:r>
              <a:rPr lang="ru-RU" sz="1600" dirty="0">
                <a:ea typeface="Times New Roman" panose="02020603050405020304" pitchFamily="18" charset="0"/>
              </a:rPr>
              <a:t> </a:t>
            </a:r>
            <a:r>
              <a:rPr lang="ru-RU" sz="1600" dirty="0" err="1">
                <a:ea typeface="Times New Roman" panose="02020603050405020304" pitchFamily="18" charset="0"/>
              </a:rPr>
              <a:t>әлеуметтік</a:t>
            </a:r>
            <a:r>
              <a:rPr lang="ru-RU" sz="1600" dirty="0">
                <a:ea typeface="Times New Roman" panose="02020603050405020304" pitchFamily="18" charset="0"/>
              </a:rPr>
              <a:t> </a:t>
            </a:r>
            <a:r>
              <a:rPr lang="ru-RU" sz="1600" dirty="0" err="1">
                <a:ea typeface="Times New Roman" panose="02020603050405020304" pitchFamily="18" charset="0"/>
              </a:rPr>
              <a:t>желілерінде</a:t>
            </a:r>
            <a:r>
              <a:rPr lang="ru-RU" sz="1600" dirty="0">
                <a:ea typeface="Times New Roman" panose="02020603050405020304" pitchFamily="18" charset="0"/>
              </a:rPr>
              <a:t> </a:t>
            </a:r>
            <a:r>
              <a:rPr lang="ru-RU" sz="1600" dirty="0" err="1">
                <a:ea typeface="Times New Roman" panose="02020603050405020304" pitchFamily="18" charset="0"/>
              </a:rPr>
              <a:t>қаржылық</a:t>
            </a:r>
            <a:r>
              <a:rPr lang="ru-RU" sz="1600" dirty="0">
                <a:ea typeface="Times New Roman" panose="02020603050405020304" pitchFamily="18" charset="0"/>
              </a:rPr>
              <a:t> </a:t>
            </a:r>
            <a:r>
              <a:rPr lang="ru-RU" sz="1600" dirty="0" err="1">
                <a:ea typeface="Times New Roman" panose="02020603050405020304" pitchFamily="18" charset="0"/>
              </a:rPr>
              <a:t>сауаттылық</a:t>
            </a:r>
            <a:r>
              <a:rPr lang="ru-RU" sz="1600" dirty="0">
                <a:ea typeface="Times New Roman" panose="02020603050405020304" pitchFamily="18" charset="0"/>
              </a:rPr>
              <a:t> </a:t>
            </a:r>
            <a:r>
              <a:rPr lang="ru-RU" sz="1600" dirty="0" err="1">
                <a:ea typeface="Times New Roman" panose="02020603050405020304" pitchFamily="18" charset="0"/>
              </a:rPr>
              <a:t>бойынша</a:t>
            </a:r>
            <a:r>
              <a:rPr lang="ru-RU" sz="1600" dirty="0">
                <a:ea typeface="Times New Roman" panose="02020603050405020304" pitchFamily="18" charset="0"/>
              </a:rPr>
              <a:t> </a:t>
            </a:r>
            <a:r>
              <a:rPr lang="ru-RU" sz="1600" dirty="0" err="1">
                <a:ea typeface="Times New Roman" panose="02020603050405020304" pitchFamily="18" charset="0"/>
              </a:rPr>
              <a:t>оқыту</a:t>
            </a:r>
            <a:r>
              <a:rPr lang="ru-RU" sz="1600" dirty="0">
                <a:ea typeface="Times New Roman" panose="02020603050405020304" pitchFamily="18" charset="0"/>
              </a:rPr>
              <a:t> </a:t>
            </a:r>
            <a:r>
              <a:rPr lang="ru-RU" sz="1600" dirty="0" err="1">
                <a:ea typeface="Times New Roman" panose="02020603050405020304" pitchFamily="18" charset="0"/>
              </a:rPr>
              <a:t>роликтерін</a:t>
            </a:r>
            <a:r>
              <a:rPr lang="ru-RU" sz="1600" dirty="0">
                <a:ea typeface="Times New Roman" panose="02020603050405020304" pitchFamily="18" charset="0"/>
              </a:rPr>
              <a:t> </a:t>
            </a:r>
            <a:r>
              <a:rPr lang="ru-RU" sz="1600" dirty="0" err="1">
                <a:ea typeface="Times New Roman" panose="02020603050405020304" pitchFamily="18" charset="0"/>
              </a:rPr>
              <a:t>трансляциялау</a:t>
            </a:r>
            <a:r>
              <a:rPr lang="ru-RU" sz="1600" dirty="0">
                <a:ea typeface="Times New Roman" panose="02020603050405020304" pitchFamily="18" charset="0"/>
              </a:rPr>
              <a:t>;</a:t>
            </a:r>
          </a:p>
          <a:p>
            <a:pPr marL="342900" indent="-342900" algn="just">
              <a:buFont typeface="+mj-lt"/>
              <a:buAutoNum type="arabicPeriod"/>
            </a:pPr>
            <a:r>
              <a:rPr lang="ru-RU" sz="1600" dirty="0" err="1">
                <a:ea typeface="Times New Roman" panose="02020603050405020304" pitchFamily="18" charset="0"/>
              </a:rPr>
              <a:t>Халықты</a:t>
            </a:r>
            <a:r>
              <a:rPr lang="ru-RU" sz="1600" dirty="0">
                <a:ea typeface="Times New Roman" panose="02020603050405020304" pitchFamily="18" charset="0"/>
              </a:rPr>
              <a:t> </a:t>
            </a:r>
            <a:r>
              <a:rPr lang="ru-RU" sz="1600" dirty="0" err="1">
                <a:ea typeface="Times New Roman" panose="02020603050405020304" pitchFamily="18" charset="0"/>
              </a:rPr>
              <a:t>мобильді</a:t>
            </a:r>
            <a:r>
              <a:rPr lang="ru-RU" sz="1600" dirty="0">
                <a:ea typeface="Times New Roman" panose="02020603050405020304" pitchFamily="18" charset="0"/>
              </a:rPr>
              <a:t> </a:t>
            </a:r>
            <a:r>
              <a:rPr lang="ru-RU" sz="1600" dirty="0" err="1">
                <a:ea typeface="Times New Roman" panose="02020603050405020304" pitchFamily="18" charset="0"/>
              </a:rPr>
              <a:t>банктік</a:t>
            </a:r>
            <a:r>
              <a:rPr lang="ru-RU" sz="1600" dirty="0">
                <a:ea typeface="Times New Roman" panose="02020603050405020304" pitchFamily="18" charset="0"/>
              </a:rPr>
              <a:t> </a:t>
            </a:r>
            <a:r>
              <a:rPr lang="ru-RU" sz="1600" dirty="0" err="1">
                <a:ea typeface="Times New Roman" panose="02020603050405020304" pitchFamily="18" charset="0"/>
              </a:rPr>
              <a:t>қосымшалармен</a:t>
            </a:r>
            <a:r>
              <a:rPr lang="ru-RU" sz="1600" dirty="0">
                <a:ea typeface="Times New Roman" panose="02020603050405020304" pitchFamily="18" charset="0"/>
              </a:rPr>
              <a:t> </a:t>
            </a:r>
            <a:r>
              <a:rPr lang="ru-RU" sz="1600" dirty="0" err="1">
                <a:ea typeface="Times New Roman" panose="02020603050405020304" pitchFamily="18" charset="0"/>
              </a:rPr>
              <a:t>жұмыс</a:t>
            </a:r>
            <a:r>
              <a:rPr lang="ru-RU" sz="1600" dirty="0">
                <a:ea typeface="Times New Roman" panose="02020603050405020304" pitchFamily="18" charset="0"/>
              </a:rPr>
              <a:t> </a:t>
            </a:r>
            <a:r>
              <a:rPr lang="ru-RU" sz="1600" dirty="0" err="1">
                <a:ea typeface="Times New Roman" panose="02020603050405020304" pitchFamily="18" charset="0"/>
              </a:rPr>
              <a:t>істеу</a:t>
            </a:r>
            <a:r>
              <a:rPr lang="ru-RU" sz="1600" dirty="0">
                <a:ea typeface="Times New Roman" panose="02020603050405020304" pitchFamily="18" charset="0"/>
              </a:rPr>
              <a:t> </a:t>
            </a:r>
            <a:r>
              <a:rPr lang="ru-RU" sz="1600" dirty="0" err="1">
                <a:ea typeface="Times New Roman" panose="02020603050405020304" pitchFamily="18" charset="0"/>
              </a:rPr>
              <a:t>ерекшеліктеріне</a:t>
            </a:r>
            <a:r>
              <a:rPr lang="ru-RU" sz="1600" dirty="0">
                <a:ea typeface="Times New Roman" panose="02020603050405020304" pitchFamily="18" charset="0"/>
              </a:rPr>
              <a:t> </a:t>
            </a:r>
            <a:r>
              <a:rPr lang="ru-RU" sz="1600" dirty="0" err="1">
                <a:ea typeface="Times New Roman" panose="02020603050405020304" pitchFamily="18" charset="0"/>
              </a:rPr>
              <a:t>оқыту</a:t>
            </a:r>
            <a:r>
              <a:rPr lang="ru-RU" sz="1600" dirty="0">
                <a:ea typeface="Times New Roman" panose="02020603050405020304" pitchFamily="18" charset="0"/>
              </a:rPr>
              <a:t>;</a:t>
            </a:r>
          </a:p>
          <a:p>
            <a:pPr marL="342900" indent="-342900" algn="just">
              <a:buFont typeface="+mj-lt"/>
              <a:buAutoNum type="arabicPeriod"/>
            </a:pPr>
            <a:r>
              <a:rPr lang="ru-RU" sz="1600" dirty="0" err="1">
                <a:ea typeface="Times New Roman" panose="02020603050405020304" pitchFamily="18" charset="0"/>
              </a:rPr>
              <a:t>Кредиттік</a:t>
            </a:r>
            <a:r>
              <a:rPr lang="ru-RU" sz="1600" dirty="0">
                <a:ea typeface="Times New Roman" panose="02020603050405020304" pitchFamily="18" charset="0"/>
              </a:rPr>
              <a:t> </a:t>
            </a:r>
            <a:r>
              <a:rPr lang="ru-RU" sz="1600" dirty="0" err="1">
                <a:ea typeface="Times New Roman" panose="02020603050405020304" pitchFamily="18" charset="0"/>
              </a:rPr>
              <a:t>менеджерлердің</a:t>
            </a:r>
            <a:r>
              <a:rPr lang="ru-RU" sz="1600" dirty="0">
                <a:ea typeface="Times New Roman" panose="02020603050405020304" pitchFamily="18" charset="0"/>
              </a:rPr>
              <a:t> </a:t>
            </a:r>
            <a:r>
              <a:rPr lang="ru-RU" sz="1600" dirty="0" err="1">
                <a:ea typeface="Times New Roman" panose="02020603050405020304" pitchFamily="18" charset="0"/>
              </a:rPr>
              <a:t>функционалдық</a:t>
            </a:r>
            <a:r>
              <a:rPr lang="ru-RU" sz="1600" dirty="0">
                <a:ea typeface="Times New Roman" panose="02020603050405020304" pitchFamily="18" charset="0"/>
              </a:rPr>
              <a:t> </a:t>
            </a:r>
            <a:r>
              <a:rPr lang="ru-RU" sz="1600" dirty="0" err="1">
                <a:ea typeface="Times New Roman" panose="02020603050405020304" pitchFamily="18" charset="0"/>
              </a:rPr>
              <a:t>міндеттеріне</a:t>
            </a:r>
            <a:r>
              <a:rPr lang="ru-RU" sz="1600" dirty="0">
                <a:ea typeface="Times New Roman" panose="02020603050405020304" pitchFamily="18" charset="0"/>
              </a:rPr>
              <a:t> клиентке </a:t>
            </a:r>
            <a:r>
              <a:rPr lang="ru-RU" sz="1600" dirty="0" err="1">
                <a:ea typeface="Times New Roman" panose="02020603050405020304" pitchFamily="18" charset="0"/>
              </a:rPr>
              <a:t>мынадай</a:t>
            </a:r>
            <a:r>
              <a:rPr lang="ru-RU" sz="1600" dirty="0">
                <a:ea typeface="Times New Roman" panose="02020603050405020304" pitchFamily="18" charset="0"/>
              </a:rPr>
              <a:t> </a:t>
            </a:r>
            <a:r>
              <a:rPr lang="ru-RU" sz="1600" dirty="0" err="1">
                <a:ea typeface="Times New Roman" panose="02020603050405020304" pitchFamily="18" charset="0"/>
              </a:rPr>
              <a:t>мәселелерді</a:t>
            </a:r>
            <a:r>
              <a:rPr lang="ru-RU" sz="1600" dirty="0">
                <a:ea typeface="Times New Roman" panose="02020603050405020304" pitchFamily="18" charset="0"/>
              </a:rPr>
              <a:t> </a:t>
            </a:r>
            <a:r>
              <a:rPr lang="ru-RU" sz="1600" dirty="0" err="1">
                <a:ea typeface="Times New Roman" panose="02020603050405020304" pitchFamily="18" charset="0"/>
              </a:rPr>
              <a:t>егжей-тегжейлі</a:t>
            </a:r>
            <a:r>
              <a:rPr lang="ru-RU" sz="1600" dirty="0">
                <a:ea typeface="Times New Roman" panose="02020603050405020304" pitchFamily="18" charset="0"/>
              </a:rPr>
              <a:t> </a:t>
            </a:r>
            <a:r>
              <a:rPr lang="ru-RU" sz="1600" dirty="0" err="1">
                <a:ea typeface="Times New Roman" panose="02020603050405020304" pitchFamily="18" charset="0"/>
              </a:rPr>
              <a:t>түсіндіруді</a:t>
            </a:r>
            <a:r>
              <a:rPr lang="ru-RU" sz="1600" dirty="0">
                <a:ea typeface="Times New Roman" panose="02020603050405020304" pitchFamily="18" charset="0"/>
              </a:rPr>
              <a:t> </a:t>
            </a:r>
            <a:r>
              <a:rPr lang="ru-RU" sz="1600" dirty="0" err="1">
                <a:ea typeface="Times New Roman" panose="02020603050405020304" pitchFamily="18" charset="0"/>
              </a:rPr>
              <a:t>енгізу</a:t>
            </a:r>
            <a:r>
              <a:rPr lang="ru-RU" sz="1600" dirty="0">
                <a:ea typeface="Times New Roman" panose="02020603050405020304" pitchFamily="18" charset="0"/>
              </a:rPr>
              <a:t>: </a:t>
            </a:r>
            <a:r>
              <a:rPr lang="ru-RU" sz="1600" dirty="0" err="1">
                <a:ea typeface="Times New Roman" panose="02020603050405020304" pitchFamily="18" charset="0"/>
              </a:rPr>
              <a:t>кредиттік</a:t>
            </a:r>
            <a:r>
              <a:rPr lang="ru-RU" sz="1600" dirty="0">
                <a:ea typeface="Times New Roman" panose="02020603050405020304" pitchFamily="18" charset="0"/>
              </a:rPr>
              <a:t> </a:t>
            </a:r>
            <a:r>
              <a:rPr lang="ru-RU" sz="1600" dirty="0" err="1">
                <a:ea typeface="Times New Roman" panose="02020603050405020304" pitchFamily="18" charset="0"/>
              </a:rPr>
              <a:t>шарттар</a:t>
            </a:r>
            <a:r>
              <a:rPr lang="ru-RU" sz="1600" dirty="0">
                <a:ea typeface="Times New Roman" panose="02020603050405020304" pitchFamily="18" charset="0"/>
              </a:rPr>
              <a:t> </a:t>
            </a:r>
            <a:r>
              <a:rPr lang="ru-RU" sz="1600" dirty="0" err="1">
                <a:ea typeface="Times New Roman" panose="02020603050405020304" pitchFamily="18" charset="0"/>
              </a:rPr>
              <a:t>жасасу</a:t>
            </a:r>
            <a:r>
              <a:rPr lang="ru-RU" sz="1600" dirty="0">
                <a:ea typeface="Times New Roman" panose="02020603050405020304" pitchFamily="18" charset="0"/>
              </a:rPr>
              <a:t> </a:t>
            </a:r>
            <a:r>
              <a:rPr lang="ru-RU" sz="1600" dirty="0" err="1">
                <a:ea typeface="Times New Roman" panose="02020603050405020304" pitchFamily="18" charset="0"/>
              </a:rPr>
              <a:t>ерекшеліктері</a:t>
            </a:r>
            <a:r>
              <a:rPr lang="ru-RU" sz="1600" dirty="0">
                <a:ea typeface="Times New Roman" panose="02020603050405020304" pitchFamily="18" charset="0"/>
              </a:rPr>
              <a:t>, </a:t>
            </a:r>
            <a:r>
              <a:rPr lang="ru-RU" sz="1600" dirty="0" err="1">
                <a:ea typeface="Times New Roman" panose="02020603050405020304" pitchFamily="18" charset="0"/>
              </a:rPr>
              <a:t>кредиттік</a:t>
            </a:r>
            <a:r>
              <a:rPr lang="ru-RU" sz="1600" dirty="0">
                <a:ea typeface="Times New Roman" panose="02020603050405020304" pitchFamily="18" charset="0"/>
              </a:rPr>
              <a:t> </a:t>
            </a:r>
            <a:r>
              <a:rPr lang="ru-RU" sz="1600" dirty="0" err="1">
                <a:ea typeface="Times New Roman" panose="02020603050405020304" pitchFamily="18" charset="0"/>
              </a:rPr>
              <a:t>жауапкершілік</a:t>
            </a:r>
            <a:r>
              <a:rPr lang="ru-RU" sz="1600" dirty="0">
                <a:ea typeface="Times New Roman" panose="02020603050405020304" pitchFamily="18" charset="0"/>
              </a:rPr>
              <a:t>, </a:t>
            </a:r>
            <a:r>
              <a:rPr lang="ru-RU" sz="1600" dirty="0" err="1">
                <a:ea typeface="Times New Roman" panose="02020603050405020304" pitchFamily="18" charset="0"/>
              </a:rPr>
              <a:t>мерзімі</a:t>
            </a:r>
            <a:r>
              <a:rPr lang="ru-RU" sz="1600" dirty="0">
                <a:ea typeface="Times New Roman" panose="02020603050405020304" pitchFamily="18" charset="0"/>
              </a:rPr>
              <a:t> </a:t>
            </a:r>
            <a:r>
              <a:rPr lang="ru-RU" sz="1600" dirty="0" err="1">
                <a:ea typeface="Times New Roman" panose="02020603050405020304" pitchFamily="18" charset="0"/>
              </a:rPr>
              <a:t>өткен</a:t>
            </a:r>
            <a:r>
              <a:rPr lang="ru-RU" sz="1600" dirty="0">
                <a:ea typeface="Times New Roman" panose="02020603050405020304" pitchFamily="18" charset="0"/>
              </a:rPr>
              <a:t> </a:t>
            </a:r>
            <a:r>
              <a:rPr lang="ru-RU" sz="1600" dirty="0" err="1">
                <a:ea typeface="Times New Roman" panose="02020603050405020304" pitchFamily="18" charset="0"/>
              </a:rPr>
              <a:t>жағдайда</a:t>
            </a:r>
            <a:r>
              <a:rPr lang="ru-RU" sz="1600" dirty="0">
                <a:ea typeface="Times New Roman" panose="02020603050405020304" pitchFamily="18" charset="0"/>
              </a:rPr>
              <a:t> </a:t>
            </a:r>
            <a:r>
              <a:rPr lang="ru-RU" sz="1600" dirty="0" err="1">
                <a:ea typeface="Times New Roman" panose="02020603050405020304" pitchFamily="18" charset="0"/>
              </a:rPr>
              <a:t>банкке</a:t>
            </a:r>
            <a:r>
              <a:rPr lang="ru-RU" sz="1600" dirty="0">
                <a:ea typeface="Times New Roman" panose="02020603050405020304" pitchFamily="18" charset="0"/>
              </a:rPr>
              <a:t> </a:t>
            </a:r>
            <a:r>
              <a:rPr lang="ru-RU" sz="1600" dirty="0" err="1">
                <a:ea typeface="Times New Roman" panose="02020603050405020304" pitchFamily="18" charset="0"/>
              </a:rPr>
              <a:t>жүгіну</a:t>
            </a:r>
            <a:r>
              <a:rPr lang="ru-RU" sz="1600" dirty="0">
                <a:ea typeface="Times New Roman" panose="02020603050405020304" pitchFamily="18" charset="0"/>
              </a:rPr>
              <a:t> </a:t>
            </a:r>
            <a:r>
              <a:rPr lang="ru-RU" sz="1600" dirty="0" err="1">
                <a:ea typeface="Times New Roman" panose="02020603050405020304" pitchFamily="18" charset="0"/>
              </a:rPr>
              <a:t>алгоритмі</a:t>
            </a:r>
            <a:r>
              <a:rPr lang="ru-RU" sz="1600" dirty="0">
                <a:ea typeface="Times New Roman" panose="02020603050405020304" pitchFamily="18" charset="0"/>
              </a:rPr>
              <a:t>, </a:t>
            </a:r>
            <a:r>
              <a:rPr lang="ru-RU" sz="1600" dirty="0" err="1">
                <a:ea typeface="Times New Roman" panose="02020603050405020304" pitchFamily="18" charset="0"/>
              </a:rPr>
              <a:t>қаржылық</a:t>
            </a:r>
            <a:r>
              <a:rPr lang="ru-RU" sz="1600" dirty="0">
                <a:ea typeface="Times New Roman" panose="02020603050405020304" pitchFamily="18" charset="0"/>
              </a:rPr>
              <a:t> </a:t>
            </a:r>
            <a:r>
              <a:rPr lang="ru-RU" sz="1600" dirty="0" err="1">
                <a:ea typeface="Times New Roman" panose="02020603050405020304" pitchFamily="18" charset="0"/>
              </a:rPr>
              <a:t>қызметтерді</a:t>
            </a:r>
            <a:r>
              <a:rPr lang="ru-RU" sz="1600" dirty="0">
                <a:ea typeface="Times New Roman" panose="02020603050405020304" pitchFamily="18" charset="0"/>
              </a:rPr>
              <a:t> </a:t>
            </a:r>
            <a:r>
              <a:rPr lang="ru-RU" sz="1600" dirty="0" err="1">
                <a:ea typeface="Times New Roman" panose="02020603050405020304" pitchFamily="18" charset="0"/>
              </a:rPr>
              <a:t>тұтынушылардың</a:t>
            </a:r>
            <a:r>
              <a:rPr lang="ru-RU" sz="1600" dirty="0">
                <a:ea typeface="Times New Roman" panose="02020603050405020304" pitchFamily="18" charset="0"/>
              </a:rPr>
              <a:t> </a:t>
            </a:r>
            <a:r>
              <a:rPr lang="ru-RU" sz="1600" dirty="0" err="1">
                <a:ea typeface="Times New Roman" panose="02020603050405020304" pitchFamily="18" charset="0"/>
              </a:rPr>
              <a:t>құқықтарын</a:t>
            </a:r>
            <a:r>
              <a:rPr lang="ru-RU" sz="1600" dirty="0">
                <a:ea typeface="Times New Roman" panose="02020603050405020304" pitchFamily="18" charset="0"/>
              </a:rPr>
              <a:t> </a:t>
            </a:r>
            <a:r>
              <a:rPr lang="ru-RU" sz="1600" dirty="0" err="1">
                <a:ea typeface="Times New Roman" panose="02020603050405020304" pitchFamily="18" charset="0"/>
              </a:rPr>
              <a:t>қорғаудың</a:t>
            </a:r>
            <a:r>
              <a:rPr lang="ru-RU" sz="1600" dirty="0">
                <a:ea typeface="Times New Roman" panose="02020603050405020304" pitchFamily="18" charset="0"/>
              </a:rPr>
              <a:t> </a:t>
            </a:r>
            <a:r>
              <a:rPr lang="ru-RU" sz="1600" dirty="0" err="1">
                <a:ea typeface="Times New Roman" panose="02020603050405020304" pitchFamily="18" charset="0"/>
              </a:rPr>
              <a:t>қолданыстағы</a:t>
            </a:r>
            <a:r>
              <a:rPr lang="ru-RU" sz="1600" dirty="0">
                <a:ea typeface="Times New Roman" panose="02020603050405020304" pitchFamily="18" charset="0"/>
              </a:rPr>
              <a:t> </a:t>
            </a:r>
            <a:r>
              <a:rPr lang="ru-RU" sz="1600" dirty="0" err="1">
                <a:ea typeface="Times New Roman" panose="02020603050405020304" pitchFamily="18" charset="0"/>
              </a:rPr>
              <a:t>тетіктері</a:t>
            </a:r>
            <a:r>
              <a:rPr lang="ru-RU" sz="1600" dirty="0">
                <a:ea typeface="Times New Roman" panose="02020603050405020304" pitchFamily="18" charset="0"/>
              </a:rPr>
              <a:t>; </a:t>
            </a:r>
          </a:p>
          <a:p>
            <a:pPr marL="342900" indent="-342900" algn="just">
              <a:buFont typeface="+mj-lt"/>
              <a:buAutoNum type="arabicPeriod"/>
            </a:pPr>
            <a:r>
              <a:rPr lang="ru-RU" sz="1600" dirty="0" err="1"/>
              <a:t>Жоғары</a:t>
            </a:r>
            <a:r>
              <a:rPr lang="ru-RU" sz="1600" dirty="0"/>
              <a:t> </a:t>
            </a:r>
            <a:r>
              <a:rPr lang="ru-RU" sz="1600" dirty="0" err="1"/>
              <a:t>несиелік</a:t>
            </a:r>
            <a:r>
              <a:rPr lang="ru-RU" sz="1600" dirty="0"/>
              <a:t> </a:t>
            </a:r>
            <a:r>
              <a:rPr lang="ru-RU" sz="1600" dirty="0" err="1"/>
              <a:t>жүктемесі</a:t>
            </a:r>
            <a:r>
              <a:rPr lang="ru-RU" sz="1600" dirty="0"/>
              <a:t> бар </a:t>
            </a:r>
            <a:r>
              <a:rPr lang="ru-RU" sz="1600" dirty="0" err="1"/>
              <a:t>және</a:t>
            </a:r>
            <a:r>
              <a:rPr lang="ru-RU" sz="1600" dirty="0"/>
              <a:t> </a:t>
            </a:r>
            <a:r>
              <a:rPr lang="ru-RU" sz="1600" dirty="0" err="1"/>
              <a:t>несиелеріне</a:t>
            </a:r>
            <a:r>
              <a:rPr lang="ru-RU" sz="1600" dirty="0"/>
              <a:t> </a:t>
            </a:r>
            <a:r>
              <a:rPr lang="ru-RU" sz="1600" dirty="0" err="1"/>
              <a:t>қызмет</a:t>
            </a:r>
            <a:r>
              <a:rPr lang="ru-RU" sz="1600" dirty="0"/>
              <a:t> </a:t>
            </a:r>
            <a:r>
              <a:rPr lang="ru-RU" sz="1600" dirty="0" err="1"/>
              <a:t>көрсету</a:t>
            </a:r>
            <a:r>
              <a:rPr lang="ru-RU" sz="1600" dirty="0"/>
              <a:t> </a:t>
            </a:r>
            <a:r>
              <a:rPr lang="ru-RU" sz="1600" dirty="0" err="1"/>
              <a:t>қабілетін</a:t>
            </a:r>
            <a:r>
              <a:rPr lang="ru-RU" sz="1600" dirty="0"/>
              <a:t> </a:t>
            </a:r>
            <a:r>
              <a:rPr lang="ru-RU" sz="1600" dirty="0" err="1"/>
              <a:t>жоғалтқан</a:t>
            </a:r>
            <a:r>
              <a:rPr lang="ru-RU" sz="1600" dirty="0"/>
              <a:t> </a:t>
            </a:r>
            <a:r>
              <a:rPr lang="ru-RU" sz="1600" dirty="0" err="1"/>
              <a:t>адамдарды</a:t>
            </a:r>
            <a:r>
              <a:rPr lang="ru-RU" sz="1600" dirty="0"/>
              <a:t>" </a:t>
            </a:r>
            <a:r>
              <a:rPr lang="ru-RU" sz="1600" dirty="0" err="1"/>
              <a:t>сүйемелдеу</a:t>
            </a:r>
            <a:r>
              <a:rPr lang="ru-RU" sz="1600" dirty="0"/>
              <a:t>/</a:t>
            </a:r>
            <a:r>
              <a:rPr lang="ru-RU" sz="1600" dirty="0" err="1"/>
              <a:t>жетекшілік</a:t>
            </a:r>
            <a:r>
              <a:rPr lang="ru-RU" sz="1600" dirty="0"/>
              <a:t> </a:t>
            </a:r>
            <a:r>
              <a:rPr lang="ru-RU" sz="1600" dirty="0" err="1"/>
              <a:t>етуді</a:t>
            </a:r>
            <a:r>
              <a:rPr lang="ru-RU" sz="1600" dirty="0"/>
              <a:t> " </a:t>
            </a:r>
            <a:r>
              <a:rPr lang="ru-RU" sz="1600" dirty="0" err="1"/>
              <a:t>ұйымдастыру</a:t>
            </a:r>
            <a:r>
              <a:rPr lang="ru-RU" sz="1600" dirty="0"/>
              <a:t>;</a:t>
            </a:r>
          </a:p>
          <a:p>
            <a:pPr marL="342900" indent="-342900" algn="just">
              <a:buFont typeface="+mj-lt"/>
              <a:buAutoNum type="arabicPeriod"/>
            </a:pPr>
            <a:r>
              <a:rPr lang="ru-RU" sz="1600" dirty="0" err="1"/>
              <a:t>Өз</a:t>
            </a:r>
            <a:r>
              <a:rPr lang="ru-RU" sz="1600" dirty="0"/>
              <a:t> интернет-</a:t>
            </a:r>
            <a:r>
              <a:rPr lang="ru-RU" sz="1600" dirty="0" err="1"/>
              <a:t>ресурсында</a:t>
            </a:r>
            <a:r>
              <a:rPr lang="ru-RU" sz="1600" dirty="0"/>
              <a:t> </a:t>
            </a:r>
            <a:r>
              <a:rPr lang="ru-RU" sz="1600" dirty="0" err="1"/>
              <a:t>орналастыру</a:t>
            </a:r>
            <a:r>
              <a:rPr lang="ru-RU" sz="1600" dirty="0"/>
              <a:t> </a:t>
            </a:r>
            <a:r>
              <a:rPr lang="ru-RU" sz="1600" dirty="0" err="1"/>
              <a:t>үшін</a:t>
            </a:r>
            <a:r>
              <a:rPr lang="ru-RU" sz="1600" dirty="0"/>
              <a:t> </a:t>
            </a:r>
            <a:r>
              <a:rPr lang="ru-RU" sz="1600" dirty="0" err="1"/>
              <a:t>әдістемелік</a:t>
            </a:r>
            <a:r>
              <a:rPr lang="ru-RU" sz="1600" dirty="0"/>
              <a:t> </a:t>
            </a:r>
            <a:r>
              <a:rPr lang="ru-RU" sz="1600" dirty="0" err="1"/>
              <a:t>материалдар</a:t>
            </a:r>
            <a:r>
              <a:rPr lang="ru-RU" sz="1600" dirty="0"/>
              <a:t> </a:t>
            </a:r>
            <a:r>
              <a:rPr lang="ru-RU" sz="1600" dirty="0" err="1"/>
              <a:t>әзірлеу</a:t>
            </a:r>
            <a:r>
              <a:rPr lang="ru-RU" sz="1600" dirty="0"/>
              <a:t>, </a:t>
            </a:r>
            <a:r>
              <a:rPr lang="ru-RU" sz="1600" dirty="0" err="1"/>
              <a:t>сондай</a:t>
            </a:r>
            <a:r>
              <a:rPr lang="ru-RU" sz="1600" dirty="0"/>
              <a:t> - </a:t>
            </a:r>
            <a:r>
              <a:rPr lang="ru-RU" sz="1600" dirty="0" err="1"/>
              <a:t>ақ</a:t>
            </a:r>
            <a:r>
              <a:rPr lang="ru-RU" sz="1600" dirty="0"/>
              <a:t> </a:t>
            </a:r>
            <a:r>
              <a:rPr lang="ru-RU" sz="1600" dirty="0" err="1"/>
              <a:t>мобильді</a:t>
            </a:r>
            <a:r>
              <a:rPr lang="ru-RU" sz="1600" dirty="0"/>
              <a:t> </a:t>
            </a:r>
            <a:r>
              <a:rPr lang="ru-RU" sz="1600" dirty="0" err="1"/>
              <a:t>қосымшаларда</a:t>
            </a:r>
            <a:r>
              <a:rPr lang="ru-RU" sz="1600" dirty="0"/>
              <a:t> </a:t>
            </a:r>
            <a:r>
              <a:rPr lang="ru-RU" sz="1600" dirty="0" err="1"/>
              <a:t>қайталай</a:t>
            </a:r>
            <a:r>
              <a:rPr lang="ru-RU" sz="1600" dirty="0"/>
              <a:t> </a:t>
            </a:r>
            <a:r>
              <a:rPr lang="ru-RU" sz="1600" dirty="0" err="1"/>
              <a:t>отырып</a:t>
            </a:r>
            <a:r>
              <a:rPr lang="ru-RU" sz="1600" dirty="0"/>
              <a:t>, </a:t>
            </a:r>
            <a:r>
              <a:rPr lang="ru-RU" sz="1600" dirty="0" err="1"/>
              <a:t>өз</a:t>
            </a:r>
            <a:r>
              <a:rPr lang="ru-RU" sz="1600" dirty="0"/>
              <a:t> интернет-</a:t>
            </a:r>
            <a:r>
              <a:rPr lang="ru-RU" sz="1600" dirty="0" err="1"/>
              <a:t>ресурсында</a:t>
            </a:r>
            <a:r>
              <a:rPr lang="ru-RU" sz="1600" dirty="0"/>
              <a:t> </a:t>
            </a:r>
            <a:r>
              <a:rPr lang="ru-RU" sz="1600" dirty="0" err="1"/>
              <a:t>және</a:t>
            </a:r>
            <a:r>
              <a:rPr lang="ru-RU" sz="1600" dirty="0"/>
              <a:t> </a:t>
            </a:r>
            <a:r>
              <a:rPr lang="ru-RU" sz="1600" dirty="0" err="1"/>
              <a:t>есеп</a:t>
            </a:r>
            <a:r>
              <a:rPr lang="ru-RU" sz="1600" dirty="0"/>
              <a:t> </a:t>
            </a:r>
            <a:r>
              <a:rPr lang="ru-RU" sz="1600" dirty="0" err="1"/>
              <a:t>беретін</a:t>
            </a:r>
            <a:r>
              <a:rPr lang="ru-RU" sz="1600" dirty="0"/>
              <a:t> </a:t>
            </a:r>
            <a:r>
              <a:rPr lang="ru-RU" sz="1600" dirty="0" err="1"/>
              <a:t>ұйымдардың</a:t>
            </a:r>
            <a:r>
              <a:rPr lang="ru-RU" sz="1600" dirty="0"/>
              <a:t> </a:t>
            </a:r>
            <a:r>
              <a:rPr lang="ru-RU" sz="1600" dirty="0" err="1"/>
              <a:t>сайттарында</a:t>
            </a:r>
            <a:r>
              <a:rPr lang="ru-RU" sz="1600" dirty="0"/>
              <a:t> </a:t>
            </a:r>
            <a:r>
              <a:rPr lang="ru-RU" sz="1600" dirty="0" err="1"/>
              <a:t>қаржылық</a:t>
            </a:r>
            <a:r>
              <a:rPr lang="ru-RU" sz="1600" dirty="0"/>
              <a:t> </a:t>
            </a:r>
            <a:r>
              <a:rPr lang="ru-RU" sz="1600" dirty="0" err="1"/>
              <a:t>сауаттылық</a:t>
            </a:r>
            <a:r>
              <a:rPr lang="ru-RU" sz="1600" dirty="0"/>
              <a:t> </a:t>
            </a:r>
            <a:r>
              <a:rPr lang="ru-RU" sz="1600" dirty="0" err="1"/>
              <a:t>бойынша</a:t>
            </a:r>
            <a:r>
              <a:rPr lang="ru-RU" sz="1600" dirty="0"/>
              <a:t> </a:t>
            </a:r>
            <a:r>
              <a:rPr lang="ru-RU" sz="1600" dirty="0" err="1"/>
              <a:t>айдарларды</a:t>
            </a:r>
            <a:r>
              <a:rPr lang="ru-RU" sz="1600" dirty="0"/>
              <a:t> </a:t>
            </a:r>
            <a:r>
              <a:rPr lang="ru-RU" sz="1600" dirty="0" err="1"/>
              <a:t>толтыру</a:t>
            </a:r>
            <a:r>
              <a:rPr lang="ru-RU" sz="1600" dirty="0"/>
              <a:t>.  </a:t>
            </a:r>
          </a:p>
          <a:p>
            <a:pPr marL="342900" indent="-342900">
              <a:buFont typeface="+mj-lt"/>
              <a:buAutoNum type="arabicPeriod"/>
            </a:pPr>
            <a:endParaRPr lang="ru-RU" dirty="0">
              <a:solidFill>
                <a:srgbClr val="7A4300"/>
              </a:solidFill>
              <a:effectLst/>
              <a:ea typeface="Times New Roman" panose="02020603050405020304" pitchFamily="18" charset="0"/>
            </a:endParaRPr>
          </a:p>
        </p:txBody>
      </p:sp>
      <p:pic>
        <p:nvPicPr>
          <p:cNvPr id="63490" name="Picture 2" descr="Финансовый регулятор Ассоциация финансистов Казахстана (Республика Казахстан )">
            <a:extLst>
              <a:ext uri="{FF2B5EF4-FFF2-40B4-BE49-F238E27FC236}">
                <a16:creationId xmlns:a16="http://schemas.microsoft.com/office/drawing/2014/main" id="{22152011-BFDF-472E-BBA9-0E6C9CACB1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3752" y="5581399"/>
            <a:ext cx="4248472" cy="1140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35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f3dcc87a42482c24bb7db8db9b2a265544601f64"/>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iBcPYf9IAUak3utp4629C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AzqMQhvhw0e4fYXg9VHHv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8AFENcMahU.lmRoOwIiPF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E9h0fEOgc0GbHtQZKB7re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uTzcConSiE2JxlbAyIYVB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QHFhDHfztECe.CseG2LNLg"/>
</p:tagLst>
</file>

<file path=ppt/theme/theme1.xml><?xml version="1.0" encoding="utf-8"?>
<a:theme xmlns:a="http://schemas.openxmlformats.org/drawingml/2006/main" name="Тема Office">
  <a:themeElements>
    <a:clrScheme name="Супермаркет">
      <a:dk1>
        <a:sysClr val="windowText" lastClr="000000"/>
      </a:dk1>
      <a:lt1>
        <a:sysClr val="window" lastClr="FFFFFF"/>
      </a:lt1>
      <a:dk2>
        <a:srgbClr val="44546A"/>
      </a:dk2>
      <a:lt2>
        <a:srgbClr val="E7E6E6"/>
      </a:lt2>
      <a:accent1>
        <a:srgbClr val="A63F03"/>
      </a:accent1>
      <a:accent2>
        <a:srgbClr val="F2D272"/>
      </a:accent2>
      <a:accent3>
        <a:srgbClr val="590202"/>
      </a:accent3>
      <a:accent4>
        <a:srgbClr val="D90404"/>
      </a:accent4>
      <a:accent5>
        <a:srgbClr val="F25757"/>
      </a:accent5>
      <a:accent6>
        <a:srgbClr val="FBC9C9"/>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Paper</Template>
  <TotalTime>28848</TotalTime>
  <Words>13761</Words>
  <Application>Microsoft Office PowerPoint</Application>
  <PresentationFormat>Широкоэкранный</PresentationFormat>
  <Paragraphs>1162</Paragraphs>
  <Slides>103</Slides>
  <Notes>4</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103</vt:i4>
      </vt:variant>
    </vt:vector>
  </HeadingPairs>
  <TitlesOfParts>
    <vt:vector size="114" baseType="lpstr">
      <vt:lpstr>Apple Symbols</vt:lpstr>
      <vt:lpstr>Arial</vt:lpstr>
      <vt:lpstr>Calibri</vt:lpstr>
      <vt:lpstr>Calibri Light</vt:lpstr>
      <vt:lpstr>Helvetica Light</vt:lpstr>
      <vt:lpstr>Oranienbaum</vt:lpstr>
      <vt:lpstr>Times New Roman</vt:lpstr>
      <vt:lpstr>Trebuchet MS</vt:lpstr>
      <vt:lpstr>Verdana</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ҚС деңгейін арттыру шеңберінде мемлекеттің қатысу нысандары мен қызмет бағыттары</vt:lpstr>
      <vt:lpstr>ҚР Қаржы нарығын реттеу және дамыту агенттігінің ҚС бойынша құзыреттерді қалыптастырудағы рөлі:</vt:lpstr>
      <vt:lpstr>Презентация PowerPoint</vt:lpstr>
      <vt:lpstr>Қаржылық сауаттылықты жақсарту бағдарламаларына қатысатын қаржы компаниялары мен банктер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1.2. Қаржылық сауаттылық рейтингі  </vt:lpstr>
      <vt:lpstr>Презентация PowerPoint</vt:lpstr>
      <vt:lpstr>2.1. Қаржылық сауаттылық индексі</vt:lpstr>
      <vt:lpstr>2020 жылғы зерттеу нәтижелері бойынша Қазақстан халқының қаржылық сауаттылық индексі орташа деңгейде 39,07 %-ды құрады (100-балдық шкала бойынша).</vt:lpstr>
      <vt:lpstr>Презентация PowerPoint</vt:lpstr>
      <vt:lpstr>Презентация PowerPoint</vt:lpstr>
      <vt:lpstr>Презентация PowerPoint</vt:lpstr>
      <vt:lpstr>Әлеуметтік-демографиялық көрсеткіштер Қаржылық сауаттылық, ең алдымен, респонденттердің білім деңгейі мен әл-ауқатымен байланысты (білім/табыс неғұрлым жоғары болса, қаржылық сауаттылық индексі соғұрлым жоғары болады). Индекстің салыстырмалы түрде төмен деңгейі егде жастағы адамдар арасында тіркелген.</vt:lpstr>
      <vt:lpstr>Презентация PowerPoint</vt:lpstr>
      <vt:lpstr>Презентация PowerPoint</vt:lpstr>
      <vt:lpstr>Сауалнамаға қатысқандардың көпшілігі, жүргізілген зерттеуге сәйкес, отбасылық бюджетті жүргізуге қатысты (90,3 % - ы оны өздері немесе отбасының басқа мүшелерімен бірге жүргізді), сондай-ақ өз қалауы бойынша жұмсаған жеке қаражаты (80,3 %) болды.  Жас аудитория аз дәрежеде отбасылық бюджетті жүргізуге бағытталған, бұл, мүмкін, ішінара ата-аналармен бірге тұруға байланысты, бірақ көбінесе оның жеке қаражаты болды.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Осылайша, тауар және тұтынушылық кредиттер (52 % және 49 %), депозит (54 %), ағымдағы шот (54  %) және ерікті зейнетақы жинақтары (47,4 %) сияқты қаржылық қызметтер респонденттер арасында барынша танымал. Респонденттер осы өнімдермен жұмыс істеу тәжірибесіне ие болды, алайда, әдетте, олардың білімі бір, екі банктің және қаржы ұйымдарының өнімдерімен/қызметтерімен таусылды. Соңғы уақытта жеке және заңды тұлғалар үшін интернет - және мобильді банкингті (48,5 %) ұсынумен байланысты банк қызметтері ерекше танымалдылыққа ие болуда. Қашықтан банктік қызмет көрсету технологиялары кез келген уақытта және интернетке қол жеткізе алатын кез келген құрылғыдан шоттар мен операцияларға қол жеткізуге мүмкіндік береді.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Зерттеу жүргізу параметрлері</vt:lpstr>
      <vt:lpstr>Презентация PowerPoint</vt:lpstr>
      <vt:lpstr> «МЕНШІКТІ ҚАРЖЫ ҚАРАЖАТЫН БАСҚАРУ» блогы бойынша қорытындылар </vt:lpstr>
      <vt:lpstr> «Меншікті қаржы қаражатын басқару» блогы бойынша қорытындылар </vt:lpstr>
      <vt:lpstr>Презентация PowerPoint</vt:lpstr>
      <vt:lpstr>Презентация PowerPoint</vt:lpstr>
      <vt:lpstr>«ҚАРЖЫЛЫҚ ҚЫЗМЕТТЕРДІ ПАЙДАЛАНА БІЛУ» блогы бойынша қорытындылар</vt:lpstr>
      <vt:lpstr>«ҚАРЖЫЛЫҚ ҚЫЗМЕТТЕРДІ ПАЙДАЛАНА БІЛУ» блогы бойынша қорытындылар </vt:lpstr>
      <vt:lpstr>«ҚАРЖЫЛЫҚ ҚЫЗМЕТТЕРДІ ПАЙДАЛАНА БІЛУ» блогы бойынша қорытындылар  </vt:lpstr>
      <vt:lpstr>Презентация PowerPoint</vt:lpstr>
      <vt:lpstr>Презентация PowerPoint</vt:lpstr>
      <vt:lpstr> «ҚАРЖЫ ЖҮЙЕСІ ТУРАЛЫ ХАБАРДАР БОЛУ» блогы бойынша қорытындылар </vt:lpstr>
      <vt:lpstr>«ҚАРЖЫ ЖҮЙЕСІ ТУРАЛЫ ХАБАРДАР БОЛУ» блогы бойынша қорытындылар</vt:lpstr>
      <vt:lpstr>Презентация PowerPoint</vt:lpstr>
      <vt:lpstr>Презентация PowerPoint</vt:lpstr>
      <vt:lpstr> «ҚАРЖЫЛЫҚ САУАТТЫЛЫҚ САЛАСЫНДАҒЫ ҚАЖЕТТІЛІКТЕР» блогы бойынша қорытындылар </vt:lpstr>
      <vt:lpstr>«ҚАРЖЫЛЫҚ САУАТТЫЛЫҚ САЛАСЫНДАҒЫ ҚАЖЕТТІЛІКТЕР» блогы бойынша қорытындылар</vt:lpstr>
      <vt:lpstr>Презентация PowerPoint</vt:lpstr>
      <vt:lpstr>Презентация PowerPoint</vt:lpstr>
      <vt:lpstr>Презентация PowerPoint</vt:lpstr>
      <vt:lpstr>Презентация PowerPoint</vt:lpstr>
      <vt:lpstr>Презентация PowerPoint</vt:lpstr>
      <vt:lpstr>2021 жылғы қаржылық сауаттылық индексі бойынша қорытындылар.</vt:lpstr>
      <vt:lpstr>Қаржылық сауаттылық индексі бойынша қорытындылар 2021 ж.</vt:lpstr>
      <vt:lpstr>2021 жылғы қаржылық сауаттылық индексі бойынша қорытындылар.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Назарларыңызға рахмет!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Юрий Козырев</dc:creator>
  <cp:lastModifiedBy>Индира Нұрахметова</cp:lastModifiedBy>
  <cp:revision>1370</cp:revision>
  <cp:lastPrinted>2021-01-22T08:41:01Z</cp:lastPrinted>
  <dcterms:created xsi:type="dcterms:W3CDTF">2020-08-04T12:05:23Z</dcterms:created>
  <dcterms:modified xsi:type="dcterms:W3CDTF">2022-02-17T03:15:56Z</dcterms:modified>
</cp:coreProperties>
</file>