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Default Extension="crdownload"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notesSlides/notesSlide4.xml" ContentType="application/vnd.openxmlformats-officedocument.presentationml.notesSlide+xml"/>
  <Override PartName="/ppt/charts/chart70.xml" ContentType="application/vnd.openxmlformats-officedocument.drawingml.chart+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6.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chart122.xml" ContentType="application/vnd.openxmlformats-officedocument.drawingml.chart+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chart130.xml" ContentType="application/vnd.openxmlformats-officedocument.drawingml.chart+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chart138.xml" ContentType="application/vnd.openxmlformats-officedocument.drawingml.chart+xml"/>
  <Override PartName="/ppt/charts/chart139.xml" ContentType="application/vnd.openxmlformats-officedocument.drawingml.chart+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charts/chart143.xml" ContentType="application/vnd.openxmlformats-officedocument.drawingml.chart+xml"/>
  <Override PartName="/ppt/charts/chart14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3"/>
  </p:notesMasterIdLst>
  <p:sldIdLst>
    <p:sldId id="259" r:id="rId2"/>
    <p:sldId id="257" r:id="rId3"/>
    <p:sldId id="282" r:id="rId4"/>
    <p:sldId id="1039" r:id="rId5"/>
    <p:sldId id="280" r:id="rId6"/>
    <p:sldId id="1590" r:id="rId7"/>
    <p:sldId id="473" r:id="rId8"/>
    <p:sldId id="1378" r:id="rId9"/>
    <p:sldId id="1036" r:id="rId10"/>
    <p:sldId id="1379" r:id="rId11"/>
    <p:sldId id="1268" r:id="rId12"/>
    <p:sldId id="1038" r:id="rId13"/>
    <p:sldId id="472" r:id="rId14"/>
    <p:sldId id="1040" r:id="rId15"/>
    <p:sldId id="1041" r:id="rId16"/>
    <p:sldId id="1043" r:id="rId17"/>
    <p:sldId id="1044" r:id="rId18"/>
    <p:sldId id="1045" r:id="rId19"/>
    <p:sldId id="1380" r:id="rId20"/>
    <p:sldId id="1381" r:id="rId21"/>
    <p:sldId id="1054" r:id="rId22"/>
    <p:sldId id="1382" r:id="rId23"/>
    <p:sldId id="1383" r:id="rId24"/>
    <p:sldId id="1587" r:id="rId25"/>
    <p:sldId id="1042" r:id="rId26"/>
    <p:sldId id="1391" r:id="rId27"/>
    <p:sldId id="1392" r:id="rId28"/>
    <p:sldId id="1574" r:id="rId29"/>
    <p:sldId id="1393" r:id="rId30"/>
    <p:sldId id="1394" r:id="rId31"/>
    <p:sldId id="1395" r:id="rId32"/>
    <p:sldId id="1396" r:id="rId33"/>
    <p:sldId id="1397" r:id="rId34"/>
    <p:sldId id="1398" r:id="rId35"/>
    <p:sldId id="1399" r:id="rId36"/>
    <p:sldId id="1400" r:id="rId37"/>
    <p:sldId id="1401" r:id="rId38"/>
    <p:sldId id="1402" r:id="rId39"/>
    <p:sldId id="1403" r:id="rId40"/>
    <p:sldId id="1404" r:id="rId41"/>
    <p:sldId id="1405" r:id="rId42"/>
    <p:sldId id="1406" r:id="rId43"/>
    <p:sldId id="1407" r:id="rId44"/>
    <p:sldId id="1408" r:id="rId45"/>
    <p:sldId id="1409" r:id="rId46"/>
    <p:sldId id="1410" r:id="rId47"/>
    <p:sldId id="1411" r:id="rId48"/>
    <p:sldId id="1412" r:id="rId49"/>
    <p:sldId id="1413" r:id="rId50"/>
    <p:sldId id="1414" r:id="rId51"/>
    <p:sldId id="1415" r:id="rId52"/>
    <p:sldId id="1416" r:id="rId53"/>
    <p:sldId id="1417" r:id="rId54"/>
    <p:sldId id="1418" r:id="rId55"/>
    <p:sldId id="1419" r:id="rId56"/>
    <p:sldId id="1420" r:id="rId57"/>
    <p:sldId id="1421" r:id="rId58"/>
    <p:sldId id="1422" r:id="rId59"/>
    <p:sldId id="1423" r:id="rId60"/>
    <p:sldId id="1602" r:id="rId61"/>
    <p:sldId id="1425" r:id="rId62"/>
    <p:sldId id="1426" r:id="rId63"/>
    <p:sldId id="1427" r:id="rId64"/>
    <p:sldId id="1428" r:id="rId65"/>
    <p:sldId id="1429" r:id="rId66"/>
    <p:sldId id="1430" r:id="rId67"/>
    <p:sldId id="1431" r:id="rId68"/>
    <p:sldId id="1432" r:id="rId69"/>
    <p:sldId id="1433" r:id="rId70"/>
    <p:sldId id="1434" r:id="rId71"/>
    <p:sldId id="1435" r:id="rId72"/>
    <p:sldId id="1436" r:id="rId73"/>
    <p:sldId id="1437" r:id="rId74"/>
    <p:sldId id="1438" r:id="rId75"/>
    <p:sldId id="1439" r:id="rId76"/>
    <p:sldId id="1440" r:id="rId77"/>
    <p:sldId id="1441" r:id="rId78"/>
    <p:sldId id="1442" r:id="rId79"/>
    <p:sldId id="1443" r:id="rId80"/>
    <p:sldId id="1444" r:id="rId81"/>
    <p:sldId id="1445" r:id="rId82"/>
    <p:sldId id="1446" r:id="rId83"/>
    <p:sldId id="1447" r:id="rId84"/>
    <p:sldId id="1448" r:id="rId85"/>
    <p:sldId id="1449" r:id="rId86"/>
    <p:sldId id="1450" r:id="rId87"/>
    <p:sldId id="1451" r:id="rId88"/>
    <p:sldId id="1452" r:id="rId89"/>
    <p:sldId id="1453" r:id="rId90"/>
    <p:sldId id="1454" r:id="rId91"/>
    <p:sldId id="1455" r:id="rId92"/>
    <p:sldId id="1456" r:id="rId93"/>
    <p:sldId id="1457" r:id="rId94"/>
    <p:sldId id="1458" r:id="rId95"/>
    <p:sldId id="1459" r:id="rId96"/>
    <p:sldId id="1460" r:id="rId97"/>
    <p:sldId id="1047" r:id="rId98"/>
    <p:sldId id="1049" r:id="rId99"/>
    <p:sldId id="1052" r:id="rId100"/>
    <p:sldId id="1048" r:id="rId101"/>
    <p:sldId id="1053" r:id="rId102"/>
    <p:sldId id="1363" r:id="rId103"/>
    <p:sldId id="1364" r:id="rId104"/>
    <p:sldId id="1188" r:id="rId105"/>
    <p:sldId id="1461" r:id="rId106"/>
    <p:sldId id="1462" r:id="rId107"/>
    <p:sldId id="1463" r:id="rId108"/>
    <p:sldId id="1464" r:id="rId109"/>
    <p:sldId id="1465" r:id="rId110"/>
    <p:sldId id="1466" r:id="rId111"/>
    <p:sldId id="1467" r:id="rId112"/>
    <p:sldId id="1468" r:id="rId113"/>
    <p:sldId id="1469" r:id="rId114"/>
    <p:sldId id="1471" r:id="rId115"/>
    <p:sldId id="1472" r:id="rId116"/>
    <p:sldId id="1473" r:id="rId117"/>
    <p:sldId id="1474" r:id="rId118"/>
    <p:sldId id="1475" r:id="rId119"/>
    <p:sldId id="1476" r:id="rId120"/>
    <p:sldId id="1477" r:id="rId121"/>
    <p:sldId id="1478" r:id="rId122"/>
    <p:sldId id="1479" r:id="rId123"/>
    <p:sldId id="1480" r:id="rId124"/>
    <p:sldId id="1481" r:id="rId125"/>
    <p:sldId id="1482" r:id="rId126"/>
    <p:sldId id="1483" r:id="rId127"/>
    <p:sldId id="1484" r:id="rId128"/>
    <p:sldId id="1485" r:id="rId129"/>
    <p:sldId id="1486" r:id="rId130"/>
    <p:sldId id="1509" r:id="rId131"/>
    <p:sldId id="1513" r:id="rId132"/>
    <p:sldId id="1575" r:id="rId133"/>
    <p:sldId id="1576" r:id="rId134"/>
    <p:sldId id="1487" r:id="rId135"/>
    <p:sldId id="1488" r:id="rId136"/>
    <p:sldId id="1489" r:id="rId137"/>
    <p:sldId id="1490" r:id="rId138"/>
    <p:sldId id="1491" r:id="rId139"/>
    <p:sldId id="1492" r:id="rId140"/>
    <p:sldId id="1493" r:id="rId141"/>
    <p:sldId id="1494" r:id="rId142"/>
    <p:sldId id="1495" r:id="rId143"/>
    <p:sldId id="1496" r:id="rId144"/>
    <p:sldId id="1497" r:id="rId145"/>
    <p:sldId id="1498" r:id="rId146"/>
    <p:sldId id="1499" r:id="rId147"/>
    <p:sldId id="1500" r:id="rId148"/>
    <p:sldId id="1501" r:id="rId149"/>
    <p:sldId id="1502" r:id="rId150"/>
    <p:sldId id="1503" r:id="rId151"/>
    <p:sldId id="1504" r:id="rId152"/>
    <p:sldId id="1505" r:id="rId153"/>
    <p:sldId id="1506" r:id="rId154"/>
    <p:sldId id="1507" r:id="rId155"/>
    <p:sldId id="1508" r:id="rId156"/>
    <p:sldId id="1515" r:id="rId157"/>
    <p:sldId id="1592" r:id="rId158"/>
    <p:sldId id="1517" r:id="rId159"/>
    <p:sldId id="1518" r:id="rId160"/>
    <p:sldId id="1519" r:id="rId161"/>
    <p:sldId id="1520" r:id="rId162"/>
    <p:sldId id="1521" r:id="rId163"/>
    <p:sldId id="1555" r:id="rId164"/>
    <p:sldId id="1557" r:id="rId165"/>
    <p:sldId id="1560" r:id="rId166"/>
    <p:sldId id="1577" r:id="rId167"/>
    <p:sldId id="1578" r:id="rId168"/>
    <p:sldId id="1522" r:id="rId169"/>
    <p:sldId id="1523" r:id="rId170"/>
    <p:sldId id="1524" r:id="rId171"/>
    <p:sldId id="1526" r:id="rId172"/>
    <p:sldId id="1527" r:id="rId173"/>
    <p:sldId id="1528" r:id="rId174"/>
    <p:sldId id="1529" r:id="rId175"/>
    <p:sldId id="1530" r:id="rId176"/>
    <p:sldId id="1531" r:id="rId177"/>
    <p:sldId id="1532" r:id="rId178"/>
    <p:sldId id="1533" r:id="rId179"/>
    <p:sldId id="1534" r:id="rId180"/>
    <p:sldId id="1535" r:id="rId181"/>
    <p:sldId id="1536" r:id="rId182"/>
    <p:sldId id="1537" r:id="rId183"/>
    <p:sldId id="1567" r:id="rId184"/>
    <p:sldId id="1569" r:id="rId185"/>
    <p:sldId id="1579" r:id="rId186"/>
    <p:sldId id="1580" r:id="rId187"/>
    <p:sldId id="1538" r:id="rId188"/>
    <p:sldId id="1539" r:id="rId189"/>
    <p:sldId id="1540" r:id="rId190"/>
    <p:sldId id="1541" r:id="rId191"/>
    <p:sldId id="1542" r:id="rId192"/>
    <p:sldId id="1543" r:id="rId193"/>
    <p:sldId id="1564" r:id="rId194"/>
    <p:sldId id="1573" r:id="rId195"/>
    <p:sldId id="1581" r:id="rId196"/>
    <p:sldId id="1594" r:id="rId197"/>
    <p:sldId id="1596" r:id="rId198"/>
    <p:sldId id="1598" r:id="rId199"/>
    <p:sldId id="1603" r:id="rId200"/>
    <p:sldId id="1583" r:id="rId201"/>
    <p:sldId id="1584" r:id="rId202"/>
    <p:sldId id="1586" r:id="rId203"/>
    <p:sldId id="1600" r:id="rId204"/>
    <p:sldId id="1371" r:id="rId205"/>
    <p:sldId id="1366" r:id="rId206"/>
    <p:sldId id="1367" r:id="rId207"/>
    <p:sldId id="1368" r:id="rId208"/>
    <p:sldId id="1369" r:id="rId209"/>
    <p:sldId id="1133" r:id="rId210"/>
    <p:sldId id="1081" r:id="rId211"/>
    <p:sldId id="278" r:id="rId212"/>
  </p:sldIdLst>
  <p:sldSz cx="12192000" cy="6858000"/>
  <p:notesSz cx="6858000" cy="9144000"/>
  <p:custDataLst>
    <p:tags r:id="rId214"/>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D55CD49-6EE5-9249-B842-08D819702247}">
          <p14:sldIdLst>
            <p14:sldId id="259"/>
            <p14:sldId id="257"/>
            <p14:sldId id="282"/>
            <p14:sldId id="1039"/>
            <p14:sldId id="280"/>
            <p14:sldId id="1590"/>
            <p14:sldId id="473"/>
            <p14:sldId id="1378"/>
            <p14:sldId id="1036"/>
            <p14:sldId id="1379"/>
            <p14:sldId id="1268"/>
            <p14:sldId id="1038"/>
            <p14:sldId id="472"/>
            <p14:sldId id="1040"/>
            <p14:sldId id="1041"/>
            <p14:sldId id="1043"/>
            <p14:sldId id="1044"/>
            <p14:sldId id="1045"/>
            <p14:sldId id="1380"/>
            <p14:sldId id="1381"/>
            <p14:sldId id="1054"/>
            <p14:sldId id="1382"/>
            <p14:sldId id="1383"/>
            <p14:sldId id="1587"/>
            <p14:sldId id="1042"/>
            <p14:sldId id="1391"/>
            <p14:sldId id="1392"/>
            <p14:sldId id="1574"/>
            <p14:sldId id="1393"/>
            <p14:sldId id="1394"/>
            <p14:sldId id="1395"/>
            <p14:sldId id="1396"/>
            <p14:sldId id="1397"/>
            <p14:sldId id="1398"/>
            <p14:sldId id="1399"/>
            <p14:sldId id="1400"/>
            <p14:sldId id="1401"/>
            <p14:sldId id="1402"/>
            <p14:sldId id="1403"/>
            <p14:sldId id="1404"/>
            <p14:sldId id="1405"/>
            <p14:sldId id="1406"/>
            <p14:sldId id="1407"/>
            <p14:sldId id="1408"/>
            <p14:sldId id="1409"/>
            <p14:sldId id="1410"/>
            <p14:sldId id="1411"/>
            <p14:sldId id="1412"/>
            <p14:sldId id="1413"/>
            <p14:sldId id="1414"/>
            <p14:sldId id="1415"/>
            <p14:sldId id="1416"/>
            <p14:sldId id="1417"/>
            <p14:sldId id="1418"/>
            <p14:sldId id="1419"/>
            <p14:sldId id="1420"/>
            <p14:sldId id="1421"/>
            <p14:sldId id="1422"/>
            <p14:sldId id="1423"/>
            <p14:sldId id="1602"/>
            <p14:sldId id="1425"/>
            <p14:sldId id="1426"/>
            <p14:sldId id="1427"/>
            <p14:sldId id="1428"/>
            <p14:sldId id="1429"/>
            <p14:sldId id="1430"/>
            <p14:sldId id="1431"/>
            <p14:sldId id="1432"/>
            <p14:sldId id="1433"/>
            <p14:sldId id="1434"/>
            <p14:sldId id="1435"/>
            <p14:sldId id="1436"/>
            <p14:sldId id="1437"/>
            <p14:sldId id="1438"/>
            <p14:sldId id="1439"/>
            <p14:sldId id="1440"/>
            <p14:sldId id="1441"/>
            <p14:sldId id="1442"/>
            <p14:sldId id="1443"/>
            <p14:sldId id="1444"/>
            <p14:sldId id="1445"/>
            <p14:sldId id="1446"/>
            <p14:sldId id="1447"/>
            <p14:sldId id="1448"/>
            <p14:sldId id="1449"/>
            <p14:sldId id="1450"/>
            <p14:sldId id="1451"/>
            <p14:sldId id="1452"/>
            <p14:sldId id="1453"/>
            <p14:sldId id="1454"/>
            <p14:sldId id="1455"/>
            <p14:sldId id="1456"/>
            <p14:sldId id="1457"/>
            <p14:sldId id="1458"/>
            <p14:sldId id="1459"/>
            <p14:sldId id="1460"/>
            <p14:sldId id="1047"/>
            <p14:sldId id="1049"/>
            <p14:sldId id="1052"/>
            <p14:sldId id="1048"/>
            <p14:sldId id="1053"/>
            <p14:sldId id="1363"/>
            <p14:sldId id="1364"/>
            <p14:sldId id="1188"/>
            <p14:sldId id="1461"/>
            <p14:sldId id="1462"/>
            <p14:sldId id="1463"/>
            <p14:sldId id="1464"/>
            <p14:sldId id="1465"/>
            <p14:sldId id="1466"/>
            <p14:sldId id="1467"/>
            <p14:sldId id="1468"/>
            <p14:sldId id="1469"/>
            <p14:sldId id="1471"/>
            <p14:sldId id="1472"/>
            <p14:sldId id="1473"/>
            <p14:sldId id="1474"/>
            <p14:sldId id="1475"/>
            <p14:sldId id="1476"/>
            <p14:sldId id="1477"/>
            <p14:sldId id="1478"/>
            <p14:sldId id="1479"/>
            <p14:sldId id="1480"/>
            <p14:sldId id="1481"/>
            <p14:sldId id="1482"/>
            <p14:sldId id="1483"/>
            <p14:sldId id="1484"/>
            <p14:sldId id="1485"/>
            <p14:sldId id="1486"/>
            <p14:sldId id="1509"/>
            <p14:sldId id="1513"/>
            <p14:sldId id="1575"/>
            <p14:sldId id="1576"/>
            <p14:sldId id="1487"/>
            <p14:sldId id="1488"/>
            <p14:sldId id="1489"/>
            <p14:sldId id="1490"/>
            <p14:sldId id="1491"/>
            <p14:sldId id="1492"/>
            <p14:sldId id="1493"/>
            <p14:sldId id="1494"/>
            <p14:sldId id="1495"/>
            <p14:sldId id="1496"/>
            <p14:sldId id="1497"/>
            <p14:sldId id="1498"/>
            <p14:sldId id="1499"/>
            <p14:sldId id="1500"/>
            <p14:sldId id="1501"/>
            <p14:sldId id="1502"/>
            <p14:sldId id="1503"/>
            <p14:sldId id="1504"/>
            <p14:sldId id="1505"/>
            <p14:sldId id="1506"/>
            <p14:sldId id="1507"/>
            <p14:sldId id="1508"/>
            <p14:sldId id="1515"/>
            <p14:sldId id="1592"/>
            <p14:sldId id="1517"/>
            <p14:sldId id="1518"/>
            <p14:sldId id="1519"/>
            <p14:sldId id="1520"/>
            <p14:sldId id="1521"/>
            <p14:sldId id="1555"/>
            <p14:sldId id="1557"/>
            <p14:sldId id="1560"/>
            <p14:sldId id="1577"/>
            <p14:sldId id="1578"/>
            <p14:sldId id="1522"/>
            <p14:sldId id="1523"/>
            <p14:sldId id="1524"/>
            <p14:sldId id="1526"/>
            <p14:sldId id="1527"/>
            <p14:sldId id="1528"/>
            <p14:sldId id="1529"/>
            <p14:sldId id="1530"/>
            <p14:sldId id="1531"/>
            <p14:sldId id="1532"/>
            <p14:sldId id="1533"/>
            <p14:sldId id="1534"/>
            <p14:sldId id="1535"/>
            <p14:sldId id="1536"/>
            <p14:sldId id="1537"/>
            <p14:sldId id="1567"/>
            <p14:sldId id="1569"/>
            <p14:sldId id="1579"/>
            <p14:sldId id="1580"/>
            <p14:sldId id="1538"/>
            <p14:sldId id="1539"/>
            <p14:sldId id="1540"/>
            <p14:sldId id="1541"/>
            <p14:sldId id="1542"/>
            <p14:sldId id="1543"/>
            <p14:sldId id="1564"/>
            <p14:sldId id="1573"/>
            <p14:sldId id="1581"/>
            <p14:sldId id="1594"/>
            <p14:sldId id="1596"/>
            <p14:sldId id="1598"/>
            <p14:sldId id="1603"/>
            <p14:sldId id="1583"/>
            <p14:sldId id="1584"/>
            <p14:sldId id="1586"/>
            <p14:sldId id="1600"/>
            <p14:sldId id="1371"/>
            <p14:sldId id="1366"/>
            <p14:sldId id="1367"/>
            <p14:sldId id="1368"/>
            <p14:sldId id="1369"/>
            <p14:sldId id="1133"/>
            <p14:sldId id="1081"/>
          </p14:sldIdLst>
        </p14:section>
        <p14:section name="Приложения" id="{31FBDB1E-9819-BC40-ADD3-FC5B25F5A68D}">
          <p14:sldIdLst>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ED6"/>
    <a:srgbClr val="FFD579"/>
    <a:srgbClr val="7A4300"/>
    <a:srgbClr val="584308"/>
    <a:srgbClr val="00A642"/>
    <a:srgbClr val="407742"/>
    <a:srgbClr val="78A779"/>
    <a:srgbClr val="AB7A79"/>
    <a:srgbClr val="D6D7FF"/>
    <a:srgbClr val="D08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9" autoAdjust="0"/>
    <p:restoredTop sz="94737"/>
  </p:normalViewPr>
  <p:slideViewPr>
    <p:cSldViewPr>
      <p:cViewPr varScale="1">
        <p:scale>
          <a:sx n="86" d="100"/>
          <a:sy n="86" d="100"/>
        </p:scale>
        <p:origin x="691"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gs" Target="tags/tag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100.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1.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2.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3.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4.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5.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6.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7.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8.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09.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10.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1.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2.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3.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4.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5.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6.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7.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18.xml.rels><?xml version="1.0" encoding="UTF-8" standalone="yes"?>
<Relationships xmlns="http://schemas.openxmlformats.org/package/2006/relationships"><Relationship Id="rId1" Type="http://schemas.openxmlformats.org/officeDocument/2006/relationships/oleObject" Target="file:///C:\Users\User\Desktop\&#1046;&#1072;&#1085;&#1076;&#1086;&#1089;%202021\&#1060;&#1048;&#1053;\2021\&#1054;&#1073;&#1097;&#1072;&#1103;%20&#1083;&#1080;&#1085;&#1077;&#1081;&#1082;&#1072;%20&#1060;&#1048;&#1053;&#1043;&#1056;&#1040;&#1052;%202021%20(1).xls" TargetMode="External"/></Relationships>
</file>

<file path=ppt/charts/_rels/chart119.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120.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1.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2.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3.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4.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5.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6.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7.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8.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29.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130.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1.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2.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3.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4.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5.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6.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7.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8.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39.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140.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41.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42.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43.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44.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1050;&#1085;&#1080;&#1075;&#1072;3"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oleObject" Target="&#1050;&#1085;&#1080;&#1075;&#1072;2"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5.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34.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39.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44.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45.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5.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50.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59.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60.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61.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62.xml.rels><?xml version="1.0" encoding="UTF-8" standalone="yes"?>
<Relationships xmlns="http://schemas.openxmlformats.org/package/2006/relationships"><Relationship Id="rId1" Type="http://schemas.openxmlformats.org/officeDocument/2006/relationships/oleObject" Target="&#1050;&#1085;&#1080;&#1075;&#1072;12" TargetMode="External"/></Relationships>
</file>

<file path=ppt/charts/_rels/chart63.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4.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5.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6.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7.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8.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9.xml.rels><?xml version="1.0" encoding="UTF-8" standalone="yes"?>
<Relationships xmlns="http://schemas.openxmlformats.org/package/2006/relationships"><Relationship Id="rId1" Type="http://schemas.openxmlformats.org/officeDocument/2006/relationships/oleObject" Target="&#1050;&#1085;&#1080;&#1075;&#1072;13"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0.xml.rels><?xml version="1.0" encoding="UTF-8" standalone="yes"?>
<Relationships xmlns="http://schemas.openxmlformats.org/package/2006/relationships"><Relationship Id="rId1" Type="http://schemas.openxmlformats.org/officeDocument/2006/relationships/oleObject" Target="&#1050;&#1085;&#1080;&#1075;&#1072;14" TargetMode="External"/></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73.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75.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76.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77.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78.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79.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0.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1.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2.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3.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4.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5.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6.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7.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8.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89.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er\Desktop\&#1060;&#1080;&#1085;&#1075;&#1088;&#1072;&#1084;&#1086;&#1090;&#1085;&#1086;&#1089;&#1090;&#1100;_&#1074;&#1089;&#1077;%20&#1083;&#1080;&#1085;&#1077;&#1081;&#1082;&#1080;.xls" TargetMode="External"/></Relationships>
</file>

<file path=ppt/charts/_rels/chart90.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1.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2.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3.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4.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5.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6.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7.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8.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_rels/chart99.xml.rels><?xml version="1.0" encoding="UTF-8" standalone="yes"?>
<Relationships xmlns="http://schemas.openxmlformats.org/package/2006/relationships"><Relationship Id="rId1" Type="http://schemas.openxmlformats.org/officeDocument/2006/relationships/oleObject" Target="file:///C:\Users\&#1055;&#1086;&#1083;&#1100;&#1079;&#1086;&#1074;&#1072;&#1090;&#1077;&#1083;&#1100;\Desktop\&#1092;&#1080;&#1085;&#1075;&#1088;&#1072;&#1084;&#1086;&#1090;&#1085;&#1086;&#1089;&#1090;&#1100;\&#1054;&#1073;&#1097;&#1072;&#1103;%20&#1083;&#1080;&#1085;&#1077;&#1081;&#1082;&#1072;%20&#1060;&#1048;&#1053;&#1043;&#1056;&#1040;&#1052;%20202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313472114209612E-2"/>
          <c:y val="0.31278355905469774"/>
          <c:w val="0.93937305577158092"/>
          <c:h val="0.63359640225021263"/>
        </c:manualLayout>
      </c:layout>
      <c:barChart>
        <c:barDir val="bar"/>
        <c:grouping val="percentStacked"/>
        <c:varyColors val="0"/>
        <c:ser>
          <c:idx val="0"/>
          <c:order val="0"/>
          <c:tx>
            <c:strRef>
              <c:f>Лист1!$B$1</c:f>
              <c:strCache>
                <c:ptCount val="1"/>
                <c:pt idx="0">
                  <c:v>Ряд 1</c:v>
                </c:pt>
              </c:strCache>
            </c:strRef>
          </c:tx>
          <c:spPr>
            <a:solidFill>
              <a:srgbClr val="78A779"/>
            </a:solidFill>
            <a:ln>
              <a:noFill/>
            </a:ln>
            <a:effectLst/>
          </c:spPr>
          <c:invertIfNegative val="0"/>
          <c:cat>
            <c:strRef>
              <c:f>Лист1!$A$2</c:f>
              <c:strCache>
                <c:ptCount val="1"/>
                <c:pt idx="0">
                  <c:v>Категория 1</c:v>
                </c:pt>
              </c:strCache>
            </c:strRef>
          </c:cat>
          <c:val>
            <c:numRef>
              <c:f>Лист1!$B$2</c:f>
              <c:numCache>
                <c:formatCode>###0.00</c:formatCode>
                <c:ptCount val="1"/>
                <c:pt idx="0">
                  <c:v>36.25</c:v>
                </c:pt>
              </c:numCache>
            </c:numRef>
          </c:val>
          <c:extLst>
            <c:ext xmlns:c16="http://schemas.microsoft.com/office/drawing/2014/chart" uri="{C3380CC4-5D6E-409C-BE32-E72D297353CC}">
              <c16:uniqueId val="{00000000-592E-864E-8B80-C7AA5985675B}"/>
            </c:ext>
          </c:extLst>
        </c:ser>
        <c:ser>
          <c:idx val="1"/>
          <c:order val="1"/>
          <c:tx>
            <c:strRef>
              <c:f>Лист1!$C$1</c:f>
              <c:strCache>
                <c:ptCount val="1"/>
                <c:pt idx="0">
                  <c:v>Ряд 2</c:v>
                </c:pt>
              </c:strCache>
            </c:strRef>
          </c:tx>
          <c:spPr>
            <a:solidFill>
              <a:srgbClr val="FFD579"/>
            </a:solidFill>
            <a:ln>
              <a:solidFill>
                <a:srgbClr val="FFD579"/>
              </a:solidFill>
            </a:ln>
            <a:effectLst/>
          </c:spPr>
          <c:invertIfNegative val="0"/>
          <c:cat>
            <c:strRef>
              <c:f>Лист1!$A$2</c:f>
              <c:strCache>
                <c:ptCount val="1"/>
                <c:pt idx="0">
                  <c:v>Категория 1</c:v>
                </c:pt>
              </c:strCache>
            </c:strRef>
          </c:cat>
          <c:val>
            <c:numRef>
              <c:f>Лист1!$C$2</c:f>
              <c:numCache>
                <c:formatCode>###0.00</c:formatCode>
                <c:ptCount val="1"/>
                <c:pt idx="0">
                  <c:v>63.75</c:v>
                </c:pt>
              </c:numCache>
            </c:numRef>
          </c:val>
          <c:extLst>
            <c:ext xmlns:c16="http://schemas.microsoft.com/office/drawing/2014/chart" uri="{C3380CC4-5D6E-409C-BE32-E72D297353CC}">
              <c16:uniqueId val="{00000001-592E-864E-8B80-C7AA5985675B}"/>
            </c:ext>
          </c:extLst>
        </c:ser>
        <c:dLbls>
          <c:showLegendKey val="0"/>
          <c:showVal val="0"/>
          <c:showCatName val="0"/>
          <c:showSerName val="0"/>
          <c:showPercent val="0"/>
          <c:showBubbleSize val="0"/>
        </c:dLbls>
        <c:gapWidth val="150"/>
        <c:overlap val="100"/>
        <c:axId val="179673728"/>
        <c:axId val="179630464"/>
      </c:barChart>
      <c:catAx>
        <c:axId val="179673728"/>
        <c:scaling>
          <c:orientation val="minMax"/>
        </c:scaling>
        <c:delete val="1"/>
        <c:axPos val="l"/>
        <c:numFmt formatCode="General" sourceLinked="1"/>
        <c:majorTickMark val="none"/>
        <c:minorTickMark val="none"/>
        <c:tickLblPos val="nextTo"/>
        <c:crossAx val="179630464"/>
        <c:crosses val="autoZero"/>
        <c:auto val="1"/>
        <c:lblAlgn val="ctr"/>
        <c:lblOffset val="100"/>
        <c:noMultiLvlLbl val="0"/>
      </c:catAx>
      <c:valAx>
        <c:axId val="179630464"/>
        <c:scaling>
          <c:orientation val="minMax"/>
        </c:scaling>
        <c:delete val="1"/>
        <c:axPos val="b"/>
        <c:numFmt formatCode="0%" sourceLinked="1"/>
        <c:majorTickMark val="none"/>
        <c:minorTickMark val="none"/>
        <c:tickLblPos val="nextTo"/>
        <c:crossAx val="179673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a:solidFill>
                  <a:srgbClr val="7A4300"/>
                </a:solidFill>
              </a:rPr>
              <a:t>Всегда вовремя оплачиваю свои счета:</a:t>
            </a:r>
          </a:p>
        </c:rich>
      </c:tx>
      <c:overlay val="0"/>
      <c:spPr>
        <a:noFill/>
        <a:ln w="25400">
          <a:noFill/>
        </a:ln>
      </c:spPr>
    </c:title>
    <c:autoTitleDeleted val="0"/>
    <c:plotArea>
      <c:layout/>
      <c:lineChart>
        <c:grouping val="standard"/>
        <c:varyColors val="0"/>
        <c:ser>
          <c:idx val="0"/>
          <c:order val="0"/>
          <c:spPr>
            <a:ln w="28575" cap="rnd">
              <a:solidFill>
                <a:schemeClr val="accent1"/>
              </a:solidFill>
              <a:round/>
            </a:ln>
            <a:effectLst/>
          </c:spPr>
          <c:marker>
            <c:symbol val="none"/>
          </c:marker>
          <c:dLbls>
            <c:dLbl>
              <c:idx val="0"/>
              <c:tx>
                <c:rich>
                  <a:bodyPr/>
                  <a:lstStyle/>
                  <a:p>
                    <a:r>
                      <a:rPr lang="en-US" dirty="0"/>
                      <a:t>0,3</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6E-4BE9-BAB1-0C36F3B8C0D6}"/>
                </c:ext>
              </c:extLst>
            </c:dLbl>
            <c:spPr>
              <a:noFill/>
              <a:ln w="25400">
                <a:noFill/>
              </a:ln>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общая!$B$77:$B$81</c:f>
              <c:strCache>
                <c:ptCount val="5"/>
                <c:pt idx="0">
                  <c:v>Совсем не согласен</c:v>
                </c:pt>
                <c:pt idx="1">
                  <c:v>2</c:v>
                </c:pt>
                <c:pt idx="2">
                  <c:v>3</c:v>
                </c:pt>
                <c:pt idx="3">
                  <c:v>4</c:v>
                </c:pt>
                <c:pt idx="4">
                  <c:v>Полностью согласен</c:v>
                </c:pt>
              </c:strCache>
            </c:strRef>
          </c:cat>
          <c:val>
            <c:numRef>
              <c:f>общая!$C$77:$C$81</c:f>
              <c:numCache>
                <c:formatCode>###0.0</c:formatCode>
                <c:ptCount val="5"/>
                <c:pt idx="0" formatCode="####.0">
                  <c:v>0.30000000000000032</c:v>
                </c:pt>
                <c:pt idx="1">
                  <c:v>5.3</c:v>
                </c:pt>
                <c:pt idx="2">
                  <c:v>31.7</c:v>
                </c:pt>
                <c:pt idx="3">
                  <c:v>17.350000000000001</c:v>
                </c:pt>
                <c:pt idx="4">
                  <c:v>45.35</c:v>
                </c:pt>
              </c:numCache>
            </c:numRef>
          </c:val>
          <c:smooth val="0"/>
          <c:extLst>
            <c:ext xmlns:c16="http://schemas.microsoft.com/office/drawing/2014/chart" uri="{C3380CC4-5D6E-409C-BE32-E72D297353CC}">
              <c16:uniqueId val="{00000000-1087-724F-AEA4-BE9EA0B2FE05}"/>
            </c:ext>
          </c:extLst>
        </c:ser>
        <c:dLbls>
          <c:showLegendKey val="0"/>
          <c:showVal val="0"/>
          <c:showCatName val="0"/>
          <c:showSerName val="0"/>
          <c:showPercent val="0"/>
          <c:showBubbleSize val="0"/>
        </c:dLbls>
        <c:smooth val="0"/>
        <c:axId val="118540160"/>
        <c:axId val="118541696"/>
      </c:lineChart>
      <c:catAx>
        <c:axId val="11854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7A4300"/>
                </a:solidFill>
                <a:latin typeface="+mn-lt"/>
                <a:ea typeface="+mn-ea"/>
                <a:cs typeface="+mn-cs"/>
              </a:defRPr>
            </a:pPr>
            <a:endParaRPr lang="ru-RU"/>
          </a:p>
        </c:txPr>
        <c:crossAx val="118541696"/>
        <c:crosses val="autoZero"/>
        <c:auto val="1"/>
        <c:lblAlgn val="ctr"/>
        <c:lblOffset val="100"/>
        <c:noMultiLvlLbl val="0"/>
      </c:catAx>
      <c:valAx>
        <c:axId val="11854169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18540160"/>
        <c:crosses val="autoZero"/>
        <c:crossBetween val="between"/>
      </c:valAx>
      <c:spPr>
        <a:noFill/>
        <a:ln w="25400">
          <a:noFill/>
        </a:ln>
      </c:spPr>
    </c:plotArea>
    <c:plotVisOnly val="1"/>
    <c:dispBlanksAs val="gap"/>
    <c:showDLblsOverMax val="0"/>
  </c:chart>
  <c:spPr>
    <a:solidFill>
      <a:schemeClr val="accent2">
        <a:lumMod val="60000"/>
        <a:lumOff val="40000"/>
      </a:schemeClr>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Sheet1!$B$259:$B$262</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Sheet1!$C$259:$C$262</c:f>
              <c:numCache>
                <c:formatCode>0.00</c:formatCode>
                <c:ptCount val="4"/>
                <c:pt idx="0">
                  <c:v>5.3599999999999985</c:v>
                </c:pt>
                <c:pt idx="1">
                  <c:v>15.96</c:v>
                </c:pt>
                <c:pt idx="2">
                  <c:v>29.64</c:v>
                </c:pt>
                <c:pt idx="3">
                  <c:v>49.04</c:v>
                </c:pt>
              </c:numCache>
            </c:numRef>
          </c:val>
          <c:extLst>
            <c:ext xmlns:c16="http://schemas.microsoft.com/office/drawing/2014/chart" uri="{C3380CC4-5D6E-409C-BE32-E72D297353CC}">
              <c16:uniqueId val="{00000000-F7C1-4C73-A9EE-C27457F4A45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9425301456883139"/>
          <c:y val="0"/>
          <c:w val="0.39850060861957493"/>
          <c:h val="0.99201100447077073"/>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Sheet1!$B$267:$B$270</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Sheet1!$C$267:$C$270</c:f>
              <c:numCache>
                <c:formatCode>0.00</c:formatCode>
                <c:ptCount val="4"/>
                <c:pt idx="0">
                  <c:v>5.04</c:v>
                </c:pt>
                <c:pt idx="1">
                  <c:v>21.16</c:v>
                </c:pt>
                <c:pt idx="2">
                  <c:v>30.68</c:v>
                </c:pt>
                <c:pt idx="3">
                  <c:v>43.120000000000012</c:v>
                </c:pt>
              </c:numCache>
            </c:numRef>
          </c:val>
          <c:extLst>
            <c:ext xmlns:c16="http://schemas.microsoft.com/office/drawing/2014/chart" uri="{C3380CC4-5D6E-409C-BE32-E72D297353CC}">
              <c16:uniqueId val="{00000000-CACC-4B59-B9B7-82316B53BCDE}"/>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309359427897663"/>
          <c:y val="2.7303156627558545E-2"/>
          <c:w val="0.32966002890942997"/>
          <c:h val="0.97269684337244189"/>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Sheet1!$B$275:$B$278</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Sheet1!$C$275:$C$278</c:f>
              <c:numCache>
                <c:formatCode>0.00</c:formatCode>
                <c:ptCount val="4"/>
                <c:pt idx="0">
                  <c:v>4.6399999999999997</c:v>
                </c:pt>
                <c:pt idx="1">
                  <c:v>19.64</c:v>
                </c:pt>
                <c:pt idx="2">
                  <c:v>31.36</c:v>
                </c:pt>
                <c:pt idx="3">
                  <c:v>44.36</c:v>
                </c:pt>
              </c:numCache>
            </c:numRef>
          </c:val>
          <c:extLst>
            <c:ext xmlns:c16="http://schemas.microsoft.com/office/drawing/2014/chart" uri="{C3380CC4-5D6E-409C-BE32-E72D297353CC}">
              <c16:uniqueId val="{00000000-EC6F-4D97-88E3-9B4391FA2B13}"/>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9546074403742899"/>
          <c:y val="5.0456893948482108E-2"/>
          <c:w val="0.39729287915097627"/>
          <c:h val="0.9272370747163593"/>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Sheet1!$B$283:$B$286</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Sheet1!$C$283:$C$286</c:f>
              <c:numCache>
                <c:formatCode>0.00</c:formatCode>
                <c:ptCount val="4"/>
                <c:pt idx="0">
                  <c:v>7.44</c:v>
                </c:pt>
                <c:pt idx="1">
                  <c:v>23.8</c:v>
                </c:pt>
                <c:pt idx="2">
                  <c:v>28.32</c:v>
                </c:pt>
                <c:pt idx="3">
                  <c:v>40.44</c:v>
                </c:pt>
              </c:numCache>
            </c:numRef>
          </c:val>
          <c:extLst>
            <c:ext xmlns:c16="http://schemas.microsoft.com/office/drawing/2014/chart" uri="{C3380CC4-5D6E-409C-BE32-E72D297353CC}">
              <c16:uniqueId val="{00000000-C61A-4FC7-92B7-B12EA7328E41}"/>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0874576819201964"/>
          <c:y val="0"/>
          <c:w val="0.38400785499638634"/>
          <c:h val="0.99353959248204959"/>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Sheet1!$B$291:$B$294</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Sheet1!$C$291:$C$294</c:f>
              <c:numCache>
                <c:formatCode>0.00</c:formatCode>
                <c:ptCount val="4"/>
                <c:pt idx="0">
                  <c:v>8.56</c:v>
                </c:pt>
                <c:pt idx="1">
                  <c:v>25.8</c:v>
                </c:pt>
                <c:pt idx="2">
                  <c:v>29.08</c:v>
                </c:pt>
                <c:pt idx="3">
                  <c:v>36.56</c:v>
                </c:pt>
              </c:numCache>
            </c:numRef>
          </c:val>
          <c:extLst>
            <c:ext xmlns:c16="http://schemas.microsoft.com/office/drawing/2014/chart" uri="{C3380CC4-5D6E-409C-BE32-E72D297353CC}">
              <c16:uniqueId val="{00000000-5C54-4670-8131-79B10A9D38BA}"/>
            </c:ext>
          </c:extLst>
        </c:ser>
        <c:dLbls>
          <c:showLegendKey val="0"/>
          <c:showVal val="0"/>
          <c:showCatName val="0"/>
          <c:showSerName val="0"/>
          <c:showPercent val="0"/>
          <c:showBubbleSize val="0"/>
        </c:dLbls>
        <c:gapWidth val="150"/>
        <c:shape val="box"/>
        <c:axId val="129165952"/>
        <c:axId val="129196416"/>
        <c:axId val="0"/>
      </c:bar3DChart>
      <c:catAx>
        <c:axId val="129165952"/>
        <c:scaling>
          <c:orientation val="minMax"/>
        </c:scaling>
        <c:delete val="0"/>
        <c:axPos val="b"/>
        <c:numFmt formatCode="General" sourceLinked="0"/>
        <c:majorTickMark val="out"/>
        <c:minorTickMark val="none"/>
        <c:tickLblPos val="nextTo"/>
        <c:txPr>
          <a:bodyPr/>
          <a:lstStyle/>
          <a:p>
            <a:pPr>
              <a:defRPr sz="1800"/>
            </a:pPr>
            <a:endParaRPr lang="ru-RU"/>
          </a:p>
        </c:txPr>
        <c:crossAx val="129196416"/>
        <c:crosses val="autoZero"/>
        <c:auto val="1"/>
        <c:lblAlgn val="ctr"/>
        <c:lblOffset val="100"/>
        <c:noMultiLvlLbl val="0"/>
      </c:catAx>
      <c:valAx>
        <c:axId val="129196416"/>
        <c:scaling>
          <c:orientation val="minMax"/>
        </c:scaling>
        <c:delete val="1"/>
        <c:axPos val="l"/>
        <c:majorGridlines/>
        <c:numFmt formatCode="0.00" sourceLinked="1"/>
        <c:majorTickMark val="out"/>
        <c:minorTickMark val="none"/>
        <c:tickLblPos val="nextTo"/>
        <c:crossAx val="129165952"/>
        <c:crosses val="autoZero"/>
        <c:crossBetween val="between"/>
      </c:valAx>
    </c:plotArea>
    <c:plotVisOnly val="1"/>
    <c:dispBlanksAs val="gap"/>
    <c:showDLblsOverMax val="0"/>
  </c:chart>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Sheet1!$B$299:$B$302</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Sheet1!$C$299:$C$302</c:f>
              <c:numCache>
                <c:formatCode>0.00</c:formatCode>
                <c:ptCount val="4"/>
                <c:pt idx="0">
                  <c:v>16</c:v>
                </c:pt>
                <c:pt idx="1">
                  <c:v>23.759999999999987</c:v>
                </c:pt>
                <c:pt idx="2">
                  <c:v>26.439999999999987</c:v>
                </c:pt>
                <c:pt idx="3">
                  <c:v>33.800000000000004</c:v>
                </c:pt>
              </c:numCache>
            </c:numRef>
          </c:val>
          <c:extLst>
            <c:ext xmlns:c16="http://schemas.microsoft.com/office/drawing/2014/chart" uri="{C3380CC4-5D6E-409C-BE32-E72D297353CC}">
              <c16:uniqueId val="{00000000-D2CA-400E-9D16-82FD38D19876}"/>
            </c:ext>
          </c:extLst>
        </c:ser>
        <c:dLbls>
          <c:showLegendKey val="0"/>
          <c:showVal val="0"/>
          <c:showCatName val="0"/>
          <c:showSerName val="0"/>
          <c:showPercent val="0"/>
          <c:showBubbleSize val="0"/>
        </c:dLbls>
        <c:gapWidth val="150"/>
        <c:shape val="cylinder"/>
        <c:axId val="129257856"/>
        <c:axId val="129259392"/>
        <c:axId val="0"/>
      </c:bar3DChart>
      <c:catAx>
        <c:axId val="129257856"/>
        <c:scaling>
          <c:orientation val="minMax"/>
        </c:scaling>
        <c:delete val="0"/>
        <c:axPos val="b"/>
        <c:numFmt formatCode="General" sourceLinked="0"/>
        <c:majorTickMark val="out"/>
        <c:minorTickMark val="none"/>
        <c:tickLblPos val="nextTo"/>
        <c:txPr>
          <a:bodyPr/>
          <a:lstStyle/>
          <a:p>
            <a:pPr>
              <a:defRPr sz="1800"/>
            </a:pPr>
            <a:endParaRPr lang="ru-RU"/>
          </a:p>
        </c:txPr>
        <c:crossAx val="129259392"/>
        <c:crosses val="autoZero"/>
        <c:auto val="1"/>
        <c:lblAlgn val="ctr"/>
        <c:lblOffset val="100"/>
        <c:noMultiLvlLbl val="0"/>
      </c:catAx>
      <c:valAx>
        <c:axId val="129259392"/>
        <c:scaling>
          <c:orientation val="minMax"/>
        </c:scaling>
        <c:delete val="1"/>
        <c:axPos val="l"/>
        <c:majorGridlines/>
        <c:numFmt formatCode="0.00" sourceLinked="1"/>
        <c:majorTickMark val="out"/>
        <c:minorTickMark val="none"/>
        <c:tickLblPos val="nextTo"/>
        <c:crossAx val="129257856"/>
        <c:crosses val="autoZero"/>
        <c:crossBetween val="between"/>
      </c:valAx>
    </c:plotArea>
    <c:plotVisOnly val="1"/>
    <c:dispBlanksAs val="gap"/>
    <c:showDLblsOverMax val="0"/>
  </c:chart>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dLbl>
              <c:idx val="3"/>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extLst>
                <c:ext xmlns:c16="http://schemas.microsoft.com/office/drawing/2014/chart" uri="{C3380CC4-5D6E-409C-BE32-E72D297353CC}">
                  <c16:uniqueId val="{00000000-9037-4A8B-AD3A-43190862E709}"/>
                </c:ext>
              </c:extLst>
            </c:dLbl>
            <c:spPr>
              <a:noFill/>
              <a:ln>
                <a:noFill/>
              </a:ln>
              <a:effectLst/>
            </c:spPr>
            <c:txPr>
              <a:bodyPr/>
              <a:lstStyle/>
              <a:p>
                <a:pPr>
                  <a:defRPr sz="2000">
                    <a:solidFill>
                      <a:schemeClr val="bg1"/>
                    </a:solidFill>
                    <a:highlight>
                      <a:srgbClr val="7A43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Sheet1!$B$307:$B$310</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Sheet1!$C$307:$C$310</c:f>
              <c:numCache>
                <c:formatCode>0.00</c:formatCode>
                <c:ptCount val="4"/>
                <c:pt idx="0">
                  <c:v>18.32</c:v>
                </c:pt>
                <c:pt idx="1">
                  <c:v>32.879999999999995</c:v>
                </c:pt>
                <c:pt idx="2">
                  <c:v>26</c:v>
                </c:pt>
                <c:pt idx="3">
                  <c:v>22.8</c:v>
                </c:pt>
              </c:numCache>
            </c:numRef>
          </c:val>
          <c:extLst>
            <c:ext xmlns:c16="http://schemas.microsoft.com/office/drawing/2014/chart" uri="{C3380CC4-5D6E-409C-BE32-E72D297353CC}">
              <c16:uniqueId val="{00000000-332A-4C55-AB01-9D2EFA811EBD}"/>
            </c:ext>
          </c:extLst>
        </c:ser>
        <c:dLbls>
          <c:showLegendKey val="0"/>
          <c:showVal val="0"/>
          <c:showCatName val="0"/>
          <c:showSerName val="0"/>
          <c:showPercent val="0"/>
          <c:showBubbleSize val="0"/>
        </c:dLbls>
        <c:gapWidth val="150"/>
        <c:shape val="box"/>
        <c:axId val="129296256"/>
        <c:axId val="129297792"/>
        <c:axId val="0"/>
      </c:bar3DChart>
      <c:catAx>
        <c:axId val="129296256"/>
        <c:scaling>
          <c:orientation val="minMax"/>
        </c:scaling>
        <c:delete val="0"/>
        <c:axPos val="l"/>
        <c:numFmt formatCode="General" sourceLinked="0"/>
        <c:majorTickMark val="out"/>
        <c:minorTickMark val="none"/>
        <c:tickLblPos val="nextTo"/>
        <c:txPr>
          <a:bodyPr/>
          <a:lstStyle/>
          <a:p>
            <a:pPr>
              <a:defRPr sz="2000"/>
            </a:pPr>
            <a:endParaRPr lang="ru-RU"/>
          </a:p>
        </c:txPr>
        <c:crossAx val="129297792"/>
        <c:crosses val="autoZero"/>
        <c:auto val="1"/>
        <c:lblAlgn val="ctr"/>
        <c:lblOffset val="100"/>
        <c:noMultiLvlLbl val="0"/>
      </c:catAx>
      <c:valAx>
        <c:axId val="129297792"/>
        <c:scaling>
          <c:orientation val="minMax"/>
        </c:scaling>
        <c:delete val="1"/>
        <c:axPos val="b"/>
        <c:majorGridlines/>
        <c:numFmt formatCode="0.00" sourceLinked="1"/>
        <c:majorTickMark val="out"/>
        <c:minorTickMark val="none"/>
        <c:tickLblPos val="nextTo"/>
        <c:crossAx val="129296256"/>
        <c:crosses val="autoZero"/>
        <c:crossBetween val="between"/>
      </c:valAx>
    </c:plotArea>
    <c:plotVisOnly val="1"/>
    <c:dispBlanksAs val="gap"/>
    <c:showDLblsOverMax val="0"/>
  </c:chart>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Sheet1!$B$315:$B$318</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Sheet1!$C$315:$C$318</c:f>
              <c:numCache>
                <c:formatCode>0.00</c:formatCode>
                <c:ptCount val="4"/>
                <c:pt idx="0">
                  <c:v>19.84</c:v>
                </c:pt>
                <c:pt idx="1">
                  <c:v>33.68</c:v>
                </c:pt>
                <c:pt idx="2">
                  <c:v>26.759999999999987</c:v>
                </c:pt>
                <c:pt idx="3">
                  <c:v>19.72</c:v>
                </c:pt>
              </c:numCache>
            </c:numRef>
          </c:val>
          <c:extLst>
            <c:ext xmlns:c16="http://schemas.microsoft.com/office/drawing/2014/chart" uri="{C3380CC4-5D6E-409C-BE32-E72D297353CC}">
              <c16:uniqueId val="{00000000-2795-41A0-8F2C-67E84BF1E37B}"/>
            </c:ext>
          </c:extLst>
        </c:ser>
        <c:dLbls>
          <c:showLegendKey val="0"/>
          <c:showVal val="0"/>
          <c:showCatName val="0"/>
          <c:showSerName val="0"/>
          <c:showPercent val="0"/>
          <c:showBubbleSize val="0"/>
          <c:showLeaderLines val="1"/>
        </c:dLbls>
      </c:pie3DChart>
    </c:plotArea>
    <c:legend>
      <c:legendPos val="r"/>
      <c:layout>
        <c:manualLayout>
          <c:xMode val="edge"/>
          <c:yMode val="edge"/>
          <c:x val="0.63531581650119973"/>
          <c:y val="0"/>
          <c:w val="0.35743780668720782"/>
          <c:h val="0.99460755580080817"/>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Sheet1!$B$323:$B$326</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Sheet1!$C$323:$C$326</c:f>
              <c:numCache>
                <c:formatCode>0.00</c:formatCode>
                <c:ptCount val="4"/>
                <c:pt idx="0">
                  <c:v>20.479999999999986</c:v>
                </c:pt>
                <c:pt idx="1">
                  <c:v>34.32</c:v>
                </c:pt>
                <c:pt idx="2">
                  <c:v>27.32</c:v>
                </c:pt>
                <c:pt idx="3">
                  <c:v>17.88</c:v>
                </c:pt>
              </c:numCache>
            </c:numRef>
          </c:val>
          <c:extLst>
            <c:ext xmlns:c16="http://schemas.microsoft.com/office/drawing/2014/chart" uri="{C3380CC4-5D6E-409C-BE32-E72D297353CC}">
              <c16:uniqueId val="{00000000-0095-4C25-9893-236E28AEA83E}"/>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2354198255422399"/>
          <c:y val="1.3395863324988481E-2"/>
          <c:w val="0.36955851708912069"/>
          <c:h val="0.95917328386337264"/>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Sheet1!$B$331:$B$334</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Sheet1!$C$331:$C$334</c:f>
              <c:numCache>
                <c:formatCode>0.00</c:formatCode>
                <c:ptCount val="4"/>
                <c:pt idx="0">
                  <c:v>21</c:v>
                </c:pt>
                <c:pt idx="1">
                  <c:v>34.800000000000004</c:v>
                </c:pt>
                <c:pt idx="2">
                  <c:v>27.88</c:v>
                </c:pt>
                <c:pt idx="3">
                  <c:v>16.32</c:v>
                </c:pt>
              </c:numCache>
            </c:numRef>
          </c:val>
          <c:extLst>
            <c:ext xmlns:c16="http://schemas.microsoft.com/office/drawing/2014/chart" uri="{C3380CC4-5D6E-409C-BE32-E72D297353CC}">
              <c16:uniqueId val="{00000000-11DB-4577-A6ED-E7893FC30153}"/>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172625213471947"/>
          <c:y val="1.2789039119563507E-2"/>
          <c:w val="0.33160712785912289"/>
          <c:h val="0.97442192176087361"/>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95042173432317456"/>
          <c:h val="1"/>
        </c:manualLayout>
      </c:layout>
      <c:barChart>
        <c:barDir val="bar"/>
        <c:grouping val="clustered"/>
        <c:varyColors val="0"/>
        <c:ser>
          <c:idx val="3"/>
          <c:order val="0"/>
          <c:tx>
            <c:strRef>
              <c:f>Sheet1!$B$1</c:f>
              <c:strCache>
                <c:ptCount val="1"/>
                <c:pt idx="0">
                  <c:v>Total</c:v>
                </c:pt>
              </c:strCache>
            </c:strRef>
          </c:tx>
          <c:spPr>
            <a:solidFill>
              <a:schemeClr val="accent4"/>
            </a:solidFill>
            <a:ln>
              <a:noFill/>
            </a:ln>
            <a:effectLst/>
          </c:spPr>
          <c:invertIfNegative val="0"/>
          <c:dLbls>
            <c:dLbl>
              <c:idx val="29"/>
              <c:tx>
                <c:rich>
                  <a:bodyPr/>
                  <a:lstStyle/>
                  <a:p>
                    <a:r>
                      <a:rPr lang="en-US" dirty="0"/>
                      <a:t>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22-484A-8FD7-33505C97775D}"/>
                </c:ext>
              </c:extLst>
            </c:dLbl>
            <c:dLbl>
              <c:idx val="30"/>
              <c:tx>
                <c:rich>
                  <a:bodyPr/>
                  <a:lstStyle/>
                  <a:p>
                    <a:r>
                      <a:rPr lang="en-US" dirty="0"/>
                      <a:t>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22-484A-8FD7-33505C97775D}"/>
                </c:ext>
              </c:extLst>
            </c:dLbl>
            <c:numFmt formatCode="#,##0.0" sourceLinked="0"/>
            <c:spPr>
              <a:noFill/>
              <a:ln>
                <a:noFill/>
              </a:ln>
              <a:effectLst/>
            </c:spPr>
            <c:txPr>
              <a:bodyPr rot="0" vert="horz"/>
              <a:lstStyle/>
              <a:p>
                <a:pPr>
                  <a:defRPr sz="1200"/>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Sheet1!$A$3:$A$11</c:f>
              <c:numCache>
                <c:formatCode>General</c:formatCode>
                <c:ptCount val="9"/>
              </c:numCache>
            </c:numRef>
          </c:cat>
          <c:val>
            <c:numRef>
              <c:f>Sheet1!$B$3:$B$11</c:f>
              <c:numCache>
                <c:formatCode>0.0</c:formatCode>
                <c:ptCount val="9"/>
                <c:pt idx="0">
                  <c:v>45.4</c:v>
                </c:pt>
                <c:pt idx="1">
                  <c:v>42</c:v>
                </c:pt>
                <c:pt idx="2">
                  <c:v>40.700000000000003</c:v>
                </c:pt>
                <c:pt idx="3">
                  <c:v>34</c:v>
                </c:pt>
                <c:pt idx="4">
                  <c:v>33.9</c:v>
                </c:pt>
                <c:pt idx="5">
                  <c:v>20.9</c:v>
                </c:pt>
                <c:pt idx="6">
                  <c:v>11.7</c:v>
                </c:pt>
                <c:pt idx="7">
                  <c:v>10.200000000000001</c:v>
                </c:pt>
                <c:pt idx="8">
                  <c:v>8.9</c:v>
                </c:pt>
              </c:numCache>
            </c:numRef>
          </c:val>
          <c:extLst>
            <c:ext xmlns:c16="http://schemas.microsoft.com/office/drawing/2014/chart" uri="{C3380CC4-5D6E-409C-BE32-E72D297353CC}">
              <c16:uniqueId val="{00000002-C122-484A-8FD7-33505C97775D}"/>
            </c:ext>
          </c:extLst>
        </c:ser>
        <c:dLbls>
          <c:showLegendKey val="0"/>
          <c:showVal val="1"/>
          <c:showCatName val="0"/>
          <c:showSerName val="0"/>
          <c:showPercent val="0"/>
          <c:showBubbleSize val="0"/>
        </c:dLbls>
        <c:gapWidth val="190"/>
        <c:overlap val="-33"/>
        <c:axId val="181211136"/>
        <c:axId val="181212672"/>
      </c:barChart>
      <c:catAx>
        <c:axId val="181211136"/>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81212672"/>
        <c:crosses val="autoZero"/>
        <c:auto val="1"/>
        <c:lblAlgn val="ctr"/>
        <c:lblOffset val="100"/>
        <c:tickMarkSkip val="1"/>
        <c:noMultiLvlLbl val="0"/>
      </c:catAx>
      <c:valAx>
        <c:axId val="181212672"/>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81211136"/>
        <c:crosses val="max"/>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invertIfNegative val="0"/>
          <c:dLbls>
            <c:dLbl>
              <c:idx val="0"/>
              <c:layout>
                <c:manualLayout>
                  <c:x val="0.27871064769450415"/>
                  <c:y val="-2.4023855878051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721-41C5-98D1-191E7561D1B7}"/>
                </c:ext>
              </c:extLst>
            </c:dLbl>
            <c:dLbl>
              <c:idx val="1"/>
              <c:layout>
                <c:manualLayout>
                  <c:x val="0.25110935356532937"/>
                  <c:y val="-2.40238558780511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721-41C5-98D1-191E7561D1B7}"/>
                </c:ext>
              </c:extLst>
            </c:dLbl>
            <c:dLbl>
              <c:idx val="2"/>
              <c:layout>
                <c:manualLayout>
                  <c:x val="0.28666466026484505"/>
                  <c:y val="2.40238558780520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721-41C5-98D1-191E7561D1B7}"/>
                </c:ext>
              </c:extLst>
            </c:dLbl>
            <c:dLbl>
              <c:idx val="3"/>
              <c:layout>
                <c:manualLayout>
                  <c:x val="0.12777688345138433"/>
                  <c:y val="-1.4414313526830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21-41C5-98D1-191E7561D1B7}"/>
                </c:ext>
              </c:extLst>
            </c:dLbl>
            <c:dLbl>
              <c:idx val="4"/>
              <c:layout>
                <c:manualLayout>
                  <c:x val="0.19444308351297612"/>
                  <c:y val="7.20715676341533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21-41C5-98D1-191E7561D1B7}"/>
                </c:ext>
              </c:extLst>
            </c:dLbl>
            <c:dLbl>
              <c:idx val="5"/>
              <c:layout>
                <c:manualLayout>
                  <c:x val="0.19777639351605589"/>
                  <c:y val="-9.60954235122053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21-41C5-98D1-191E7561D1B7}"/>
                </c:ext>
              </c:extLst>
            </c:dLbl>
            <c:dLbl>
              <c:idx val="6"/>
              <c:layout>
                <c:manualLayout>
                  <c:x val="0.12888798678574429"/>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21-41C5-98D1-191E7561D1B7}"/>
                </c:ext>
              </c:extLst>
            </c:dLbl>
            <c:dLbl>
              <c:idx val="7"/>
              <c:layout>
                <c:manualLayout>
                  <c:x val="0.11333254010470618"/>
                  <c:y val="-4.8047711756103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21-41C5-98D1-191E7561D1B7}"/>
                </c:ext>
              </c:extLst>
            </c:dLbl>
            <c:dLbl>
              <c:idx val="8"/>
              <c:layout>
                <c:manualLayout>
                  <c:x val="9.888819675802794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21-41C5-98D1-191E7561D1B7}"/>
                </c:ext>
              </c:extLst>
            </c:dLbl>
            <c:dLbl>
              <c:idx val="9"/>
              <c:layout>
                <c:manualLayout>
                  <c:x val="0.1255546767826646"/>
                  <c:y val="-4.80477117561022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21-41C5-98D1-191E7561D1B7}"/>
                </c:ext>
              </c:extLst>
            </c:dLbl>
            <c:dLbl>
              <c:idx val="10"/>
              <c:layout>
                <c:manualLayout>
                  <c:x val="0.1633321901509"/>
                  <c:y val="-7.2071567634153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21-41C5-98D1-191E7561D1B7}"/>
                </c:ext>
              </c:extLst>
            </c:dLbl>
            <c:dLbl>
              <c:idx val="11"/>
              <c:layout>
                <c:manualLayout>
                  <c:x val="6.3332890058512198E-2"/>
                  <c:y val="-4.404322698531056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21-41C5-98D1-191E7561D1B7}"/>
                </c:ext>
              </c:extLst>
            </c:dLbl>
            <c:dLbl>
              <c:idx val="12"/>
              <c:layout>
                <c:manualLayout>
                  <c:x val="5.4444063383633362E-2"/>
                  <c:y val="7.20715676341533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21-41C5-98D1-191E7561D1B7}"/>
                </c:ext>
              </c:extLst>
            </c:dLbl>
            <c:dLbl>
              <c:idx val="13"/>
              <c:layout>
                <c:manualLayout>
                  <c:x val="5.2221856714913632E-2"/>
                  <c:y val="2.40238558780511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21-41C5-98D1-191E7561D1B7}"/>
                </c:ext>
              </c:extLst>
            </c:dLbl>
            <c:dLbl>
              <c:idx val="14"/>
              <c:layout>
                <c:manualLayout>
                  <c:x val="5.4444063383633279E-2"/>
                  <c:y val="-5.5054033731638212E-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21-41C5-98D1-191E7561D1B7}"/>
                </c:ext>
              </c:extLst>
            </c:dLbl>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Sheet1!$B$338:$B$352</c:f>
              <c:strCache>
                <c:ptCount val="15"/>
                <c:pt idx="0">
                  <c:v>Товарный кредит</c:v>
                </c:pt>
                <c:pt idx="1">
                  <c:v>Банковский депозит</c:v>
                </c:pt>
                <c:pt idx="2">
                  <c:v>Текущий счет</c:v>
                </c:pt>
                <c:pt idx="3">
                  <c:v>Добровольные пенсионные накопления</c:v>
                </c:pt>
                <c:pt idx="4">
                  <c:v>Потребительский кредит</c:v>
                </c:pt>
                <c:pt idx="5">
                  <c:v>Интернет и мобильный банкинг</c:v>
                </c:pt>
                <c:pt idx="6">
                  <c:v>Автокредит</c:v>
                </c:pt>
                <c:pt idx="7">
                  <c:v>Жилищный кредит/ ипотека</c:v>
                </c:pt>
                <c:pt idx="8">
                  <c:v>Микрокредит</c:v>
                </c:pt>
                <c:pt idx="9">
                  <c:v>Страхование</c:v>
                </c:pt>
                <c:pt idx="10">
                  <c:v>Дебетовая карточка</c:v>
                </c:pt>
                <c:pt idx="11">
                  <c:v>Кредитная карточка</c:v>
                </c:pt>
                <c:pt idx="12">
                  <c:v>Акции, облигации, ПИФы</c:v>
                </c:pt>
                <c:pt idx="13">
                  <c:v>Пенсионный аннуитет</c:v>
                </c:pt>
                <c:pt idx="14">
                  <c:v>Образовательный депозит</c:v>
                </c:pt>
              </c:strCache>
            </c:strRef>
          </c:cat>
          <c:val>
            <c:numRef>
              <c:f>Sheet1!$C$338:$C$352</c:f>
              <c:numCache>
                <c:formatCode>0.00%</c:formatCode>
                <c:ptCount val="15"/>
                <c:pt idx="0">
                  <c:v>0.37400000000000028</c:v>
                </c:pt>
                <c:pt idx="1">
                  <c:v>0.29320000000000002</c:v>
                </c:pt>
                <c:pt idx="2">
                  <c:v>0.32640000000000041</c:v>
                </c:pt>
                <c:pt idx="3">
                  <c:v>0.11</c:v>
                </c:pt>
                <c:pt idx="4">
                  <c:v>0.20120000000000016</c:v>
                </c:pt>
                <c:pt idx="5">
                  <c:v>0.21440000000000017</c:v>
                </c:pt>
                <c:pt idx="6">
                  <c:v>0.1092000000000001</c:v>
                </c:pt>
                <c:pt idx="7">
                  <c:v>9.6800000000000025E-2</c:v>
                </c:pt>
                <c:pt idx="8">
                  <c:v>8.8800000000000101E-2</c:v>
                </c:pt>
                <c:pt idx="9">
                  <c:v>0.11320000000000002</c:v>
                </c:pt>
                <c:pt idx="10">
                  <c:v>0.16440000000000016</c:v>
                </c:pt>
                <c:pt idx="11">
                  <c:v>2.8799999999999999E-2</c:v>
                </c:pt>
                <c:pt idx="12">
                  <c:v>1.6000000000000012E-3</c:v>
                </c:pt>
                <c:pt idx="13">
                  <c:v>1.2800000000000011E-2</c:v>
                </c:pt>
                <c:pt idx="14">
                  <c:v>9.6000000000000026E-3</c:v>
                </c:pt>
              </c:numCache>
            </c:numRef>
          </c:val>
          <c:extLst>
            <c:ext xmlns:c16="http://schemas.microsoft.com/office/drawing/2014/chart" uri="{C3380CC4-5D6E-409C-BE32-E72D297353CC}">
              <c16:uniqueId val="{00000000-B229-4BB5-AF83-7C912710DAB8}"/>
            </c:ext>
          </c:extLst>
        </c:ser>
        <c:dLbls>
          <c:showLegendKey val="0"/>
          <c:showVal val="0"/>
          <c:showCatName val="0"/>
          <c:showSerName val="0"/>
          <c:showPercent val="0"/>
          <c:showBubbleSize val="0"/>
        </c:dLbls>
        <c:gapWidth val="150"/>
        <c:overlap val="100"/>
        <c:axId val="275042008"/>
        <c:axId val="275041224"/>
      </c:barChart>
      <c:valAx>
        <c:axId val="275041224"/>
        <c:scaling>
          <c:orientation val="minMax"/>
        </c:scaling>
        <c:delete val="1"/>
        <c:axPos val="b"/>
        <c:majorGridlines/>
        <c:numFmt formatCode="0.00%" sourceLinked="1"/>
        <c:majorTickMark val="out"/>
        <c:minorTickMark val="none"/>
        <c:tickLblPos val="nextTo"/>
        <c:crossAx val="275042008"/>
        <c:crosses val="autoZero"/>
        <c:crossBetween val="between"/>
      </c:valAx>
      <c:catAx>
        <c:axId val="275042008"/>
        <c:scaling>
          <c:orientation val="minMax"/>
        </c:scaling>
        <c:delete val="0"/>
        <c:axPos val="l"/>
        <c:numFmt formatCode="General" sourceLinked="0"/>
        <c:majorTickMark val="out"/>
        <c:minorTickMark val="none"/>
        <c:tickLblPos val="nextTo"/>
        <c:txPr>
          <a:bodyPr/>
          <a:lstStyle/>
          <a:p>
            <a:pPr>
              <a:defRPr sz="2000"/>
            </a:pPr>
            <a:endParaRPr lang="ru-RU"/>
          </a:p>
        </c:txPr>
        <c:crossAx val="275041224"/>
        <c:crosses val="autoZero"/>
        <c:auto val="1"/>
        <c:lblAlgn val="ctr"/>
        <c:lblOffset val="100"/>
        <c:noMultiLvlLbl val="0"/>
      </c:catAx>
    </c:plotArea>
    <c:plotVisOnly val="1"/>
    <c:dispBlanksAs val="gap"/>
    <c:showDLblsOverMax val="0"/>
  </c:chart>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Sheet1!$B$357:$B$360</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Sheet1!$C$357:$C$360</c:f>
              <c:numCache>
                <c:formatCode>0.00</c:formatCode>
                <c:ptCount val="4"/>
                <c:pt idx="0">
                  <c:v>19.84</c:v>
                </c:pt>
                <c:pt idx="1">
                  <c:v>33.68</c:v>
                </c:pt>
                <c:pt idx="2">
                  <c:v>26.759999999999987</c:v>
                </c:pt>
                <c:pt idx="3">
                  <c:v>19.72</c:v>
                </c:pt>
              </c:numCache>
            </c:numRef>
          </c:val>
          <c:extLst>
            <c:ext xmlns:c16="http://schemas.microsoft.com/office/drawing/2014/chart" uri="{C3380CC4-5D6E-409C-BE32-E72D297353CC}">
              <c16:uniqueId val="{00000000-1F72-48E4-93C5-6F7B48A3BE60}"/>
            </c:ext>
          </c:extLst>
        </c:ser>
        <c:dLbls>
          <c:showLegendKey val="0"/>
          <c:showVal val="0"/>
          <c:showCatName val="0"/>
          <c:showSerName val="0"/>
          <c:showPercent val="0"/>
          <c:showBubbleSize val="0"/>
          <c:showLeaderLines val="1"/>
        </c:dLbls>
      </c:pie3DChart>
    </c:plotArea>
    <c:legend>
      <c:legendPos val="r"/>
      <c:layout>
        <c:manualLayout>
          <c:xMode val="edge"/>
          <c:yMode val="edge"/>
          <c:x val="0.59546074403742899"/>
          <c:y val="9.5958990085348549E-3"/>
          <c:w val="0.37105703061802686"/>
          <c:h val="0.89908621210303585"/>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Sheet1!$B$365:$B$368</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Sheet1!$C$365:$C$368</c:f>
              <c:numCache>
                <c:formatCode>0.00</c:formatCode>
                <c:ptCount val="4"/>
                <c:pt idx="0">
                  <c:v>20.479999999999986</c:v>
                </c:pt>
                <c:pt idx="1">
                  <c:v>34.32</c:v>
                </c:pt>
                <c:pt idx="2">
                  <c:v>27.32</c:v>
                </c:pt>
                <c:pt idx="3">
                  <c:v>17.88</c:v>
                </c:pt>
              </c:numCache>
            </c:numRef>
          </c:val>
          <c:extLst>
            <c:ext xmlns:c16="http://schemas.microsoft.com/office/drawing/2014/chart" uri="{C3380CC4-5D6E-409C-BE32-E72D297353CC}">
              <c16:uniqueId val="{00000000-6265-44F8-B8A4-02A6831E30B0}"/>
            </c:ext>
          </c:extLst>
        </c:ser>
        <c:dLbls>
          <c:showLegendKey val="0"/>
          <c:showVal val="0"/>
          <c:showCatName val="0"/>
          <c:showSerName val="0"/>
          <c:showPercent val="0"/>
          <c:showBubbleSize val="0"/>
          <c:showLeaderLines val="1"/>
        </c:dLbls>
      </c:pie3DChart>
    </c:plotArea>
    <c:legend>
      <c:legendPos val="r"/>
      <c:layout>
        <c:manualLayout>
          <c:xMode val="edge"/>
          <c:yMode val="edge"/>
          <c:x val="0.66590247124416679"/>
          <c:y val="7.0431798892956648E-4"/>
          <c:w val="0.32751321270036798"/>
          <c:h val="0.99859136402214033"/>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18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Sheet1!$B$373:$B$376</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Sheet1!$C$373:$C$376</c:f>
              <c:numCache>
                <c:formatCode>0.00</c:formatCode>
                <c:ptCount val="4"/>
                <c:pt idx="0">
                  <c:v>21</c:v>
                </c:pt>
                <c:pt idx="1">
                  <c:v>34.800000000000004</c:v>
                </c:pt>
                <c:pt idx="2">
                  <c:v>27.88</c:v>
                </c:pt>
                <c:pt idx="3">
                  <c:v>16.32</c:v>
                </c:pt>
              </c:numCache>
            </c:numRef>
          </c:val>
          <c:extLst>
            <c:ext xmlns:c16="http://schemas.microsoft.com/office/drawing/2014/chart" uri="{C3380CC4-5D6E-409C-BE32-E72D297353CC}">
              <c16:uniqueId val="{00000000-EE77-4059-9060-6EFCAC9976D8}"/>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7340541723339309"/>
          <c:y val="7.0210467436751392E-3"/>
          <c:w val="0.32550392918686927"/>
          <c:h val="0.98084370931210652"/>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23649646344842"/>
          <c:y val="0"/>
          <c:w val="0.66435316427802082"/>
          <c:h val="0.99999999999999989"/>
        </c:manualLayout>
      </c:layout>
      <c:bar3D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Sheet1!$B$380:$B$394</c:f>
              <c:strCache>
                <c:ptCount val="15"/>
                <c:pt idx="0">
                  <c:v>Товарный кредит</c:v>
                </c:pt>
                <c:pt idx="1">
                  <c:v>Банковский депозит</c:v>
                </c:pt>
                <c:pt idx="2">
                  <c:v>Текущий счет</c:v>
                </c:pt>
                <c:pt idx="3">
                  <c:v>Добровольные пенсионные накопления</c:v>
                </c:pt>
                <c:pt idx="4">
                  <c:v>Потребительский кредит</c:v>
                </c:pt>
                <c:pt idx="5">
                  <c:v>Интернет и мобильный банкинг</c:v>
                </c:pt>
                <c:pt idx="6">
                  <c:v>Автокредит</c:v>
                </c:pt>
                <c:pt idx="7">
                  <c:v>Жилищный кредит/ ипотека</c:v>
                </c:pt>
                <c:pt idx="8">
                  <c:v>Микрокредит</c:v>
                </c:pt>
                <c:pt idx="9">
                  <c:v>Страхование</c:v>
                </c:pt>
                <c:pt idx="10">
                  <c:v>Дебетовая карточка</c:v>
                </c:pt>
                <c:pt idx="11">
                  <c:v>Кредитная карточка</c:v>
                </c:pt>
                <c:pt idx="12">
                  <c:v>Акции, облигации, ПИФы</c:v>
                </c:pt>
                <c:pt idx="13">
                  <c:v>Пенсионный аннуитет</c:v>
                </c:pt>
                <c:pt idx="14">
                  <c:v>Образовательный депозит</c:v>
                </c:pt>
              </c:strCache>
            </c:strRef>
          </c:cat>
          <c:val>
            <c:numRef>
              <c:f>Sheet1!$C$380:$C$394</c:f>
              <c:numCache>
                <c:formatCode>0.00%</c:formatCode>
                <c:ptCount val="15"/>
                <c:pt idx="0">
                  <c:v>0.37400000000000028</c:v>
                </c:pt>
                <c:pt idx="1">
                  <c:v>0.29320000000000002</c:v>
                </c:pt>
                <c:pt idx="2">
                  <c:v>0.32640000000000041</c:v>
                </c:pt>
                <c:pt idx="3">
                  <c:v>0.11</c:v>
                </c:pt>
                <c:pt idx="4">
                  <c:v>0.20120000000000016</c:v>
                </c:pt>
                <c:pt idx="5">
                  <c:v>0.21440000000000017</c:v>
                </c:pt>
                <c:pt idx="6">
                  <c:v>0.1092000000000001</c:v>
                </c:pt>
                <c:pt idx="7">
                  <c:v>9.6800000000000025E-2</c:v>
                </c:pt>
                <c:pt idx="8">
                  <c:v>8.8800000000000101E-2</c:v>
                </c:pt>
                <c:pt idx="9">
                  <c:v>0.11320000000000002</c:v>
                </c:pt>
                <c:pt idx="10">
                  <c:v>0.16440000000000016</c:v>
                </c:pt>
                <c:pt idx="11">
                  <c:v>2.8799999999999999E-2</c:v>
                </c:pt>
                <c:pt idx="12">
                  <c:v>1.6000000000000012E-3</c:v>
                </c:pt>
                <c:pt idx="13">
                  <c:v>1.2800000000000011E-2</c:v>
                </c:pt>
                <c:pt idx="14">
                  <c:v>9.6000000000000026E-3</c:v>
                </c:pt>
              </c:numCache>
            </c:numRef>
          </c:val>
          <c:extLst>
            <c:ext xmlns:c16="http://schemas.microsoft.com/office/drawing/2014/chart" uri="{C3380CC4-5D6E-409C-BE32-E72D297353CC}">
              <c16:uniqueId val="{00000000-DFD3-4788-A99D-C346B184ADAD}"/>
            </c:ext>
          </c:extLst>
        </c:ser>
        <c:dLbls>
          <c:showLegendKey val="0"/>
          <c:showVal val="0"/>
          <c:showCatName val="0"/>
          <c:showSerName val="0"/>
          <c:showPercent val="0"/>
          <c:showBubbleSize val="0"/>
        </c:dLbls>
        <c:gapWidth val="150"/>
        <c:shape val="box"/>
        <c:axId val="450889128"/>
        <c:axId val="450886776"/>
        <c:axId val="0"/>
      </c:bar3DChart>
      <c:catAx>
        <c:axId val="450889128"/>
        <c:scaling>
          <c:orientation val="minMax"/>
        </c:scaling>
        <c:delete val="0"/>
        <c:axPos val="l"/>
        <c:numFmt formatCode="General" sourceLinked="0"/>
        <c:majorTickMark val="out"/>
        <c:minorTickMark val="none"/>
        <c:tickLblPos val="nextTo"/>
        <c:crossAx val="450886776"/>
        <c:crosses val="autoZero"/>
        <c:auto val="1"/>
        <c:lblAlgn val="ctr"/>
        <c:lblOffset val="100"/>
        <c:noMultiLvlLbl val="0"/>
      </c:catAx>
      <c:valAx>
        <c:axId val="450886776"/>
        <c:scaling>
          <c:orientation val="minMax"/>
        </c:scaling>
        <c:delete val="1"/>
        <c:axPos val="b"/>
        <c:majorGridlines/>
        <c:numFmt formatCode="0.00%" sourceLinked="1"/>
        <c:majorTickMark val="out"/>
        <c:minorTickMark val="none"/>
        <c:tickLblPos val="nextTo"/>
        <c:crossAx val="450889128"/>
        <c:crosses val="autoZero"/>
        <c:crossBetween val="between"/>
      </c:valAx>
    </c:plotArea>
    <c:plotVisOnly val="1"/>
    <c:dispBlanksAs val="gap"/>
    <c:showDLblsOverMax val="0"/>
  </c:chart>
  <c:txPr>
    <a:bodyPr/>
    <a:lstStyle/>
    <a:p>
      <a:pPr>
        <a:defRPr sz="1600"/>
      </a:pPr>
      <a:endParaRPr lang="ru-RU"/>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stacked"/>
        <c:varyColors val="0"/>
        <c:ser>
          <c:idx val="0"/>
          <c:order val="0"/>
          <c:invertIfNegative val="0"/>
          <c:dLbls>
            <c:dLbl>
              <c:idx val="0"/>
              <c:layout>
                <c:manualLayout>
                  <c:x val="0.35882502773437569"/>
                  <c:y val="-1.16958245722092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89C-44B3-AEC3-240B8EBE401C}"/>
                </c:ext>
              </c:extLst>
            </c:dLbl>
            <c:dLbl>
              <c:idx val="1"/>
              <c:layout>
                <c:manualLayout>
                  <c:x val="0.3544624134154169"/>
                  <c:y val="-7.01749474332546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89C-44B3-AEC3-240B8EBE401C}"/>
                </c:ext>
              </c:extLst>
            </c:dLbl>
            <c:dLbl>
              <c:idx val="2"/>
              <c:layout>
                <c:manualLayout>
                  <c:x val="0.35009979909645794"/>
                  <c:y val="-3.9765803545510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89C-44B3-AEC3-240B8EBE401C}"/>
                </c:ext>
              </c:extLst>
            </c:dLbl>
            <c:dLbl>
              <c:idx val="3"/>
              <c:layout>
                <c:manualLayout>
                  <c:x val="0.19522699077341416"/>
                  <c:y val="-4.67832982888363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89C-44B3-AEC3-240B8EBE401C}"/>
                </c:ext>
              </c:extLst>
            </c:dLbl>
            <c:dLbl>
              <c:idx val="4"/>
              <c:layout>
                <c:manualLayout>
                  <c:x val="0.22358398384664749"/>
                  <c:y val="-9.35665965776736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89C-44B3-AEC3-240B8EBE401C}"/>
                </c:ext>
              </c:extLst>
            </c:dLbl>
            <c:dLbl>
              <c:idx val="5"/>
              <c:layout>
                <c:manualLayout>
                  <c:x val="0.23121855890482587"/>
                  <c:y val="-1.403498948665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89C-44B3-AEC3-240B8EBE401C}"/>
                </c:ext>
              </c:extLst>
            </c:dLbl>
            <c:dLbl>
              <c:idx val="6"/>
              <c:layout>
                <c:manualLayout>
                  <c:x val="0.1352410438877282"/>
                  <c:y val="-4.67832982888372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89C-44B3-AEC3-240B8EBE401C}"/>
                </c:ext>
              </c:extLst>
            </c:dLbl>
            <c:dLbl>
              <c:idx val="7"/>
              <c:layout>
                <c:manualLayout>
                  <c:x val="0.15378215474330395"/>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89C-44B3-AEC3-240B8EBE401C}"/>
                </c:ext>
              </c:extLst>
            </c:dLbl>
            <c:dLbl>
              <c:idx val="8"/>
              <c:layout>
                <c:manualLayout>
                  <c:x val="9.3796207857618011E-2"/>
                  <c:y val="-1.87133193155345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89C-44B3-AEC3-240B8EBE401C}"/>
                </c:ext>
              </c:extLst>
            </c:dLbl>
            <c:dLbl>
              <c:idx val="9"/>
              <c:layout>
                <c:manualLayout>
                  <c:x val="0.1276064688295501"/>
                  <c:y val="-4.67832982888368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9C-44B3-AEC3-240B8EBE401C}"/>
                </c:ext>
              </c:extLst>
            </c:dLbl>
            <c:dLbl>
              <c:idx val="10"/>
              <c:layout>
                <c:manualLayout>
                  <c:x val="0.13742235104720779"/>
                  <c:y val="-1.16958245722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9C-44B3-AEC3-240B8EBE401C}"/>
                </c:ext>
              </c:extLst>
            </c:dLbl>
            <c:dLbl>
              <c:idx val="11"/>
              <c:layout>
                <c:manualLayout>
                  <c:x val="7.4164443422302578E-2"/>
                  <c:y val="-4.67832982888363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9C-44B3-AEC3-240B8EBE401C}"/>
                </c:ext>
              </c:extLst>
            </c:dLbl>
            <c:dLbl>
              <c:idx val="12"/>
              <c:layout>
                <c:manualLayout>
                  <c:x val="5.1260718247767942E-2"/>
                  <c:y val="2.33916491444181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9C-44B3-AEC3-240B8EBE401C}"/>
                </c:ext>
              </c:extLst>
            </c:dLbl>
            <c:dLbl>
              <c:idx val="13"/>
              <c:layout>
                <c:manualLayout>
                  <c:x val="6.652986836412432E-2"/>
                  <c:y val="-2.144209734811172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9C-44B3-AEC3-240B8EBE401C}"/>
                </c:ext>
              </c:extLst>
            </c:dLbl>
            <c:dLbl>
              <c:idx val="14"/>
              <c:layout>
                <c:manualLayout>
                  <c:x val="5.1260718247768025E-2"/>
                  <c:y val="-1.16958245722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9C-44B3-AEC3-240B8EBE401C}"/>
                </c:ext>
              </c:extLst>
            </c:dLbl>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Sheet1!$B$398:$B$412</c:f>
              <c:strCache>
                <c:ptCount val="15"/>
                <c:pt idx="0">
                  <c:v>Товарный кредит</c:v>
                </c:pt>
                <c:pt idx="1">
                  <c:v>Банковский депозит</c:v>
                </c:pt>
                <c:pt idx="2">
                  <c:v>Текущий счет</c:v>
                </c:pt>
                <c:pt idx="3">
                  <c:v>Добровольные пенсионные накопления</c:v>
                </c:pt>
                <c:pt idx="4">
                  <c:v>Потребительский кредит</c:v>
                </c:pt>
                <c:pt idx="5">
                  <c:v>Интернет и мобильный банкинг</c:v>
                </c:pt>
                <c:pt idx="6">
                  <c:v>Автокредит</c:v>
                </c:pt>
                <c:pt idx="7">
                  <c:v>Жилищный кредит/ ипотека</c:v>
                </c:pt>
                <c:pt idx="8">
                  <c:v>Микрокредит</c:v>
                </c:pt>
                <c:pt idx="9">
                  <c:v>Страхование</c:v>
                </c:pt>
                <c:pt idx="10">
                  <c:v>Дебетовая карточка</c:v>
                </c:pt>
                <c:pt idx="11">
                  <c:v>Кредитная карточка</c:v>
                </c:pt>
                <c:pt idx="12">
                  <c:v>Акции, облигации, ПИФы</c:v>
                </c:pt>
                <c:pt idx="13">
                  <c:v>Пенсионный аннуитет</c:v>
                </c:pt>
                <c:pt idx="14">
                  <c:v>Образовательный депозит</c:v>
                </c:pt>
              </c:strCache>
            </c:strRef>
          </c:cat>
          <c:val>
            <c:numRef>
              <c:f>Sheet1!$C$398:$C$412</c:f>
              <c:numCache>
                <c:formatCode>0.00%</c:formatCode>
                <c:ptCount val="15"/>
                <c:pt idx="0">
                  <c:v>0.30960000000000032</c:v>
                </c:pt>
                <c:pt idx="1">
                  <c:v>0.3184000000000004</c:v>
                </c:pt>
                <c:pt idx="2">
                  <c:v>0.3300000000000004</c:v>
                </c:pt>
                <c:pt idx="3">
                  <c:v>0.14240000000000014</c:v>
                </c:pt>
                <c:pt idx="4">
                  <c:v>0.17440000000000014</c:v>
                </c:pt>
                <c:pt idx="5">
                  <c:v>0.18080000000000004</c:v>
                </c:pt>
                <c:pt idx="6">
                  <c:v>9.1600000000000042E-2</c:v>
                </c:pt>
                <c:pt idx="7">
                  <c:v>0.1092000000000001</c:v>
                </c:pt>
                <c:pt idx="8">
                  <c:v>5.16E-2</c:v>
                </c:pt>
                <c:pt idx="9">
                  <c:v>8.0000000000000043E-2</c:v>
                </c:pt>
                <c:pt idx="10">
                  <c:v>9.5200000000000021E-2</c:v>
                </c:pt>
                <c:pt idx="11">
                  <c:v>2.2000000000000016E-2</c:v>
                </c:pt>
                <c:pt idx="12">
                  <c:v>1.6000000000000012E-3</c:v>
                </c:pt>
                <c:pt idx="13">
                  <c:v>1.0800000000000011E-2</c:v>
                </c:pt>
                <c:pt idx="14">
                  <c:v>7.2000000000000059E-3</c:v>
                </c:pt>
              </c:numCache>
            </c:numRef>
          </c:val>
          <c:extLst>
            <c:ext xmlns:c16="http://schemas.microsoft.com/office/drawing/2014/chart" uri="{C3380CC4-5D6E-409C-BE32-E72D297353CC}">
              <c16:uniqueId val="{00000000-1849-436C-9BEA-6368FCE169B2}"/>
            </c:ext>
          </c:extLst>
        </c:ser>
        <c:dLbls>
          <c:showLegendKey val="0"/>
          <c:showVal val="0"/>
          <c:showCatName val="0"/>
          <c:showSerName val="0"/>
          <c:showPercent val="0"/>
          <c:showBubbleSize val="0"/>
        </c:dLbls>
        <c:gapWidth val="150"/>
        <c:shape val="box"/>
        <c:axId val="129598208"/>
        <c:axId val="129599744"/>
        <c:axId val="0"/>
      </c:bar3DChart>
      <c:catAx>
        <c:axId val="129598208"/>
        <c:scaling>
          <c:orientation val="minMax"/>
        </c:scaling>
        <c:delete val="0"/>
        <c:axPos val="l"/>
        <c:numFmt formatCode="General" sourceLinked="0"/>
        <c:majorTickMark val="out"/>
        <c:minorTickMark val="none"/>
        <c:tickLblPos val="nextTo"/>
        <c:txPr>
          <a:bodyPr/>
          <a:lstStyle/>
          <a:p>
            <a:pPr>
              <a:defRPr sz="2000"/>
            </a:pPr>
            <a:endParaRPr lang="ru-RU"/>
          </a:p>
        </c:txPr>
        <c:crossAx val="129599744"/>
        <c:crosses val="autoZero"/>
        <c:auto val="1"/>
        <c:lblAlgn val="ctr"/>
        <c:lblOffset val="100"/>
        <c:noMultiLvlLbl val="0"/>
      </c:catAx>
      <c:valAx>
        <c:axId val="129599744"/>
        <c:scaling>
          <c:orientation val="minMax"/>
        </c:scaling>
        <c:delete val="1"/>
        <c:axPos val="b"/>
        <c:majorGridlines/>
        <c:numFmt formatCode="0.00%" sourceLinked="1"/>
        <c:majorTickMark val="out"/>
        <c:minorTickMark val="none"/>
        <c:tickLblPos val="nextTo"/>
        <c:crossAx val="129598208"/>
        <c:crosses val="autoZero"/>
        <c:crossBetween val="between"/>
      </c:valAx>
    </c:plotArea>
    <c:plotVisOnly val="1"/>
    <c:dispBlanksAs val="gap"/>
    <c:showDLblsOverMax val="0"/>
  </c:chart>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stacked"/>
        <c:varyColors val="0"/>
        <c:ser>
          <c:idx val="0"/>
          <c:order val="0"/>
          <c:invertIfNegative val="0"/>
          <c:dLbls>
            <c:dLbl>
              <c:idx val="0"/>
              <c:layout>
                <c:manualLayout>
                  <c:x val="0.31138498413861543"/>
                  <c:y val="-2.2791863268920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3FB-4AAA-95E3-FAC46E8CAA84}"/>
                </c:ext>
              </c:extLst>
            </c:dLbl>
            <c:dLbl>
              <c:idx val="1"/>
              <c:layout>
                <c:manualLayout>
                  <c:x val="0.35334466285232941"/>
                  <c:y val="-4.558372653784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3FB-4AAA-95E3-FAC46E8CAA84}"/>
                </c:ext>
              </c:extLst>
            </c:dLbl>
            <c:dLbl>
              <c:idx val="2"/>
              <c:layout>
                <c:manualLayout>
                  <c:x val="0.24071605156814951"/>
                  <c:y val="2.2791863268920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3FB-4AAA-95E3-FAC46E8CAA84}"/>
                </c:ext>
              </c:extLst>
            </c:dLbl>
            <c:dLbl>
              <c:idx val="3"/>
              <c:layout>
                <c:manualLayout>
                  <c:x val="0.17888073556899184"/>
                  <c:y val="-8.3569199920845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FB-4AAA-95E3-FAC46E8CAA84}"/>
                </c:ext>
              </c:extLst>
            </c:dLbl>
            <c:dLbl>
              <c:idx val="4"/>
              <c:layout>
                <c:manualLayout>
                  <c:x val="0.18992275628312716"/>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3FB-4AAA-95E3-FAC46E8CAA84}"/>
                </c:ext>
              </c:extLst>
            </c:dLbl>
            <c:dLbl>
              <c:idx val="5"/>
              <c:layout>
                <c:manualLayout>
                  <c:x val="0.21863201013987901"/>
                  <c:y val="6.8375589806760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FB-4AAA-95E3-FAC46E8CAA84}"/>
                </c:ext>
              </c:extLst>
            </c:dLbl>
            <c:dLbl>
              <c:idx val="6"/>
              <c:layout>
                <c:manualLayout>
                  <c:x val="0.22746562671118709"/>
                  <c:y val="-6.8375589806760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FB-4AAA-95E3-FAC46E8CAA84}"/>
                </c:ext>
              </c:extLst>
            </c:dLbl>
            <c:dLbl>
              <c:idx val="7"/>
              <c:layout>
                <c:manualLayout>
                  <c:x val="0.24623706192521719"/>
                  <c:y val="-1.13959316344601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FB-4AAA-95E3-FAC46E8CAA84}"/>
                </c:ext>
              </c:extLst>
            </c:dLbl>
            <c:dLbl>
              <c:idx val="8"/>
              <c:layout>
                <c:manualLayout>
                  <c:x val="0.11814962164124762"/>
                  <c:y val="-4.55837265378405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FB-4AAA-95E3-FAC46E8CAA84}"/>
                </c:ext>
              </c:extLst>
            </c:dLbl>
            <c:dLbl>
              <c:idx val="9"/>
              <c:layout>
                <c:manualLayout>
                  <c:x val="0.16563031071202949"/>
                  <c:y val="2.2791863268920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FB-4AAA-95E3-FAC46E8CAA84}"/>
                </c:ext>
              </c:extLst>
            </c:dLbl>
            <c:dLbl>
              <c:idx val="10"/>
              <c:layout>
                <c:manualLayout>
                  <c:x val="0.14465047135517242"/>
                  <c:y val="-6.83755898067613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FB-4AAA-95E3-FAC46E8CAA84}"/>
                </c:ext>
              </c:extLst>
            </c:dLbl>
            <c:dLbl>
              <c:idx val="11"/>
              <c:layout>
                <c:manualLayout>
                  <c:x val="7.287733671329293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FB-4AAA-95E3-FAC46E8CAA84}"/>
                </c:ext>
              </c:extLst>
            </c:dLbl>
            <c:dLbl>
              <c:idx val="12"/>
              <c:layout>
                <c:manualLayout>
                  <c:x val="6.9564730499052388E-2"/>
                  <c:y val="-5.6980555489752277E-3"/>
                </c:manualLayout>
              </c:layout>
              <c:showLegendKey val="0"/>
              <c:showVal val="1"/>
              <c:showCatName val="0"/>
              <c:showSerName val="0"/>
              <c:showPercent val="0"/>
              <c:showBubbleSize val="0"/>
              <c:extLst>
                <c:ext xmlns:c15="http://schemas.microsoft.com/office/drawing/2012/chart" uri="{CE6537A1-D6FC-4f65-9D91-7224C49458BB}">
                  <c15:layout>
                    <c:manualLayout>
                      <c:w val="6.1493013357019483E-2"/>
                      <c:h val="5.1088051249029987E-2"/>
                    </c:manualLayout>
                  </c15:layout>
                </c:ext>
                <c:ext xmlns:c16="http://schemas.microsoft.com/office/drawing/2014/chart" uri="{C3380CC4-5D6E-409C-BE32-E72D297353CC}">
                  <c16:uniqueId val="{00000001-2344-4D63-96C4-F4646EE08B7E}"/>
                </c:ext>
              </c:extLst>
            </c:dLbl>
            <c:dLbl>
              <c:idx val="13"/>
              <c:layout>
                <c:manualLayout>
                  <c:x val="0.11262861128418006"/>
                  <c:y val="-4.5583726537840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44-4D63-96C4-F4646EE08B7E}"/>
                </c:ext>
              </c:extLst>
            </c:dLbl>
            <c:dLbl>
              <c:idx val="14"/>
              <c:layout>
                <c:manualLayout>
                  <c:x val="0.1258790361411424"/>
                  <c:y val="-6.8375589806760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FB-4AAA-95E3-FAC46E8CAA84}"/>
                </c:ext>
              </c:extLst>
            </c:dLbl>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Sheet1!$B$416:$B$430</c:f>
              <c:strCache>
                <c:ptCount val="15"/>
                <c:pt idx="0">
                  <c:v>Товарный кредит</c:v>
                </c:pt>
                <c:pt idx="1">
                  <c:v>Банковский депозит</c:v>
                </c:pt>
                <c:pt idx="2">
                  <c:v>Текущий счет</c:v>
                </c:pt>
                <c:pt idx="3">
                  <c:v>Добровольные пенсионные накопления</c:v>
                </c:pt>
                <c:pt idx="4">
                  <c:v>Потребительский кредит</c:v>
                </c:pt>
                <c:pt idx="5">
                  <c:v>Интернет и мобильный банкинг</c:v>
                </c:pt>
                <c:pt idx="6">
                  <c:v>Автокредит</c:v>
                </c:pt>
                <c:pt idx="7">
                  <c:v>Жилищный кредит/ ипотека</c:v>
                </c:pt>
                <c:pt idx="8">
                  <c:v>Микрокредит</c:v>
                </c:pt>
                <c:pt idx="9">
                  <c:v>Страхование</c:v>
                </c:pt>
                <c:pt idx="10">
                  <c:v>Дебетовая карточка</c:v>
                </c:pt>
                <c:pt idx="11">
                  <c:v>Кредитная карточка</c:v>
                </c:pt>
                <c:pt idx="12">
                  <c:v>Акции, облигации, ПИФы</c:v>
                </c:pt>
                <c:pt idx="13">
                  <c:v>Пенсионный аннуитет</c:v>
                </c:pt>
                <c:pt idx="14">
                  <c:v>Образовательный депозит</c:v>
                </c:pt>
              </c:strCache>
            </c:strRef>
          </c:cat>
          <c:val>
            <c:numRef>
              <c:f>Sheet1!$C$416:$C$430</c:f>
              <c:numCache>
                <c:formatCode>0.00%</c:formatCode>
                <c:ptCount val="15"/>
                <c:pt idx="0">
                  <c:v>0.22239999999999999</c:v>
                </c:pt>
                <c:pt idx="1">
                  <c:v>0.27400000000000002</c:v>
                </c:pt>
                <c:pt idx="2">
                  <c:v>0.16440000000000016</c:v>
                </c:pt>
                <c:pt idx="3">
                  <c:v>0.11840000000000002</c:v>
                </c:pt>
                <c:pt idx="4">
                  <c:v>0.12039999999999998</c:v>
                </c:pt>
                <c:pt idx="5">
                  <c:v>0.15080000000000013</c:v>
                </c:pt>
                <c:pt idx="6">
                  <c:v>0.14319999999999999</c:v>
                </c:pt>
                <c:pt idx="7">
                  <c:v>0.1696</c:v>
                </c:pt>
                <c:pt idx="8">
                  <c:v>6.4000000000000071E-2</c:v>
                </c:pt>
                <c:pt idx="9">
                  <c:v>0.10360000000000007</c:v>
                </c:pt>
                <c:pt idx="10">
                  <c:v>8.5200000000000026E-2</c:v>
                </c:pt>
                <c:pt idx="11">
                  <c:v>2.1200000000000021E-2</c:v>
                </c:pt>
                <c:pt idx="12">
                  <c:v>2.3999999999999998E-3</c:v>
                </c:pt>
                <c:pt idx="13">
                  <c:v>1.3999999999999999E-2</c:v>
                </c:pt>
                <c:pt idx="14">
                  <c:v>7.4000000000000024E-2</c:v>
                </c:pt>
              </c:numCache>
            </c:numRef>
          </c:val>
          <c:extLst>
            <c:ext xmlns:c16="http://schemas.microsoft.com/office/drawing/2014/chart" uri="{C3380CC4-5D6E-409C-BE32-E72D297353CC}">
              <c16:uniqueId val="{00000000-FA51-40D9-B96D-895D804198D9}"/>
            </c:ext>
          </c:extLst>
        </c:ser>
        <c:dLbls>
          <c:showLegendKey val="0"/>
          <c:showVal val="0"/>
          <c:showCatName val="0"/>
          <c:showSerName val="0"/>
          <c:showPercent val="0"/>
          <c:showBubbleSize val="0"/>
        </c:dLbls>
        <c:gapWidth val="150"/>
        <c:shape val="box"/>
        <c:axId val="129706240"/>
        <c:axId val="129724416"/>
        <c:axId val="0"/>
      </c:bar3DChart>
      <c:catAx>
        <c:axId val="129706240"/>
        <c:scaling>
          <c:orientation val="minMax"/>
        </c:scaling>
        <c:delete val="0"/>
        <c:axPos val="l"/>
        <c:numFmt formatCode="General" sourceLinked="0"/>
        <c:majorTickMark val="out"/>
        <c:minorTickMark val="none"/>
        <c:tickLblPos val="nextTo"/>
        <c:txPr>
          <a:bodyPr/>
          <a:lstStyle/>
          <a:p>
            <a:pPr>
              <a:defRPr sz="2000"/>
            </a:pPr>
            <a:endParaRPr lang="ru-RU"/>
          </a:p>
        </c:txPr>
        <c:crossAx val="129724416"/>
        <c:crosses val="autoZero"/>
        <c:auto val="1"/>
        <c:lblAlgn val="ctr"/>
        <c:lblOffset val="100"/>
        <c:noMultiLvlLbl val="0"/>
      </c:catAx>
      <c:valAx>
        <c:axId val="129724416"/>
        <c:scaling>
          <c:orientation val="minMax"/>
        </c:scaling>
        <c:delete val="1"/>
        <c:axPos val="b"/>
        <c:majorGridlines/>
        <c:numFmt formatCode="0.00%" sourceLinked="1"/>
        <c:majorTickMark val="out"/>
        <c:minorTickMark val="none"/>
        <c:tickLblPos val="nextTo"/>
        <c:crossAx val="129706240"/>
        <c:crosses val="autoZero"/>
        <c:crossBetween val="between"/>
      </c:valAx>
      <c:spPr>
        <a:noFill/>
        <a:ln w="25400">
          <a:noFill/>
        </a:ln>
      </c:spPr>
    </c:plotArea>
    <c:plotVisOnly val="1"/>
    <c:dispBlanksAs val="gap"/>
    <c:showDLblsOverMax val="0"/>
  </c:chart>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Sheet1!$B$434:$B$439</c:f>
              <c:strCache>
                <c:ptCount val="6"/>
                <c:pt idx="0">
                  <c:v>Я рассматривал(а) несколько вариантов в различных организациях</c:v>
                </c:pt>
                <c:pt idx="1">
                  <c:v>Я рассматривал(а) несколько вариантов в одном организации</c:v>
                </c:pt>
                <c:pt idx="2">
                  <c:v>Я не рассматривал(а) никаких вариантов, кроме того, которым пользуюсь</c:v>
                </c:pt>
                <c:pt idx="3">
                  <c:v>Я искал(а), но не было никакого другого варианта</c:v>
                </c:pt>
                <c:pt idx="4">
                  <c:v>Мне посоветовал(а) друг/родственник/коллега</c:v>
                </c:pt>
                <c:pt idx="5">
                  <c:v>Затрудняюсь ответить</c:v>
                </c:pt>
              </c:strCache>
            </c:strRef>
          </c:cat>
          <c:val>
            <c:numRef>
              <c:f>Sheet1!$C$434:$C$439</c:f>
              <c:numCache>
                <c:formatCode>0.00%</c:formatCode>
                <c:ptCount val="6"/>
                <c:pt idx="0">
                  <c:v>0.43440000000000034</c:v>
                </c:pt>
                <c:pt idx="1">
                  <c:v>0.17120000000000016</c:v>
                </c:pt>
                <c:pt idx="2">
                  <c:v>0.18320000000000014</c:v>
                </c:pt>
                <c:pt idx="3">
                  <c:v>0.14680000000000001</c:v>
                </c:pt>
                <c:pt idx="4">
                  <c:v>8.0400000000000013E-2</c:v>
                </c:pt>
                <c:pt idx="5">
                  <c:v>7.0400000000000004E-2</c:v>
                </c:pt>
              </c:numCache>
            </c:numRef>
          </c:val>
          <c:extLst>
            <c:ext xmlns:c16="http://schemas.microsoft.com/office/drawing/2014/chart" uri="{C3380CC4-5D6E-409C-BE32-E72D297353CC}">
              <c16:uniqueId val="{00000000-B809-45D6-80F5-550AD5A53518}"/>
            </c:ext>
          </c:extLst>
        </c:ser>
        <c:dLbls>
          <c:showLegendKey val="0"/>
          <c:showVal val="0"/>
          <c:showCatName val="0"/>
          <c:showSerName val="0"/>
          <c:showPercent val="0"/>
          <c:showBubbleSize val="0"/>
          <c:showLeaderLines val="1"/>
        </c:dLbls>
      </c:pie3DChart>
    </c:plotArea>
    <c:legend>
      <c:legendPos val="r"/>
      <c:layout>
        <c:manualLayout>
          <c:xMode val="edge"/>
          <c:yMode val="edge"/>
          <c:x val="0.63182717783815345"/>
          <c:y val="4.6829273081407795E-2"/>
          <c:w val="0.36127332180519178"/>
          <c:h val="0.90634127204299963"/>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16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Sheet1!$B$442:$B$447</c:f>
              <c:strCache>
                <c:ptCount val="6"/>
                <c:pt idx="0">
                  <c:v>Подписываю, когда прочитаю договор и проясню все, что не до конца понимаю</c:v>
                </c:pt>
                <c:pt idx="1">
                  <c:v>Читаю договор и подписываю, не задавая вопросов, поскольку мне сложно в этом разобраться, да и нет желания вникать в нюансы</c:v>
                </c:pt>
                <c:pt idx="2">
                  <c:v>Читаю или нет, но все равно подписываю – банк или страховая компания однозначно не дадут что-то поменять в договоре</c:v>
                </c:pt>
                <c:pt idx="3">
                  <c:v>Подписываю, не читая, полагаясь на слова сотрудника банка</c:v>
                </c:pt>
                <c:pt idx="4">
                  <c:v>Не имею опыта подписания договоров</c:v>
                </c:pt>
                <c:pt idx="5">
                  <c:v>Затрудняюсь ответить</c:v>
                </c:pt>
              </c:strCache>
            </c:strRef>
          </c:cat>
          <c:val>
            <c:numRef>
              <c:f>Sheet1!$C$442:$C$447</c:f>
              <c:numCache>
                <c:formatCode>0.00%</c:formatCode>
                <c:ptCount val="6"/>
                <c:pt idx="0">
                  <c:v>0.44920000000000004</c:v>
                </c:pt>
                <c:pt idx="1">
                  <c:v>0.21879999999999999</c:v>
                </c:pt>
                <c:pt idx="2">
                  <c:v>0.16159999999999999</c:v>
                </c:pt>
                <c:pt idx="3">
                  <c:v>0.12640000000000001</c:v>
                </c:pt>
                <c:pt idx="4">
                  <c:v>4.9200000000000001E-2</c:v>
                </c:pt>
                <c:pt idx="5">
                  <c:v>6.2400000000000004E-2</c:v>
                </c:pt>
              </c:numCache>
            </c:numRef>
          </c:val>
          <c:extLst>
            <c:ext xmlns:c16="http://schemas.microsoft.com/office/drawing/2014/chart" uri="{C3380CC4-5D6E-409C-BE32-E72D297353CC}">
              <c16:uniqueId val="{00000000-2E49-49AB-ADFA-3BFDBACF61B8}"/>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4470941124115224"/>
          <c:y val="9.2382205548867582E-3"/>
          <c:w val="0.44874666728041013"/>
          <c:h val="0.98152355889022647"/>
        </c:manualLayout>
      </c:layout>
      <c:overlay val="0"/>
      <c:txPr>
        <a:bodyPr/>
        <a:lstStyle/>
        <a:p>
          <a:pPr>
            <a:defRPr sz="1800"/>
          </a:pPr>
          <a:endParaRPr lang="ru-RU"/>
        </a:p>
      </c:txPr>
    </c:legend>
    <c:plotVisOnly val="1"/>
    <c:dispBlanksAs val="zero"/>
    <c:showDLblsOverMax val="0"/>
  </c:chart>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245435353189548"/>
          <c:y val="0.14714048874162383"/>
          <c:w val="0.33550363269808664"/>
          <c:h val="0.81079015236233087"/>
        </c:manualLayout>
      </c:layout>
      <c:pieChart>
        <c:varyColors val="1"/>
        <c:ser>
          <c:idx val="0"/>
          <c:order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Sheet1!$B$451:$B$454</c:f>
              <c:strCache>
                <c:ptCount val="4"/>
                <c:pt idx="0">
                  <c:v>100 000 тенге</c:v>
                </c:pt>
                <c:pt idx="1">
                  <c:v>110 000 тенге</c:v>
                </c:pt>
                <c:pt idx="2">
                  <c:v>110 471 тенге</c:v>
                </c:pt>
                <c:pt idx="3">
                  <c:v>120 000 тенге</c:v>
                </c:pt>
              </c:strCache>
            </c:strRef>
          </c:cat>
          <c:val>
            <c:numRef>
              <c:f>Sheet1!$C$451:$C$454</c:f>
              <c:numCache>
                <c:formatCode>0.00</c:formatCode>
                <c:ptCount val="4"/>
                <c:pt idx="0">
                  <c:v>7.1599999999999975</c:v>
                </c:pt>
                <c:pt idx="1">
                  <c:v>34.720000000000013</c:v>
                </c:pt>
                <c:pt idx="2">
                  <c:v>32.200000000000003</c:v>
                </c:pt>
                <c:pt idx="3">
                  <c:v>25.919999999999987</c:v>
                </c:pt>
              </c:numCache>
            </c:numRef>
          </c:val>
          <c:extLst>
            <c:ext xmlns:c16="http://schemas.microsoft.com/office/drawing/2014/chart" uri="{C3380CC4-5D6E-409C-BE32-E72D297353CC}">
              <c16:uniqueId val="{00000000-EFD0-45F9-898F-50678C452601}"/>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7A4300"/>
                </a:solidFill>
                <a:latin typeface="+mn-lt"/>
                <a:ea typeface="+mn-ea"/>
                <a:cs typeface="+mn-cs"/>
              </a:defRPr>
            </a:pPr>
            <a:r>
              <a:rPr lang="ru-RU" sz="1200" b="1" dirty="0">
                <a:solidFill>
                  <a:srgbClr val="7A4300"/>
                </a:solidFill>
              </a:rPr>
              <a:t>Перед тем, как что-либо купить, </a:t>
            </a:r>
          </a:p>
          <a:p>
            <a:pPr>
              <a:defRPr sz="1200" b="1" i="0" u="none" strike="noStrike" kern="1200" spc="0" baseline="0">
                <a:solidFill>
                  <a:srgbClr val="7A4300"/>
                </a:solidFill>
                <a:latin typeface="+mn-lt"/>
                <a:ea typeface="+mn-ea"/>
                <a:cs typeface="+mn-cs"/>
              </a:defRPr>
            </a:pPr>
            <a:r>
              <a:rPr lang="ru-RU" sz="1200" b="1" dirty="0">
                <a:solidFill>
                  <a:srgbClr val="7A4300"/>
                </a:solidFill>
              </a:rPr>
              <a:t>я тщательно взвешиваю, позволить себе покупку или нет</a:t>
            </a:r>
          </a:p>
        </c:rich>
      </c:tx>
      <c:overlay val="0"/>
      <c:spPr>
        <a:noFill/>
        <a:ln w="25400">
          <a:noFill/>
        </a:ln>
      </c:spPr>
    </c:title>
    <c:autoTitleDeleted val="0"/>
    <c:view3D>
      <c:rotX val="15"/>
      <c:rotY val="20"/>
      <c:depthPercent val="100"/>
      <c:rAngAx val="0"/>
    </c:view3D>
    <c:floor>
      <c:thickness val="0"/>
      <c:spPr>
        <a:noFill/>
        <a:ln w="6350">
          <a:noFill/>
        </a:ln>
      </c:spPr>
    </c:floor>
    <c:sideWall>
      <c:thickness val="0"/>
      <c:spPr>
        <a:noFill/>
        <a:ln w="25400">
          <a:noFill/>
        </a:ln>
      </c:spPr>
    </c:sideWall>
    <c:backWall>
      <c:thickness val="0"/>
      <c:spPr>
        <a:noFill/>
        <a:ln w="25400">
          <a:noFill/>
        </a:ln>
      </c:spPr>
    </c:backWall>
    <c:plotArea>
      <c:layout/>
      <c:line3DChart>
        <c:grouping val="standard"/>
        <c:varyColors val="0"/>
        <c:ser>
          <c:idx val="0"/>
          <c:order val="0"/>
          <c:spPr>
            <a:solidFill>
              <a:schemeClr val="accent1"/>
            </a:solidFill>
            <a:ln w="25400">
              <a:noFill/>
            </a:ln>
          </c:spPr>
          <c:dLbls>
            <c:dLbl>
              <c:idx val="0"/>
              <c:layout>
                <c:manualLayout>
                  <c:x val="1.7660965095258013E-3"/>
                  <c:y val="-4.6769781144781336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17-9F44-9CF1-E557A96F71A9}"/>
                </c:ext>
              </c:extLst>
            </c:dLbl>
            <c:dLbl>
              <c:idx val="1"/>
              <c:layout>
                <c:manualLayout>
                  <c:x val="-2.6491447642887002E-2"/>
                  <c:y val="-0.1002209595959597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17-9F44-9CF1-E557A96F71A9}"/>
                </c:ext>
              </c:extLst>
            </c:dLbl>
            <c:dLbl>
              <c:idx val="2"/>
              <c:layout>
                <c:manualLayout>
                  <c:x val="-1.7660965095258004E-2"/>
                  <c:y val="-7.3495370370370419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17-9F44-9CF1-E557A96F71A9}"/>
                </c:ext>
              </c:extLst>
            </c:dLbl>
            <c:dLbl>
              <c:idx val="3"/>
              <c:layout>
                <c:manualLayout>
                  <c:x val="-3.0023640661938671E-2"/>
                  <c:y val="-0.12360585016835036"/>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17-9F44-9CF1-E557A96F71A9}"/>
                </c:ext>
              </c:extLst>
            </c:dLbl>
            <c:dLbl>
              <c:idx val="4"/>
              <c:layout>
                <c:manualLayout>
                  <c:x val="-4.7684605757196734E-2"/>
                  <c:y val="-8.3517466329966802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17-9F44-9CF1-E557A96F71A9}"/>
                </c:ext>
              </c:extLst>
            </c:dLbl>
            <c:spPr>
              <a:noFill/>
              <a:ln w="25400">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1"/>
            <c:showVal val="1"/>
            <c:showCatName val="0"/>
            <c:showSerName val="0"/>
            <c:showPercent val="0"/>
            <c:showBubbleSize val="0"/>
            <c:showLeaderLines val="0"/>
            <c:extLst>
              <c:ext xmlns:c15="http://schemas.microsoft.com/office/drawing/2012/chart" uri="{CE6537A1-D6FC-4f65-9D91-7224C49458BB}">
                <c15:showLeaderLines val="1"/>
              </c:ext>
            </c:extLst>
          </c:dLbls>
          <c:cat>
            <c:strRef>
              <c:f>общая!$B$85:$B$89</c:f>
              <c:strCache>
                <c:ptCount val="5"/>
                <c:pt idx="0">
                  <c:v>Совсем не согласен</c:v>
                </c:pt>
                <c:pt idx="1">
                  <c:v>2</c:v>
                </c:pt>
                <c:pt idx="2">
                  <c:v>3</c:v>
                </c:pt>
                <c:pt idx="3">
                  <c:v>4</c:v>
                </c:pt>
                <c:pt idx="4">
                  <c:v>Полностью согласен</c:v>
                </c:pt>
              </c:strCache>
            </c:strRef>
          </c:cat>
          <c:val>
            <c:numRef>
              <c:f>общая!$C$85:$C$89</c:f>
              <c:numCache>
                <c:formatCode>###0.0</c:formatCode>
                <c:ptCount val="5"/>
                <c:pt idx="0" formatCode="####.0">
                  <c:v>0.5</c:v>
                </c:pt>
                <c:pt idx="1">
                  <c:v>6.9</c:v>
                </c:pt>
                <c:pt idx="2">
                  <c:v>35.15</c:v>
                </c:pt>
                <c:pt idx="3">
                  <c:v>14.850000000000021</c:v>
                </c:pt>
                <c:pt idx="4">
                  <c:v>42.6</c:v>
                </c:pt>
              </c:numCache>
            </c:numRef>
          </c:val>
          <c:smooth val="0"/>
          <c:extLst>
            <c:ext xmlns:c16="http://schemas.microsoft.com/office/drawing/2014/chart" uri="{C3380CC4-5D6E-409C-BE32-E72D297353CC}">
              <c16:uniqueId val="{00000000-8F17-9F44-9CF1-E557A96F71A9}"/>
            </c:ext>
          </c:extLst>
        </c:ser>
        <c:dLbls>
          <c:showLegendKey val="0"/>
          <c:showVal val="0"/>
          <c:showCatName val="0"/>
          <c:showSerName val="0"/>
          <c:showPercent val="0"/>
          <c:showBubbleSize val="0"/>
        </c:dLbls>
        <c:axId val="124592896"/>
        <c:axId val="124594432"/>
        <c:axId val="115588160"/>
      </c:line3DChart>
      <c:catAx>
        <c:axId val="124592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7A4300"/>
                </a:solidFill>
                <a:latin typeface="+mn-lt"/>
                <a:ea typeface="+mn-ea"/>
                <a:cs typeface="+mn-cs"/>
              </a:defRPr>
            </a:pPr>
            <a:endParaRPr lang="ru-RU"/>
          </a:p>
        </c:txPr>
        <c:crossAx val="124594432"/>
        <c:crosses val="autoZero"/>
        <c:auto val="1"/>
        <c:lblAlgn val="ctr"/>
        <c:lblOffset val="100"/>
        <c:noMultiLvlLbl val="0"/>
      </c:catAx>
      <c:valAx>
        <c:axId val="1245944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24592896"/>
        <c:crosses val="autoZero"/>
        <c:crossBetween val="between"/>
      </c:valAx>
      <c:serAx>
        <c:axId val="115588160"/>
        <c:scaling>
          <c:orientation val="minMax"/>
        </c:scaling>
        <c:delete val="1"/>
        <c:axPos val="b"/>
        <c:numFmt formatCode="General" sourceLinked="1"/>
        <c:majorTickMark val="out"/>
        <c:minorTickMark val="none"/>
        <c:tickLblPos val="nextTo"/>
        <c:crossAx val="124594432"/>
        <c:crosses val="autoZero"/>
        <c:tickLblSkip val="1"/>
        <c:tickMarkSkip val="1"/>
      </c:serAx>
      <c:spPr>
        <a:noFill/>
        <a:ln w="25400">
          <a:noFill/>
        </a:ln>
      </c:spPr>
    </c:plotArea>
    <c:plotVisOnly val="1"/>
    <c:dispBlanksAs val="gap"/>
    <c:showDLblsOverMax val="0"/>
  </c:chart>
  <c:spPr>
    <a:solidFill>
      <a:schemeClr val="accent2">
        <a:lumMod val="60000"/>
        <a:lumOff val="40000"/>
      </a:schemeClr>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Sheet1!$B$459:$B$461</c:f>
              <c:strCache>
                <c:ptCount val="3"/>
                <c:pt idx="0">
                  <c:v>Останется прежней</c:v>
                </c:pt>
                <c:pt idx="1">
                  <c:v>Сумма будет больше</c:v>
                </c:pt>
                <c:pt idx="2">
                  <c:v>Сумма будет меньше</c:v>
                </c:pt>
              </c:strCache>
            </c:strRef>
          </c:cat>
          <c:val>
            <c:numRef>
              <c:f>Sheet1!$C$459:$C$461</c:f>
              <c:numCache>
                <c:formatCode>0.00</c:formatCode>
                <c:ptCount val="3"/>
                <c:pt idx="0">
                  <c:v>33.120000000000012</c:v>
                </c:pt>
                <c:pt idx="1">
                  <c:v>33.92</c:v>
                </c:pt>
                <c:pt idx="2">
                  <c:v>32.96</c:v>
                </c:pt>
              </c:numCache>
            </c:numRef>
          </c:val>
          <c:extLst>
            <c:ext xmlns:c16="http://schemas.microsoft.com/office/drawing/2014/chart" uri="{C3380CC4-5D6E-409C-BE32-E72D297353CC}">
              <c16:uniqueId val="{00000000-4403-43D2-A028-55193C95BF72}"/>
            </c:ext>
          </c:extLst>
        </c:ser>
        <c:dLbls>
          <c:showLegendKey val="0"/>
          <c:showVal val="0"/>
          <c:showCatName val="0"/>
          <c:showSerName val="0"/>
          <c:showPercent val="0"/>
          <c:showBubbleSize val="0"/>
          <c:showLeaderLines val="1"/>
        </c:dLbls>
      </c:pie3D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Sheet1!$B$466:$B$469</c:f>
              <c:strCache>
                <c:ptCount val="4"/>
                <c:pt idx="0">
                  <c:v>Полностью согласен</c:v>
                </c:pt>
                <c:pt idx="1">
                  <c:v>Частично согласен</c:v>
                </c:pt>
                <c:pt idx="2">
                  <c:v>Скорее не согласен</c:v>
                </c:pt>
                <c:pt idx="3">
                  <c:v>Категорически не согласен</c:v>
                </c:pt>
              </c:strCache>
            </c:strRef>
          </c:cat>
          <c:val>
            <c:numRef>
              <c:f>Sheet1!$C$466:$C$469</c:f>
              <c:numCache>
                <c:formatCode>0.00</c:formatCode>
                <c:ptCount val="4"/>
                <c:pt idx="0">
                  <c:v>22.68</c:v>
                </c:pt>
                <c:pt idx="1">
                  <c:v>51.04</c:v>
                </c:pt>
                <c:pt idx="2">
                  <c:v>21.2</c:v>
                </c:pt>
                <c:pt idx="3">
                  <c:v>5.08</c:v>
                </c:pt>
              </c:numCache>
            </c:numRef>
          </c:val>
          <c:extLst>
            <c:ext xmlns:c16="http://schemas.microsoft.com/office/drawing/2014/chart" uri="{C3380CC4-5D6E-409C-BE32-E72D297353CC}">
              <c16:uniqueId val="{00000000-0B39-431D-B395-58FDA7C0EDCD}"/>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dLbl>
              <c:idx val="0"/>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extLst>
                <c:ext xmlns:c16="http://schemas.microsoft.com/office/drawing/2014/chart" uri="{C3380CC4-5D6E-409C-BE32-E72D297353CC}">
                  <c16:uniqueId val="{00000000-1D7F-4DBF-8B2D-6D543B909673}"/>
                </c:ext>
              </c:extLst>
            </c:dLbl>
            <c:spPr>
              <a:noFill/>
              <a:ln>
                <a:noFill/>
              </a:ln>
              <a:effectLst/>
            </c:spPr>
            <c:txPr>
              <a:bodyPr/>
              <a:lstStyle/>
              <a:p>
                <a:pPr>
                  <a:defRPr sz="2000">
                    <a:solidFill>
                      <a:schemeClr val="bg1"/>
                    </a:solidFill>
                    <a:highlight>
                      <a:srgbClr val="7A43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Sheet1!$B$482:$B$485</c:f>
              <c:strCache>
                <c:ptCount val="4"/>
                <c:pt idx="0">
                  <c:v>Полностью согласен</c:v>
                </c:pt>
                <c:pt idx="1">
                  <c:v>Частично согласен</c:v>
                </c:pt>
                <c:pt idx="2">
                  <c:v>Скорее не согласен</c:v>
                </c:pt>
                <c:pt idx="3">
                  <c:v>Категорически не согласен</c:v>
                </c:pt>
              </c:strCache>
            </c:strRef>
          </c:cat>
          <c:val>
            <c:numRef>
              <c:f>Sheet1!$C$482:$C$485</c:f>
              <c:numCache>
                <c:formatCode>0.00</c:formatCode>
                <c:ptCount val="4"/>
                <c:pt idx="0">
                  <c:v>18.32</c:v>
                </c:pt>
                <c:pt idx="1">
                  <c:v>32.879999999999995</c:v>
                </c:pt>
                <c:pt idx="2">
                  <c:v>26</c:v>
                </c:pt>
                <c:pt idx="3">
                  <c:v>22.8</c:v>
                </c:pt>
              </c:numCache>
            </c:numRef>
          </c:val>
          <c:extLst>
            <c:ext xmlns:c16="http://schemas.microsoft.com/office/drawing/2014/chart" uri="{C3380CC4-5D6E-409C-BE32-E72D297353CC}">
              <c16:uniqueId val="{00000000-38A0-4845-A7FD-8D5741E59795}"/>
            </c:ext>
          </c:extLst>
        </c:ser>
        <c:dLbls>
          <c:showLegendKey val="0"/>
          <c:showVal val="0"/>
          <c:showCatName val="0"/>
          <c:showSerName val="0"/>
          <c:showPercent val="0"/>
          <c:showBubbleSize val="0"/>
        </c:dLbls>
        <c:gapWidth val="150"/>
        <c:shape val="box"/>
        <c:axId val="130032768"/>
        <c:axId val="130034304"/>
        <c:axId val="0"/>
      </c:bar3DChart>
      <c:catAx>
        <c:axId val="130032768"/>
        <c:scaling>
          <c:orientation val="minMax"/>
        </c:scaling>
        <c:delete val="0"/>
        <c:axPos val="b"/>
        <c:numFmt formatCode="General" sourceLinked="0"/>
        <c:majorTickMark val="out"/>
        <c:minorTickMark val="none"/>
        <c:tickLblPos val="nextTo"/>
        <c:txPr>
          <a:bodyPr/>
          <a:lstStyle/>
          <a:p>
            <a:pPr>
              <a:defRPr sz="2000"/>
            </a:pPr>
            <a:endParaRPr lang="ru-RU"/>
          </a:p>
        </c:txPr>
        <c:crossAx val="130034304"/>
        <c:crosses val="autoZero"/>
        <c:auto val="1"/>
        <c:lblAlgn val="ctr"/>
        <c:lblOffset val="100"/>
        <c:noMultiLvlLbl val="0"/>
      </c:catAx>
      <c:valAx>
        <c:axId val="130034304"/>
        <c:scaling>
          <c:orientation val="minMax"/>
        </c:scaling>
        <c:delete val="1"/>
        <c:axPos val="l"/>
        <c:majorGridlines/>
        <c:numFmt formatCode="0.00" sourceLinked="1"/>
        <c:majorTickMark val="out"/>
        <c:minorTickMark val="none"/>
        <c:tickLblPos val="nextTo"/>
        <c:crossAx val="130032768"/>
        <c:crosses val="autoZero"/>
        <c:crossBetween val="between"/>
      </c:valAx>
    </c:plotArea>
    <c:plotVisOnly val="1"/>
    <c:dispBlanksAs val="gap"/>
    <c:showDLblsOverMax val="0"/>
  </c:chart>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stacked"/>
        <c:varyColors val="0"/>
        <c:ser>
          <c:idx val="0"/>
          <c:order val="0"/>
          <c:invertIfNegative val="0"/>
          <c:dLbls>
            <c:dLbl>
              <c:idx val="2"/>
              <c:tx>
                <c:rich>
                  <a:bodyPr/>
                  <a:lstStyle/>
                  <a:p>
                    <a:fld id="{DFBCD2B7-18F6-4456-A204-60B43AE1269C}" type="VALUE">
                      <a:rPr lang="en-US">
                        <a:solidFill>
                          <a:schemeClr val="bg1"/>
                        </a:solidFill>
                      </a:rPr>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332-46A3-8447-A2250F6A92A0}"/>
                </c:ext>
              </c:extLst>
            </c:dLbl>
            <c:dLbl>
              <c:idx val="3"/>
              <c:layout>
                <c:manualLayout>
                  <c:x val="5.1932367149758456E-2"/>
                  <c:y val="-8.7559274871315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32-46A3-8447-A2250F6A92A0}"/>
                </c:ext>
              </c:extLst>
            </c:dLbl>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Sheet1!$B$490:$B$493</c:f>
              <c:strCache>
                <c:ptCount val="4"/>
                <c:pt idx="0">
                  <c:v>Полностью согласен</c:v>
                </c:pt>
                <c:pt idx="1">
                  <c:v>Частично согласен</c:v>
                </c:pt>
                <c:pt idx="2">
                  <c:v>Скорее не согласен</c:v>
                </c:pt>
                <c:pt idx="3">
                  <c:v>Категорически не согласен</c:v>
                </c:pt>
              </c:strCache>
            </c:strRef>
          </c:cat>
          <c:val>
            <c:numRef>
              <c:f>Sheet1!$C$490:$C$493</c:f>
              <c:numCache>
                <c:formatCode>0.00</c:formatCode>
                <c:ptCount val="4"/>
                <c:pt idx="0">
                  <c:v>49.4</c:v>
                </c:pt>
                <c:pt idx="1">
                  <c:v>42.04</c:v>
                </c:pt>
                <c:pt idx="2">
                  <c:v>6.84</c:v>
                </c:pt>
                <c:pt idx="3">
                  <c:v>1.72</c:v>
                </c:pt>
              </c:numCache>
            </c:numRef>
          </c:val>
          <c:extLst>
            <c:ext xmlns:c16="http://schemas.microsoft.com/office/drawing/2014/chart" uri="{C3380CC4-5D6E-409C-BE32-E72D297353CC}">
              <c16:uniqueId val="{00000000-FF1D-444C-A00B-F8FA61932286}"/>
            </c:ext>
          </c:extLst>
        </c:ser>
        <c:dLbls>
          <c:showLegendKey val="0"/>
          <c:showVal val="0"/>
          <c:showCatName val="0"/>
          <c:showSerName val="0"/>
          <c:showPercent val="0"/>
          <c:showBubbleSize val="0"/>
        </c:dLbls>
        <c:gapWidth val="150"/>
        <c:shape val="box"/>
        <c:axId val="130079360"/>
        <c:axId val="129630592"/>
        <c:axId val="0"/>
      </c:bar3DChart>
      <c:catAx>
        <c:axId val="130079360"/>
        <c:scaling>
          <c:orientation val="minMax"/>
        </c:scaling>
        <c:delete val="0"/>
        <c:axPos val="l"/>
        <c:numFmt formatCode="General" sourceLinked="0"/>
        <c:majorTickMark val="out"/>
        <c:minorTickMark val="none"/>
        <c:tickLblPos val="nextTo"/>
        <c:txPr>
          <a:bodyPr/>
          <a:lstStyle/>
          <a:p>
            <a:pPr>
              <a:defRPr sz="2000"/>
            </a:pPr>
            <a:endParaRPr lang="ru-RU"/>
          </a:p>
        </c:txPr>
        <c:crossAx val="129630592"/>
        <c:crosses val="autoZero"/>
        <c:auto val="1"/>
        <c:lblAlgn val="ctr"/>
        <c:lblOffset val="100"/>
        <c:noMultiLvlLbl val="0"/>
      </c:catAx>
      <c:valAx>
        <c:axId val="129630592"/>
        <c:scaling>
          <c:orientation val="minMax"/>
        </c:scaling>
        <c:delete val="1"/>
        <c:axPos val="b"/>
        <c:majorGridlines/>
        <c:numFmt formatCode="0.00" sourceLinked="1"/>
        <c:majorTickMark val="out"/>
        <c:minorTickMark val="none"/>
        <c:tickLblPos val="nextTo"/>
        <c:crossAx val="130079360"/>
        <c:crosses val="autoZero"/>
        <c:crossBetween val="between"/>
      </c:valAx>
    </c:plotArea>
    <c:plotVisOnly val="1"/>
    <c:dispBlanksAs val="gap"/>
    <c:showDLblsOverMax val="0"/>
  </c:chart>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Lbls>
            <c:dLbl>
              <c:idx val="0"/>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extLst>
                <c:ext xmlns:c16="http://schemas.microsoft.com/office/drawing/2014/chart" uri="{C3380CC4-5D6E-409C-BE32-E72D297353CC}">
                  <c16:uniqueId val="{00000000-4E3E-4FE8-8833-21A93A793599}"/>
                </c:ext>
              </c:extLst>
            </c:dLbl>
            <c:dLbl>
              <c:idx val="1"/>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extLst>
                <c:ext xmlns:c16="http://schemas.microsoft.com/office/drawing/2014/chart" uri="{C3380CC4-5D6E-409C-BE32-E72D297353CC}">
                  <c16:uniqueId val="{00000001-4E3E-4FE8-8833-21A93A793599}"/>
                </c:ext>
              </c:extLst>
            </c:dLbl>
            <c:dLbl>
              <c:idx val="2"/>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extLst>
                <c:ext xmlns:c16="http://schemas.microsoft.com/office/drawing/2014/chart" uri="{C3380CC4-5D6E-409C-BE32-E72D297353CC}">
                  <c16:uniqueId val="{00000002-4E3E-4FE8-8833-21A93A793599}"/>
                </c:ext>
              </c:extLst>
            </c:dLbl>
            <c:dLbl>
              <c:idx val="3"/>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extLst>
                <c:ext xmlns:c16="http://schemas.microsoft.com/office/drawing/2014/chart" uri="{C3380CC4-5D6E-409C-BE32-E72D297353CC}">
                  <c16:uniqueId val="{00000003-4E3E-4FE8-8833-21A93A793599}"/>
                </c:ext>
              </c:extLst>
            </c:dLbl>
            <c:spPr>
              <a:noFill/>
              <a:ln>
                <a:noFill/>
              </a:ln>
              <a:effectLst/>
            </c:spPr>
            <c:txPr>
              <a:bodyPr/>
              <a:lstStyle/>
              <a:p>
                <a:pPr>
                  <a:defRPr sz="2000"/>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Sheet1!$B$496:$B$513</c:f>
              <c:strCache>
                <c:ptCount val="18"/>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Отбасы банк</c:v>
                </c:pt>
                <c:pt idx="9">
                  <c:v>Ситибанк Казахстан</c:v>
                </c:pt>
                <c:pt idx="10">
                  <c:v>Bank RBK</c:v>
                </c:pt>
                <c:pt idx="11">
                  <c:v>ДБ Алтын банк</c:v>
                </c:pt>
                <c:pt idx="12">
                  <c:v>Нурбанк</c:v>
                </c:pt>
                <c:pt idx="13">
                  <c:v>ДБ Альфа-Банк</c:v>
                </c:pt>
                <c:pt idx="14">
                  <c:v>Банк ВТБ (Казахстан)</c:v>
                </c:pt>
                <c:pt idx="15">
                  <c:v>ДБ Хоум Кредит энд Финанс Банк</c:v>
                </c:pt>
                <c:pt idx="16">
                  <c:v>Заман-Банк</c:v>
                </c:pt>
                <c:pt idx="17">
                  <c:v>Al-Hilal</c:v>
                </c:pt>
              </c:strCache>
            </c:strRef>
          </c:cat>
          <c:val>
            <c:numRef>
              <c:f>Sheet1!$C$496:$C$513</c:f>
              <c:numCache>
                <c:formatCode>0.00%</c:formatCode>
                <c:ptCount val="18"/>
                <c:pt idx="0">
                  <c:v>0.38726471766119347</c:v>
                </c:pt>
                <c:pt idx="1">
                  <c:v>0.17701241489787767</c:v>
                </c:pt>
                <c:pt idx="2">
                  <c:v>0.37765318382058488</c:v>
                </c:pt>
                <c:pt idx="3">
                  <c:v>0.39167000400480623</c:v>
                </c:pt>
                <c:pt idx="4">
                  <c:v>0.13616339607529049</c:v>
                </c:pt>
                <c:pt idx="5">
                  <c:v>7.5290348418101727E-2</c:v>
                </c:pt>
                <c:pt idx="6">
                  <c:v>5.246295554665599E-2</c:v>
                </c:pt>
                <c:pt idx="7">
                  <c:v>6.4477372847416947E-2</c:v>
                </c:pt>
                <c:pt idx="8">
                  <c:v>6.808169803764523E-2</c:v>
                </c:pt>
                <c:pt idx="9">
                  <c:v>6.5278334000800964E-2</c:v>
                </c:pt>
                <c:pt idx="10">
                  <c:v>2.8834601521826216E-2</c:v>
                </c:pt>
                <c:pt idx="11">
                  <c:v>1.8422106527833403E-2</c:v>
                </c:pt>
                <c:pt idx="12">
                  <c:v>3.5642771325590711E-2</c:v>
                </c:pt>
                <c:pt idx="13">
                  <c:v>5.7268722466960353E-2</c:v>
                </c:pt>
                <c:pt idx="14">
                  <c:v>5.246295554665599E-2</c:v>
                </c:pt>
                <c:pt idx="15">
                  <c:v>8.1698037645174193E-2</c:v>
                </c:pt>
                <c:pt idx="16">
                  <c:v>1.2014417300760914E-2</c:v>
                </c:pt>
                <c:pt idx="17">
                  <c:v>1.641970364437326E-2</c:v>
                </c:pt>
              </c:numCache>
            </c:numRef>
          </c:val>
          <c:extLst>
            <c:ext xmlns:c16="http://schemas.microsoft.com/office/drawing/2014/chart" uri="{C3380CC4-5D6E-409C-BE32-E72D297353CC}">
              <c16:uniqueId val="{00000000-6C61-41B6-A83C-85BA45F2315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1674510816424133"/>
          <c:y val="0"/>
          <c:w val="0.37667057578029373"/>
          <c:h val="0.97277191410733832"/>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03028933257023"/>
          <c:y val="1.0352100189441662E-2"/>
          <c:w val="0.43997907560850247"/>
          <c:h val="0.90107412488218219"/>
        </c:manualLayout>
      </c:layout>
      <c:doughnutChart>
        <c:varyColors val="1"/>
        <c:ser>
          <c:idx val="0"/>
          <c:order val="0"/>
          <c:explosion val="25"/>
          <c:dLbls>
            <c:dLbl>
              <c:idx val="11"/>
              <c:layout>
                <c:manualLayout>
                  <c:x val="5.7870159411784429E-3"/>
                  <c:y val="-2.607389157964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12-4094-8A66-445A896F3DD0}"/>
                </c:ext>
              </c:extLst>
            </c:dLbl>
            <c:spPr>
              <a:noFill/>
              <a:ln>
                <a:noFill/>
              </a:ln>
              <a:effectLst/>
            </c:spPr>
            <c:txPr>
              <a:bodyPr/>
              <a:lstStyle/>
              <a:p>
                <a:pPr>
                  <a:defRPr sz="14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Sheet1!$B$516:$B$527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Отбасы банк</c:v>
                </c:pt>
                <c:pt idx="9">
                  <c:v>Ситибанк Казахстан</c:v>
                </c:pt>
                <c:pt idx="10">
                  <c:v>Bank RBK</c:v>
                </c:pt>
                <c:pt idx="11">
                  <c:v>Другой банк</c:v>
                </c:pt>
              </c:strCache>
            </c:strRef>
          </c:cat>
          <c:val>
            <c:numRef>
              <c:f>Sheet1!$C$516:$C$527</c:f>
              <c:numCache>
                <c:formatCode>0.00%</c:formatCode>
                <c:ptCount val="12"/>
                <c:pt idx="0">
                  <c:v>0.32720000000000027</c:v>
                </c:pt>
                <c:pt idx="1">
                  <c:v>4.5600000000000002E-2</c:v>
                </c:pt>
                <c:pt idx="2">
                  <c:v>0.1396</c:v>
                </c:pt>
                <c:pt idx="3">
                  <c:v>0.3404000000000002</c:v>
                </c:pt>
                <c:pt idx="4">
                  <c:v>0.114</c:v>
                </c:pt>
                <c:pt idx="5">
                  <c:v>9.64E-2</c:v>
                </c:pt>
                <c:pt idx="6">
                  <c:v>9.6000000000000002E-2</c:v>
                </c:pt>
                <c:pt idx="7">
                  <c:v>0.13119999999999998</c:v>
                </c:pt>
                <c:pt idx="8">
                  <c:v>0.14360000000000001</c:v>
                </c:pt>
                <c:pt idx="9">
                  <c:v>8.2000000000000017E-2</c:v>
                </c:pt>
                <c:pt idx="10">
                  <c:v>5.5199999999999999E-2</c:v>
                </c:pt>
                <c:pt idx="11">
                  <c:v>3.3599999999999998E-2</c:v>
                </c:pt>
              </c:numCache>
            </c:numRef>
          </c:val>
          <c:extLst>
            <c:ext xmlns:c16="http://schemas.microsoft.com/office/drawing/2014/chart" uri="{C3380CC4-5D6E-409C-BE32-E72D297353CC}">
              <c16:uniqueId val="{00000000-CD9D-447D-A74C-25BFD190212D}"/>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805332078055456"/>
          <c:y val="1.3693791144496335E-2"/>
          <c:w val="0.31222041538286044"/>
          <c:h val="0.96493469776874385"/>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20556126136419"/>
          <c:y val="1.5801576434650688E-2"/>
          <c:w val="0.40675967134542995"/>
          <c:h val="0.98299005960925123"/>
        </c:manualLayout>
      </c:layout>
      <c:doughnutChart>
        <c:varyColors val="1"/>
        <c:ser>
          <c:idx val="0"/>
          <c:order val="0"/>
          <c:explosion val="25"/>
          <c:dLbls>
            <c:dLbl>
              <c:idx val="5"/>
              <c:layout>
                <c:manualLayout>
                  <c:x val="2.1739130434782608E-2"/>
                  <c:y val="-6.7128777401341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EB-435E-8ADF-768641DD9AE2}"/>
                </c:ext>
              </c:extLst>
            </c:dLbl>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Sheet1!$B$529:$B$534</c:f>
              <c:strCache>
                <c:ptCount val="6"/>
                <c:pt idx="0">
                  <c:v>Национальный Банк Казахстана</c:v>
                </c:pt>
                <c:pt idx="1">
                  <c:v>Народный банк</c:v>
                </c:pt>
                <c:pt idx="2">
                  <c:v>Kaspi</c:v>
                </c:pt>
                <c:pt idx="3">
                  <c:v>Сбербанк</c:v>
                </c:pt>
                <c:pt idx="4">
                  <c:v>Евразийский банк</c:v>
                </c:pt>
                <c:pt idx="5">
                  <c:v>Банк развития</c:v>
                </c:pt>
              </c:strCache>
            </c:strRef>
          </c:cat>
          <c:val>
            <c:numRef>
              <c:f>Sheet1!$C$529:$C$534</c:f>
              <c:numCache>
                <c:formatCode>0.00%</c:formatCode>
                <c:ptCount val="6"/>
                <c:pt idx="0">
                  <c:v>0.36920000000000008</c:v>
                </c:pt>
                <c:pt idx="1">
                  <c:v>0.37520000000000026</c:v>
                </c:pt>
                <c:pt idx="2">
                  <c:v>0.37520000000000026</c:v>
                </c:pt>
                <c:pt idx="3">
                  <c:v>0.14720000000000011</c:v>
                </c:pt>
                <c:pt idx="4">
                  <c:v>3.32E-2</c:v>
                </c:pt>
                <c:pt idx="5">
                  <c:v>8.0000000000000088E-3</c:v>
                </c:pt>
              </c:numCache>
            </c:numRef>
          </c:val>
          <c:extLst>
            <c:ext xmlns:c16="http://schemas.microsoft.com/office/drawing/2014/chart" uri="{C3380CC4-5D6E-409C-BE32-E72D297353CC}">
              <c16:uniqueId val="{00000000-9CEA-42C0-B20A-55501BE1CD9F}"/>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Sheet1!$B$545:$B$550</c:f>
              <c:strCache>
                <c:ptCount val="6"/>
                <c:pt idx="0">
                  <c:v>Национальный Банк Казахстана</c:v>
                </c:pt>
                <c:pt idx="1">
                  <c:v>Народный банк</c:v>
                </c:pt>
                <c:pt idx="2">
                  <c:v>Kaspi</c:v>
                </c:pt>
                <c:pt idx="3">
                  <c:v>Сбербанк</c:v>
                </c:pt>
                <c:pt idx="4">
                  <c:v>Евразийский банк</c:v>
                </c:pt>
                <c:pt idx="5">
                  <c:v>Банк развития</c:v>
                </c:pt>
              </c:strCache>
            </c:strRef>
          </c:cat>
          <c:val>
            <c:numRef>
              <c:f>Sheet1!$C$545:$C$550</c:f>
              <c:numCache>
                <c:formatCode>0.00%</c:formatCode>
                <c:ptCount val="6"/>
                <c:pt idx="0">
                  <c:v>0.41477603257707968</c:v>
                </c:pt>
                <c:pt idx="1">
                  <c:v>0.41826643397324065</c:v>
                </c:pt>
                <c:pt idx="2">
                  <c:v>0.38568935427574197</c:v>
                </c:pt>
                <c:pt idx="3">
                  <c:v>0.23443862710878416</c:v>
                </c:pt>
                <c:pt idx="4">
                  <c:v>6.5154159394997066E-2</c:v>
                </c:pt>
                <c:pt idx="5">
                  <c:v>1.6288539848749287E-2</c:v>
                </c:pt>
              </c:numCache>
            </c:numRef>
          </c:val>
          <c:extLst>
            <c:ext xmlns:c16="http://schemas.microsoft.com/office/drawing/2014/chart" uri="{C3380CC4-5D6E-409C-BE32-E72D297353CC}">
              <c16:uniqueId val="{00000000-56DB-4B0B-BF43-1A87288E2DA9}"/>
            </c:ext>
          </c:extLst>
        </c:ser>
        <c:dLbls>
          <c:showLegendKey val="0"/>
          <c:showVal val="0"/>
          <c:showCatName val="0"/>
          <c:showSerName val="0"/>
          <c:showPercent val="0"/>
          <c:showBubbleSize val="0"/>
        </c:dLbls>
        <c:gapWidth val="150"/>
        <c:shape val="box"/>
        <c:axId val="129981824"/>
        <c:axId val="130008192"/>
        <c:axId val="0"/>
      </c:bar3DChart>
      <c:catAx>
        <c:axId val="129981824"/>
        <c:scaling>
          <c:orientation val="minMax"/>
        </c:scaling>
        <c:delete val="0"/>
        <c:axPos val="l"/>
        <c:numFmt formatCode="General" sourceLinked="0"/>
        <c:majorTickMark val="out"/>
        <c:minorTickMark val="none"/>
        <c:tickLblPos val="nextTo"/>
        <c:txPr>
          <a:bodyPr/>
          <a:lstStyle/>
          <a:p>
            <a:pPr>
              <a:defRPr sz="2000"/>
            </a:pPr>
            <a:endParaRPr lang="ru-RU"/>
          </a:p>
        </c:txPr>
        <c:crossAx val="130008192"/>
        <c:crosses val="autoZero"/>
        <c:auto val="1"/>
        <c:lblAlgn val="ctr"/>
        <c:lblOffset val="100"/>
        <c:noMultiLvlLbl val="0"/>
      </c:catAx>
      <c:valAx>
        <c:axId val="130008192"/>
        <c:scaling>
          <c:orientation val="minMax"/>
        </c:scaling>
        <c:delete val="1"/>
        <c:axPos val="b"/>
        <c:majorGridlines/>
        <c:numFmt formatCode="0.00%" sourceLinked="1"/>
        <c:majorTickMark val="out"/>
        <c:minorTickMark val="none"/>
        <c:tickLblPos val="nextTo"/>
        <c:crossAx val="129981824"/>
        <c:crosses val="autoZero"/>
        <c:crossBetween val="between"/>
      </c:valAx>
    </c:plotArea>
    <c:plotVisOnly val="1"/>
    <c:dispBlanksAs val="gap"/>
    <c:showDLblsOverMax val="0"/>
  </c:chart>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Sheet1!$B$555:$B$561</c:f>
              <c:strCache>
                <c:ptCount val="7"/>
                <c:pt idx="0">
                  <c:v>Cовершенно не согласен</c:v>
                </c:pt>
                <c:pt idx="1">
                  <c:v>2</c:v>
                </c:pt>
                <c:pt idx="2">
                  <c:v>3</c:v>
                </c:pt>
                <c:pt idx="3">
                  <c:v>4</c:v>
                </c:pt>
                <c:pt idx="4">
                  <c:v>5</c:v>
                </c:pt>
                <c:pt idx="5">
                  <c:v>6</c:v>
                </c:pt>
                <c:pt idx="6">
                  <c:v>Aбсолютно согласен</c:v>
                </c:pt>
              </c:strCache>
            </c:strRef>
          </c:cat>
          <c:val>
            <c:numRef>
              <c:f>Sheet1!$C$555:$C$561</c:f>
              <c:numCache>
                <c:formatCode>0.00</c:formatCode>
                <c:ptCount val="7"/>
                <c:pt idx="0">
                  <c:v>1.8</c:v>
                </c:pt>
                <c:pt idx="1">
                  <c:v>2.16</c:v>
                </c:pt>
                <c:pt idx="2">
                  <c:v>26.16</c:v>
                </c:pt>
                <c:pt idx="3">
                  <c:v>16.600000000000001</c:v>
                </c:pt>
                <c:pt idx="4">
                  <c:v>14.4</c:v>
                </c:pt>
                <c:pt idx="5">
                  <c:v>12.68</c:v>
                </c:pt>
                <c:pt idx="6">
                  <c:v>26.2</c:v>
                </c:pt>
              </c:numCache>
            </c:numRef>
          </c:val>
          <c:extLst>
            <c:ext xmlns:c16="http://schemas.microsoft.com/office/drawing/2014/chart" uri="{C3380CC4-5D6E-409C-BE32-E72D297353CC}">
              <c16:uniqueId val="{00000000-FC62-4420-8C54-F307DD8321FF}"/>
            </c:ext>
          </c:extLst>
        </c:ser>
        <c:dLbls>
          <c:showLegendKey val="0"/>
          <c:showVal val="0"/>
          <c:showCatName val="0"/>
          <c:showSerName val="0"/>
          <c:showPercent val="0"/>
          <c:showBubbleSize val="0"/>
        </c:dLbls>
        <c:gapWidth val="150"/>
        <c:shape val="box"/>
        <c:axId val="130233472"/>
        <c:axId val="130235008"/>
        <c:axId val="0"/>
      </c:bar3DChart>
      <c:catAx>
        <c:axId val="130233472"/>
        <c:scaling>
          <c:orientation val="minMax"/>
        </c:scaling>
        <c:delete val="0"/>
        <c:axPos val="b"/>
        <c:numFmt formatCode="General" sourceLinked="0"/>
        <c:majorTickMark val="out"/>
        <c:minorTickMark val="none"/>
        <c:tickLblPos val="nextTo"/>
        <c:txPr>
          <a:bodyPr/>
          <a:lstStyle/>
          <a:p>
            <a:pPr>
              <a:defRPr sz="2000"/>
            </a:pPr>
            <a:endParaRPr lang="ru-RU"/>
          </a:p>
        </c:txPr>
        <c:crossAx val="130235008"/>
        <c:crosses val="autoZero"/>
        <c:auto val="1"/>
        <c:lblAlgn val="ctr"/>
        <c:lblOffset val="100"/>
        <c:noMultiLvlLbl val="0"/>
      </c:catAx>
      <c:valAx>
        <c:axId val="130235008"/>
        <c:scaling>
          <c:orientation val="minMax"/>
        </c:scaling>
        <c:delete val="1"/>
        <c:axPos val="l"/>
        <c:majorGridlines/>
        <c:numFmt formatCode="0.00" sourceLinked="1"/>
        <c:majorTickMark val="out"/>
        <c:minorTickMark val="none"/>
        <c:tickLblPos val="nextTo"/>
        <c:crossAx val="130233472"/>
        <c:crosses val="autoZero"/>
        <c:crossBetween val="between"/>
      </c:valAx>
    </c:plotArea>
    <c:plotVisOnly val="1"/>
    <c:dispBlanksAs val="gap"/>
    <c:showDLblsOverMax val="0"/>
  </c:chart>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Sheet1!$B$566:$B$572</c:f>
              <c:strCache>
                <c:ptCount val="7"/>
                <c:pt idx="0">
                  <c:v>Cовершенно не согласен</c:v>
                </c:pt>
                <c:pt idx="1">
                  <c:v>2</c:v>
                </c:pt>
                <c:pt idx="2">
                  <c:v>3</c:v>
                </c:pt>
                <c:pt idx="3">
                  <c:v>4</c:v>
                </c:pt>
                <c:pt idx="4">
                  <c:v>5</c:v>
                </c:pt>
                <c:pt idx="5">
                  <c:v>6</c:v>
                </c:pt>
                <c:pt idx="6">
                  <c:v>Aбсолютно согласен</c:v>
                </c:pt>
              </c:strCache>
            </c:strRef>
          </c:cat>
          <c:val>
            <c:numRef>
              <c:f>Sheet1!$C$566:$C$572</c:f>
              <c:numCache>
                <c:formatCode>0.00</c:formatCode>
                <c:ptCount val="7"/>
                <c:pt idx="0">
                  <c:v>8.2000000000000011</c:v>
                </c:pt>
                <c:pt idx="1">
                  <c:v>11.04</c:v>
                </c:pt>
                <c:pt idx="2">
                  <c:v>31.16</c:v>
                </c:pt>
                <c:pt idx="3">
                  <c:v>18.279999999999987</c:v>
                </c:pt>
                <c:pt idx="4">
                  <c:v>11.92</c:v>
                </c:pt>
                <c:pt idx="5">
                  <c:v>6.92</c:v>
                </c:pt>
                <c:pt idx="6">
                  <c:v>12.48</c:v>
                </c:pt>
              </c:numCache>
            </c:numRef>
          </c:val>
          <c:extLst>
            <c:ext xmlns:c16="http://schemas.microsoft.com/office/drawing/2014/chart" uri="{C3380CC4-5D6E-409C-BE32-E72D297353CC}">
              <c16:uniqueId val="{00000000-6894-414C-B048-3BDA43D77D10}"/>
            </c:ext>
          </c:extLst>
        </c:ser>
        <c:dLbls>
          <c:showLegendKey val="0"/>
          <c:showVal val="0"/>
          <c:showCatName val="0"/>
          <c:showSerName val="0"/>
          <c:showPercent val="0"/>
          <c:showBubbleSize val="0"/>
        </c:dLbls>
        <c:gapWidth val="150"/>
        <c:shape val="box"/>
        <c:axId val="130292352"/>
        <c:axId val="130298240"/>
        <c:axId val="0"/>
      </c:bar3DChart>
      <c:catAx>
        <c:axId val="130292352"/>
        <c:scaling>
          <c:orientation val="minMax"/>
        </c:scaling>
        <c:delete val="0"/>
        <c:axPos val="l"/>
        <c:numFmt formatCode="General" sourceLinked="0"/>
        <c:majorTickMark val="out"/>
        <c:minorTickMark val="none"/>
        <c:tickLblPos val="nextTo"/>
        <c:txPr>
          <a:bodyPr/>
          <a:lstStyle/>
          <a:p>
            <a:pPr>
              <a:defRPr sz="2000"/>
            </a:pPr>
            <a:endParaRPr lang="ru-RU"/>
          </a:p>
        </c:txPr>
        <c:crossAx val="130298240"/>
        <c:crosses val="autoZero"/>
        <c:auto val="1"/>
        <c:lblAlgn val="ctr"/>
        <c:lblOffset val="100"/>
        <c:noMultiLvlLbl val="0"/>
      </c:catAx>
      <c:valAx>
        <c:axId val="130298240"/>
        <c:scaling>
          <c:orientation val="minMax"/>
        </c:scaling>
        <c:delete val="1"/>
        <c:axPos val="b"/>
        <c:majorGridlines/>
        <c:numFmt formatCode="0.00" sourceLinked="1"/>
        <c:majorTickMark val="out"/>
        <c:minorTickMark val="none"/>
        <c:tickLblPos val="nextTo"/>
        <c:crossAx val="130292352"/>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7A4300"/>
                </a:solidFill>
                <a:latin typeface="+mn-lt"/>
                <a:ea typeface="+mn-ea"/>
                <a:cs typeface="+mn-cs"/>
              </a:defRPr>
            </a:pPr>
            <a:r>
              <a:rPr lang="ru-RU" sz="1200" b="1" dirty="0">
                <a:solidFill>
                  <a:srgbClr val="7A4300"/>
                </a:solidFill>
              </a:rPr>
              <a:t>Внимательно слежу за бюджетом и тратами</a:t>
            </a:r>
          </a:p>
        </c:rich>
      </c:tx>
      <c:overlay val="0"/>
      <c:spPr>
        <a:noFill/>
        <a:ln w="25400">
          <a:noFill/>
        </a:ln>
      </c:sp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6B-164C-864A-5B9B6419FB35}"/>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4C6B-164C-864A-5B9B6419FB35}"/>
              </c:ext>
            </c:extLst>
          </c:dPt>
          <c:dPt>
            <c:idx val="2"/>
            <c:bubble3D val="0"/>
            <c:spPr>
              <a:solidFill>
                <a:srgbClr val="78A779"/>
              </a:solidFill>
              <a:ln w="19050">
                <a:solidFill>
                  <a:schemeClr val="lt1"/>
                </a:solidFill>
              </a:ln>
              <a:effectLst/>
            </c:spPr>
            <c:extLst>
              <c:ext xmlns:c16="http://schemas.microsoft.com/office/drawing/2014/chart" uri="{C3380CC4-5D6E-409C-BE32-E72D297353CC}">
                <c16:uniqueId val="{00000005-4C6B-164C-864A-5B9B6419FB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6B-164C-864A-5B9B6419FB35}"/>
              </c:ext>
            </c:extLst>
          </c:dPt>
          <c:dPt>
            <c:idx val="4"/>
            <c:bubble3D val="0"/>
            <c:spPr>
              <a:solidFill>
                <a:srgbClr val="D6D7FF"/>
              </a:solidFill>
              <a:ln w="19050">
                <a:solidFill>
                  <a:schemeClr val="lt1"/>
                </a:solidFill>
              </a:ln>
              <a:effectLst/>
            </c:spPr>
            <c:extLst>
              <c:ext xmlns:c16="http://schemas.microsoft.com/office/drawing/2014/chart" uri="{C3380CC4-5D6E-409C-BE32-E72D297353CC}">
                <c16:uniqueId val="{00000009-4C6B-164C-864A-5B9B6419FB35}"/>
              </c:ext>
            </c:extLst>
          </c:dPt>
          <c:dLbls>
            <c:dLbl>
              <c:idx val="0"/>
              <c:layout>
                <c:manualLayout>
                  <c:x val="-1.94444444444445E-2"/>
                  <c:y val="-0.1091042863318656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6B-164C-864A-5B9B6419FB35}"/>
                </c:ext>
              </c:extLst>
            </c:dLbl>
            <c:dLbl>
              <c:idx val="1"/>
              <c:layout>
                <c:manualLayout>
                  <c:x val="6.3888888888888884E-2"/>
                  <c:y val="-6.6241888130061058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6B-164C-864A-5B9B6419FB35}"/>
                </c:ext>
              </c:extLst>
            </c:dLbl>
            <c:dLbl>
              <c:idx val="2"/>
              <c:layout>
                <c:manualLayout>
                  <c:x val="8.0555555555555852E-2"/>
                  <c:y val="-2.3379489928256947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6B-164C-864A-5B9B6419FB35}"/>
                </c:ext>
              </c:extLst>
            </c:dLbl>
            <c:dLbl>
              <c:idx val="3"/>
              <c:layout>
                <c:manualLayout>
                  <c:x val="-8.4558398950131716E-2"/>
                  <c:y val="7.4035204848206984E-2"/>
                </c:manualLayout>
              </c:layout>
              <c:spPr>
                <a:noFill/>
                <a:ln w="25400">
                  <a:noFill/>
                </a:ln>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ru-RU"/>
                </a:p>
              </c:txPr>
              <c:showLegendKey val="1"/>
              <c:showVal val="1"/>
              <c:showCatName val="0"/>
              <c:showSerName val="0"/>
              <c:showPercent val="0"/>
              <c:showBubbleSize val="0"/>
              <c:extLst>
                <c:ext xmlns:c15="http://schemas.microsoft.com/office/drawing/2012/chart" uri="{CE6537A1-D6FC-4f65-9D91-7224C49458BB}">
                  <c15:layout>
                    <c:manualLayout>
                      <c:w val="7.7241688538932637E-2"/>
                      <c:h val="6.616395649696695E-2"/>
                    </c:manualLayout>
                  </c15:layout>
                </c:ext>
                <c:ext xmlns:c16="http://schemas.microsoft.com/office/drawing/2014/chart" uri="{C3380CC4-5D6E-409C-BE32-E72D297353CC}">
                  <c16:uniqueId val="{00000007-4C6B-164C-864A-5B9B6419FB35}"/>
                </c:ext>
              </c:extLst>
            </c:dLbl>
            <c:dLbl>
              <c:idx val="4"/>
              <c:layout>
                <c:manualLayout>
                  <c:x val="-0.11388888888888885"/>
                  <c:y val="-1.5586326618837968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C6B-164C-864A-5B9B6419FB35}"/>
                </c:ext>
              </c:extLst>
            </c:dLbl>
            <c:spPr>
              <a:noFill/>
              <a:ln w="25400">
                <a:noFill/>
              </a:ln>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1"/>
            <c:showVal val="1"/>
            <c:showCatName val="0"/>
            <c:showSerName val="0"/>
            <c:showPercent val="0"/>
            <c:showBubbleSize val="0"/>
            <c:showLeaderLines val="1"/>
            <c:extLst>
              <c:ext xmlns:c15="http://schemas.microsoft.com/office/drawing/2012/chart" uri="{CE6537A1-D6FC-4f65-9D91-7224C49458BB}"/>
            </c:extLst>
          </c:dLbls>
          <c:cat>
            <c:strRef>
              <c:f>общая!$B$93:$B$97</c:f>
              <c:strCache>
                <c:ptCount val="5"/>
                <c:pt idx="0">
                  <c:v>Совсем не согласен</c:v>
                </c:pt>
                <c:pt idx="1">
                  <c:v>2</c:v>
                </c:pt>
                <c:pt idx="2">
                  <c:v>3</c:v>
                </c:pt>
                <c:pt idx="3">
                  <c:v>4</c:v>
                </c:pt>
                <c:pt idx="4">
                  <c:v>Полностью согласен</c:v>
                </c:pt>
              </c:strCache>
            </c:strRef>
          </c:cat>
          <c:val>
            <c:numRef>
              <c:f>общая!$C$93:$C$97</c:f>
              <c:numCache>
                <c:formatCode>###0.0</c:formatCode>
                <c:ptCount val="5"/>
                <c:pt idx="0">
                  <c:v>1.35</c:v>
                </c:pt>
                <c:pt idx="1">
                  <c:v>7.05</c:v>
                </c:pt>
                <c:pt idx="2">
                  <c:v>36.300000000000004</c:v>
                </c:pt>
                <c:pt idx="3">
                  <c:v>14.65</c:v>
                </c:pt>
                <c:pt idx="4">
                  <c:v>40.65</c:v>
                </c:pt>
              </c:numCache>
            </c:numRef>
          </c:val>
          <c:extLst>
            <c:ext xmlns:c16="http://schemas.microsoft.com/office/drawing/2014/chart" uri="{C3380CC4-5D6E-409C-BE32-E72D297353CC}">
              <c16:uniqueId val="{0000000A-4C6B-164C-864A-5B9B6419FB35}"/>
            </c:ext>
          </c:extLst>
        </c:ser>
        <c:dLbls>
          <c:showLegendKey val="0"/>
          <c:showVal val="0"/>
          <c:showCatName val="0"/>
          <c:showSerName val="0"/>
          <c:showPercent val="0"/>
          <c:showBubbleSize val="0"/>
          <c:showLeaderLines val="1"/>
        </c:dLbls>
        <c:firstSliceAng val="0"/>
        <c:holeSize val="75"/>
      </c:doughnutChart>
      <c:spPr>
        <a:noFill/>
        <a:ln w="25400">
          <a:noFill/>
        </a:ln>
      </c:spPr>
    </c:plotArea>
    <c:legend>
      <c:legendPos val="b"/>
      <c:overlay val="0"/>
      <c:spPr>
        <a:noFill/>
        <a:ln w="25400">
          <a:noFill/>
        </a:ln>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legend>
    <c:plotVisOnly val="1"/>
    <c:dispBlanksAs val="zero"/>
    <c:showDLblsOverMax val="0"/>
  </c:chart>
  <c:spPr>
    <a:solidFill>
      <a:schemeClr val="accent2">
        <a:lumMod val="60000"/>
        <a:lumOff val="40000"/>
      </a:schemeClr>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Sheet1!$B$577:$B$583</c:f>
              <c:strCache>
                <c:ptCount val="7"/>
                <c:pt idx="0">
                  <c:v>Cовершенно не согласен</c:v>
                </c:pt>
                <c:pt idx="1">
                  <c:v>2</c:v>
                </c:pt>
                <c:pt idx="2">
                  <c:v>3</c:v>
                </c:pt>
                <c:pt idx="3">
                  <c:v>4</c:v>
                </c:pt>
                <c:pt idx="4">
                  <c:v>5</c:v>
                </c:pt>
                <c:pt idx="5">
                  <c:v>6</c:v>
                </c:pt>
                <c:pt idx="6">
                  <c:v>Aбсолютно согласен</c:v>
                </c:pt>
              </c:strCache>
            </c:strRef>
          </c:cat>
          <c:val>
            <c:numRef>
              <c:f>Sheet1!$C$577:$C$583</c:f>
              <c:numCache>
                <c:formatCode>0.00</c:formatCode>
                <c:ptCount val="7"/>
                <c:pt idx="0">
                  <c:v>4.5199999999999996</c:v>
                </c:pt>
                <c:pt idx="1">
                  <c:v>6.6</c:v>
                </c:pt>
                <c:pt idx="2">
                  <c:v>32.32</c:v>
                </c:pt>
                <c:pt idx="3">
                  <c:v>19.079999999999988</c:v>
                </c:pt>
                <c:pt idx="4">
                  <c:v>13.8</c:v>
                </c:pt>
                <c:pt idx="5">
                  <c:v>10.4</c:v>
                </c:pt>
                <c:pt idx="6">
                  <c:v>13.28</c:v>
                </c:pt>
              </c:numCache>
            </c:numRef>
          </c:val>
          <c:extLst>
            <c:ext xmlns:c16="http://schemas.microsoft.com/office/drawing/2014/chart" uri="{C3380CC4-5D6E-409C-BE32-E72D297353CC}">
              <c16:uniqueId val="{00000000-1C3C-464B-8EC4-FB990B9BF425}"/>
            </c:ext>
          </c:extLst>
        </c:ser>
        <c:dLbls>
          <c:showLegendKey val="0"/>
          <c:showVal val="0"/>
          <c:showCatName val="0"/>
          <c:showSerName val="0"/>
          <c:showPercent val="0"/>
          <c:showBubbleSize val="0"/>
        </c:dLbls>
        <c:gapWidth val="150"/>
        <c:shape val="box"/>
        <c:axId val="130322816"/>
        <c:axId val="130324352"/>
        <c:axId val="0"/>
      </c:bar3DChart>
      <c:catAx>
        <c:axId val="130322816"/>
        <c:scaling>
          <c:orientation val="minMax"/>
        </c:scaling>
        <c:delete val="0"/>
        <c:axPos val="b"/>
        <c:numFmt formatCode="General" sourceLinked="0"/>
        <c:majorTickMark val="out"/>
        <c:minorTickMark val="none"/>
        <c:tickLblPos val="nextTo"/>
        <c:txPr>
          <a:bodyPr/>
          <a:lstStyle/>
          <a:p>
            <a:pPr>
              <a:defRPr sz="2000"/>
            </a:pPr>
            <a:endParaRPr lang="ru-RU"/>
          </a:p>
        </c:txPr>
        <c:crossAx val="130324352"/>
        <c:crosses val="autoZero"/>
        <c:auto val="1"/>
        <c:lblAlgn val="ctr"/>
        <c:lblOffset val="100"/>
        <c:noMultiLvlLbl val="0"/>
      </c:catAx>
      <c:valAx>
        <c:axId val="130324352"/>
        <c:scaling>
          <c:orientation val="minMax"/>
        </c:scaling>
        <c:delete val="1"/>
        <c:axPos val="l"/>
        <c:majorGridlines/>
        <c:numFmt formatCode="0.00" sourceLinked="1"/>
        <c:majorTickMark val="out"/>
        <c:minorTickMark val="none"/>
        <c:tickLblPos val="nextTo"/>
        <c:crossAx val="130322816"/>
        <c:crosses val="autoZero"/>
        <c:crossBetween val="between"/>
      </c:valAx>
    </c:plotArea>
    <c:plotVisOnly val="1"/>
    <c:dispBlanksAs val="gap"/>
    <c:showDLblsOverMax val="0"/>
  </c:chart>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Sheet1!$B$588:$B$594</c:f>
              <c:strCache>
                <c:ptCount val="7"/>
                <c:pt idx="0">
                  <c:v>Cовершенно не согласен</c:v>
                </c:pt>
                <c:pt idx="1">
                  <c:v>2</c:v>
                </c:pt>
                <c:pt idx="2">
                  <c:v>3</c:v>
                </c:pt>
                <c:pt idx="3">
                  <c:v>4</c:v>
                </c:pt>
                <c:pt idx="4">
                  <c:v>5</c:v>
                </c:pt>
                <c:pt idx="5">
                  <c:v>6</c:v>
                </c:pt>
                <c:pt idx="6">
                  <c:v>Aбсолютно согласен</c:v>
                </c:pt>
              </c:strCache>
            </c:strRef>
          </c:cat>
          <c:val>
            <c:numRef>
              <c:f>Sheet1!$C$588:$C$594</c:f>
              <c:numCache>
                <c:formatCode>0.00</c:formatCode>
                <c:ptCount val="7"/>
                <c:pt idx="0">
                  <c:v>4.1599999999999975</c:v>
                </c:pt>
                <c:pt idx="1">
                  <c:v>7.04</c:v>
                </c:pt>
                <c:pt idx="2">
                  <c:v>33.120000000000012</c:v>
                </c:pt>
                <c:pt idx="3">
                  <c:v>18.88</c:v>
                </c:pt>
                <c:pt idx="4">
                  <c:v>13.28</c:v>
                </c:pt>
                <c:pt idx="5">
                  <c:v>10.76</c:v>
                </c:pt>
                <c:pt idx="6">
                  <c:v>12.76</c:v>
                </c:pt>
              </c:numCache>
            </c:numRef>
          </c:val>
          <c:extLst>
            <c:ext xmlns:c16="http://schemas.microsoft.com/office/drawing/2014/chart" uri="{C3380CC4-5D6E-409C-BE32-E72D297353CC}">
              <c16:uniqueId val="{00000000-FB09-4435-ADFB-00678AC62DAD}"/>
            </c:ext>
          </c:extLst>
        </c:ser>
        <c:dLbls>
          <c:showLegendKey val="0"/>
          <c:showVal val="0"/>
          <c:showCatName val="0"/>
          <c:showSerName val="0"/>
          <c:showPercent val="0"/>
          <c:showBubbleSize val="0"/>
          <c:showLeaderLines val="1"/>
        </c:dLbls>
      </c:pie3D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Sheet1!$B$599:$B$605</c:f>
              <c:strCache>
                <c:ptCount val="7"/>
                <c:pt idx="0">
                  <c:v>Cовершенно не согласен</c:v>
                </c:pt>
                <c:pt idx="1">
                  <c:v>2</c:v>
                </c:pt>
                <c:pt idx="2">
                  <c:v>3</c:v>
                </c:pt>
                <c:pt idx="3">
                  <c:v>4</c:v>
                </c:pt>
                <c:pt idx="4">
                  <c:v>5</c:v>
                </c:pt>
                <c:pt idx="5">
                  <c:v>6</c:v>
                </c:pt>
                <c:pt idx="6">
                  <c:v>Aбсолютно согласен</c:v>
                </c:pt>
              </c:strCache>
            </c:strRef>
          </c:cat>
          <c:val>
            <c:numRef>
              <c:f>Sheet1!$C$599:$C$605</c:f>
              <c:numCache>
                <c:formatCode>0.00</c:formatCode>
                <c:ptCount val="7"/>
                <c:pt idx="0">
                  <c:v>6.3599999999999985</c:v>
                </c:pt>
                <c:pt idx="1">
                  <c:v>12.24</c:v>
                </c:pt>
                <c:pt idx="2">
                  <c:v>31.8</c:v>
                </c:pt>
                <c:pt idx="3">
                  <c:v>18</c:v>
                </c:pt>
                <c:pt idx="4">
                  <c:v>11.92</c:v>
                </c:pt>
                <c:pt idx="5">
                  <c:v>8.92</c:v>
                </c:pt>
                <c:pt idx="6">
                  <c:v>10.76</c:v>
                </c:pt>
              </c:numCache>
            </c:numRef>
          </c:val>
          <c:extLst>
            <c:ext xmlns:c16="http://schemas.microsoft.com/office/drawing/2014/chart" uri="{C3380CC4-5D6E-409C-BE32-E72D297353CC}">
              <c16:uniqueId val="{00000000-D756-48E2-9D21-1E5436516B0B}"/>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Sheet1!$B$610:$B$616</c:f>
              <c:strCache>
                <c:ptCount val="7"/>
                <c:pt idx="0">
                  <c:v>Cовершенно не согласен</c:v>
                </c:pt>
                <c:pt idx="1">
                  <c:v>2</c:v>
                </c:pt>
                <c:pt idx="2">
                  <c:v>3</c:v>
                </c:pt>
                <c:pt idx="3">
                  <c:v>4</c:v>
                </c:pt>
                <c:pt idx="4">
                  <c:v>5</c:v>
                </c:pt>
                <c:pt idx="5">
                  <c:v>6</c:v>
                </c:pt>
                <c:pt idx="6">
                  <c:v>Aбсолютно согласен</c:v>
                </c:pt>
              </c:strCache>
            </c:strRef>
          </c:cat>
          <c:val>
            <c:numRef>
              <c:f>Sheet1!$C$610:$C$616</c:f>
              <c:numCache>
                <c:formatCode>0.00</c:formatCode>
                <c:ptCount val="7"/>
                <c:pt idx="0">
                  <c:v>4.2</c:v>
                </c:pt>
                <c:pt idx="1">
                  <c:v>7.24</c:v>
                </c:pt>
                <c:pt idx="2">
                  <c:v>32.44</c:v>
                </c:pt>
                <c:pt idx="3">
                  <c:v>19.12</c:v>
                </c:pt>
                <c:pt idx="4">
                  <c:v>13</c:v>
                </c:pt>
                <c:pt idx="5">
                  <c:v>10.92</c:v>
                </c:pt>
                <c:pt idx="6">
                  <c:v>13.08</c:v>
                </c:pt>
              </c:numCache>
            </c:numRef>
          </c:val>
          <c:extLst>
            <c:ext xmlns:c16="http://schemas.microsoft.com/office/drawing/2014/chart" uri="{C3380CC4-5D6E-409C-BE32-E72D297353CC}">
              <c16:uniqueId val="{00000000-0466-404C-9556-848880836156}"/>
            </c:ext>
          </c:extLst>
        </c:ser>
        <c:dLbls>
          <c:showLegendKey val="0"/>
          <c:showVal val="0"/>
          <c:showCatName val="0"/>
          <c:showSerName val="0"/>
          <c:showPercent val="0"/>
          <c:showBubbleSize val="0"/>
        </c:dLbls>
        <c:gapWidth val="150"/>
        <c:shape val="box"/>
        <c:axId val="130566784"/>
        <c:axId val="130572672"/>
        <c:axId val="0"/>
      </c:bar3DChart>
      <c:catAx>
        <c:axId val="130566784"/>
        <c:scaling>
          <c:orientation val="minMax"/>
        </c:scaling>
        <c:delete val="0"/>
        <c:axPos val="l"/>
        <c:numFmt formatCode="General" sourceLinked="0"/>
        <c:majorTickMark val="out"/>
        <c:minorTickMark val="none"/>
        <c:tickLblPos val="nextTo"/>
        <c:txPr>
          <a:bodyPr/>
          <a:lstStyle/>
          <a:p>
            <a:pPr>
              <a:defRPr sz="2000"/>
            </a:pPr>
            <a:endParaRPr lang="ru-RU"/>
          </a:p>
        </c:txPr>
        <c:crossAx val="130572672"/>
        <c:crosses val="autoZero"/>
        <c:auto val="1"/>
        <c:lblAlgn val="ctr"/>
        <c:lblOffset val="100"/>
        <c:noMultiLvlLbl val="0"/>
      </c:catAx>
      <c:valAx>
        <c:axId val="130572672"/>
        <c:scaling>
          <c:orientation val="minMax"/>
        </c:scaling>
        <c:delete val="1"/>
        <c:axPos val="b"/>
        <c:majorGridlines/>
        <c:numFmt formatCode="0.00" sourceLinked="1"/>
        <c:majorTickMark val="out"/>
        <c:minorTickMark val="none"/>
        <c:tickLblPos val="nextTo"/>
        <c:crossAx val="130566784"/>
        <c:crosses val="autoZero"/>
        <c:crossBetween val="between"/>
      </c:valAx>
    </c:plotArea>
    <c:plotVisOnly val="1"/>
    <c:dispBlanksAs val="gap"/>
    <c:showDLblsOverMax val="0"/>
  </c:chart>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Sheet1!$B$621:$B$627</c:f>
              <c:strCache>
                <c:ptCount val="7"/>
                <c:pt idx="0">
                  <c:v>Cовершенно не согласен</c:v>
                </c:pt>
                <c:pt idx="1">
                  <c:v>2</c:v>
                </c:pt>
                <c:pt idx="2">
                  <c:v>3</c:v>
                </c:pt>
                <c:pt idx="3">
                  <c:v>4</c:v>
                </c:pt>
                <c:pt idx="4">
                  <c:v>5</c:v>
                </c:pt>
                <c:pt idx="5">
                  <c:v>6</c:v>
                </c:pt>
                <c:pt idx="6">
                  <c:v>Aбсолютно согласен</c:v>
                </c:pt>
              </c:strCache>
            </c:strRef>
          </c:cat>
          <c:val>
            <c:numRef>
              <c:f>Sheet1!$C$621:$C$627</c:f>
              <c:numCache>
                <c:formatCode>0.00</c:formatCode>
                <c:ptCount val="7"/>
                <c:pt idx="0">
                  <c:v>5.44</c:v>
                </c:pt>
                <c:pt idx="1">
                  <c:v>7.68</c:v>
                </c:pt>
                <c:pt idx="2">
                  <c:v>30.279999999999987</c:v>
                </c:pt>
                <c:pt idx="3">
                  <c:v>20.2</c:v>
                </c:pt>
                <c:pt idx="4">
                  <c:v>13.84</c:v>
                </c:pt>
                <c:pt idx="5">
                  <c:v>9.68</c:v>
                </c:pt>
                <c:pt idx="6">
                  <c:v>12.88</c:v>
                </c:pt>
              </c:numCache>
            </c:numRef>
          </c:val>
          <c:extLst>
            <c:ext xmlns:c16="http://schemas.microsoft.com/office/drawing/2014/chart" uri="{C3380CC4-5D6E-409C-BE32-E72D297353CC}">
              <c16:uniqueId val="{00000000-AB83-4C51-80F0-45AE4574C224}"/>
            </c:ext>
          </c:extLst>
        </c:ser>
        <c:dLbls>
          <c:showLegendKey val="0"/>
          <c:showVal val="0"/>
          <c:showCatName val="0"/>
          <c:showSerName val="0"/>
          <c:showPercent val="0"/>
          <c:showBubbleSize val="0"/>
        </c:dLbls>
        <c:gapWidth val="150"/>
        <c:shape val="box"/>
        <c:axId val="130630016"/>
        <c:axId val="130631552"/>
        <c:axId val="0"/>
      </c:bar3DChart>
      <c:catAx>
        <c:axId val="130630016"/>
        <c:scaling>
          <c:orientation val="minMax"/>
        </c:scaling>
        <c:delete val="0"/>
        <c:axPos val="b"/>
        <c:numFmt formatCode="General" sourceLinked="0"/>
        <c:majorTickMark val="out"/>
        <c:minorTickMark val="none"/>
        <c:tickLblPos val="nextTo"/>
        <c:txPr>
          <a:bodyPr/>
          <a:lstStyle/>
          <a:p>
            <a:pPr>
              <a:defRPr sz="2000"/>
            </a:pPr>
            <a:endParaRPr lang="ru-RU"/>
          </a:p>
        </c:txPr>
        <c:crossAx val="130631552"/>
        <c:crosses val="autoZero"/>
        <c:auto val="1"/>
        <c:lblAlgn val="ctr"/>
        <c:lblOffset val="100"/>
        <c:noMultiLvlLbl val="0"/>
      </c:catAx>
      <c:valAx>
        <c:axId val="130631552"/>
        <c:scaling>
          <c:orientation val="minMax"/>
        </c:scaling>
        <c:delete val="1"/>
        <c:axPos val="l"/>
        <c:majorGridlines/>
        <c:numFmt formatCode="0.00" sourceLinked="1"/>
        <c:majorTickMark val="out"/>
        <c:minorTickMark val="none"/>
        <c:tickLblPos val="nextTo"/>
        <c:crossAx val="130630016"/>
        <c:crosses val="autoZero"/>
        <c:crossBetween val="between"/>
      </c:valAx>
    </c:plotArea>
    <c:plotVisOnly val="1"/>
    <c:dispBlanksAs val="gap"/>
    <c:showDLblsOverMax val="0"/>
  </c:chart>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1800"/>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Sheet1!$B$632:$B$638</c:f>
              <c:strCache>
                <c:ptCount val="7"/>
                <c:pt idx="0">
                  <c:v>Cовершенно не согласен</c:v>
                </c:pt>
                <c:pt idx="1">
                  <c:v>2</c:v>
                </c:pt>
                <c:pt idx="2">
                  <c:v>3</c:v>
                </c:pt>
                <c:pt idx="3">
                  <c:v>4</c:v>
                </c:pt>
                <c:pt idx="4">
                  <c:v>5</c:v>
                </c:pt>
                <c:pt idx="5">
                  <c:v>6</c:v>
                </c:pt>
                <c:pt idx="6">
                  <c:v>Aбсолютно согласен</c:v>
                </c:pt>
              </c:strCache>
            </c:strRef>
          </c:cat>
          <c:val>
            <c:numRef>
              <c:f>Sheet1!$C$632:$C$638</c:f>
              <c:numCache>
                <c:formatCode>0.00</c:formatCode>
                <c:ptCount val="7"/>
                <c:pt idx="0">
                  <c:v>5.72</c:v>
                </c:pt>
                <c:pt idx="1">
                  <c:v>7.64</c:v>
                </c:pt>
                <c:pt idx="2">
                  <c:v>31.2</c:v>
                </c:pt>
                <c:pt idx="3">
                  <c:v>20.52</c:v>
                </c:pt>
                <c:pt idx="4">
                  <c:v>11.76</c:v>
                </c:pt>
                <c:pt idx="5">
                  <c:v>11.12</c:v>
                </c:pt>
                <c:pt idx="6">
                  <c:v>12.04</c:v>
                </c:pt>
              </c:numCache>
            </c:numRef>
          </c:val>
          <c:extLst>
            <c:ext xmlns:c16="http://schemas.microsoft.com/office/drawing/2014/chart" uri="{C3380CC4-5D6E-409C-BE32-E72D297353CC}">
              <c16:uniqueId val="{00000000-B78B-41CA-9ACE-355DC103272A}"/>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Sheet1!$B$643:$B$645</c:f>
              <c:strCache>
                <c:ptCount val="3"/>
                <c:pt idx="0">
                  <c:v>Знаю</c:v>
                </c:pt>
                <c:pt idx="1">
                  <c:v>Не знаю</c:v>
                </c:pt>
                <c:pt idx="2">
                  <c:v>Частично знаю</c:v>
                </c:pt>
              </c:strCache>
            </c:strRef>
          </c:cat>
          <c:val>
            <c:numRef>
              <c:f>Sheet1!$C$643:$C$645</c:f>
              <c:numCache>
                <c:formatCode>0.00</c:formatCode>
                <c:ptCount val="3"/>
                <c:pt idx="0">
                  <c:v>33.120000000000012</c:v>
                </c:pt>
                <c:pt idx="1">
                  <c:v>32.96</c:v>
                </c:pt>
                <c:pt idx="2">
                  <c:v>33.92</c:v>
                </c:pt>
              </c:numCache>
            </c:numRef>
          </c:val>
          <c:extLst>
            <c:ext xmlns:c16="http://schemas.microsoft.com/office/drawing/2014/chart" uri="{C3380CC4-5D6E-409C-BE32-E72D297353CC}">
              <c16:uniqueId val="{00000000-79EA-4242-9C15-D1983BE32FAD}"/>
            </c:ext>
          </c:extLst>
        </c:ser>
        <c:dLbls>
          <c:showLegendKey val="0"/>
          <c:showVal val="0"/>
          <c:showCatName val="0"/>
          <c:showSerName val="0"/>
          <c:showPercent val="0"/>
          <c:showBubbleSize val="0"/>
        </c:dLbls>
        <c:gapWidth val="150"/>
        <c:shape val="box"/>
        <c:axId val="130498560"/>
        <c:axId val="130500096"/>
        <c:axId val="0"/>
      </c:bar3DChart>
      <c:catAx>
        <c:axId val="130498560"/>
        <c:scaling>
          <c:orientation val="minMax"/>
        </c:scaling>
        <c:delete val="0"/>
        <c:axPos val="b"/>
        <c:numFmt formatCode="General" sourceLinked="0"/>
        <c:majorTickMark val="out"/>
        <c:minorTickMark val="none"/>
        <c:tickLblPos val="nextTo"/>
        <c:txPr>
          <a:bodyPr/>
          <a:lstStyle/>
          <a:p>
            <a:pPr>
              <a:defRPr sz="2000"/>
            </a:pPr>
            <a:endParaRPr lang="ru-RU"/>
          </a:p>
        </c:txPr>
        <c:crossAx val="130500096"/>
        <c:crosses val="autoZero"/>
        <c:auto val="1"/>
        <c:lblAlgn val="ctr"/>
        <c:lblOffset val="100"/>
        <c:noMultiLvlLbl val="0"/>
      </c:catAx>
      <c:valAx>
        <c:axId val="130500096"/>
        <c:scaling>
          <c:orientation val="minMax"/>
        </c:scaling>
        <c:delete val="1"/>
        <c:axPos val="l"/>
        <c:majorGridlines/>
        <c:numFmt formatCode="0.00" sourceLinked="1"/>
        <c:majorTickMark val="out"/>
        <c:minorTickMark val="none"/>
        <c:tickLblPos val="nextTo"/>
        <c:crossAx val="130498560"/>
        <c:crosses val="autoZero"/>
        <c:crossBetween val="between"/>
      </c:valAx>
    </c:plotArea>
    <c:plotVisOnly val="1"/>
    <c:dispBlanksAs val="gap"/>
    <c:showDLblsOverMax val="0"/>
  </c:chart>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Sheet1!$B$650:$B$654</c:f>
              <c:strCache>
                <c:ptCount val="5"/>
                <c:pt idx="0">
                  <c:v>Департамент по защите прав потребителей финансовых услуг Агентства РК по регулированию и развитию финансового рынка</c:v>
                </c:pt>
                <c:pt idx="1">
                  <c:v>Районный или городской суд по месту жительства</c:v>
                </c:pt>
                <c:pt idx="2">
                  <c:v>К адвокату, юристу в сфере защиты прав человека</c:v>
                </c:pt>
                <c:pt idx="3">
                  <c:v>Представителям НПО по защите прав потребителей</c:v>
                </c:pt>
                <c:pt idx="4">
                  <c:v>Другое</c:v>
                </c:pt>
              </c:strCache>
            </c:strRef>
          </c:cat>
          <c:val>
            <c:numRef>
              <c:f>Sheet1!$C$650:$C$654</c:f>
              <c:numCache>
                <c:formatCode>0.00</c:formatCode>
                <c:ptCount val="5"/>
                <c:pt idx="0">
                  <c:v>29.759999999999987</c:v>
                </c:pt>
                <c:pt idx="1">
                  <c:v>14.44</c:v>
                </c:pt>
                <c:pt idx="2">
                  <c:v>29.12</c:v>
                </c:pt>
                <c:pt idx="3">
                  <c:v>24.919999999999987</c:v>
                </c:pt>
                <c:pt idx="4">
                  <c:v>1.76</c:v>
                </c:pt>
              </c:numCache>
            </c:numRef>
          </c:val>
          <c:extLst>
            <c:ext xmlns:c16="http://schemas.microsoft.com/office/drawing/2014/chart" uri="{C3380CC4-5D6E-409C-BE32-E72D297353CC}">
              <c16:uniqueId val="{00000000-A4CB-413B-A202-797ECC429937}"/>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0829890828863786"/>
          <c:y val="0"/>
          <c:w val="0.38445471489976801"/>
          <c:h val="1"/>
        </c:manualLayout>
      </c:layout>
      <c:overlay val="0"/>
      <c:txPr>
        <a:bodyPr/>
        <a:lstStyle/>
        <a:p>
          <a:pPr>
            <a:defRPr sz="1600"/>
          </a:pPr>
          <a:endParaRPr lang="ru-RU"/>
        </a:p>
      </c:txPr>
    </c:legend>
    <c:plotVisOnly val="1"/>
    <c:dispBlanksAs val="zero"/>
    <c:showDLblsOverMax val="0"/>
  </c:chart>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Sheet1!$B$659:$B$661</c:f>
              <c:strCache>
                <c:ptCount val="3"/>
                <c:pt idx="0">
                  <c:v>Да, были</c:v>
                </c:pt>
                <c:pt idx="1">
                  <c:v>Не было</c:v>
                </c:pt>
                <c:pt idx="2">
                  <c:v>Частично было</c:v>
                </c:pt>
              </c:strCache>
            </c:strRef>
          </c:cat>
          <c:val>
            <c:numRef>
              <c:f>Sheet1!$C$659:$C$661</c:f>
              <c:numCache>
                <c:formatCode>0.00</c:formatCode>
                <c:ptCount val="3"/>
                <c:pt idx="0">
                  <c:v>32.4</c:v>
                </c:pt>
                <c:pt idx="1">
                  <c:v>33</c:v>
                </c:pt>
                <c:pt idx="2">
                  <c:v>34.6</c:v>
                </c:pt>
              </c:numCache>
            </c:numRef>
          </c:val>
          <c:extLst>
            <c:ext xmlns:c16="http://schemas.microsoft.com/office/drawing/2014/chart" uri="{C3380CC4-5D6E-409C-BE32-E72D297353CC}">
              <c16:uniqueId val="{00000000-D747-40A3-AE24-4BF540AA7840}"/>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75"/>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Sheet1!$B$673:$B$675</c:f>
              <c:strCache>
                <c:ptCount val="3"/>
                <c:pt idx="0">
                  <c:v>Хватает информации и знаний</c:v>
                </c:pt>
                <c:pt idx="1">
                  <c:v>Не хватает информации и знаний</c:v>
                </c:pt>
                <c:pt idx="2">
                  <c:v>Частично хватает информации и знаний</c:v>
                </c:pt>
              </c:strCache>
            </c:strRef>
          </c:cat>
          <c:val>
            <c:numRef>
              <c:f>Sheet1!$C$673:$C$675</c:f>
              <c:numCache>
                <c:formatCode>0.00%</c:formatCode>
                <c:ptCount val="3"/>
                <c:pt idx="0">
                  <c:v>0.30200000000000027</c:v>
                </c:pt>
                <c:pt idx="1">
                  <c:v>0.33480000000000038</c:v>
                </c:pt>
                <c:pt idx="2">
                  <c:v>0.39240000000000042</c:v>
                </c:pt>
              </c:numCache>
            </c:numRef>
          </c:val>
          <c:extLst>
            <c:ext xmlns:c16="http://schemas.microsoft.com/office/drawing/2014/chart" uri="{C3380CC4-5D6E-409C-BE32-E72D297353CC}">
              <c16:uniqueId val="{00000000-097E-42F3-A914-35AF8B098CD2}"/>
            </c:ext>
          </c:extLst>
        </c:ser>
        <c:dLbls>
          <c:showLegendKey val="0"/>
          <c:showVal val="0"/>
          <c:showCatName val="0"/>
          <c:showSerName val="0"/>
          <c:showPercent val="0"/>
          <c:showBubbleSize val="0"/>
          <c:showLeaderLines val="1"/>
        </c:dLbls>
      </c:pie3D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Я скорее живу сегодняшним днем - трачу деньги сейчас, а не откладываю</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общая!$B$141:$B$145</c:f>
              <c:strCache>
                <c:ptCount val="5"/>
                <c:pt idx="0">
                  <c:v>Совсем не согласен</c:v>
                </c:pt>
                <c:pt idx="1">
                  <c:v>2</c:v>
                </c:pt>
                <c:pt idx="2">
                  <c:v>3</c:v>
                </c:pt>
                <c:pt idx="3">
                  <c:v>4</c:v>
                </c:pt>
                <c:pt idx="4">
                  <c:v>Полностью согласен</c:v>
                </c:pt>
              </c:strCache>
            </c:strRef>
          </c:cat>
          <c:val>
            <c:numRef>
              <c:f>общая!$C$141:$C$145</c:f>
              <c:numCache>
                <c:formatCode>###0.0</c:formatCode>
                <c:ptCount val="5"/>
                <c:pt idx="0">
                  <c:v>18.45</c:v>
                </c:pt>
                <c:pt idx="1">
                  <c:v>19.8</c:v>
                </c:pt>
                <c:pt idx="2">
                  <c:v>40.35</c:v>
                </c:pt>
                <c:pt idx="3">
                  <c:v>12.5</c:v>
                </c:pt>
                <c:pt idx="4">
                  <c:v>8.9</c:v>
                </c:pt>
              </c:numCache>
            </c:numRef>
          </c:val>
          <c:extLst>
            <c:ext xmlns:c16="http://schemas.microsoft.com/office/drawing/2014/chart" uri="{C3380CC4-5D6E-409C-BE32-E72D297353CC}">
              <c16:uniqueId val="{00000000-2DE9-D243-85E1-EEF2BC6126D8}"/>
            </c:ext>
          </c:extLst>
        </c:ser>
        <c:dLbls>
          <c:showLegendKey val="0"/>
          <c:showVal val="0"/>
          <c:showCatName val="0"/>
          <c:showSerName val="0"/>
          <c:showPercent val="0"/>
          <c:showBubbleSize val="0"/>
        </c:dLbls>
        <c:gapWidth val="150"/>
        <c:shape val="box"/>
        <c:axId val="124523264"/>
        <c:axId val="124524800"/>
        <c:axId val="0"/>
      </c:bar3DChart>
      <c:catAx>
        <c:axId val="1245232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124524800"/>
        <c:crosses val="autoZero"/>
        <c:auto val="1"/>
        <c:lblAlgn val="ctr"/>
        <c:lblOffset val="100"/>
        <c:noMultiLvlLbl val="0"/>
      </c:catAx>
      <c:valAx>
        <c:axId val="124524800"/>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452326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Sheet1!$B$677:$B$682</c:f>
              <c:strCache>
                <c:ptCount val="6"/>
                <c:pt idx="0">
                  <c:v>Информация о защите прав потребителей финансовых услуг</c:v>
                </c:pt>
                <c:pt idx="1">
                  <c:v>Об особенностях различных видов банковских услуг и продуктов</c:v>
                </c:pt>
                <c:pt idx="2">
                  <c:v>Информации о мероприятиях по повышению финансовой грамотности</c:v>
                </c:pt>
                <c:pt idx="3">
                  <c:v>Об инструментах фондового рынка</c:v>
                </c:pt>
                <c:pt idx="4">
                  <c:v>О страховых продуктах и рынке страховых услуг</c:v>
                </c:pt>
                <c:pt idx="5">
                  <c:v>О планировании и ведении семейного бюджета</c:v>
                </c:pt>
              </c:strCache>
            </c:strRef>
          </c:cat>
          <c:val>
            <c:numRef>
              <c:f>Sheet1!$C$677:$C$682</c:f>
              <c:numCache>
                <c:formatCode>0.00%</c:formatCode>
                <c:ptCount val="6"/>
                <c:pt idx="0">
                  <c:v>0.13</c:v>
                </c:pt>
                <c:pt idx="1">
                  <c:v>0.27440000000000025</c:v>
                </c:pt>
                <c:pt idx="2">
                  <c:v>0.2036</c:v>
                </c:pt>
                <c:pt idx="3">
                  <c:v>0.19039999999999999</c:v>
                </c:pt>
                <c:pt idx="4">
                  <c:v>0.37400000000000022</c:v>
                </c:pt>
                <c:pt idx="5">
                  <c:v>0.20960000000000001</c:v>
                </c:pt>
              </c:numCache>
            </c:numRef>
          </c:val>
          <c:extLst>
            <c:ext xmlns:c16="http://schemas.microsoft.com/office/drawing/2014/chart" uri="{C3380CC4-5D6E-409C-BE32-E72D297353CC}">
              <c16:uniqueId val="{00000000-0613-4B76-9774-F2F78D586427}"/>
            </c:ext>
          </c:extLst>
        </c:ser>
        <c:dLbls>
          <c:showLegendKey val="0"/>
          <c:showVal val="0"/>
          <c:showCatName val="0"/>
          <c:showSerName val="0"/>
          <c:showPercent val="0"/>
          <c:showBubbleSize val="0"/>
          <c:showLeaderLines val="1"/>
        </c:dLbls>
      </c:pie3DChart>
    </c:plotArea>
    <c:legend>
      <c:legendPos val="r"/>
      <c:layout>
        <c:manualLayout>
          <c:xMode val="edge"/>
          <c:yMode val="edge"/>
          <c:x val="0.65744374503301761"/>
          <c:y val="2.7247806327049269E-2"/>
          <c:w val="0.33601233348854415"/>
          <c:h val="0.95266621564135479"/>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18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Sheet1!$B$685:$B$703</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Отзывы пользователей на различных интернет-форумах</c:v>
                </c:pt>
                <c:pt idx="13">
                  <c:v>Информация в печатной прессе</c:v>
                </c:pt>
                <c:pt idx="14">
                  <c:v>Информация в интернет-изданиях</c:v>
                </c:pt>
                <c:pt idx="15">
                  <c:v>Публичные лекции, семинары</c:v>
                </c:pt>
                <c:pt idx="16">
                  <c:v>Информационные мобильные приложения</c:v>
                </c:pt>
                <c:pt idx="17">
                  <c:v>Интернет-портал fingramota.kz</c:v>
                </c:pt>
                <c:pt idx="18">
                  <c:v>Обучение по месту работы, учебы</c:v>
                </c:pt>
              </c:strCache>
            </c:strRef>
          </c:cat>
          <c:val>
            <c:numRef>
              <c:f>Sheet1!$C$685:$C$703</c:f>
              <c:numCache>
                <c:formatCode>0.00%</c:formatCode>
                <c:ptCount val="19"/>
                <c:pt idx="0">
                  <c:v>0.36400000000000027</c:v>
                </c:pt>
                <c:pt idx="1">
                  <c:v>0.42680000000000023</c:v>
                </c:pt>
                <c:pt idx="2">
                  <c:v>0.13880000000000001</c:v>
                </c:pt>
                <c:pt idx="3">
                  <c:v>0.1288</c:v>
                </c:pt>
                <c:pt idx="4">
                  <c:v>5.5600000000000004E-2</c:v>
                </c:pt>
                <c:pt idx="5">
                  <c:v>6.3600000000000004E-2</c:v>
                </c:pt>
                <c:pt idx="6">
                  <c:v>4.2800000000000032E-2</c:v>
                </c:pt>
                <c:pt idx="7">
                  <c:v>3.2799999999999996E-2</c:v>
                </c:pt>
                <c:pt idx="8">
                  <c:v>3.0400000000000017E-2</c:v>
                </c:pt>
                <c:pt idx="9">
                  <c:v>7.4000000000000024E-2</c:v>
                </c:pt>
                <c:pt idx="10">
                  <c:v>3.7200000000000032E-2</c:v>
                </c:pt>
                <c:pt idx="11">
                  <c:v>2.4399999999999998E-2</c:v>
                </c:pt>
                <c:pt idx="12">
                  <c:v>0</c:v>
                </c:pt>
                <c:pt idx="13">
                  <c:v>5.8400000000000014E-2</c:v>
                </c:pt>
                <c:pt idx="14">
                  <c:v>2.8000000000000021E-3</c:v>
                </c:pt>
                <c:pt idx="15">
                  <c:v>0.17760000000000001</c:v>
                </c:pt>
                <c:pt idx="16">
                  <c:v>6.3200000000000006E-2</c:v>
                </c:pt>
                <c:pt idx="17">
                  <c:v>4.0800000000000003E-2</c:v>
                </c:pt>
                <c:pt idx="18">
                  <c:v>4.4800000000000034E-2</c:v>
                </c:pt>
              </c:numCache>
            </c:numRef>
          </c:val>
          <c:extLst>
            <c:ext xmlns:c16="http://schemas.microsoft.com/office/drawing/2014/chart" uri="{C3380CC4-5D6E-409C-BE32-E72D297353CC}">
              <c16:uniqueId val="{00000000-4685-4370-9320-C095E5008551}"/>
            </c:ext>
          </c:extLst>
        </c:ser>
        <c:dLbls>
          <c:showLegendKey val="0"/>
          <c:showVal val="0"/>
          <c:showCatName val="0"/>
          <c:showSerName val="0"/>
          <c:showPercent val="0"/>
          <c:showBubbleSize val="0"/>
        </c:dLbls>
        <c:gapWidth val="150"/>
        <c:shape val="box"/>
        <c:axId val="130837504"/>
        <c:axId val="130863872"/>
        <c:axId val="0"/>
      </c:bar3DChart>
      <c:catAx>
        <c:axId val="130837504"/>
        <c:scaling>
          <c:orientation val="minMax"/>
        </c:scaling>
        <c:delete val="0"/>
        <c:axPos val="l"/>
        <c:numFmt formatCode="General" sourceLinked="0"/>
        <c:majorTickMark val="out"/>
        <c:minorTickMark val="none"/>
        <c:tickLblPos val="nextTo"/>
        <c:txPr>
          <a:bodyPr/>
          <a:lstStyle/>
          <a:p>
            <a:pPr>
              <a:defRPr sz="2000"/>
            </a:pPr>
            <a:endParaRPr lang="ru-RU"/>
          </a:p>
        </c:txPr>
        <c:crossAx val="130863872"/>
        <c:crosses val="autoZero"/>
        <c:auto val="1"/>
        <c:lblAlgn val="ctr"/>
        <c:lblOffset val="100"/>
        <c:noMultiLvlLbl val="0"/>
      </c:catAx>
      <c:valAx>
        <c:axId val="130863872"/>
        <c:scaling>
          <c:orientation val="minMax"/>
        </c:scaling>
        <c:delete val="1"/>
        <c:axPos val="b"/>
        <c:majorGridlines/>
        <c:numFmt formatCode="0.00%" sourceLinked="1"/>
        <c:majorTickMark val="out"/>
        <c:minorTickMark val="none"/>
        <c:tickLblPos val="nextTo"/>
        <c:crossAx val="130837504"/>
        <c:crosses val="autoZero"/>
        <c:crossBetween val="between"/>
      </c:valAx>
    </c:plotArea>
    <c:plotVisOnly val="1"/>
    <c:dispBlanksAs val="gap"/>
    <c:showDLblsOverMax val="0"/>
  </c:chart>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Sheet1!$B$706:$B$724</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Отзывы пользователей на различных интернет-форумах</c:v>
                </c:pt>
                <c:pt idx="13">
                  <c:v>Информация в печатной прессе</c:v>
                </c:pt>
                <c:pt idx="14">
                  <c:v>Информация в интернет-изданиях</c:v>
                </c:pt>
                <c:pt idx="15">
                  <c:v>Публичные лекции, семинары</c:v>
                </c:pt>
                <c:pt idx="16">
                  <c:v>Информационные мобильные приложения</c:v>
                </c:pt>
                <c:pt idx="17">
                  <c:v>Интернет-портал fingramota.kz</c:v>
                </c:pt>
                <c:pt idx="18">
                  <c:v>Обучение по месту работы, учебы</c:v>
                </c:pt>
              </c:strCache>
            </c:strRef>
          </c:cat>
          <c:val>
            <c:numRef>
              <c:f>Sheet1!$C$706:$C$724</c:f>
              <c:numCache>
                <c:formatCode>0.00%</c:formatCode>
                <c:ptCount val="19"/>
                <c:pt idx="0">
                  <c:v>0.29560000000000008</c:v>
                </c:pt>
                <c:pt idx="1">
                  <c:v>0.35040000000000027</c:v>
                </c:pt>
                <c:pt idx="2">
                  <c:v>0.15440000000000009</c:v>
                </c:pt>
                <c:pt idx="3">
                  <c:v>0.13159999999999999</c:v>
                </c:pt>
                <c:pt idx="4">
                  <c:v>6.720000000000001E-2</c:v>
                </c:pt>
                <c:pt idx="5">
                  <c:v>6.3200000000000006E-2</c:v>
                </c:pt>
                <c:pt idx="6">
                  <c:v>5.8400000000000014E-2</c:v>
                </c:pt>
                <c:pt idx="7">
                  <c:v>4.4400000000000037E-2</c:v>
                </c:pt>
                <c:pt idx="8">
                  <c:v>4.7600000000000003E-2</c:v>
                </c:pt>
                <c:pt idx="9">
                  <c:v>7.7600000000000002E-2</c:v>
                </c:pt>
                <c:pt idx="10">
                  <c:v>3.8800000000000001E-2</c:v>
                </c:pt>
                <c:pt idx="11">
                  <c:v>3.5200000000000002E-2</c:v>
                </c:pt>
                <c:pt idx="12">
                  <c:v>0</c:v>
                </c:pt>
                <c:pt idx="13">
                  <c:v>6.3200000000000006E-2</c:v>
                </c:pt>
                <c:pt idx="14">
                  <c:v>0</c:v>
                </c:pt>
                <c:pt idx="15">
                  <c:v>0.16920000000000004</c:v>
                </c:pt>
                <c:pt idx="16">
                  <c:v>5.6800000000000003E-2</c:v>
                </c:pt>
                <c:pt idx="17">
                  <c:v>3.5600000000000027E-2</c:v>
                </c:pt>
                <c:pt idx="18">
                  <c:v>6.7599999999999993E-2</c:v>
                </c:pt>
              </c:numCache>
            </c:numRef>
          </c:val>
          <c:extLst>
            <c:ext xmlns:c16="http://schemas.microsoft.com/office/drawing/2014/chart" uri="{C3380CC4-5D6E-409C-BE32-E72D297353CC}">
              <c16:uniqueId val="{00000000-1580-4683-B902-3A7A1C2A6464}"/>
            </c:ext>
          </c:extLst>
        </c:ser>
        <c:dLbls>
          <c:showLegendKey val="0"/>
          <c:showVal val="0"/>
          <c:showCatName val="0"/>
          <c:showSerName val="0"/>
          <c:showPercent val="0"/>
          <c:showBubbleSize val="0"/>
        </c:dLbls>
        <c:gapWidth val="150"/>
        <c:shape val="box"/>
        <c:axId val="130953984"/>
        <c:axId val="130955520"/>
        <c:axId val="0"/>
      </c:bar3DChart>
      <c:catAx>
        <c:axId val="130953984"/>
        <c:scaling>
          <c:orientation val="minMax"/>
        </c:scaling>
        <c:delete val="0"/>
        <c:axPos val="l"/>
        <c:numFmt formatCode="General" sourceLinked="0"/>
        <c:majorTickMark val="out"/>
        <c:minorTickMark val="none"/>
        <c:tickLblPos val="nextTo"/>
        <c:txPr>
          <a:bodyPr/>
          <a:lstStyle/>
          <a:p>
            <a:pPr>
              <a:defRPr sz="2000"/>
            </a:pPr>
            <a:endParaRPr lang="ru-RU"/>
          </a:p>
        </c:txPr>
        <c:crossAx val="130955520"/>
        <c:crosses val="autoZero"/>
        <c:auto val="1"/>
        <c:lblAlgn val="ctr"/>
        <c:lblOffset val="100"/>
        <c:noMultiLvlLbl val="0"/>
      </c:catAx>
      <c:valAx>
        <c:axId val="130955520"/>
        <c:scaling>
          <c:orientation val="minMax"/>
        </c:scaling>
        <c:delete val="1"/>
        <c:axPos val="b"/>
        <c:majorGridlines/>
        <c:numFmt formatCode="0.00%" sourceLinked="1"/>
        <c:majorTickMark val="out"/>
        <c:minorTickMark val="none"/>
        <c:tickLblPos val="nextTo"/>
        <c:crossAx val="130953984"/>
        <c:crosses val="autoZero"/>
        <c:crossBetween val="between"/>
      </c:valAx>
    </c:plotArea>
    <c:plotVisOnly val="1"/>
    <c:dispBlanksAs val="gap"/>
    <c:showDLblsOverMax val="0"/>
  </c:chart>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Sheet1!$B$727:$B$732</c:f>
              <c:strCache>
                <c:ptCount val="6"/>
                <c:pt idx="0">
                  <c:v>Статьи, страницы в интернете, на интернет-форумах</c:v>
                </c:pt>
                <c:pt idx="1">
                  <c:v>Информация в печатной прессе</c:v>
                </c:pt>
                <c:pt idx="2">
                  <c:v>Информация в интернет-СМИ</c:v>
                </c:pt>
                <c:pt idx="3">
                  <c:v>Консультации в банке</c:v>
                </c:pt>
                <c:pt idx="4">
                  <c:v>Советы друга, родственника, коллеги</c:v>
                </c:pt>
                <c:pt idx="5">
                  <c:v>Колл-центры</c:v>
                </c:pt>
              </c:strCache>
            </c:strRef>
          </c:cat>
          <c:val>
            <c:numRef>
              <c:f>Sheet1!$C$727:$C$732</c:f>
              <c:numCache>
                <c:formatCode>0.00%</c:formatCode>
                <c:ptCount val="6"/>
                <c:pt idx="0">
                  <c:v>0.20519999999999999</c:v>
                </c:pt>
                <c:pt idx="1">
                  <c:v>0.13400000000000001</c:v>
                </c:pt>
                <c:pt idx="2">
                  <c:v>0.2148000000000001</c:v>
                </c:pt>
                <c:pt idx="3">
                  <c:v>0.49840000000000023</c:v>
                </c:pt>
                <c:pt idx="4">
                  <c:v>0.31360000000000027</c:v>
                </c:pt>
                <c:pt idx="5">
                  <c:v>0.14440000000000011</c:v>
                </c:pt>
              </c:numCache>
            </c:numRef>
          </c:val>
          <c:extLst>
            <c:ext xmlns:c16="http://schemas.microsoft.com/office/drawing/2014/chart" uri="{C3380CC4-5D6E-409C-BE32-E72D297353CC}">
              <c16:uniqueId val="{00000000-5430-4354-9C4D-0E2BBBBDB344}"/>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40705078519829"/>
          <c:y val="0"/>
          <c:w val="0.38578863768988297"/>
          <c:h val="0.95144128839570075"/>
        </c:manualLayout>
      </c:layout>
      <c:doughnutChart>
        <c:varyColors val="1"/>
        <c:ser>
          <c:idx val="0"/>
          <c:order val="0"/>
          <c:explosion val="25"/>
          <c:dLbls>
            <c:dLbl>
              <c:idx val="6"/>
              <c:layout>
                <c:manualLayout>
                  <c:x val="1.0688006323260143E-2"/>
                  <c:y val="2.3723118209828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08-4C2E-8469-2B84DC401695}"/>
                </c:ext>
              </c:extLst>
            </c:dLbl>
            <c:dLbl>
              <c:idx val="7"/>
              <c:layout>
                <c:manualLayout>
                  <c:x val="1.6032009484890235E-2"/>
                  <c:y val="-5.9029884279750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08-4C2E-8469-2B84DC401695}"/>
                </c:ext>
              </c:extLst>
            </c:dLbl>
            <c:spPr>
              <a:noFill/>
              <a:ln>
                <a:noFill/>
              </a:ln>
              <a:effectLst/>
            </c:spPr>
            <c:txPr>
              <a:bodyPr/>
              <a:lstStyle/>
              <a:p>
                <a:pPr>
                  <a:defRPr sz="1400" b="1">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Sheet1!$B$735:$B$742</c:f>
              <c:strCache>
                <c:ptCount val="8"/>
                <c:pt idx="0">
                  <c:v>Проведение платежей и переводов</c:v>
                </c:pt>
                <c:pt idx="1">
                  <c:v>Отслеживание депозитов и счетов</c:v>
                </c:pt>
                <c:pt idx="2">
                  <c:v>Отслеживание курса тенге</c:v>
                </c:pt>
                <c:pt idx="3">
                  <c:v>Покупка товаров и услуг</c:v>
                </c:pt>
                <c:pt idx="4">
                  <c:v>Оплата коммунальных счетов</c:v>
                </c:pt>
                <c:pt idx="5">
                  <c:v>Получение информации об акциях и других новостей финансовых организаций</c:v>
                </c:pt>
                <c:pt idx="6">
                  <c:v>Получение обратной связи</c:v>
                </c:pt>
                <c:pt idx="7">
                  <c:v>Иное</c:v>
                </c:pt>
              </c:strCache>
            </c:strRef>
          </c:cat>
          <c:val>
            <c:numRef>
              <c:f>Sheet1!$C$735:$C$742</c:f>
              <c:numCache>
                <c:formatCode>0.00%</c:formatCode>
                <c:ptCount val="8"/>
                <c:pt idx="0">
                  <c:v>0.47720000000000001</c:v>
                </c:pt>
                <c:pt idx="1">
                  <c:v>0.29440000000000022</c:v>
                </c:pt>
                <c:pt idx="2">
                  <c:v>0.18280000000000013</c:v>
                </c:pt>
                <c:pt idx="3">
                  <c:v>0.35520000000000002</c:v>
                </c:pt>
                <c:pt idx="4">
                  <c:v>0.47360000000000002</c:v>
                </c:pt>
                <c:pt idx="5">
                  <c:v>0.15640000000000018</c:v>
                </c:pt>
                <c:pt idx="6">
                  <c:v>4.6799999999999994E-2</c:v>
                </c:pt>
                <c:pt idx="7">
                  <c:v>6.0000000000000036E-3</c:v>
                </c:pt>
              </c:numCache>
            </c:numRef>
          </c:val>
          <c:extLst>
            <c:ext xmlns:c16="http://schemas.microsoft.com/office/drawing/2014/chart" uri="{C3380CC4-5D6E-409C-BE32-E72D297353CC}">
              <c16:uniqueId val="{00000000-567E-4536-9F53-7FC3B8BA219B}"/>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8157794134428809"/>
          <c:y val="4.1700966461350485E-2"/>
          <c:w val="0.41117568184411757"/>
          <c:h val="0.95162177702582584"/>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ru-RU" sz="1200" b="1" dirty="0"/>
              <a:t>Скажите, после обязательных ежемесячных трат, остаются ли у вас обычно деньги, которые вы откладываете?</a:t>
            </a:r>
          </a:p>
        </c:rich>
      </c:tx>
      <c:overlay val="0"/>
      <c:spPr>
        <a:noFill/>
        <a:ln>
          <a:noFill/>
        </a:ln>
        <a:effectLst/>
      </c:sp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0F-9141-A01C-7EDAF66D6D2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0F-9141-A01C-7EDAF66D6D2A}"/>
              </c:ext>
            </c:extLst>
          </c:dPt>
          <c:dPt>
            <c:idx val="2"/>
            <c:bubble3D val="0"/>
            <c:spPr>
              <a:solidFill>
                <a:srgbClr val="78A779"/>
              </a:solidFill>
              <a:ln w="19050">
                <a:solidFill>
                  <a:schemeClr val="lt1"/>
                </a:solidFill>
              </a:ln>
              <a:effectLst/>
            </c:spPr>
            <c:extLst>
              <c:ext xmlns:c16="http://schemas.microsoft.com/office/drawing/2014/chart" uri="{C3380CC4-5D6E-409C-BE32-E72D297353CC}">
                <c16:uniqueId val="{00000005-D80F-9141-A01C-7EDAF66D6D2A}"/>
              </c:ext>
            </c:extLst>
          </c:dPt>
          <c:dLbls>
            <c:dLbl>
              <c:idx val="0"/>
              <c:layout>
                <c:manualLayout>
                  <c:x val="7.9302112029384919E-2"/>
                  <c:y val="-4.0423178888047182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0F-9141-A01C-7EDAF66D6D2A}"/>
                </c:ext>
              </c:extLst>
            </c:dLbl>
            <c:dLbl>
              <c:idx val="1"/>
              <c:layout>
                <c:manualLayout>
                  <c:x val="7.2304866850321628E-2"/>
                  <c:y val="5.5122516665518886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0F-9141-A01C-7EDAF66D6D2A}"/>
                </c:ext>
              </c:extLst>
            </c:dLbl>
            <c:dLbl>
              <c:idx val="2"/>
              <c:layout>
                <c:manualLayout>
                  <c:x val="-7.4637281910009456E-2"/>
                  <c:y val="-2.2049006666207637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0F-9141-A01C-7EDAF66D6D2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ru-RU"/>
              </a:p>
            </c:txPr>
            <c:showLegendKey val="1"/>
            <c:showVal val="1"/>
            <c:showCatName val="0"/>
            <c:showSerName val="0"/>
            <c:showPercent val="0"/>
            <c:showBubbleSize val="0"/>
            <c:showLeaderLines val="1"/>
            <c:extLst>
              <c:ext xmlns:c15="http://schemas.microsoft.com/office/drawing/2012/chart" uri="{CE6537A1-D6FC-4f65-9D91-7224C49458BB}"/>
            </c:extLst>
          </c:dLbls>
          <c:cat>
            <c:strRef>
              <c:f>общая!$B$149:$B$151</c:f>
              <c:strCache>
                <c:ptCount val="3"/>
                <c:pt idx="0">
                  <c:v>Да, остаются</c:v>
                </c:pt>
                <c:pt idx="1">
                  <c:v>Нет, не остаются</c:v>
                </c:pt>
                <c:pt idx="2">
                  <c:v>Частично остаются</c:v>
                </c:pt>
              </c:strCache>
            </c:strRef>
          </c:cat>
          <c:val>
            <c:numRef>
              <c:f>общая!$C$149:$C$151</c:f>
              <c:numCache>
                <c:formatCode>###0.0</c:formatCode>
                <c:ptCount val="3"/>
                <c:pt idx="0">
                  <c:v>30.6</c:v>
                </c:pt>
                <c:pt idx="1">
                  <c:v>34.200000000000003</c:v>
                </c:pt>
                <c:pt idx="2">
                  <c:v>35.200000000000003</c:v>
                </c:pt>
              </c:numCache>
            </c:numRef>
          </c:val>
          <c:extLst>
            <c:ext xmlns:c16="http://schemas.microsoft.com/office/drawing/2014/chart" uri="{C3380CC4-5D6E-409C-BE32-E72D297353CC}">
              <c16:uniqueId val="{00000006-D80F-9141-A01C-7EDAF66D6D2A}"/>
            </c:ext>
          </c:extLst>
        </c:ser>
        <c:dLbls>
          <c:showLegendKey val="0"/>
          <c:showVal val="0"/>
          <c:showCatName val="0"/>
          <c:showSerName val="0"/>
          <c:showPercent val="0"/>
          <c:showBubbleSize val="0"/>
          <c:showLeaderLines val="1"/>
        </c:dLbls>
        <c:firstSliceAng val="0"/>
        <c:holeSize val="75"/>
      </c:doughnutChart>
      <c:spPr>
        <a:noFill/>
        <a:ln w="25400">
          <a:noFill/>
        </a:ln>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За последние 12 месяцев попадали ли вы в ситуацию, когда ваши доходы не покрывали ваши расходы?</a:t>
            </a:r>
          </a:p>
        </c:rich>
      </c:tx>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F8-6B41-95E0-FFF515DB4D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F8-6B41-95E0-FFF515DB4D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F8-6B41-95E0-FFF515DB4D2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F8-6B41-95E0-FFF515DB4D28}"/>
              </c:ext>
            </c:extLst>
          </c:dPt>
          <c:dLbls>
            <c:dLbl>
              <c:idx val="0"/>
              <c:layout>
                <c:manualLayout>
                  <c:x val="1.3081875982674442E-2"/>
                  <c:y val="1.991753681392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F8-6B41-95E0-FFF515DB4D28}"/>
                </c:ext>
              </c:extLst>
            </c:dLbl>
            <c:dLbl>
              <c:idx val="1"/>
              <c:layout>
                <c:manualLayout>
                  <c:x val="2.5559985936860541E-2"/>
                  <c:y val="8.33172690763051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F8-6B41-95E0-FFF515DB4D28}"/>
                </c:ext>
              </c:extLst>
            </c:dLbl>
            <c:dLbl>
              <c:idx val="2"/>
              <c:layout>
                <c:manualLayout>
                  <c:x val="-2.7757560505152656E-2"/>
                  <c:y val="2.7249799196787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F8-6B41-95E0-FFF515DB4D28}"/>
                </c:ext>
              </c:extLst>
            </c:dLbl>
            <c:dLbl>
              <c:idx val="3"/>
              <c:layout>
                <c:manualLayout>
                  <c:x val="5.5456176222341601E-3"/>
                  <c:y val="-5.89183400267738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DF8-6B41-95E0-FFF515DB4D2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общая!$B$164:$B$167</c:f>
              <c:strCache>
                <c:ptCount val="4"/>
                <c:pt idx="0">
                  <c:v>Да, был(а) в такой ситуации</c:v>
                </c:pt>
                <c:pt idx="1">
                  <c:v>Нет, не был(а) в такой ситуации</c:v>
                </c:pt>
                <c:pt idx="2">
                  <c:v>Часто возникает такая ситуация</c:v>
                </c:pt>
                <c:pt idx="3">
                  <c:v>Редко возникает такая ситуация</c:v>
                </c:pt>
              </c:strCache>
            </c:strRef>
          </c:cat>
          <c:val>
            <c:numRef>
              <c:f>общая!$C$164:$C$167</c:f>
              <c:numCache>
                <c:formatCode>###0.0</c:formatCode>
                <c:ptCount val="4"/>
                <c:pt idx="0">
                  <c:v>35.25</c:v>
                </c:pt>
                <c:pt idx="1">
                  <c:v>33.4</c:v>
                </c:pt>
                <c:pt idx="2">
                  <c:v>15.1</c:v>
                </c:pt>
                <c:pt idx="3">
                  <c:v>16.25</c:v>
                </c:pt>
              </c:numCache>
            </c:numRef>
          </c:val>
          <c:extLst>
            <c:ext xmlns:c16="http://schemas.microsoft.com/office/drawing/2014/chart" uri="{C3380CC4-5D6E-409C-BE32-E72D297353CC}">
              <c16:uniqueId val="{00000008-ADF8-6B41-95E0-FFF515DB4D2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Что вы делали в такой ситуации?</a:t>
            </a:r>
          </a:p>
        </c:rich>
      </c:tx>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общая!$B$170:$B$173</c:f>
              <c:strCache>
                <c:ptCount val="4"/>
                <c:pt idx="0">
                  <c:v>Взял(а) в долг</c:v>
                </c:pt>
                <c:pt idx="1">
                  <c:v>Брал(а) кредит</c:v>
                </c:pt>
                <c:pt idx="2">
                  <c:v>Использовал(а) личные сбережения</c:v>
                </c:pt>
                <c:pt idx="3">
                  <c:v>Не сталкивался</c:v>
                </c:pt>
              </c:strCache>
            </c:strRef>
          </c:cat>
          <c:val>
            <c:numRef>
              <c:f>общая!$C$170:$C$173</c:f>
              <c:numCache>
                <c:formatCode>###0.0%</c:formatCode>
                <c:ptCount val="4"/>
                <c:pt idx="0">
                  <c:v>0.37700000000000067</c:v>
                </c:pt>
                <c:pt idx="1">
                  <c:v>0.30050000000000032</c:v>
                </c:pt>
                <c:pt idx="2">
                  <c:v>0.30300000000000032</c:v>
                </c:pt>
                <c:pt idx="3">
                  <c:v>0.15550000000000036</c:v>
                </c:pt>
              </c:numCache>
            </c:numRef>
          </c:val>
          <c:smooth val="0"/>
          <c:extLst>
            <c:ext xmlns:c16="http://schemas.microsoft.com/office/drawing/2014/chart" uri="{C3380CC4-5D6E-409C-BE32-E72D297353CC}">
              <c16:uniqueId val="{00000000-AA62-2546-9F5A-713245C30EB6}"/>
            </c:ext>
          </c:extLst>
        </c:ser>
        <c:dLbls>
          <c:showLegendKey val="0"/>
          <c:showVal val="0"/>
          <c:showCatName val="0"/>
          <c:showSerName val="0"/>
          <c:showPercent val="0"/>
          <c:showBubbleSize val="0"/>
        </c:dLbls>
        <c:marker val="1"/>
        <c:smooth val="0"/>
        <c:axId val="124790656"/>
        <c:axId val="124792192"/>
      </c:lineChart>
      <c:catAx>
        <c:axId val="12479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7A4300"/>
                </a:solidFill>
                <a:latin typeface="+mn-lt"/>
                <a:ea typeface="+mn-ea"/>
                <a:cs typeface="+mn-cs"/>
              </a:defRPr>
            </a:pPr>
            <a:endParaRPr lang="ru-RU"/>
          </a:p>
        </c:txPr>
        <c:crossAx val="124792192"/>
        <c:crosses val="autoZero"/>
        <c:auto val="1"/>
        <c:lblAlgn val="ctr"/>
        <c:lblOffset val="100"/>
        <c:noMultiLvlLbl val="0"/>
      </c:catAx>
      <c:valAx>
        <c:axId val="124792192"/>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479065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7A4300"/>
                </a:solidFill>
                <a:latin typeface="+mn-lt"/>
                <a:ea typeface="+mn-ea"/>
                <a:cs typeface="+mn-cs"/>
              </a:defRPr>
            </a:pPr>
            <a:r>
              <a:rPr lang="ru-RU" sz="1800" dirty="0">
                <a:solidFill>
                  <a:srgbClr val="7A4300"/>
                </a:solidFill>
                <a:effectLst/>
              </a:rPr>
              <a:t>За последние 12 месяцев делали ли вы следующие виды сбережений? </a:t>
            </a:r>
            <a:endParaRPr lang="ru-RU" dirty="0">
              <a:solidFill>
                <a:srgbClr val="7A4300"/>
              </a:solidFill>
              <a:effectLst/>
            </a:endParaRPr>
          </a:p>
        </c:rich>
      </c:tx>
      <c:overlay val="0"/>
      <c:spPr>
        <a:noFill/>
        <a:ln>
          <a:noFill/>
        </a:ln>
        <a:effectLst/>
      </c:spPr>
    </c:title>
    <c:autoTitleDeleted val="0"/>
    <c:plotArea>
      <c:layout/>
      <c:barChart>
        <c:barDir val="col"/>
        <c:grouping val="clustered"/>
        <c:varyColors val="0"/>
        <c:ser>
          <c:idx val="1"/>
          <c:order val="1"/>
          <c:tx>
            <c:strRef>
              <c:f>Лист1!$A$3</c:f>
              <c:strCache>
                <c:ptCount val="1"/>
                <c:pt idx="0">
                  <c:v>Откладывал(а) деньги и хранил(а) их дома</c:v>
                </c:pt>
              </c:strCache>
            </c:strRef>
          </c:tx>
          <c:spPr>
            <a:solidFill>
              <a:schemeClr val="accent2"/>
            </a:solidFill>
            <a:ln>
              <a:noFill/>
            </a:ln>
            <a:effectLst/>
          </c:spPr>
          <c:invertIfNegative val="0"/>
          <c:cat>
            <c:strRef>
              <c:f>Лист1!$B$1:$R$1</c:f>
              <c:strCache>
                <c:ptCount val="17"/>
                <c:pt idx="0">
                  <c:v>г. Нур-Султан</c:v>
                </c:pt>
                <c:pt idx="1">
                  <c:v>г. Алматы</c:v>
                </c:pt>
                <c:pt idx="2">
                  <c:v>г. Шымкент</c:v>
                </c:pt>
                <c:pt idx="3">
                  <c:v>Акмолинская</c:v>
                </c:pt>
                <c:pt idx="4">
                  <c:v>Актюбинская</c:v>
                </c:pt>
                <c:pt idx="5">
                  <c:v>Алматинская</c:v>
                </c:pt>
                <c:pt idx="6">
                  <c:v>Атырауская</c:v>
                </c:pt>
                <c:pt idx="7">
                  <c:v>ВКО</c:v>
                </c:pt>
                <c:pt idx="8">
                  <c:v>Жамбылская</c:v>
                </c:pt>
                <c:pt idx="9">
                  <c:v>ЗКО</c:v>
                </c:pt>
                <c:pt idx="10">
                  <c:v>Карагандинская</c:v>
                </c:pt>
                <c:pt idx="11">
                  <c:v>Костанайская</c:v>
                </c:pt>
                <c:pt idx="12">
                  <c:v>Кызылординская</c:v>
                </c:pt>
                <c:pt idx="13">
                  <c:v>Мангистауская</c:v>
                </c:pt>
                <c:pt idx="14">
                  <c:v>Павлодарская</c:v>
                </c:pt>
                <c:pt idx="15">
                  <c:v>СКО</c:v>
                </c:pt>
                <c:pt idx="16">
                  <c:v>Туркестанская область</c:v>
                </c:pt>
              </c:strCache>
            </c:strRef>
          </c:cat>
          <c:val>
            <c:numRef>
              <c:f>Лист1!$B$3:$R$3</c:f>
              <c:numCache>
                <c:formatCode>0.00%</c:formatCode>
                <c:ptCount val="17"/>
                <c:pt idx="0">
                  <c:v>0.17500000000000004</c:v>
                </c:pt>
                <c:pt idx="1">
                  <c:v>0.47000000000000008</c:v>
                </c:pt>
                <c:pt idx="2">
                  <c:v>0.18500000000000033</c:v>
                </c:pt>
                <c:pt idx="3">
                  <c:v>8.0000000000000043E-2</c:v>
                </c:pt>
                <c:pt idx="4">
                  <c:v>0.88</c:v>
                </c:pt>
                <c:pt idx="5">
                  <c:v>0.53</c:v>
                </c:pt>
                <c:pt idx="6">
                  <c:v>0.13</c:v>
                </c:pt>
                <c:pt idx="7">
                  <c:v>0.1</c:v>
                </c:pt>
                <c:pt idx="8">
                  <c:v>0.89</c:v>
                </c:pt>
                <c:pt idx="9">
                  <c:v>0.63000000000000145</c:v>
                </c:pt>
                <c:pt idx="10">
                  <c:v>0.31000000000000066</c:v>
                </c:pt>
                <c:pt idx="11">
                  <c:v>0.30000000000000032</c:v>
                </c:pt>
                <c:pt idx="12">
                  <c:v>0.17</c:v>
                </c:pt>
                <c:pt idx="13">
                  <c:v>6.0000000000000032E-2</c:v>
                </c:pt>
                <c:pt idx="14">
                  <c:v>0.55000000000000004</c:v>
                </c:pt>
                <c:pt idx="15">
                  <c:v>0.35000000000000031</c:v>
                </c:pt>
                <c:pt idx="16">
                  <c:v>0.92</c:v>
                </c:pt>
              </c:numCache>
            </c:numRef>
          </c:val>
          <c:extLst>
            <c:ext xmlns:c16="http://schemas.microsoft.com/office/drawing/2014/chart" uri="{C3380CC4-5D6E-409C-BE32-E72D297353CC}">
              <c16:uniqueId val="{00000000-3FBC-FC49-B21E-6C7C0D30CF25}"/>
            </c:ext>
          </c:extLst>
        </c:ser>
        <c:ser>
          <c:idx val="2"/>
          <c:order val="2"/>
          <c:tx>
            <c:strRef>
              <c:f>Лист1!$A$4</c:f>
              <c:strCache>
                <c:ptCount val="1"/>
                <c:pt idx="0">
                  <c:v>Откладывал(а) деньги на депозит</c:v>
                </c:pt>
              </c:strCache>
            </c:strRef>
          </c:tx>
          <c:spPr>
            <a:solidFill>
              <a:srgbClr val="00B0F0"/>
            </a:solidFill>
            <a:ln>
              <a:noFill/>
            </a:ln>
            <a:effectLst/>
          </c:spPr>
          <c:invertIfNegative val="0"/>
          <c:cat>
            <c:strRef>
              <c:f>Лист1!$B$1:$R$1</c:f>
              <c:strCache>
                <c:ptCount val="17"/>
                <c:pt idx="0">
                  <c:v>г. Нур-Султан</c:v>
                </c:pt>
                <c:pt idx="1">
                  <c:v>г. Алматы</c:v>
                </c:pt>
                <c:pt idx="2">
                  <c:v>г. Шымкент</c:v>
                </c:pt>
                <c:pt idx="3">
                  <c:v>Акмолинская</c:v>
                </c:pt>
                <c:pt idx="4">
                  <c:v>Актюбинская</c:v>
                </c:pt>
                <c:pt idx="5">
                  <c:v>Алматинская</c:v>
                </c:pt>
                <c:pt idx="6">
                  <c:v>Атырауская</c:v>
                </c:pt>
                <c:pt idx="7">
                  <c:v>ВКО</c:v>
                </c:pt>
                <c:pt idx="8">
                  <c:v>Жамбылская</c:v>
                </c:pt>
                <c:pt idx="9">
                  <c:v>ЗКО</c:v>
                </c:pt>
                <c:pt idx="10">
                  <c:v>Карагандинская</c:v>
                </c:pt>
                <c:pt idx="11">
                  <c:v>Костанайская</c:v>
                </c:pt>
                <c:pt idx="12">
                  <c:v>Кызылординская</c:v>
                </c:pt>
                <c:pt idx="13">
                  <c:v>Мангистауская</c:v>
                </c:pt>
                <c:pt idx="14">
                  <c:v>Павлодарская</c:v>
                </c:pt>
                <c:pt idx="15">
                  <c:v>СКО</c:v>
                </c:pt>
                <c:pt idx="16">
                  <c:v>Туркестанская область</c:v>
                </c:pt>
              </c:strCache>
            </c:strRef>
          </c:cat>
          <c:val>
            <c:numRef>
              <c:f>Лист1!$B$4:$R$4</c:f>
              <c:numCache>
                <c:formatCode>0.00%</c:formatCode>
                <c:ptCount val="17"/>
                <c:pt idx="0">
                  <c:v>0.5</c:v>
                </c:pt>
                <c:pt idx="1">
                  <c:v>0.35000000000000031</c:v>
                </c:pt>
                <c:pt idx="2">
                  <c:v>0.43000000000000038</c:v>
                </c:pt>
                <c:pt idx="3">
                  <c:v>0.47000000000000008</c:v>
                </c:pt>
                <c:pt idx="4">
                  <c:v>0.46</c:v>
                </c:pt>
                <c:pt idx="5">
                  <c:v>0.3300000000000009</c:v>
                </c:pt>
                <c:pt idx="6">
                  <c:v>0.16</c:v>
                </c:pt>
                <c:pt idx="7">
                  <c:v>0.54</c:v>
                </c:pt>
                <c:pt idx="8">
                  <c:v>0.12000000000000002</c:v>
                </c:pt>
                <c:pt idx="9">
                  <c:v>0.77000000000000146</c:v>
                </c:pt>
                <c:pt idx="10">
                  <c:v>0.16</c:v>
                </c:pt>
                <c:pt idx="11">
                  <c:v>0.4</c:v>
                </c:pt>
                <c:pt idx="12">
                  <c:v>0.30000000000000032</c:v>
                </c:pt>
                <c:pt idx="13">
                  <c:v>0.30000000000000032</c:v>
                </c:pt>
                <c:pt idx="14">
                  <c:v>0.31000000000000066</c:v>
                </c:pt>
                <c:pt idx="15">
                  <c:v>0.24000000000000021</c:v>
                </c:pt>
                <c:pt idx="16">
                  <c:v>0.05</c:v>
                </c:pt>
              </c:numCache>
            </c:numRef>
          </c:val>
          <c:extLst>
            <c:ext xmlns:c16="http://schemas.microsoft.com/office/drawing/2014/chart" uri="{C3380CC4-5D6E-409C-BE32-E72D297353CC}">
              <c16:uniqueId val="{00000001-3FBC-FC49-B21E-6C7C0D30CF25}"/>
            </c:ext>
          </c:extLst>
        </c:ser>
        <c:ser>
          <c:idx val="3"/>
          <c:order val="3"/>
          <c:tx>
            <c:strRef>
              <c:f>Лист1!$A$5</c:f>
              <c:strCache>
                <c:ptCount val="1"/>
                <c:pt idx="0">
                  <c:v>Давал(а) деньги на сбережение кому-либо из членов семьи</c:v>
                </c:pt>
              </c:strCache>
            </c:strRef>
          </c:tx>
          <c:spPr>
            <a:solidFill>
              <a:schemeClr val="accent4"/>
            </a:solidFill>
            <a:ln>
              <a:noFill/>
            </a:ln>
            <a:effectLst/>
          </c:spPr>
          <c:invertIfNegative val="0"/>
          <c:cat>
            <c:strRef>
              <c:f>Лист1!$B$1:$R$1</c:f>
              <c:strCache>
                <c:ptCount val="17"/>
                <c:pt idx="0">
                  <c:v>г. Нур-Султан</c:v>
                </c:pt>
                <c:pt idx="1">
                  <c:v>г. Алматы</c:v>
                </c:pt>
                <c:pt idx="2">
                  <c:v>г. Шымкент</c:v>
                </c:pt>
                <c:pt idx="3">
                  <c:v>Акмолинская</c:v>
                </c:pt>
                <c:pt idx="4">
                  <c:v>Актюбинская</c:v>
                </c:pt>
                <c:pt idx="5">
                  <c:v>Алматинская</c:v>
                </c:pt>
                <c:pt idx="6">
                  <c:v>Атырауская</c:v>
                </c:pt>
                <c:pt idx="7">
                  <c:v>ВКО</c:v>
                </c:pt>
                <c:pt idx="8">
                  <c:v>Жамбылская</c:v>
                </c:pt>
                <c:pt idx="9">
                  <c:v>ЗКО</c:v>
                </c:pt>
                <c:pt idx="10">
                  <c:v>Карагандинская</c:v>
                </c:pt>
                <c:pt idx="11">
                  <c:v>Костанайская</c:v>
                </c:pt>
                <c:pt idx="12">
                  <c:v>Кызылординская</c:v>
                </c:pt>
                <c:pt idx="13">
                  <c:v>Мангистауская</c:v>
                </c:pt>
                <c:pt idx="14">
                  <c:v>Павлодарская</c:v>
                </c:pt>
                <c:pt idx="15">
                  <c:v>СКО</c:v>
                </c:pt>
                <c:pt idx="16">
                  <c:v>Туркестанская область</c:v>
                </c:pt>
              </c:strCache>
            </c:strRef>
          </c:cat>
          <c:val>
            <c:numRef>
              <c:f>Лист1!$B$5:$R$5</c:f>
              <c:numCache>
                <c:formatCode>0.00%</c:formatCode>
                <c:ptCount val="17"/>
                <c:pt idx="0">
                  <c:v>0.30000000000000032</c:v>
                </c:pt>
                <c:pt idx="1">
                  <c:v>0.15500000000000036</c:v>
                </c:pt>
                <c:pt idx="2">
                  <c:v>0.35500000000000032</c:v>
                </c:pt>
                <c:pt idx="3">
                  <c:v>0.4</c:v>
                </c:pt>
                <c:pt idx="4">
                  <c:v>0.05</c:v>
                </c:pt>
                <c:pt idx="5">
                  <c:v>0.12000000000000002</c:v>
                </c:pt>
                <c:pt idx="6">
                  <c:v>8.0000000000000043E-2</c:v>
                </c:pt>
                <c:pt idx="7">
                  <c:v>0.30000000000000032</c:v>
                </c:pt>
                <c:pt idx="8">
                  <c:v>0.05</c:v>
                </c:pt>
                <c:pt idx="9">
                  <c:v>1.0000000000000005E-2</c:v>
                </c:pt>
                <c:pt idx="10">
                  <c:v>0.39000000000000073</c:v>
                </c:pt>
                <c:pt idx="11">
                  <c:v>0.24000000000000021</c:v>
                </c:pt>
                <c:pt idx="12">
                  <c:v>0.36000000000000032</c:v>
                </c:pt>
                <c:pt idx="13">
                  <c:v>0.52</c:v>
                </c:pt>
                <c:pt idx="14">
                  <c:v>0.15000000000000024</c:v>
                </c:pt>
                <c:pt idx="15">
                  <c:v>0.3300000000000009</c:v>
                </c:pt>
                <c:pt idx="16">
                  <c:v>0.2</c:v>
                </c:pt>
              </c:numCache>
            </c:numRef>
          </c:val>
          <c:extLst>
            <c:ext xmlns:c16="http://schemas.microsoft.com/office/drawing/2014/chart" uri="{C3380CC4-5D6E-409C-BE32-E72D297353CC}">
              <c16:uniqueId val="{00000002-3FBC-FC49-B21E-6C7C0D30CF25}"/>
            </c:ext>
          </c:extLst>
        </c:ser>
        <c:ser>
          <c:idx val="4"/>
          <c:order val="4"/>
          <c:tx>
            <c:strRef>
              <c:f>Лист1!$A$6</c:f>
              <c:strCache>
                <c:ptCount val="1"/>
                <c:pt idx="0">
                  <c:v>Оставил(а) на сберегательном счете</c:v>
                </c:pt>
              </c:strCache>
            </c:strRef>
          </c:tx>
          <c:spPr>
            <a:solidFill>
              <a:srgbClr val="78A779"/>
            </a:solidFill>
            <a:ln>
              <a:noFill/>
            </a:ln>
            <a:effectLst/>
          </c:spPr>
          <c:invertIfNegative val="0"/>
          <c:cat>
            <c:strRef>
              <c:f>Лист1!$B$1:$R$1</c:f>
              <c:strCache>
                <c:ptCount val="17"/>
                <c:pt idx="0">
                  <c:v>г. Нур-Султан</c:v>
                </c:pt>
                <c:pt idx="1">
                  <c:v>г. Алматы</c:v>
                </c:pt>
                <c:pt idx="2">
                  <c:v>г. Шымкент</c:v>
                </c:pt>
                <c:pt idx="3">
                  <c:v>Акмолинская</c:v>
                </c:pt>
                <c:pt idx="4">
                  <c:v>Актюбинская</c:v>
                </c:pt>
                <c:pt idx="5">
                  <c:v>Алматинская</c:v>
                </c:pt>
                <c:pt idx="6">
                  <c:v>Атырауская</c:v>
                </c:pt>
                <c:pt idx="7">
                  <c:v>ВКО</c:v>
                </c:pt>
                <c:pt idx="8">
                  <c:v>Жамбылская</c:v>
                </c:pt>
                <c:pt idx="9">
                  <c:v>ЗКО</c:v>
                </c:pt>
                <c:pt idx="10">
                  <c:v>Карагандинская</c:v>
                </c:pt>
                <c:pt idx="11">
                  <c:v>Костанайская</c:v>
                </c:pt>
                <c:pt idx="12">
                  <c:v>Кызылординская</c:v>
                </c:pt>
                <c:pt idx="13">
                  <c:v>Мангистауская</c:v>
                </c:pt>
                <c:pt idx="14">
                  <c:v>Павлодарская</c:v>
                </c:pt>
                <c:pt idx="15">
                  <c:v>СКО</c:v>
                </c:pt>
                <c:pt idx="16">
                  <c:v>Туркестанская область</c:v>
                </c:pt>
              </c:strCache>
            </c:strRef>
          </c:cat>
          <c:val>
            <c:numRef>
              <c:f>Лист1!$B$6:$R$6</c:f>
              <c:numCache>
                <c:formatCode>0.00%</c:formatCode>
                <c:ptCount val="17"/>
                <c:pt idx="0">
                  <c:v>0.15500000000000036</c:v>
                </c:pt>
                <c:pt idx="1">
                  <c:v>4.5000000000000012E-2</c:v>
                </c:pt>
                <c:pt idx="2">
                  <c:v>9.5000000000000043E-2</c:v>
                </c:pt>
                <c:pt idx="3">
                  <c:v>0.05</c:v>
                </c:pt>
                <c:pt idx="4">
                  <c:v>1.0000000000000005E-2</c:v>
                </c:pt>
                <c:pt idx="5">
                  <c:v>2.0000000000000011E-2</c:v>
                </c:pt>
                <c:pt idx="6">
                  <c:v>0.64000000000000146</c:v>
                </c:pt>
                <c:pt idx="7">
                  <c:v>0.05</c:v>
                </c:pt>
                <c:pt idx="8">
                  <c:v>7.0000000000000021E-2</c:v>
                </c:pt>
                <c:pt idx="9">
                  <c:v>0.24000000000000021</c:v>
                </c:pt>
                <c:pt idx="10">
                  <c:v>0.22</c:v>
                </c:pt>
                <c:pt idx="11">
                  <c:v>8.0000000000000043E-2</c:v>
                </c:pt>
                <c:pt idx="12">
                  <c:v>0.2</c:v>
                </c:pt>
                <c:pt idx="13">
                  <c:v>0.15000000000000024</c:v>
                </c:pt>
                <c:pt idx="14">
                  <c:v>4.0000000000000022E-2</c:v>
                </c:pt>
                <c:pt idx="15">
                  <c:v>0.23</c:v>
                </c:pt>
                <c:pt idx="16">
                  <c:v>1.0000000000000005E-2</c:v>
                </c:pt>
              </c:numCache>
            </c:numRef>
          </c:val>
          <c:extLst>
            <c:ext xmlns:c16="http://schemas.microsoft.com/office/drawing/2014/chart" uri="{C3380CC4-5D6E-409C-BE32-E72D297353CC}">
              <c16:uniqueId val="{00000003-3FBC-FC49-B21E-6C7C0D30CF25}"/>
            </c:ext>
          </c:extLst>
        </c:ser>
        <c:ser>
          <c:idx val="5"/>
          <c:order val="5"/>
          <c:tx>
            <c:strRef>
              <c:f>Лист1!$A$7</c:f>
              <c:strCache>
                <c:ptCount val="1"/>
                <c:pt idx="0">
                  <c:v>Не откладываю</c:v>
                </c:pt>
              </c:strCache>
            </c:strRef>
          </c:tx>
          <c:spPr>
            <a:solidFill>
              <a:srgbClr val="7030A0"/>
            </a:solidFill>
            <a:ln>
              <a:noFill/>
            </a:ln>
            <a:effectLst/>
          </c:spPr>
          <c:invertIfNegative val="0"/>
          <c:cat>
            <c:strRef>
              <c:f>Лист1!$B$1:$R$1</c:f>
              <c:strCache>
                <c:ptCount val="17"/>
                <c:pt idx="0">
                  <c:v>г. Нур-Султан</c:v>
                </c:pt>
                <c:pt idx="1">
                  <c:v>г. Алматы</c:v>
                </c:pt>
                <c:pt idx="2">
                  <c:v>г. Шымкент</c:v>
                </c:pt>
                <c:pt idx="3">
                  <c:v>Акмолинская</c:v>
                </c:pt>
                <c:pt idx="4">
                  <c:v>Актюбинская</c:v>
                </c:pt>
                <c:pt idx="5">
                  <c:v>Алматинская</c:v>
                </c:pt>
                <c:pt idx="6">
                  <c:v>Атырауская</c:v>
                </c:pt>
                <c:pt idx="7">
                  <c:v>ВКО</c:v>
                </c:pt>
                <c:pt idx="8">
                  <c:v>Жамбылская</c:v>
                </c:pt>
                <c:pt idx="9">
                  <c:v>ЗКО</c:v>
                </c:pt>
                <c:pt idx="10">
                  <c:v>Карагандинская</c:v>
                </c:pt>
                <c:pt idx="11">
                  <c:v>Костанайская</c:v>
                </c:pt>
                <c:pt idx="12">
                  <c:v>Кызылординская</c:v>
                </c:pt>
                <c:pt idx="13">
                  <c:v>Мангистауская</c:v>
                </c:pt>
                <c:pt idx="14">
                  <c:v>Павлодарская</c:v>
                </c:pt>
                <c:pt idx="15">
                  <c:v>СКО</c:v>
                </c:pt>
                <c:pt idx="16">
                  <c:v>Туркестанская область</c:v>
                </c:pt>
              </c:strCache>
            </c:strRef>
          </c:cat>
          <c:val>
            <c:numRef>
              <c:f>Лист1!$B$7:$R$7</c:f>
              <c:numCache>
                <c:formatCode>0.00%</c:formatCode>
                <c:ptCount val="17"/>
                <c:pt idx="0">
                  <c:v>1.0000000000000005E-2</c:v>
                </c:pt>
                <c:pt idx="1">
                  <c:v>1.0000000000000005E-2</c:v>
                </c:pt>
                <c:pt idx="2">
                  <c:v>3.500000000000001E-2</c:v>
                </c:pt>
                <c:pt idx="3">
                  <c:v>0</c:v>
                </c:pt>
                <c:pt idx="4">
                  <c:v>1.0000000000000005E-2</c:v>
                </c:pt>
                <c:pt idx="5">
                  <c:v>0</c:v>
                </c:pt>
                <c:pt idx="6">
                  <c:v>0.05</c:v>
                </c:pt>
                <c:pt idx="7">
                  <c:v>1.0000000000000005E-2</c:v>
                </c:pt>
                <c:pt idx="8">
                  <c:v>0</c:v>
                </c:pt>
                <c:pt idx="9">
                  <c:v>1.0000000000000005E-2</c:v>
                </c:pt>
                <c:pt idx="10">
                  <c:v>1.0000000000000005E-2</c:v>
                </c:pt>
                <c:pt idx="11">
                  <c:v>0.13</c:v>
                </c:pt>
                <c:pt idx="12">
                  <c:v>0</c:v>
                </c:pt>
                <c:pt idx="13">
                  <c:v>0</c:v>
                </c:pt>
                <c:pt idx="14">
                  <c:v>6.0000000000000032E-2</c:v>
                </c:pt>
                <c:pt idx="15">
                  <c:v>1.0000000000000005E-2</c:v>
                </c:pt>
                <c:pt idx="16">
                  <c:v>0</c:v>
                </c:pt>
              </c:numCache>
            </c:numRef>
          </c:val>
          <c:extLst>
            <c:ext xmlns:c16="http://schemas.microsoft.com/office/drawing/2014/chart" uri="{C3380CC4-5D6E-409C-BE32-E72D297353CC}">
              <c16:uniqueId val="{00000004-3FBC-FC49-B21E-6C7C0D30CF25}"/>
            </c:ext>
          </c:extLst>
        </c:ser>
        <c:dLbls>
          <c:showLegendKey val="0"/>
          <c:showVal val="0"/>
          <c:showCatName val="0"/>
          <c:showSerName val="0"/>
          <c:showPercent val="0"/>
          <c:showBubbleSize val="0"/>
        </c:dLbls>
        <c:gapWidth val="219"/>
        <c:overlap val="-27"/>
        <c:axId val="124739968"/>
        <c:axId val="124741504"/>
        <c:extLst>
          <c:ext xmlns:c15="http://schemas.microsoft.com/office/drawing/2012/chart" uri="{02D57815-91ED-43cb-92C2-25804820EDAC}">
            <c15:filteredBarSeries>
              <c15:ser>
                <c:idx val="0"/>
                <c:order val="0"/>
                <c:tx>
                  <c:strRef>
                    <c:extLst>
                      <c:ext uri="{02D57815-91ED-43cb-92C2-25804820EDAC}">
                        <c15:formulaRef>
                          <c15:sqref>Лист1!$A$2</c15:sqref>
                        </c15:formulaRef>
                      </c:ext>
                    </c:extLst>
                    <c:strCache>
                      <c:ptCount val="1"/>
                    </c:strCache>
                  </c:strRef>
                </c:tx>
                <c:spPr>
                  <a:solidFill>
                    <a:schemeClr val="accent1"/>
                  </a:solidFill>
                  <a:ln>
                    <a:noFill/>
                  </a:ln>
                  <a:effectLst/>
                </c:spPr>
                <c:invertIfNegative val="0"/>
                <c:cat>
                  <c:strRef>
                    <c:extLst>
                      <c:ext uri="{02D57815-91ED-43cb-92C2-25804820EDAC}">
                        <c15:formulaRef>
                          <c15:sqref>Лист1!$B$1:$R$1</c15:sqref>
                        </c15:formulaRef>
                      </c:ext>
                    </c:extLst>
                    <c:strCache>
                      <c:ptCount val="17"/>
                      <c:pt idx="0">
                        <c:v>г. Нур-Султан</c:v>
                      </c:pt>
                      <c:pt idx="1">
                        <c:v>г. Алматы</c:v>
                      </c:pt>
                      <c:pt idx="2">
                        <c:v>г. Шымкент</c:v>
                      </c:pt>
                      <c:pt idx="3">
                        <c:v>Акмолинская</c:v>
                      </c:pt>
                      <c:pt idx="4">
                        <c:v>Актюбинская</c:v>
                      </c:pt>
                      <c:pt idx="5">
                        <c:v>Алматинская</c:v>
                      </c:pt>
                      <c:pt idx="6">
                        <c:v>Атырауская</c:v>
                      </c:pt>
                      <c:pt idx="7">
                        <c:v>ВКО</c:v>
                      </c:pt>
                      <c:pt idx="8">
                        <c:v>Жамбылская</c:v>
                      </c:pt>
                      <c:pt idx="9">
                        <c:v>ЗКО</c:v>
                      </c:pt>
                      <c:pt idx="10">
                        <c:v>Карагандинская</c:v>
                      </c:pt>
                      <c:pt idx="11">
                        <c:v>Костанайская</c:v>
                      </c:pt>
                      <c:pt idx="12">
                        <c:v>Кызылординская</c:v>
                      </c:pt>
                      <c:pt idx="13">
                        <c:v>Мангистауская</c:v>
                      </c:pt>
                      <c:pt idx="14">
                        <c:v>Павлодарская</c:v>
                      </c:pt>
                      <c:pt idx="15">
                        <c:v>СКО</c:v>
                      </c:pt>
                      <c:pt idx="16">
                        <c:v>Туркестанская область</c:v>
                      </c:pt>
                    </c:strCache>
                  </c:strRef>
                </c:cat>
                <c:val>
                  <c:numRef>
                    <c:extLst>
                      <c:ext uri="{02D57815-91ED-43cb-92C2-25804820EDAC}">
                        <c15:formulaRef>
                          <c15:sqref>Лист1!$B$2:$R$2</c15:sqref>
                        </c15:formulaRef>
                      </c:ext>
                    </c:extLst>
                    <c:numCache>
                      <c:formatCode>General</c:formatCode>
                      <c:ptCount val="17"/>
                    </c:numCache>
                  </c:numRef>
                </c:val>
                <c:extLst>
                  <c:ext xmlns:c16="http://schemas.microsoft.com/office/drawing/2014/chart" uri="{C3380CC4-5D6E-409C-BE32-E72D297353CC}">
                    <c16:uniqueId val="{00000005-3FBC-FC49-B21E-6C7C0D30CF25}"/>
                  </c:ext>
                </c:extLst>
              </c15:ser>
            </c15:filteredBarSeries>
          </c:ext>
        </c:extLst>
      </c:barChart>
      <c:catAx>
        <c:axId val="12473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4741504"/>
        <c:crosses val="autoZero"/>
        <c:auto val="1"/>
        <c:lblAlgn val="ctr"/>
        <c:lblOffset val="100"/>
        <c:noMultiLvlLbl val="0"/>
      </c:catAx>
      <c:valAx>
        <c:axId val="12474150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4739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ru-RU" sz="1400" b="1" dirty="0">
                <a:solidFill>
                  <a:schemeClr val="tx1"/>
                </a:solidFill>
              </a:rPr>
              <a:t>Какое из следующих утверждений, касающихся накопления денег, подходит вам в наибольшей степени?</a:t>
            </a:r>
          </a:p>
        </c:rich>
      </c:tx>
      <c:overlay val="0"/>
      <c:spPr>
        <a:noFill/>
        <a:ln>
          <a:noFill/>
        </a:ln>
        <a:effectLst/>
      </c:sp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88-504C-936C-51F0225FB32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88-504C-936C-51F0225FB324}"/>
              </c:ext>
            </c:extLst>
          </c:dPt>
          <c:dPt>
            <c:idx val="2"/>
            <c:bubble3D val="0"/>
            <c:spPr>
              <a:solidFill>
                <a:srgbClr val="78A779"/>
              </a:solidFill>
              <a:ln w="19050">
                <a:solidFill>
                  <a:schemeClr val="lt1"/>
                </a:solidFill>
              </a:ln>
              <a:effectLst/>
            </c:spPr>
            <c:extLst>
              <c:ext xmlns:c16="http://schemas.microsoft.com/office/drawing/2014/chart" uri="{C3380CC4-5D6E-409C-BE32-E72D297353CC}">
                <c16:uniqueId val="{00000005-EB88-504C-936C-51F0225FB32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88-504C-936C-51F0225FB32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88-504C-936C-51F0225FB324}"/>
              </c:ext>
            </c:extLst>
          </c:dPt>
          <c:dLbls>
            <c:dLbl>
              <c:idx val="0"/>
              <c:layout>
                <c:manualLayout>
                  <c:x val="5.4386574074074122E-2"/>
                  <c:y val="-4.7037037037037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88-504C-936C-51F0225FB324}"/>
                </c:ext>
              </c:extLst>
            </c:dLbl>
            <c:dLbl>
              <c:idx val="1"/>
              <c:layout>
                <c:manualLayout>
                  <c:x val="9.4074074074074268E-2"/>
                  <c:y val="1.8292181069958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88-504C-936C-51F0225FB324}"/>
                </c:ext>
              </c:extLst>
            </c:dLbl>
            <c:dLbl>
              <c:idx val="2"/>
              <c:layout>
                <c:manualLayout>
                  <c:x val="-4.8506944444444484E-2"/>
                  <c:y val="5.4876543209876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88-504C-936C-51F0225FB324}"/>
                </c:ext>
              </c:extLst>
            </c:dLbl>
            <c:dLbl>
              <c:idx val="3"/>
              <c:layout>
                <c:manualLayout>
                  <c:x val="-4.409722222222244E-2"/>
                  <c:y val="-3.6584362139917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B88-504C-936C-51F0225FB324}"/>
                </c:ext>
              </c:extLst>
            </c:dLbl>
            <c:dLbl>
              <c:idx val="4"/>
              <c:layout>
                <c:manualLayout>
                  <c:x val="-8.819444444444529E-3"/>
                  <c:y val="-5.4876543209876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B88-504C-936C-51F0225FB32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общая!$B$183:$B$187</c:f>
              <c:strCache>
                <c:ptCount val="5"/>
                <c:pt idx="0">
                  <c:v>Я откладываю деньги только тогда, когда у меня что-то остаётся</c:v>
                </c:pt>
                <c:pt idx="1">
                  <c:v>Я не откладываю деньги</c:v>
                </c:pt>
                <c:pt idx="2">
                  <c:v>Я откладываю некоторое количество денег каждую неделю или меcяц</c:v>
                </c:pt>
                <c:pt idx="3">
                  <c:v>Я откладываю деньги только тогда, когда хочу что-либо купить</c:v>
                </c:pt>
                <c:pt idx="4">
                  <c:v>Я откладываю одинаковую сумму денег каждую неделю или месяц</c:v>
                </c:pt>
              </c:strCache>
            </c:strRef>
          </c:cat>
          <c:val>
            <c:numRef>
              <c:f>общая!$C$183:$C$187</c:f>
              <c:numCache>
                <c:formatCode>###0.0%</c:formatCode>
                <c:ptCount val="5"/>
                <c:pt idx="0">
                  <c:v>0.47050000000000008</c:v>
                </c:pt>
                <c:pt idx="1">
                  <c:v>0.10600000000000002</c:v>
                </c:pt>
                <c:pt idx="2">
                  <c:v>0.27450000000000002</c:v>
                </c:pt>
                <c:pt idx="3">
                  <c:v>0.16900000000000001</c:v>
                </c:pt>
                <c:pt idx="4">
                  <c:v>0.10600000000000002</c:v>
                </c:pt>
              </c:numCache>
            </c:numRef>
          </c:val>
          <c:extLst>
            <c:ext xmlns:c16="http://schemas.microsoft.com/office/drawing/2014/chart" uri="{C3380CC4-5D6E-409C-BE32-E72D297353CC}">
              <c16:uniqueId val="{0000000A-EB88-504C-936C-51F0225FB324}"/>
            </c:ext>
          </c:extLst>
        </c:ser>
        <c:dLbls>
          <c:showLegendKey val="0"/>
          <c:showVal val="0"/>
          <c:showCatName val="0"/>
          <c:showSerName val="0"/>
          <c:showPercent val="0"/>
          <c:showBubbleSize val="0"/>
          <c:showLeaderLines val="0"/>
        </c:dLbls>
        <c:firstSliceAng val="0"/>
        <c:holeSize val="75"/>
      </c:doughnutChart>
      <c:spPr>
        <a:noFill/>
        <a:ln w="25400">
          <a:noFill/>
        </a:ln>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8581931017028206E-2"/>
          <c:w val="0.9829292690744087"/>
          <c:h val="0.6806121147694385"/>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D97C-A04B-80DD-AC39AB45B1D2}"/>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D97C-A04B-80DD-AC39AB45B1D2}"/>
              </c:ext>
            </c:extLst>
          </c:dPt>
          <c:dPt>
            <c:idx val="2"/>
            <c:invertIfNegative val="0"/>
            <c:bubble3D val="0"/>
            <c:spPr>
              <a:solidFill>
                <a:srgbClr val="78A779"/>
              </a:solidFill>
              <a:ln>
                <a:noFill/>
              </a:ln>
              <a:effectLst/>
            </c:spPr>
            <c:extLst>
              <c:ext xmlns:c16="http://schemas.microsoft.com/office/drawing/2014/chart" uri="{C3380CC4-5D6E-409C-BE32-E72D297353CC}">
                <c16:uniqueId val="{00000005-D97C-A04B-80DD-AC39AB45B1D2}"/>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D97C-A04B-80DD-AC39AB45B1D2}"/>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Индекс финансовой грамотности</c:v>
                </c:pt>
                <c:pt idx="1">
                  <c:v>Умение использовать финансовые услуги</c:v>
                </c:pt>
                <c:pt idx="2">
                  <c:v>Управление собственными финансовыми средствами</c:v>
                </c:pt>
                <c:pt idx="3">
                  <c:v>Информированность о финансовой системе</c:v>
                </c:pt>
              </c:strCache>
            </c:strRef>
          </c:cat>
          <c:val>
            <c:numRef>
              <c:f>Лист1!$B$2:$B$5</c:f>
              <c:numCache>
                <c:formatCode>0.00</c:formatCode>
                <c:ptCount val="4"/>
                <c:pt idx="0">
                  <c:v>39.07</c:v>
                </c:pt>
                <c:pt idx="1">
                  <c:v>44.2</c:v>
                </c:pt>
                <c:pt idx="2">
                  <c:v>53.7</c:v>
                </c:pt>
                <c:pt idx="3">
                  <c:v>19.3</c:v>
                </c:pt>
              </c:numCache>
            </c:numRef>
          </c:val>
          <c:extLst>
            <c:ext xmlns:c16="http://schemas.microsoft.com/office/drawing/2014/chart" uri="{C3380CC4-5D6E-409C-BE32-E72D297353CC}">
              <c16:uniqueId val="{0000001C-D97C-A04B-80DD-AC39AB45B1D2}"/>
            </c:ext>
          </c:extLst>
        </c:ser>
        <c:dLbls>
          <c:showLegendKey val="0"/>
          <c:showVal val="0"/>
          <c:showCatName val="0"/>
          <c:showSerName val="0"/>
          <c:showPercent val="0"/>
          <c:showBubbleSize val="0"/>
        </c:dLbls>
        <c:gapWidth val="219"/>
        <c:overlap val="-27"/>
        <c:axId val="179868416"/>
        <c:axId val="179869952"/>
      </c:barChart>
      <c:catAx>
        <c:axId val="17986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crossAx val="179869952"/>
        <c:crosses val="autoZero"/>
        <c:auto val="1"/>
        <c:lblAlgn val="ctr"/>
        <c:lblOffset val="100"/>
        <c:noMultiLvlLbl val="0"/>
      </c:catAx>
      <c:valAx>
        <c:axId val="179869952"/>
        <c:scaling>
          <c:orientation val="minMax"/>
          <c:max val="100"/>
          <c:min val="0"/>
        </c:scaling>
        <c:delete val="1"/>
        <c:axPos val="l"/>
        <c:numFmt formatCode="0.00" sourceLinked="1"/>
        <c:majorTickMark val="out"/>
        <c:minorTickMark val="none"/>
        <c:tickLblPos val="nextTo"/>
        <c:crossAx val="17986841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b="1" dirty="0">
                <a:solidFill>
                  <a:schemeClr val="tx1"/>
                </a:solidFill>
              </a:rPr>
              <a:t>Какое из следующих утверждений, касающихся накопления денег, подходит вам в наибольшей степени?</a:t>
            </a:r>
          </a:p>
        </c:rich>
      </c:tx>
      <c:layout>
        <c:manualLayout>
          <c:xMode val="edge"/>
          <c:yMode val="edge"/>
          <c:x val="0.15011532162402025"/>
          <c:y val="2.6109660574412531E-2"/>
        </c:manualLayout>
      </c:layout>
      <c:overlay val="0"/>
      <c:spPr>
        <a:noFill/>
        <a:ln>
          <a:noFill/>
        </a:ln>
        <a:effectLst/>
      </c:spPr>
    </c:title>
    <c:autoTitleDeleted val="0"/>
    <c:plotArea>
      <c:layout>
        <c:manualLayout>
          <c:layoutTarget val="inner"/>
          <c:xMode val="edge"/>
          <c:yMode val="edge"/>
          <c:x val="0.17083033816425144"/>
          <c:y val="9.6827779034148145E-2"/>
          <c:w val="0.80770822587060009"/>
          <c:h val="0.69873172837729491"/>
        </c:manualLayout>
      </c:layout>
      <c:barChart>
        <c:barDir val="bar"/>
        <c:grouping val="stacked"/>
        <c:varyColors val="0"/>
        <c:ser>
          <c:idx val="0"/>
          <c:order val="0"/>
          <c:tx>
            <c:strRef>
              <c:f>Лист1!$A$4</c:f>
              <c:strCache>
                <c:ptCount val="1"/>
                <c:pt idx="0">
                  <c:v>Я откладываю деньги только тогда, когда у меня что-то остаётся</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Лист1!$B$1:$R$3</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extLst/>
            </c:strRef>
          </c:cat>
          <c:val>
            <c:numRef>
              <c:f>Лист1!$B$4:$R$4</c:f>
              <c:numCache>
                <c:formatCode>###0.0%</c:formatCode>
                <c:ptCount val="17"/>
                <c:pt idx="0">
                  <c:v>0.20500000000000004</c:v>
                </c:pt>
                <c:pt idx="1">
                  <c:v>0.57500000000000062</c:v>
                </c:pt>
                <c:pt idx="2">
                  <c:v>0.27</c:v>
                </c:pt>
                <c:pt idx="3">
                  <c:v>0.1</c:v>
                </c:pt>
                <c:pt idx="4">
                  <c:v>0.59</c:v>
                </c:pt>
                <c:pt idx="5">
                  <c:v>0.67000000000000182</c:v>
                </c:pt>
                <c:pt idx="6">
                  <c:v>0.5</c:v>
                </c:pt>
                <c:pt idx="7">
                  <c:v>0.24000000000000021</c:v>
                </c:pt>
                <c:pt idx="8">
                  <c:v>0.38000000000000073</c:v>
                </c:pt>
                <c:pt idx="9">
                  <c:v>0.73000000000000065</c:v>
                </c:pt>
                <c:pt idx="10">
                  <c:v>0.39000000000000073</c:v>
                </c:pt>
                <c:pt idx="11">
                  <c:v>0.79</c:v>
                </c:pt>
                <c:pt idx="12">
                  <c:v>0.67000000000000182</c:v>
                </c:pt>
                <c:pt idx="13">
                  <c:v>0.17</c:v>
                </c:pt>
                <c:pt idx="14">
                  <c:v>0.68</c:v>
                </c:pt>
                <c:pt idx="15">
                  <c:v>0.5</c:v>
                </c:pt>
                <c:pt idx="16">
                  <c:v>0.9</c:v>
                </c:pt>
              </c:numCache>
            </c:numRef>
          </c:val>
          <c:extLst>
            <c:ext xmlns:c16="http://schemas.microsoft.com/office/drawing/2014/chart" uri="{C3380CC4-5D6E-409C-BE32-E72D297353CC}">
              <c16:uniqueId val="{00000000-B7CD-C848-8CDA-B15EE6812BD5}"/>
            </c:ext>
          </c:extLst>
        </c:ser>
        <c:ser>
          <c:idx val="1"/>
          <c:order val="1"/>
          <c:tx>
            <c:strRef>
              <c:f>Лист1!$A$5</c:f>
              <c:strCache>
                <c:ptCount val="1"/>
                <c:pt idx="0">
                  <c:v>Я не откладываю деньги</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Лист1!$B$1:$R$3</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extLst/>
            </c:strRef>
          </c:cat>
          <c:val>
            <c:numRef>
              <c:f>Лист1!$B$5:$R$5</c:f>
              <c:numCache>
                <c:formatCode>###0.0%</c:formatCode>
                <c:ptCount val="17"/>
                <c:pt idx="0">
                  <c:v>9.5000000000000043E-2</c:v>
                </c:pt>
                <c:pt idx="1">
                  <c:v>0.12000000000000002</c:v>
                </c:pt>
                <c:pt idx="2">
                  <c:v>0.18500000000000033</c:v>
                </c:pt>
                <c:pt idx="3">
                  <c:v>9.0000000000000024E-2</c:v>
                </c:pt>
                <c:pt idx="4">
                  <c:v>2.0000000000000011E-2</c:v>
                </c:pt>
                <c:pt idx="5">
                  <c:v>6.0000000000000032E-2</c:v>
                </c:pt>
                <c:pt idx="6">
                  <c:v>6.0000000000000032E-2</c:v>
                </c:pt>
                <c:pt idx="7">
                  <c:v>7.0000000000000021E-2</c:v>
                </c:pt>
                <c:pt idx="8">
                  <c:v>1.0000000000000005E-2</c:v>
                </c:pt>
                <c:pt idx="9">
                  <c:v>0</c:v>
                </c:pt>
                <c:pt idx="10">
                  <c:v>0.23</c:v>
                </c:pt>
                <c:pt idx="11">
                  <c:v>7.0000000000000021E-2</c:v>
                </c:pt>
                <c:pt idx="12">
                  <c:v>0.11</c:v>
                </c:pt>
                <c:pt idx="13">
                  <c:v>0.23</c:v>
                </c:pt>
                <c:pt idx="14">
                  <c:v>0.12000000000000002</c:v>
                </c:pt>
                <c:pt idx="15">
                  <c:v>0.1</c:v>
                </c:pt>
                <c:pt idx="16">
                  <c:v>0.15000000000000024</c:v>
                </c:pt>
              </c:numCache>
            </c:numRef>
          </c:val>
          <c:extLst>
            <c:ext xmlns:c16="http://schemas.microsoft.com/office/drawing/2014/chart" uri="{C3380CC4-5D6E-409C-BE32-E72D297353CC}">
              <c16:uniqueId val="{00000001-B7CD-C848-8CDA-B15EE6812BD5}"/>
            </c:ext>
          </c:extLst>
        </c:ser>
        <c:ser>
          <c:idx val="2"/>
          <c:order val="2"/>
          <c:tx>
            <c:strRef>
              <c:f>Лист1!$A$6</c:f>
              <c:strCache>
                <c:ptCount val="1"/>
                <c:pt idx="0">
                  <c:v>Я откладываю некоторое количество денег каждую неделю или меcяц</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Лист1!$B$1:$R$3</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extLst/>
            </c:strRef>
          </c:cat>
          <c:val>
            <c:numRef>
              <c:f>Лист1!$B$6:$R$6</c:f>
              <c:numCache>
                <c:formatCode>###0.0%</c:formatCode>
                <c:ptCount val="17"/>
                <c:pt idx="0">
                  <c:v>0.48000000000000032</c:v>
                </c:pt>
                <c:pt idx="1">
                  <c:v>0.23</c:v>
                </c:pt>
                <c:pt idx="2">
                  <c:v>0.32000000000000073</c:v>
                </c:pt>
                <c:pt idx="3">
                  <c:v>0.63000000000000145</c:v>
                </c:pt>
                <c:pt idx="4">
                  <c:v>0.25</c:v>
                </c:pt>
                <c:pt idx="5">
                  <c:v>0.23</c:v>
                </c:pt>
                <c:pt idx="6">
                  <c:v>0.13</c:v>
                </c:pt>
                <c:pt idx="7">
                  <c:v>0.59</c:v>
                </c:pt>
                <c:pt idx="8">
                  <c:v>0</c:v>
                </c:pt>
                <c:pt idx="9">
                  <c:v>0.17</c:v>
                </c:pt>
                <c:pt idx="10">
                  <c:v>0.25</c:v>
                </c:pt>
                <c:pt idx="11">
                  <c:v>0.12000000000000002</c:v>
                </c:pt>
                <c:pt idx="12">
                  <c:v>6.0000000000000032E-2</c:v>
                </c:pt>
                <c:pt idx="13">
                  <c:v>0.39000000000000073</c:v>
                </c:pt>
                <c:pt idx="14">
                  <c:v>0.25</c:v>
                </c:pt>
                <c:pt idx="15">
                  <c:v>0.21000000000000021</c:v>
                </c:pt>
                <c:pt idx="16">
                  <c:v>0.15000000000000024</c:v>
                </c:pt>
              </c:numCache>
            </c:numRef>
          </c:val>
          <c:extLst>
            <c:ext xmlns:c16="http://schemas.microsoft.com/office/drawing/2014/chart" uri="{C3380CC4-5D6E-409C-BE32-E72D297353CC}">
              <c16:uniqueId val="{00000002-B7CD-C848-8CDA-B15EE6812BD5}"/>
            </c:ext>
          </c:extLst>
        </c:ser>
        <c:ser>
          <c:idx val="3"/>
          <c:order val="3"/>
          <c:tx>
            <c:strRef>
              <c:f>Лист1!$A$7</c:f>
              <c:strCache>
                <c:ptCount val="1"/>
                <c:pt idx="0">
                  <c:v>Я откладываю деньги только тогда, когда хочу что-либо купить</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Лист1!$B$1:$R$3</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extLst/>
            </c:strRef>
          </c:cat>
          <c:val>
            <c:numRef>
              <c:f>Лист1!$B$7:$R$7</c:f>
              <c:numCache>
                <c:formatCode>###0.0%</c:formatCode>
                <c:ptCount val="17"/>
                <c:pt idx="0">
                  <c:v>0.17500000000000004</c:v>
                </c:pt>
                <c:pt idx="1">
                  <c:v>3.500000000000001E-2</c:v>
                </c:pt>
                <c:pt idx="2">
                  <c:v>0.29500000000000032</c:v>
                </c:pt>
                <c:pt idx="3">
                  <c:v>9.0000000000000024E-2</c:v>
                </c:pt>
                <c:pt idx="4">
                  <c:v>0.68</c:v>
                </c:pt>
                <c:pt idx="5">
                  <c:v>2.0000000000000011E-2</c:v>
                </c:pt>
                <c:pt idx="6">
                  <c:v>0.25</c:v>
                </c:pt>
                <c:pt idx="7">
                  <c:v>8.0000000000000043E-2</c:v>
                </c:pt>
                <c:pt idx="8">
                  <c:v>0</c:v>
                </c:pt>
                <c:pt idx="9">
                  <c:v>0.18000000000000024</c:v>
                </c:pt>
                <c:pt idx="10">
                  <c:v>0.23</c:v>
                </c:pt>
                <c:pt idx="11">
                  <c:v>1.0000000000000005E-2</c:v>
                </c:pt>
                <c:pt idx="12">
                  <c:v>0.13</c:v>
                </c:pt>
                <c:pt idx="13">
                  <c:v>0.17</c:v>
                </c:pt>
                <c:pt idx="14">
                  <c:v>3.0000000000000002E-2</c:v>
                </c:pt>
                <c:pt idx="15">
                  <c:v>0.13</c:v>
                </c:pt>
                <c:pt idx="16">
                  <c:v>0.37000000000000038</c:v>
                </c:pt>
              </c:numCache>
            </c:numRef>
          </c:val>
          <c:extLst>
            <c:ext xmlns:c16="http://schemas.microsoft.com/office/drawing/2014/chart" uri="{C3380CC4-5D6E-409C-BE32-E72D297353CC}">
              <c16:uniqueId val="{00000003-B7CD-C848-8CDA-B15EE6812BD5}"/>
            </c:ext>
          </c:extLst>
        </c:ser>
        <c:ser>
          <c:idx val="4"/>
          <c:order val="4"/>
          <c:tx>
            <c:strRef>
              <c:f>Лист1!$A$8</c:f>
              <c:strCache>
                <c:ptCount val="1"/>
                <c:pt idx="0">
                  <c:v>Я откладываю одинаковую сумму денег каждую неделю или месяц</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Лист1!$B$1:$R$3</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extLst/>
            </c:strRef>
          </c:cat>
          <c:val>
            <c:numRef>
              <c:f>Лист1!$B$8:$R$8</c:f>
              <c:numCache>
                <c:formatCode>###0.0%</c:formatCode>
                <c:ptCount val="17"/>
                <c:pt idx="0">
                  <c:v>7.0000000000000021E-2</c:v>
                </c:pt>
                <c:pt idx="1">
                  <c:v>0.05</c:v>
                </c:pt>
                <c:pt idx="2">
                  <c:v>8.5000000000000006E-2</c:v>
                </c:pt>
                <c:pt idx="3">
                  <c:v>9.0000000000000024E-2</c:v>
                </c:pt>
                <c:pt idx="4">
                  <c:v>0.17</c:v>
                </c:pt>
                <c:pt idx="5">
                  <c:v>4.0000000000000022E-2</c:v>
                </c:pt>
                <c:pt idx="6">
                  <c:v>6.0000000000000032E-2</c:v>
                </c:pt>
                <c:pt idx="7">
                  <c:v>3.0000000000000002E-2</c:v>
                </c:pt>
                <c:pt idx="8">
                  <c:v>0.61000000000000065</c:v>
                </c:pt>
                <c:pt idx="9">
                  <c:v>0.12000000000000002</c:v>
                </c:pt>
                <c:pt idx="10">
                  <c:v>0.17</c:v>
                </c:pt>
                <c:pt idx="11">
                  <c:v>2.0000000000000011E-2</c:v>
                </c:pt>
                <c:pt idx="12">
                  <c:v>0.05</c:v>
                </c:pt>
                <c:pt idx="13">
                  <c:v>0.17</c:v>
                </c:pt>
                <c:pt idx="14">
                  <c:v>4.0000000000000022E-2</c:v>
                </c:pt>
                <c:pt idx="15">
                  <c:v>0.14000000000000001</c:v>
                </c:pt>
                <c:pt idx="16">
                  <c:v>0</c:v>
                </c:pt>
              </c:numCache>
            </c:numRef>
          </c:val>
          <c:extLst>
            <c:ext xmlns:c16="http://schemas.microsoft.com/office/drawing/2014/chart" uri="{C3380CC4-5D6E-409C-BE32-E72D297353CC}">
              <c16:uniqueId val="{00000004-B7CD-C848-8CDA-B15EE6812BD5}"/>
            </c:ext>
          </c:extLst>
        </c:ser>
        <c:dLbls>
          <c:showLegendKey val="0"/>
          <c:showVal val="0"/>
          <c:showCatName val="0"/>
          <c:showSerName val="0"/>
          <c:showPercent val="0"/>
          <c:showBubbleSize val="0"/>
        </c:dLbls>
        <c:gapWidth val="150"/>
        <c:overlap val="100"/>
        <c:axId val="125054976"/>
        <c:axId val="125056512"/>
      </c:barChart>
      <c:catAx>
        <c:axId val="125054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5056512"/>
        <c:crosses val="autoZero"/>
        <c:auto val="1"/>
        <c:lblAlgn val="ctr"/>
        <c:lblOffset val="100"/>
        <c:noMultiLvlLbl val="0"/>
      </c:catAx>
      <c:valAx>
        <c:axId val="125056512"/>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25054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ru-RU" sz="1400" b="1" i="0" u="none" strike="noStrike" baseline="0" dirty="0">
                <a:effectLst/>
              </a:rPr>
              <a:t>Как вы считаете, какие источники дохода будут для вас актуальны в пожилом возрасте?</a:t>
            </a:r>
            <a:r>
              <a:rPr lang="ru-RU" sz="1400" b="1" i="0" u="none" strike="noStrike" baseline="0" dirty="0"/>
              <a:t> </a:t>
            </a:r>
            <a:endParaRPr lang="ru-RU" b="1" dirty="0"/>
          </a:p>
        </c:rich>
      </c:tx>
      <c:overlay val="0"/>
      <c:spPr>
        <a:noFill/>
        <a:ln>
          <a:noFill/>
        </a:ln>
        <a:effectLst/>
      </c:spPr>
    </c:title>
    <c:autoTitleDeleted val="0"/>
    <c:plotArea>
      <c:layout/>
      <c:barChart>
        <c:barDir val="col"/>
        <c:grouping val="clustered"/>
        <c:varyColors val="0"/>
        <c:ser>
          <c:idx val="0"/>
          <c:order val="0"/>
          <c:tx>
            <c:strRef>
              <c:f>Лист1!$A$29:$B$29</c:f>
              <c:strCache>
                <c:ptCount val="2"/>
                <c:pt idx="1">
                  <c:v>Собственные сбережения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Лист1!$C$28:$S$28</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strRef>
          </c:cat>
          <c:val>
            <c:numRef>
              <c:f>Лист1!$C$29:$S$29</c:f>
              <c:numCache>
                <c:formatCode>0.00%</c:formatCode>
                <c:ptCount val="17"/>
                <c:pt idx="0">
                  <c:v>0.17</c:v>
                </c:pt>
                <c:pt idx="1">
                  <c:v>0.35500000000000032</c:v>
                </c:pt>
                <c:pt idx="2">
                  <c:v>0.28500000000000031</c:v>
                </c:pt>
                <c:pt idx="3">
                  <c:v>0.12000000000000002</c:v>
                </c:pt>
                <c:pt idx="4">
                  <c:v>0.85000000000000064</c:v>
                </c:pt>
                <c:pt idx="5">
                  <c:v>0.47000000000000008</c:v>
                </c:pt>
                <c:pt idx="6">
                  <c:v>0.13</c:v>
                </c:pt>
                <c:pt idx="7">
                  <c:v>6.0000000000000032E-2</c:v>
                </c:pt>
                <c:pt idx="8">
                  <c:v>0.9</c:v>
                </c:pt>
                <c:pt idx="9">
                  <c:v>0.93</c:v>
                </c:pt>
                <c:pt idx="10">
                  <c:v>0.2</c:v>
                </c:pt>
                <c:pt idx="11">
                  <c:v>0.29000000000000031</c:v>
                </c:pt>
                <c:pt idx="12">
                  <c:v>0.75000000000000144</c:v>
                </c:pt>
                <c:pt idx="13">
                  <c:v>0.1</c:v>
                </c:pt>
                <c:pt idx="14">
                  <c:v>0.56999999999999995</c:v>
                </c:pt>
                <c:pt idx="15">
                  <c:v>0.68</c:v>
                </c:pt>
                <c:pt idx="16">
                  <c:v>0.96000000000000063</c:v>
                </c:pt>
              </c:numCache>
            </c:numRef>
          </c:val>
          <c:extLst>
            <c:ext xmlns:c16="http://schemas.microsoft.com/office/drawing/2014/chart" uri="{C3380CC4-5D6E-409C-BE32-E72D297353CC}">
              <c16:uniqueId val="{00000000-D172-164F-9409-D12E87EE4A1E}"/>
            </c:ext>
          </c:extLst>
        </c:ser>
        <c:ser>
          <c:idx val="1"/>
          <c:order val="1"/>
          <c:tx>
            <c:strRef>
              <c:f>Лист1!$A$30:$B$30</c:f>
              <c:strCache>
                <c:ptCount val="2"/>
                <c:pt idx="1">
                  <c:v>Дополнительная пенсия от работодателя</c:v>
                </c:pt>
              </c:strCache>
            </c:strRef>
          </c:tx>
          <c:spPr>
            <a:solidFill>
              <a:schemeClr val="accent2"/>
            </a:solidFill>
            <a:ln>
              <a:noFill/>
            </a:ln>
            <a:effectLst/>
          </c:spPr>
          <c:invertIfNegative val="0"/>
          <c:cat>
            <c:strRef>
              <c:f>Лист1!$C$28:$S$28</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strRef>
          </c:cat>
          <c:val>
            <c:numRef>
              <c:f>Лист1!$C$30:$S$30</c:f>
              <c:numCache>
                <c:formatCode>0.00%</c:formatCode>
                <c:ptCount val="17"/>
                <c:pt idx="0">
                  <c:v>0.1</c:v>
                </c:pt>
                <c:pt idx="1">
                  <c:v>0.21500000000000033</c:v>
                </c:pt>
                <c:pt idx="2">
                  <c:v>0.23500000000000001</c:v>
                </c:pt>
                <c:pt idx="3">
                  <c:v>0.25</c:v>
                </c:pt>
                <c:pt idx="4">
                  <c:v>6.0000000000000032E-2</c:v>
                </c:pt>
                <c:pt idx="5">
                  <c:v>0.15000000000000024</c:v>
                </c:pt>
                <c:pt idx="6">
                  <c:v>0</c:v>
                </c:pt>
                <c:pt idx="7">
                  <c:v>0.14000000000000001</c:v>
                </c:pt>
                <c:pt idx="8">
                  <c:v>0.46</c:v>
                </c:pt>
                <c:pt idx="9">
                  <c:v>3.0000000000000002E-2</c:v>
                </c:pt>
                <c:pt idx="10">
                  <c:v>0.23</c:v>
                </c:pt>
                <c:pt idx="11">
                  <c:v>0.39000000000000073</c:v>
                </c:pt>
                <c:pt idx="12">
                  <c:v>9.0000000000000024E-2</c:v>
                </c:pt>
                <c:pt idx="13">
                  <c:v>0.14000000000000001</c:v>
                </c:pt>
                <c:pt idx="14">
                  <c:v>9.0000000000000024E-2</c:v>
                </c:pt>
                <c:pt idx="15">
                  <c:v>0.19</c:v>
                </c:pt>
                <c:pt idx="16">
                  <c:v>1.0000000000000005E-2</c:v>
                </c:pt>
              </c:numCache>
            </c:numRef>
          </c:val>
          <c:extLst>
            <c:ext xmlns:c16="http://schemas.microsoft.com/office/drawing/2014/chart" uri="{C3380CC4-5D6E-409C-BE32-E72D297353CC}">
              <c16:uniqueId val="{00000001-D172-164F-9409-D12E87EE4A1E}"/>
            </c:ext>
          </c:extLst>
        </c:ser>
        <c:ser>
          <c:idx val="2"/>
          <c:order val="2"/>
          <c:tx>
            <c:strRef>
              <c:f>Лист1!$A$31:$B$31</c:f>
              <c:strCache>
                <c:ptCount val="2"/>
                <c:pt idx="1">
                  <c:v>Пенсия из пенсионного фонда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Лист1!$C$28:$S$28</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strRef>
          </c:cat>
          <c:val>
            <c:numRef>
              <c:f>Лист1!$C$31:$S$31</c:f>
              <c:numCache>
                <c:formatCode>0.00%</c:formatCode>
                <c:ptCount val="17"/>
                <c:pt idx="0">
                  <c:v>0.42000000000000032</c:v>
                </c:pt>
                <c:pt idx="1">
                  <c:v>0.31500000000000067</c:v>
                </c:pt>
                <c:pt idx="2">
                  <c:v>0.36500000000000032</c:v>
                </c:pt>
                <c:pt idx="3">
                  <c:v>0.36000000000000032</c:v>
                </c:pt>
                <c:pt idx="4">
                  <c:v>0.77000000000000146</c:v>
                </c:pt>
                <c:pt idx="5">
                  <c:v>0.23</c:v>
                </c:pt>
                <c:pt idx="6">
                  <c:v>0.95000000000000062</c:v>
                </c:pt>
                <c:pt idx="7">
                  <c:v>0.63000000000000145</c:v>
                </c:pt>
                <c:pt idx="8">
                  <c:v>0.60000000000000064</c:v>
                </c:pt>
                <c:pt idx="9">
                  <c:v>0.12000000000000002</c:v>
                </c:pt>
                <c:pt idx="10">
                  <c:v>0.31000000000000066</c:v>
                </c:pt>
                <c:pt idx="11">
                  <c:v>0.76000000000000145</c:v>
                </c:pt>
                <c:pt idx="12">
                  <c:v>0.78</c:v>
                </c:pt>
                <c:pt idx="13">
                  <c:v>0.34</c:v>
                </c:pt>
                <c:pt idx="14">
                  <c:v>0.75000000000000144</c:v>
                </c:pt>
                <c:pt idx="15">
                  <c:v>0.88</c:v>
                </c:pt>
                <c:pt idx="16">
                  <c:v>3.0000000000000002E-2</c:v>
                </c:pt>
              </c:numCache>
            </c:numRef>
          </c:val>
          <c:extLst>
            <c:ext xmlns:c16="http://schemas.microsoft.com/office/drawing/2014/chart" uri="{C3380CC4-5D6E-409C-BE32-E72D297353CC}">
              <c16:uniqueId val="{00000002-D172-164F-9409-D12E87EE4A1E}"/>
            </c:ext>
          </c:extLst>
        </c:ser>
        <c:ser>
          <c:idx val="3"/>
          <c:order val="3"/>
          <c:tx>
            <c:strRef>
              <c:f>Лист1!$A$32:$B$32</c:f>
              <c:strCache>
                <c:ptCount val="2"/>
                <c:pt idx="1">
                  <c:v>Доходы от сдачи в аренду недвижимости</c:v>
                </c:pt>
              </c:strCache>
            </c:strRef>
          </c:tx>
          <c:spPr>
            <a:solidFill>
              <a:schemeClr val="accent4"/>
            </a:solidFill>
            <a:ln>
              <a:noFill/>
            </a:ln>
            <a:effectLst/>
          </c:spPr>
          <c:invertIfNegative val="0"/>
          <c:cat>
            <c:strRef>
              <c:f>Лист1!$C$28:$S$28</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strRef>
          </c:cat>
          <c:val>
            <c:numRef>
              <c:f>Лист1!$C$32:$S$32</c:f>
              <c:numCache>
                <c:formatCode>0.00%</c:formatCode>
                <c:ptCount val="17"/>
                <c:pt idx="0">
                  <c:v>0.21500000000000033</c:v>
                </c:pt>
                <c:pt idx="1">
                  <c:v>8.0000000000000043E-2</c:v>
                </c:pt>
                <c:pt idx="2">
                  <c:v>0.26500000000000001</c:v>
                </c:pt>
                <c:pt idx="3">
                  <c:v>0.14000000000000001</c:v>
                </c:pt>
                <c:pt idx="4">
                  <c:v>2.0000000000000011E-2</c:v>
                </c:pt>
                <c:pt idx="5">
                  <c:v>9.0000000000000024E-2</c:v>
                </c:pt>
                <c:pt idx="6">
                  <c:v>1.0000000000000005E-2</c:v>
                </c:pt>
                <c:pt idx="7">
                  <c:v>9.0000000000000024E-2</c:v>
                </c:pt>
                <c:pt idx="8">
                  <c:v>3.0000000000000002E-2</c:v>
                </c:pt>
                <c:pt idx="9">
                  <c:v>1.0000000000000005E-2</c:v>
                </c:pt>
                <c:pt idx="10">
                  <c:v>0.17</c:v>
                </c:pt>
                <c:pt idx="11">
                  <c:v>0.24000000000000021</c:v>
                </c:pt>
                <c:pt idx="12">
                  <c:v>1.0000000000000005E-2</c:v>
                </c:pt>
                <c:pt idx="13">
                  <c:v>0.38000000000000073</c:v>
                </c:pt>
                <c:pt idx="14">
                  <c:v>3.0000000000000002E-2</c:v>
                </c:pt>
                <c:pt idx="15">
                  <c:v>0.05</c:v>
                </c:pt>
                <c:pt idx="16">
                  <c:v>0.05</c:v>
                </c:pt>
              </c:numCache>
            </c:numRef>
          </c:val>
          <c:extLst>
            <c:ext xmlns:c16="http://schemas.microsoft.com/office/drawing/2014/chart" uri="{C3380CC4-5D6E-409C-BE32-E72D297353CC}">
              <c16:uniqueId val="{00000003-D172-164F-9409-D12E87EE4A1E}"/>
            </c:ext>
          </c:extLst>
        </c:ser>
        <c:ser>
          <c:idx val="4"/>
          <c:order val="4"/>
          <c:tx>
            <c:strRef>
              <c:f>Лист1!$A$33:$B$33</c:f>
              <c:strCache>
                <c:ptCount val="2"/>
                <c:pt idx="1">
                  <c:v>Доходы от подработки и временной работы</c:v>
                </c:pt>
              </c:strCache>
            </c:strRef>
          </c:tx>
          <c:spPr>
            <a:solidFill>
              <a:schemeClr val="accent5"/>
            </a:solidFill>
            <a:ln>
              <a:noFill/>
            </a:ln>
            <a:effectLst/>
          </c:spPr>
          <c:invertIfNegative val="0"/>
          <c:cat>
            <c:strRef>
              <c:f>Лист1!$C$28:$S$28</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strRef>
          </c:cat>
          <c:val>
            <c:numRef>
              <c:f>Лист1!$C$33:$S$33</c:f>
              <c:numCache>
                <c:formatCode>0.00%</c:formatCode>
                <c:ptCount val="17"/>
                <c:pt idx="0">
                  <c:v>0.16500000000000001</c:v>
                </c:pt>
                <c:pt idx="1">
                  <c:v>0.05</c:v>
                </c:pt>
                <c:pt idx="2">
                  <c:v>0.15500000000000036</c:v>
                </c:pt>
                <c:pt idx="3">
                  <c:v>7.0000000000000021E-2</c:v>
                </c:pt>
                <c:pt idx="4">
                  <c:v>0.15000000000000024</c:v>
                </c:pt>
                <c:pt idx="5">
                  <c:v>0.05</c:v>
                </c:pt>
                <c:pt idx="6">
                  <c:v>0.32000000000000073</c:v>
                </c:pt>
                <c:pt idx="7">
                  <c:v>7.0000000000000021E-2</c:v>
                </c:pt>
                <c:pt idx="8">
                  <c:v>2.0000000000000011E-2</c:v>
                </c:pt>
                <c:pt idx="9">
                  <c:v>0.26</c:v>
                </c:pt>
                <c:pt idx="10">
                  <c:v>0.27</c:v>
                </c:pt>
                <c:pt idx="11">
                  <c:v>0.48000000000000032</c:v>
                </c:pt>
                <c:pt idx="12">
                  <c:v>1.0000000000000005E-2</c:v>
                </c:pt>
                <c:pt idx="13">
                  <c:v>0.29000000000000031</c:v>
                </c:pt>
                <c:pt idx="14">
                  <c:v>0.05</c:v>
                </c:pt>
                <c:pt idx="15">
                  <c:v>8.0000000000000043E-2</c:v>
                </c:pt>
                <c:pt idx="16">
                  <c:v>0.29000000000000031</c:v>
                </c:pt>
              </c:numCache>
            </c:numRef>
          </c:val>
          <c:extLst>
            <c:ext xmlns:c16="http://schemas.microsoft.com/office/drawing/2014/chart" uri="{C3380CC4-5D6E-409C-BE32-E72D297353CC}">
              <c16:uniqueId val="{00000004-D172-164F-9409-D12E87EE4A1E}"/>
            </c:ext>
          </c:extLst>
        </c:ser>
        <c:ser>
          <c:idx val="5"/>
          <c:order val="5"/>
          <c:tx>
            <c:strRef>
              <c:f>Лист1!$A$34:$B$34</c:f>
              <c:strCache>
                <c:ptCount val="2"/>
                <c:pt idx="1">
                  <c:v>Доходы от раннее сделанных инвестиций</c:v>
                </c:pt>
              </c:strCache>
            </c:strRef>
          </c:tx>
          <c:spPr>
            <a:solidFill>
              <a:schemeClr val="accent6"/>
            </a:solidFill>
            <a:ln>
              <a:noFill/>
            </a:ln>
            <a:effectLst/>
          </c:spPr>
          <c:invertIfNegative val="0"/>
          <c:cat>
            <c:strRef>
              <c:f>Лист1!$C$28:$S$28</c:f>
              <c:strCache>
                <c:ptCount val="17"/>
                <c:pt idx="0">
                  <c:v>г. Нур-Султан</c:v>
                </c:pt>
                <c:pt idx="1">
                  <c:v>г. Алматы</c:v>
                </c:pt>
                <c:pt idx="2">
                  <c:v>г. Шымкент</c:v>
                </c:pt>
                <c:pt idx="3">
                  <c:v>Акмолинская область</c:v>
                </c:pt>
                <c:pt idx="4">
                  <c:v>Актюбинская область</c:v>
                </c:pt>
                <c:pt idx="5">
                  <c:v>Алматинская область</c:v>
                </c:pt>
                <c:pt idx="6">
                  <c:v>Атырауская область</c:v>
                </c:pt>
                <c:pt idx="7">
                  <c:v>Восточно-Казахстанская область</c:v>
                </c:pt>
                <c:pt idx="8">
                  <c:v>Жамбылская область </c:v>
                </c:pt>
                <c:pt idx="9">
                  <c:v>Западно-Казахстанская область</c:v>
                </c:pt>
                <c:pt idx="10">
                  <c:v>Карагандинская область</c:v>
                </c:pt>
                <c:pt idx="11">
                  <c:v>Костанайская область</c:v>
                </c:pt>
                <c:pt idx="12">
                  <c:v>Кызылординская область</c:v>
                </c:pt>
                <c:pt idx="13">
                  <c:v>Мангистауская область</c:v>
                </c:pt>
                <c:pt idx="14">
                  <c:v>Павлодарская область</c:v>
                </c:pt>
                <c:pt idx="15">
                  <c:v>Северо-Казахстанская область</c:v>
                </c:pt>
                <c:pt idx="16">
                  <c:v>Туркестанская область</c:v>
                </c:pt>
              </c:strCache>
            </c:strRef>
          </c:cat>
          <c:val>
            <c:numRef>
              <c:f>Лист1!$C$34:$S$34</c:f>
              <c:numCache>
                <c:formatCode>0.00%</c:formatCode>
                <c:ptCount val="17"/>
                <c:pt idx="0">
                  <c:v>8.0000000000000043E-2</c:v>
                </c:pt>
                <c:pt idx="1">
                  <c:v>2.0000000000000011E-2</c:v>
                </c:pt>
                <c:pt idx="2">
                  <c:v>6.5000000000000002E-2</c:v>
                </c:pt>
                <c:pt idx="3">
                  <c:v>6.0000000000000032E-2</c:v>
                </c:pt>
                <c:pt idx="4">
                  <c:v>0.21000000000000021</c:v>
                </c:pt>
                <c:pt idx="5">
                  <c:v>0.05</c:v>
                </c:pt>
                <c:pt idx="6">
                  <c:v>2.0000000000000011E-2</c:v>
                </c:pt>
                <c:pt idx="7">
                  <c:v>2.0000000000000011E-2</c:v>
                </c:pt>
                <c:pt idx="8">
                  <c:v>6.0000000000000032E-2</c:v>
                </c:pt>
                <c:pt idx="9">
                  <c:v>0.05</c:v>
                </c:pt>
                <c:pt idx="10">
                  <c:v>0.12000000000000002</c:v>
                </c:pt>
                <c:pt idx="11">
                  <c:v>0.1</c:v>
                </c:pt>
                <c:pt idx="12">
                  <c:v>0</c:v>
                </c:pt>
                <c:pt idx="13">
                  <c:v>4.0000000000000022E-2</c:v>
                </c:pt>
                <c:pt idx="14">
                  <c:v>3.0000000000000002E-2</c:v>
                </c:pt>
                <c:pt idx="15">
                  <c:v>1.0000000000000005E-2</c:v>
                </c:pt>
                <c:pt idx="16">
                  <c:v>0</c:v>
                </c:pt>
              </c:numCache>
            </c:numRef>
          </c:val>
          <c:extLst>
            <c:ext xmlns:c16="http://schemas.microsoft.com/office/drawing/2014/chart" uri="{C3380CC4-5D6E-409C-BE32-E72D297353CC}">
              <c16:uniqueId val="{00000005-D172-164F-9409-D12E87EE4A1E}"/>
            </c:ext>
          </c:extLst>
        </c:ser>
        <c:dLbls>
          <c:showLegendKey val="0"/>
          <c:showVal val="0"/>
          <c:showCatName val="0"/>
          <c:showSerName val="0"/>
          <c:showPercent val="0"/>
          <c:showBubbleSize val="0"/>
        </c:dLbls>
        <c:gapWidth val="219"/>
        <c:overlap val="-27"/>
        <c:axId val="125275520"/>
        <c:axId val="125289600"/>
      </c:barChart>
      <c:catAx>
        <c:axId val="12527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5289600"/>
        <c:crosses val="autoZero"/>
        <c:auto val="1"/>
        <c:lblAlgn val="ctr"/>
        <c:lblOffset val="100"/>
        <c:noMultiLvlLbl val="0"/>
      </c:catAx>
      <c:valAx>
        <c:axId val="12528960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5275520"/>
        <c:crosses val="autoZero"/>
        <c:crossBetween val="between"/>
      </c:valAx>
      <c:spPr>
        <a:noFill/>
        <a:ln>
          <a:noFill/>
        </a:ln>
        <a:effectLst/>
      </c:spPr>
    </c:plotArea>
    <c:legend>
      <c:legendPos val="b"/>
      <c:layout>
        <c:manualLayout>
          <c:xMode val="edge"/>
          <c:yMode val="edge"/>
          <c:x val="1.7614053579270966E-2"/>
          <c:y val="0.86375729847494565"/>
          <c:w val="0.60334888010540322"/>
          <c:h val="8.92056644880175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a:solidFill>
                  <a:srgbClr val="7A4300"/>
                </a:solidFill>
              </a:rPr>
              <a:t>Готовность рисковать,  инвестируя деньги (например, в ценные бумаги), в %</a:t>
            </a:r>
          </a:p>
        </c:rich>
      </c:tx>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7A-C940-B970-B92ABC89E3B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777A-C940-B970-B92ABC89E3B7}"/>
              </c:ext>
            </c:extLst>
          </c:dPt>
          <c:dLbls>
            <c:dLbl>
              <c:idx val="0"/>
              <c:layout>
                <c:manualLayout>
                  <c:x val="-8.0904005370329313E-3"/>
                  <c:y val="-7.183594664069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7A-C940-B970-B92ABC89E3B7}"/>
                </c:ext>
              </c:extLst>
            </c:dLbl>
            <c:dLbl>
              <c:idx val="1"/>
              <c:layout>
                <c:manualLayout>
                  <c:x val="-1.1490937569926135E-2"/>
                  <c:y val="7.9400564079493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7A-C940-B970-B92ABC89E3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готовы  рисковать</c:v>
                </c:pt>
                <c:pt idx="1">
                  <c:v>не  готовы  рисковать</c:v>
                </c:pt>
              </c:strCache>
            </c:strRef>
          </c:cat>
          <c:val>
            <c:numRef>
              <c:f>Лист1!$B$2:$B$3</c:f>
              <c:numCache>
                <c:formatCode>General</c:formatCode>
                <c:ptCount val="2"/>
                <c:pt idx="0">
                  <c:v>11.7</c:v>
                </c:pt>
                <c:pt idx="1">
                  <c:v>15.4</c:v>
                </c:pt>
              </c:numCache>
            </c:numRef>
          </c:val>
          <c:extLst>
            <c:ext xmlns:c16="http://schemas.microsoft.com/office/drawing/2014/chart" uri="{C3380CC4-5D6E-409C-BE32-E72D297353CC}">
              <c16:uniqueId val="{00000000-777A-C940-B970-B92ABC89E3B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7A4300"/>
                </a:solidFill>
                <a:latin typeface="+mn-lt"/>
                <a:ea typeface="+mn-ea"/>
                <a:cs typeface="+mn-cs"/>
              </a:defRPr>
            </a:pPr>
            <a:r>
              <a:rPr lang="ru-RU" sz="1600" b="1" dirty="0">
                <a:solidFill>
                  <a:srgbClr val="7A4300"/>
                </a:solidFill>
              </a:rPr>
              <a:t>Остаются</a:t>
            </a:r>
            <a:r>
              <a:rPr lang="ru-RU" sz="1600" b="1" baseline="0" dirty="0">
                <a:solidFill>
                  <a:srgbClr val="7A4300"/>
                </a:solidFill>
              </a:rPr>
              <a:t> </a:t>
            </a:r>
            <a:r>
              <a:rPr lang="ru-RU" sz="1600" b="1" dirty="0">
                <a:solidFill>
                  <a:srgbClr val="7A4300"/>
                </a:solidFill>
              </a:rPr>
              <a:t> </a:t>
            </a:r>
            <a:r>
              <a:rPr lang="ru-RU" sz="1600" b="1" i="0" u="none" strike="noStrike" baseline="0" dirty="0">
                <a:solidFill>
                  <a:srgbClr val="7A4300"/>
                </a:solidFill>
                <a:effectLst/>
              </a:rPr>
              <a:t>ли у вас обычно деньги</a:t>
            </a:r>
            <a:r>
              <a:rPr lang="ru-RU" sz="1600" b="1" i="0" u="none" strike="noStrike" baseline="0" dirty="0">
                <a:solidFill>
                  <a:srgbClr val="7A4300"/>
                </a:solidFill>
              </a:rPr>
              <a:t> </a:t>
            </a:r>
            <a:r>
              <a:rPr lang="ru-RU" sz="1600" b="1" dirty="0">
                <a:solidFill>
                  <a:srgbClr val="7A4300"/>
                </a:solidFill>
              </a:rPr>
              <a:t>после обязательных ежемесячных трат, которые вы откладываете?</a:t>
            </a:r>
          </a:p>
        </c:rich>
      </c:tx>
      <c:layout>
        <c:manualLayout>
          <c:xMode val="edge"/>
          <c:yMode val="edge"/>
          <c:x val="0.21171875000000048"/>
          <c:y val="5.6249996539739389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18C3-6B44-BF3E-51FAC33D7B7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18C3-6B44-BF3E-51FAC33D7B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18C3-6B44-BF3E-51FAC33D7B75}"/>
              </c:ext>
            </c:extLst>
          </c:dPt>
          <c:dLbls>
            <c:dLbl>
              <c:idx val="0"/>
              <c:layout>
                <c:manualLayout>
                  <c:x val="1.1173720472440944E-3"/>
                  <c:y val="-2.190575652646685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C3-6B44-BF3E-51FAC33D7B75}"/>
                </c:ext>
              </c:extLst>
            </c:dLbl>
            <c:dLbl>
              <c:idx val="1"/>
              <c:layout>
                <c:manualLayout>
                  <c:x val="0.10326863927165389"/>
                  <c:y val="-2.8259902297004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C3-6B44-BF3E-51FAC33D7B75}"/>
                </c:ext>
              </c:extLst>
            </c:dLbl>
            <c:dLbl>
              <c:idx val="2"/>
              <c:layout>
                <c:manualLayout>
                  <c:x val="-1.2582677165354331E-2"/>
                  <c:y val="-4.26608610567875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C3-6B44-BF3E-51FAC33D7B7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да  остаются</c:v>
                </c:pt>
                <c:pt idx="1">
                  <c:v>нет не  остаются</c:v>
                </c:pt>
                <c:pt idx="2">
                  <c:v>частично остаются</c:v>
                </c:pt>
              </c:strCache>
            </c:strRef>
          </c:cat>
          <c:val>
            <c:numRef>
              <c:f>Лист1!$B$2:$B$4</c:f>
              <c:numCache>
                <c:formatCode>General</c:formatCode>
                <c:ptCount val="3"/>
                <c:pt idx="0">
                  <c:v>30.6</c:v>
                </c:pt>
                <c:pt idx="1">
                  <c:v>34.200000000000003</c:v>
                </c:pt>
                <c:pt idx="2">
                  <c:v>35.200000000000003</c:v>
                </c:pt>
              </c:numCache>
            </c:numRef>
          </c:val>
          <c:extLst>
            <c:ext xmlns:c16="http://schemas.microsoft.com/office/drawing/2014/chart" uri="{C3380CC4-5D6E-409C-BE32-E72D297353CC}">
              <c16:uniqueId val="{00000000-18C3-6B44-BF3E-51FAC33D7B7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b="1" dirty="0">
                <a:solidFill>
                  <a:srgbClr val="7A4300"/>
                </a:solidFill>
              </a:rPr>
              <a:t>Примерно какой процент дохода составляют эти сбережения? </a:t>
            </a:r>
          </a:p>
        </c:rich>
      </c:tx>
      <c:overlay val="0"/>
      <c:spPr>
        <a:noFill/>
        <a:ln>
          <a:noFill/>
        </a:ln>
        <a:effectLst/>
      </c:spPr>
    </c:title>
    <c:autoTitleDeleted val="0"/>
    <c:plotArea>
      <c:layout>
        <c:manualLayout>
          <c:layoutTarget val="inner"/>
          <c:xMode val="edge"/>
          <c:yMode val="edge"/>
          <c:x val="0.29294796201028955"/>
          <c:y val="0.22450554052192523"/>
          <c:w val="0.43420696478037285"/>
          <c:h val="0.54666167455465264"/>
        </c:manualLayout>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DA7-D742-90A8-D1A99C0384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DA7-D742-90A8-D1A99C0384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DA7-D742-90A8-D1A99C0384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DA7-D742-90A8-D1A99C0384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DA7-D742-90A8-D1A99C0384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DA7-D742-90A8-D1A99C03849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Лист1!$A$3:$A$7</c:f>
              <c:strCache>
                <c:ptCount val="5"/>
                <c:pt idx="0">
                  <c:v>От 0 до 20%</c:v>
                </c:pt>
                <c:pt idx="1">
                  <c:v>От 20 до 40 %</c:v>
                </c:pt>
                <c:pt idx="2">
                  <c:v>От 40 до 60 %</c:v>
                </c:pt>
                <c:pt idx="3">
                  <c:v>От 60 до 80 %</c:v>
                </c:pt>
                <c:pt idx="4">
                  <c:v>От 80 до 100 %</c:v>
                </c:pt>
              </c:strCache>
            </c:strRef>
          </c:cat>
          <c:val>
            <c:numRef>
              <c:f>Лист1!$B$2:$B$7</c:f>
              <c:numCache>
                <c:formatCode>General</c:formatCode>
                <c:ptCount val="6"/>
                <c:pt idx="0">
                  <c:v>31.8</c:v>
                </c:pt>
                <c:pt idx="1">
                  <c:v>51.3</c:v>
                </c:pt>
                <c:pt idx="2">
                  <c:v>12.6</c:v>
                </c:pt>
                <c:pt idx="3">
                  <c:v>3.3</c:v>
                </c:pt>
                <c:pt idx="4">
                  <c:v>7</c:v>
                </c:pt>
                <c:pt idx="5">
                  <c:v>5</c:v>
                </c:pt>
              </c:numCache>
            </c:numRef>
          </c:val>
          <c:extLst>
            <c:ext xmlns:c16="http://schemas.microsoft.com/office/drawing/2014/chart" uri="{C3380CC4-5D6E-409C-BE32-E72D297353CC}">
              <c16:uniqueId val="{00000000-6161-5B45-977A-F7A3219B096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600" b="1" i="0" u="none" strike="noStrike" baseline="0" dirty="0">
                <a:effectLst/>
              </a:rPr>
              <a:t>Умение использовать финансовые услуги</a:t>
            </a:r>
            <a:r>
              <a:rPr lang="ru-RU" sz="1600" b="1" i="0" u="none" strike="noStrike" baseline="0" dirty="0"/>
              <a:t> </a:t>
            </a:r>
            <a:endParaRPr lang="ru-RU" sz="1600" b="1" dirty="0"/>
          </a:p>
        </c:rich>
      </c:tx>
      <c:overlay val="0"/>
      <c:spPr>
        <a:noFill/>
        <a:ln>
          <a:noFill/>
        </a:ln>
        <a:effectLst/>
      </c:spPr>
    </c:title>
    <c:autoTitleDeleted val="0"/>
    <c:plotArea>
      <c:layout/>
      <c:barChart>
        <c:barDir val="col"/>
        <c:grouping val="clustered"/>
        <c:varyColors val="0"/>
        <c:ser>
          <c:idx val="0"/>
          <c:order val="0"/>
          <c:tx>
            <c:strRef>
              <c:f>'[Диаграмма в Microsoft PowerPoint]Лист1'!$B$1</c:f>
              <c:strCache>
                <c:ptCount val="1"/>
                <c:pt idx="0">
                  <c:v>Ряд 1</c:v>
                </c:pt>
              </c:strCache>
            </c:strRef>
          </c:tx>
          <c:spPr>
            <a:solidFill>
              <a:schemeClr val="accent1"/>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EF0A-D54B-BD57-DD2E70CCA659}"/>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6-EF0A-D54B-BD57-DD2E70CCA659}"/>
              </c:ext>
            </c:extLst>
          </c:dPt>
          <c:dPt>
            <c:idx val="2"/>
            <c:invertIfNegative val="0"/>
            <c:bubble3D val="0"/>
            <c:spPr>
              <a:solidFill>
                <a:srgbClr val="78A779"/>
              </a:solidFill>
              <a:ln>
                <a:noFill/>
              </a:ln>
              <a:effectLst/>
            </c:spPr>
            <c:extLst>
              <c:ext xmlns:c16="http://schemas.microsoft.com/office/drawing/2014/chart" uri="{C3380CC4-5D6E-409C-BE32-E72D297353CC}">
                <c16:uniqueId val="{00000001-EF0A-D54B-BD57-DD2E70CCA659}"/>
              </c:ext>
            </c:extLst>
          </c:dPt>
          <c:dPt>
            <c:idx val="3"/>
            <c:invertIfNegative val="0"/>
            <c:bubble3D val="0"/>
            <c:spPr>
              <a:solidFill>
                <a:srgbClr val="78A779"/>
              </a:solidFill>
              <a:ln>
                <a:noFill/>
              </a:ln>
              <a:effectLst/>
            </c:spPr>
            <c:extLst>
              <c:ext xmlns:c16="http://schemas.microsoft.com/office/drawing/2014/chart" uri="{C3380CC4-5D6E-409C-BE32-E72D297353CC}">
                <c16:uniqueId val="{00000002-EF0A-D54B-BD57-DD2E70CCA659}"/>
              </c:ext>
            </c:extLst>
          </c:dPt>
          <c:dPt>
            <c:idx val="4"/>
            <c:invertIfNegative val="0"/>
            <c:bubble3D val="0"/>
            <c:spPr>
              <a:solidFill>
                <a:srgbClr val="78A779"/>
              </a:solidFill>
              <a:ln>
                <a:noFill/>
              </a:ln>
              <a:effectLst/>
            </c:spPr>
            <c:extLst>
              <c:ext xmlns:c16="http://schemas.microsoft.com/office/drawing/2014/chart" uri="{C3380CC4-5D6E-409C-BE32-E72D297353CC}">
                <c16:uniqueId val="{00000003-EF0A-D54B-BD57-DD2E70CCA659}"/>
              </c:ext>
            </c:extLst>
          </c:dPt>
          <c:dPt>
            <c:idx val="5"/>
            <c:invertIfNegative val="0"/>
            <c:bubble3D val="0"/>
            <c:spPr>
              <a:solidFill>
                <a:srgbClr val="78A779"/>
              </a:solidFill>
              <a:ln>
                <a:noFill/>
              </a:ln>
              <a:effectLst/>
            </c:spPr>
            <c:extLst>
              <c:ext xmlns:c16="http://schemas.microsoft.com/office/drawing/2014/chart" uri="{C3380CC4-5D6E-409C-BE32-E72D297353CC}">
                <c16:uniqueId val="{00000004-EF0A-D54B-BD57-DD2E70CCA65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PowerPoint]Лист1'!$A$2:$A$15</c:f>
              <c:strCache>
                <c:ptCount val="14"/>
                <c:pt idx="0">
                  <c:v>Мужской</c:v>
                </c:pt>
                <c:pt idx="1">
                  <c:v>Женский</c:v>
                </c:pt>
                <c:pt idx="2">
                  <c:v>18-29 лет</c:v>
                </c:pt>
                <c:pt idx="3">
                  <c:v>30-49 лет</c:v>
                </c:pt>
                <c:pt idx="4">
                  <c:v>50-63 лет</c:v>
                </c:pt>
                <c:pt idx="5">
                  <c:v>старше 63 лет</c:v>
                </c:pt>
                <c:pt idx="6">
                  <c:v>Частная компания</c:v>
                </c:pt>
                <c:pt idx="7">
                  <c:v>Гос учреждение</c:v>
                </c:pt>
                <c:pt idx="8">
                  <c:v>ИП</c:v>
                </c:pt>
                <c:pt idx="9">
                  <c:v>Само-занятость </c:v>
                </c:pt>
                <c:pt idx="10">
                  <c:v>Учащийся, студент</c:v>
                </c:pt>
                <c:pt idx="11">
                  <c:v>Домохозяйка</c:v>
                </c:pt>
                <c:pt idx="12">
                  <c:v>Пенсионер</c:v>
                </c:pt>
                <c:pt idx="13">
                  <c:v>Не работает</c:v>
                </c:pt>
              </c:strCache>
            </c:strRef>
          </c:cat>
          <c:val>
            <c:numRef>
              <c:f>'[Диаграмма в Microsoft PowerPoint]Лист1'!$B$2:$B$15</c:f>
              <c:numCache>
                <c:formatCode>###0.00</c:formatCode>
                <c:ptCount val="14"/>
                <c:pt idx="0">
                  <c:v>44.2</c:v>
                </c:pt>
                <c:pt idx="1">
                  <c:v>44.6</c:v>
                </c:pt>
                <c:pt idx="2">
                  <c:v>43.6</c:v>
                </c:pt>
                <c:pt idx="3">
                  <c:v>44.5</c:v>
                </c:pt>
                <c:pt idx="4">
                  <c:v>43.5</c:v>
                </c:pt>
                <c:pt idx="5">
                  <c:v>45.2</c:v>
                </c:pt>
                <c:pt idx="6">
                  <c:v>45.4</c:v>
                </c:pt>
                <c:pt idx="7">
                  <c:v>45.2</c:v>
                </c:pt>
                <c:pt idx="8">
                  <c:v>50.9</c:v>
                </c:pt>
                <c:pt idx="9">
                  <c:v>45.2</c:v>
                </c:pt>
                <c:pt idx="10">
                  <c:v>38.4</c:v>
                </c:pt>
                <c:pt idx="11">
                  <c:v>43.2</c:v>
                </c:pt>
                <c:pt idx="12">
                  <c:v>48.1</c:v>
                </c:pt>
                <c:pt idx="13">
                  <c:v>41.5</c:v>
                </c:pt>
              </c:numCache>
            </c:numRef>
          </c:val>
          <c:extLst>
            <c:ext xmlns:c16="http://schemas.microsoft.com/office/drawing/2014/chart" uri="{C3380CC4-5D6E-409C-BE32-E72D297353CC}">
              <c16:uniqueId val="{00000000-EF0A-D54B-BD57-DD2E70CCA659}"/>
            </c:ext>
          </c:extLst>
        </c:ser>
        <c:dLbls>
          <c:showLegendKey val="0"/>
          <c:showVal val="0"/>
          <c:showCatName val="0"/>
          <c:showSerName val="0"/>
          <c:showPercent val="0"/>
          <c:showBubbleSize val="0"/>
        </c:dLbls>
        <c:gapWidth val="219"/>
        <c:overlap val="-27"/>
        <c:axId val="125231488"/>
        <c:axId val="125233024"/>
      </c:barChart>
      <c:catAx>
        <c:axId val="12523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ru-RU"/>
          </a:p>
        </c:txPr>
        <c:crossAx val="125233024"/>
        <c:crosses val="autoZero"/>
        <c:auto val="1"/>
        <c:lblAlgn val="ctr"/>
        <c:lblOffset val="100"/>
        <c:noMultiLvlLbl val="0"/>
      </c:catAx>
      <c:valAx>
        <c:axId val="12523302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5231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47744793661866E-2"/>
          <c:y val="0.10786823391396011"/>
          <c:w val="0.91595225520633816"/>
          <c:h val="0.56286221404854864"/>
        </c:manualLayout>
      </c:layout>
      <c:barChart>
        <c:barDir val="col"/>
        <c:grouping val="clustered"/>
        <c:varyColors val="0"/>
        <c:ser>
          <c:idx val="0"/>
          <c:order val="0"/>
          <c:tx>
            <c:strRef>
              <c:f>Лист1!$B$1</c:f>
              <c:strCache>
                <c:ptCount val="1"/>
                <c:pt idx="0">
                  <c:v>Ряд 1</c:v>
                </c:pt>
              </c:strCache>
            </c:strRef>
          </c:tx>
          <c:spPr>
            <a:solidFill>
              <a:srgbClr val="026036"/>
            </a:solidFill>
            <a:ln>
              <a:noFill/>
            </a:ln>
            <a:effectLst/>
          </c:spPr>
          <c:invertIfNegative val="0"/>
          <c:dPt>
            <c:idx val="5"/>
            <c:invertIfNegative val="0"/>
            <c:bubble3D val="0"/>
            <c:spPr>
              <a:solidFill>
                <a:srgbClr val="00B050"/>
              </a:solidFill>
              <a:ln>
                <a:noFill/>
              </a:ln>
              <a:effectLst/>
            </c:spPr>
            <c:extLst>
              <c:ext xmlns:c16="http://schemas.microsoft.com/office/drawing/2014/chart" uri="{C3380CC4-5D6E-409C-BE32-E72D297353CC}">
                <c16:uniqueId val="{00000003-488C-C54B-BEE9-672AE58E2B7F}"/>
              </c:ext>
            </c:extLst>
          </c:dPt>
          <c:dPt>
            <c:idx val="6"/>
            <c:invertIfNegative val="0"/>
            <c:bubble3D val="0"/>
            <c:spPr>
              <a:solidFill>
                <a:srgbClr val="00B050"/>
              </a:solidFill>
              <a:ln>
                <a:noFill/>
              </a:ln>
              <a:effectLst/>
            </c:spPr>
            <c:extLst>
              <c:ext xmlns:c16="http://schemas.microsoft.com/office/drawing/2014/chart" uri="{C3380CC4-5D6E-409C-BE32-E72D297353CC}">
                <c16:uniqueId val="{00000005-488C-C54B-BEE9-672AE58E2B7F}"/>
              </c:ext>
            </c:extLst>
          </c:dPt>
          <c:dPt>
            <c:idx val="7"/>
            <c:invertIfNegative val="0"/>
            <c:bubble3D val="0"/>
            <c:spPr>
              <a:solidFill>
                <a:srgbClr val="00B050"/>
              </a:solidFill>
              <a:ln>
                <a:noFill/>
              </a:ln>
              <a:effectLst/>
            </c:spPr>
            <c:extLst>
              <c:ext xmlns:c16="http://schemas.microsoft.com/office/drawing/2014/chart" uri="{C3380CC4-5D6E-409C-BE32-E72D297353CC}">
                <c16:uniqueId val="{00000007-488C-C54B-BEE9-672AE58E2B7F}"/>
              </c:ext>
            </c:extLst>
          </c:dPt>
          <c:dPt>
            <c:idx val="8"/>
            <c:invertIfNegative val="0"/>
            <c:bubble3D val="0"/>
            <c:spPr>
              <a:solidFill>
                <a:srgbClr val="00B050"/>
              </a:solidFill>
              <a:ln>
                <a:noFill/>
              </a:ln>
              <a:effectLst/>
            </c:spPr>
            <c:extLst>
              <c:ext xmlns:c16="http://schemas.microsoft.com/office/drawing/2014/chart" uri="{C3380CC4-5D6E-409C-BE32-E72D297353CC}">
                <c16:uniqueId val="{00000009-488C-C54B-BEE9-672AE58E2B7F}"/>
              </c:ext>
            </c:extLst>
          </c:dPt>
          <c:dPt>
            <c:idx val="9"/>
            <c:invertIfNegative val="0"/>
            <c:bubble3D val="0"/>
            <c:spPr>
              <a:solidFill>
                <a:srgbClr val="00B050"/>
              </a:solidFill>
              <a:ln>
                <a:noFill/>
              </a:ln>
              <a:effectLst/>
            </c:spPr>
            <c:extLst>
              <c:ext xmlns:c16="http://schemas.microsoft.com/office/drawing/2014/chart" uri="{C3380CC4-5D6E-409C-BE32-E72D297353CC}">
                <c16:uniqueId val="{0000000B-488C-C54B-BEE9-672AE58E2B7F}"/>
              </c:ext>
            </c:extLst>
          </c:dPt>
          <c:dPt>
            <c:idx val="10"/>
            <c:invertIfNegative val="0"/>
            <c:bubble3D val="0"/>
            <c:spPr>
              <a:solidFill>
                <a:srgbClr val="92D050"/>
              </a:solidFill>
              <a:ln>
                <a:noFill/>
              </a:ln>
              <a:effectLst/>
            </c:spPr>
            <c:extLst>
              <c:ext xmlns:c16="http://schemas.microsoft.com/office/drawing/2014/chart" uri="{C3380CC4-5D6E-409C-BE32-E72D297353CC}">
                <c16:uniqueId val="{0000000D-488C-C54B-BEE9-672AE58E2B7F}"/>
              </c:ext>
            </c:extLst>
          </c:dPt>
          <c:dPt>
            <c:idx val="11"/>
            <c:invertIfNegative val="0"/>
            <c:bubble3D val="0"/>
            <c:spPr>
              <a:solidFill>
                <a:srgbClr val="92D050"/>
              </a:solidFill>
              <a:ln>
                <a:noFill/>
              </a:ln>
              <a:effectLst/>
            </c:spPr>
            <c:extLst>
              <c:ext xmlns:c16="http://schemas.microsoft.com/office/drawing/2014/chart" uri="{C3380CC4-5D6E-409C-BE32-E72D297353CC}">
                <c16:uniqueId val="{0000000F-488C-C54B-BEE9-672AE58E2B7F}"/>
              </c:ext>
            </c:extLst>
          </c:dPt>
          <c:dPt>
            <c:idx val="12"/>
            <c:invertIfNegative val="0"/>
            <c:bubble3D val="0"/>
            <c:spPr>
              <a:solidFill>
                <a:srgbClr val="92D050"/>
              </a:solidFill>
              <a:ln>
                <a:noFill/>
              </a:ln>
              <a:effectLst/>
            </c:spPr>
            <c:extLst>
              <c:ext xmlns:c16="http://schemas.microsoft.com/office/drawing/2014/chart" uri="{C3380CC4-5D6E-409C-BE32-E72D297353CC}">
                <c16:uniqueId val="{00000011-488C-C54B-BEE9-672AE58E2B7F}"/>
              </c:ext>
            </c:extLst>
          </c:dPt>
          <c:dPt>
            <c:idx val="13"/>
            <c:invertIfNegative val="0"/>
            <c:bubble3D val="0"/>
            <c:spPr>
              <a:solidFill>
                <a:srgbClr val="92D050"/>
              </a:solidFill>
              <a:ln>
                <a:noFill/>
              </a:ln>
              <a:effectLst/>
            </c:spPr>
            <c:extLst>
              <c:ext xmlns:c16="http://schemas.microsoft.com/office/drawing/2014/chart" uri="{C3380CC4-5D6E-409C-BE32-E72D297353CC}">
                <c16:uniqueId val="{00000013-488C-C54B-BEE9-672AE58E2B7F}"/>
              </c:ext>
            </c:extLst>
          </c:dPt>
          <c:dPt>
            <c:idx val="14"/>
            <c:invertIfNegative val="0"/>
            <c:bubble3D val="0"/>
            <c:spPr>
              <a:solidFill>
                <a:srgbClr val="92D050"/>
              </a:solidFill>
              <a:ln>
                <a:noFill/>
              </a:ln>
              <a:effectLst/>
            </c:spPr>
            <c:extLst>
              <c:ext xmlns:c16="http://schemas.microsoft.com/office/drawing/2014/chart" uri="{C3380CC4-5D6E-409C-BE32-E72D297353CC}">
                <c16:uniqueId val="{00000015-488C-C54B-BEE9-672AE58E2B7F}"/>
              </c:ext>
            </c:extLst>
          </c:dPt>
          <c:dPt>
            <c:idx val="15"/>
            <c:invertIfNegative val="0"/>
            <c:bubble3D val="0"/>
            <c:spPr>
              <a:solidFill>
                <a:srgbClr val="92D050"/>
              </a:solidFill>
              <a:ln>
                <a:noFill/>
              </a:ln>
              <a:effectLst/>
            </c:spPr>
            <c:extLst>
              <c:ext xmlns:c16="http://schemas.microsoft.com/office/drawing/2014/chart" uri="{C3380CC4-5D6E-409C-BE32-E72D297353CC}">
                <c16:uniqueId val="{00000015-B429-7943-81EA-DF4C6DEDB37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Лист1!$A$2:$A$17</c:f>
              <c:strCache>
                <c:ptCount val="10"/>
                <c:pt idx="0">
                  <c:v>Не женат\не замужем</c:v>
                </c:pt>
                <c:pt idx="1">
                  <c:v>Женат\замужем</c:v>
                </c:pt>
                <c:pt idx="2">
                  <c:v>Разведен(а)</c:v>
                </c:pt>
                <c:pt idx="3">
                  <c:v>Вдовец\вдова</c:v>
                </c:pt>
                <c:pt idx="4">
                  <c:v>Гражданский брак </c:v>
                </c:pt>
                <c:pt idx="5">
                  <c:v>Начальное  </c:v>
                </c:pt>
                <c:pt idx="6">
                  <c:v>Среднее</c:v>
                </c:pt>
                <c:pt idx="7">
                  <c:v>Среднее специальное</c:v>
                </c:pt>
                <c:pt idx="8">
                  <c:v>Неполное высшее</c:v>
                </c:pt>
                <c:pt idx="9">
                  <c:v>Высшее</c:v>
                </c:pt>
              </c:strCache>
            </c:strRef>
          </c:cat>
          <c:val>
            <c:numRef>
              <c:f>Лист1!$B$2:$B$17</c:f>
              <c:numCache>
                <c:formatCode>###0.00</c:formatCode>
                <c:ptCount val="16"/>
                <c:pt idx="0">
                  <c:v>43.8</c:v>
                </c:pt>
                <c:pt idx="1">
                  <c:v>44.4</c:v>
                </c:pt>
                <c:pt idx="2">
                  <c:v>44.4</c:v>
                </c:pt>
                <c:pt idx="3">
                  <c:v>31.3</c:v>
                </c:pt>
                <c:pt idx="4">
                  <c:v>42.8</c:v>
                </c:pt>
                <c:pt idx="5">
                  <c:v>38.300000000000004</c:v>
                </c:pt>
                <c:pt idx="6">
                  <c:v>43.8</c:v>
                </c:pt>
                <c:pt idx="7">
                  <c:v>31.8</c:v>
                </c:pt>
                <c:pt idx="8">
                  <c:v>40.4</c:v>
                </c:pt>
                <c:pt idx="9">
                  <c:v>48.3</c:v>
                </c:pt>
              </c:numCache>
            </c:numRef>
          </c:val>
          <c:extLst>
            <c:ext xmlns:c16="http://schemas.microsoft.com/office/drawing/2014/chart" uri="{C3380CC4-5D6E-409C-BE32-E72D297353CC}">
              <c16:uniqueId val="{00000016-488C-C54B-BEE9-672AE58E2B7F}"/>
            </c:ext>
          </c:extLst>
        </c:ser>
        <c:dLbls>
          <c:showLegendKey val="0"/>
          <c:showVal val="0"/>
          <c:showCatName val="0"/>
          <c:showSerName val="0"/>
          <c:showPercent val="0"/>
          <c:showBubbleSize val="0"/>
        </c:dLbls>
        <c:gapWidth val="219"/>
        <c:overlap val="-27"/>
        <c:axId val="181114368"/>
        <c:axId val="181115904"/>
      </c:barChart>
      <c:catAx>
        <c:axId val="18111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181115904"/>
        <c:crosses val="autoZero"/>
        <c:auto val="1"/>
        <c:lblAlgn val="ctr"/>
        <c:lblOffset val="100"/>
        <c:noMultiLvlLbl val="0"/>
      </c:catAx>
      <c:valAx>
        <c:axId val="181115904"/>
        <c:scaling>
          <c:orientation val="minMax"/>
          <c:max val="50"/>
          <c:min val="0"/>
        </c:scaling>
        <c:delete val="1"/>
        <c:axPos val="l"/>
        <c:numFmt formatCode="###0.00" sourceLinked="1"/>
        <c:majorTickMark val="out"/>
        <c:minorTickMark val="none"/>
        <c:tickLblPos val="nextTo"/>
        <c:crossAx val="181114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a:solidFill>
                  <a:srgbClr val="7A4300"/>
                </a:solidFill>
              </a:rPr>
              <a:t>Услуга</a:t>
            </a:r>
            <a:r>
              <a:rPr lang="ru-RU" sz="1600" b="1" baseline="0" dirty="0">
                <a:solidFill>
                  <a:srgbClr val="7A4300"/>
                </a:solidFill>
              </a:rPr>
              <a:t> «Товарный  кредит»</a:t>
            </a:r>
            <a:r>
              <a:rPr lang="ru-RU" sz="1600" b="1" dirty="0">
                <a:solidFill>
                  <a:srgbClr val="7A4300"/>
                </a:solidFill>
              </a:rPr>
              <a:t>, в %</a:t>
            </a:r>
          </a:p>
        </c:rich>
      </c:tx>
      <c:layout>
        <c:manualLayout>
          <c:xMode val="edge"/>
          <c:yMode val="edge"/>
          <c:x val="6.5561750766657365E-2"/>
          <c:y val="2.8362564392698686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547-5844-BC08-78849ABC55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47-5844-BC08-78849ABC55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0547-5844-BC08-78849ABC55D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0547-5844-BC08-78849ABC55DA}"/>
              </c:ext>
            </c:extLst>
          </c:dPt>
          <c:dLbls>
            <c:dLbl>
              <c:idx val="0"/>
              <c:layout>
                <c:manualLayout>
                  <c:x val="0.10033942012824078"/>
                  <c:y val="-2.9292164190215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47-5844-BC08-78849ABC55DA}"/>
                </c:ext>
              </c:extLst>
            </c:dLbl>
            <c:dLbl>
              <c:idx val="1"/>
              <c:layout>
                <c:manualLayout>
                  <c:x val="1.0637719542793338E-2"/>
                  <c:y val="4.512923205193103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7.967364789517703E-2"/>
                      <c:h val="8.1790638120477627E-2"/>
                    </c:manualLayout>
                  </c15:layout>
                </c:ext>
                <c:ext xmlns:c16="http://schemas.microsoft.com/office/drawing/2014/chart" uri="{C3380CC4-5D6E-409C-BE32-E72D297353CC}">
                  <c16:uniqueId val="{00000003-0547-5844-BC08-78849ABC55DA}"/>
                </c:ext>
              </c:extLst>
            </c:dLbl>
            <c:dLbl>
              <c:idx val="2"/>
              <c:layout>
                <c:manualLayout>
                  <c:x val="1.7297619877334816E-2"/>
                  <c:y val="-3.6875986362147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47-5844-BC08-78849ABC55DA}"/>
                </c:ext>
              </c:extLst>
            </c:dLbl>
            <c:dLbl>
              <c:idx val="3"/>
              <c:layout>
                <c:manualLayout>
                  <c:x val="-6.0554606913855906E-3"/>
                  <c:y val="2.918440877825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47-5844-BC08-78849ABC55D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Лист1!$B$2:$B$5</c:f>
              <c:numCache>
                <c:formatCode>###0.0%</c:formatCode>
                <c:ptCount val="4"/>
                <c:pt idx="0">
                  <c:v>6.9500000000000034E-2</c:v>
                </c:pt>
                <c:pt idx="1">
                  <c:v>0.13900000000000001</c:v>
                </c:pt>
                <c:pt idx="2">
                  <c:v>0.27150000000000002</c:v>
                </c:pt>
                <c:pt idx="3">
                  <c:v>0.52</c:v>
                </c:pt>
              </c:numCache>
            </c:numRef>
          </c:val>
          <c:extLst>
            <c:ext xmlns:c16="http://schemas.microsoft.com/office/drawing/2014/chart" uri="{C3380CC4-5D6E-409C-BE32-E72D297353CC}">
              <c16:uniqueId val="{00000004-0547-5844-BC08-78849ABC55D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a:solidFill>
                  <a:srgbClr val="7A4300"/>
                </a:solidFill>
              </a:rPr>
              <a:t>Услуга</a:t>
            </a:r>
            <a:r>
              <a:rPr lang="ru-RU" sz="1600" b="1" baseline="0" dirty="0">
                <a:solidFill>
                  <a:srgbClr val="7A4300"/>
                </a:solidFill>
              </a:rPr>
              <a:t> «Депозит»</a:t>
            </a:r>
            <a:r>
              <a:rPr lang="ru-RU" sz="1600" b="1" dirty="0">
                <a:solidFill>
                  <a:srgbClr val="7A4300"/>
                </a:solidFill>
              </a:rPr>
              <a:t> , в %</a:t>
            </a:r>
          </a:p>
        </c:rich>
      </c:tx>
      <c:layout>
        <c:manualLayout>
          <c:xMode val="edge"/>
          <c:yMode val="edge"/>
          <c:x val="4.9280576684383064E-2"/>
          <c:y val="2.4293928637983651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30-004A-ABD8-B7EFA9DC34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30-004A-ABD8-B7EFA9DC34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130-004A-ABD8-B7EFA9DC34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30-004A-ABD8-B7EFA9DC346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A4300"/>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Лист1!$B$2:$B$5</c:f>
              <c:numCache>
                <c:formatCode>###0.0%</c:formatCode>
                <c:ptCount val="4"/>
                <c:pt idx="0">
                  <c:v>4.8000000000000001E-2</c:v>
                </c:pt>
                <c:pt idx="1">
                  <c:v>0.14450000000000021</c:v>
                </c:pt>
                <c:pt idx="2">
                  <c:v>0.26800000000000002</c:v>
                </c:pt>
                <c:pt idx="3">
                  <c:v>0.53949999999999998</c:v>
                </c:pt>
              </c:numCache>
            </c:numRef>
          </c:val>
          <c:extLst>
            <c:ext xmlns:c16="http://schemas.microsoft.com/office/drawing/2014/chart" uri="{C3380CC4-5D6E-409C-BE32-E72D297353CC}">
              <c16:uniqueId val="{00000008-1130-004A-ABD8-B7EFA9DC346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a:solidFill>
                  <a:srgbClr val="7A4300"/>
                </a:solidFill>
              </a:rPr>
              <a:t>Услуга</a:t>
            </a:r>
            <a:r>
              <a:rPr lang="ru-RU" sz="1600" b="1" baseline="0" dirty="0">
                <a:solidFill>
                  <a:srgbClr val="7A4300"/>
                </a:solidFill>
              </a:rPr>
              <a:t> «Текущий счет»</a:t>
            </a:r>
            <a:r>
              <a:rPr lang="ru-RU" sz="1600" b="1" dirty="0">
                <a:solidFill>
                  <a:srgbClr val="7A4300"/>
                </a:solidFill>
              </a:rPr>
              <a:t>, в %</a:t>
            </a:r>
          </a:p>
        </c:rich>
      </c:tx>
      <c:layout>
        <c:manualLayout>
          <c:xMode val="edge"/>
          <c:yMode val="edge"/>
          <c:x val="0.12752160579871757"/>
          <c:y val="2.8362564392698686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16-3C4C-BFD5-E1598CF65F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16-3C4C-BFD5-E1598CF65F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16-3C4C-BFD5-E1598CF65F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16-3C4C-BFD5-E1598CF65F97}"/>
              </c:ext>
            </c:extLst>
          </c:dPt>
          <c:dLbls>
            <c:dLbl>
              <c:idx val="0"/>
              <c:layout>
                <c:manualLayout>
                  <c:x val="0.10033942012824078"/>
                  <c:y val="-2.9292164190215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16-3C4C-BFD5-E1598CF65F97}"/>
                </c:ext>
              </c:extLst>
            </c:dLbl>
            <c:dLbl>
              <c:idx val="1"/>
              <c:layout>
                <c:manualLayout>
                  <c:x val="1.0637719542793338E-2"/>
                  <c:y val="4.512923205193103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7.967364789517703E-2"/>
                      <c:h val="8.1790638120477627E-2"/>
                    </c:manualLayout>
                  </c15:layout>
                </c:ext>
                <c:ext xmlns:c16="http://schemas.microsoft.com/office/drawing/2014/chart" uri="{C3380CC4-5D6E-409C-BE32-E72D297353CC}">
                  <c16:uniqueId val="{00000003-4716-3C4C-BFD5-E1598CF65F97}"/>
                </c:ext>
              </c:extLst>
            </c:dLbl>
            <c:dLbl>
              <c:idx val="2"/>
              <c:layout>
                <c:manualLayout>
                  <c:x val="1.7297619877334816E-2"/>
                  <c:y val="-3.6875986362147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16-3C4C-BFD5-E1598CF65F97}"/>
                </c:ext>
              </c:extLst>
            </c:dLbl>
            <c:dLbl>
              <c:idx val="3"/>
              <c:layout>
                <c:manualLayout>
                  <c:x val="-6.0554606913855906E-3"/>
                  <c:y val="2.918440877825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16-3C4C-BFD5-E1598CF65F9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Лист1!$B$2:$B$5</c:f>
              <c:numCache>
                <c:formatCode>###0.0%</c:formatCode>
                <c:ptCount val="4"/>
                <c:pt idx="0">
                  <c:v>0.05</c:v>
                </c:pt>
                <c:pt idx="1">
                  <c:v>0.14400000000000004</c:v>
                </c:pt>
                <c:pt idx="2">
                  <c:v>0.26550000000000001</c:v>
                </c:pt>
                <c:pt idx="3">
                  <c:v>0.54049999999999998</c:v>
                </c:pt>
              </c:numCache>
            </c:numRef>
          </c:val>
          <c:extLst>
            <c:ext xmlns:c16="http://schemas.microsoft.com/office/drawing/2014/chart" uri="{C3380CC4-5D6E-409C-BE32-E72D297353CC}">
              <c16:uniqueId val="{00000008-4716-3C4C-BFD5-E1598CF65F9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33572027350503E-2"/>
          <c:y val="0.10786824075269286"/>
          <c:w val="0.96793285594529899"/>
          <c:h val="0.70934827655027821"/>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2"/>
            <c:invertIfNegative val="0"/>
            <c:bubble3D val="0"/>
            <c:spPr>
              <a:solidFill>
                <a:srgbClr val="78A779"/>
              </a:solidFill>
              <a:ln>
                <a:noFill/>
              </a:ln>
              <a:effectLst/>
            </c:spPr>
            <c:extLst>
              <c:ext xmlns:c16="http://schemas.microsoft.com/office/drawing/2014/chart" uri="{C3380CC4-5D6E-409C-BE32-E72D297353CC}">
                <c16:uniqueId val="{00000001-2401-274C-8F53-2DB525BFFF3B}"/>
              </c:ext>
            </c:extLst>
          </c:dPt>
          <c:dPt>
            <c:idx val="3"/>
            <c:invertIfNegative val="0"/>
            <c:bubble3D val="0"/>
            <c:spPr>
              <a:solidFill>
                <a:srgbClr val="78A779"/>
              </a:solidFill>
              <a:ln>
                <a:noFill/>
              </a:ln>
              <a:effectLst/>
            </c:spPr>
            <c:extLst>
              <c:ext xmlns:c16="http://schemas.microsoft.com/office/drawing/2014/chart" uri="{C3380CC4-5D6E-409C-BE32-E72D297353CC}">
                <c16:uniqueId val="{00000003-2401-274C-8F53-2DB525BFFF3B}"/>
              </c:ext>
            </c:extLst>
          </c:dPt>
          <c:dPt>
            <c:idx val="4"/>
            <c:invertIfNegative val="0"/>
            <c:bubble3D val="0"/>
            <c:spPr>
              <a:solidFill>
                <a:srgbClr val="78A779"/>
              </a:solidFill>
              <a:ln>
                <a:noFill/>
              </a:ln>
              <a:effectLst/>
            </c:spPr>
            <c:extLst>
              <c:ext xmlns:c16="http://schemas.microsoft.com/office/drawing/2014/chart" uri="{C3380CC4-5D6E-409C-BE32-E72D297353CC}">
                <c16:uniqueId val="{00000005-2401-274C-8F53-2DB525BFFF3B}"/>
              </c:ext>
            </c:extLst>
          </c:dPt>
          <c:dPt>
            <c:idx val="5"/>
            <c:invertIfNegative val="0"/>
            <c:bubble3D val="0"/>
            <c:spPr>
              <a:solidFill>
                <a:srgbClr val="78A779"/>
              </a:solidFill>
              <a:ln>
                <a:noFill/>
              </a:ln>
              <a:effectLst/>
            </c:spPr>
            <c:extLst>
              <c:ext xmlns:c16="http://schemas.microsoft.com/office/drawing/2014/chart" uri="{C3380CC4-5D6E-409C-BE32-E72D297353CC}">
                <c16:uniqueId val="{00000007-2401-274C-8F53-2DB525BFFF3B}"/>
              </c:ext>
            </c:extLst>
          </c:dPt>
          <c:dPt>
            <c:idx val="6"/>
            <c:invertIfNegative val="0"/>
            <c:bubble3D val="0"/>
            <c:spPr>
              <a:solidFill>
                <a:schemeClr val="accent2">
                  <a:lumMod val="75000"/>
                </a:schemeClr>
              </a:solidFill>
              <a:ln>
                <a:noFill/>
              </a:ln>
              <a:effectLst/>
            </c:spPr>
            <c:extLst>
              <c:ext xmlns:c16="http://schemas.microsoft.com/office/drawing/2014/chart" uri="{C3380CC4-5D6E-409C-BE32-E72D297353CC}">
                <c16:uniqueId val="{00000009-2401-274C-8F53-2DB525BFFF3B}"/>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B-2401-274C-8F53-2DB525BFFF3B}"/>
              </c:ext>
            </c:extLst>
          </c:dPt>
          <c:dPt>
            <c:idx val="8"/>
            <c:invertIfNegative val="0"/>
            <c:bubble3D val="0"/>
            <c:spPr>
              <a:solidFill>
                <a:schemeClr val="accent2">
                  <a:lumMod val="75000"/>
                </a:schemeClr>
              </a:solidFill>
              <a:ln>
                <a:noFill/>
              </a:ln>
              <a:effectLst/>
            </c:spPr>
            <c:extLst>
              <c:ext xmlns:c16="http://schemas.microsoft.com/office/drawing/2014/chart" uri="{C3380CC4-5D6E-409C-BE32-E72D297353CC}">
                <c16:uniqueId val="{0000000D-2401-274C-8F53-2DB525BFFF3B}"/>
              </c:ext>
            </c:extLst>
          </c:dPt>
          <c:dPt>
            <c:idx val="9"/>
            <c:invertIfNegative val="0"/>
            <c:bubble3D val="0"/>
            <c:spPr>
              <a:solidFill>
                <a:schemeClr val="accent2">
                  <a:lumMod val="75000"/>
                </a:schemeClr>
              </a:solidFill>
              <a:ln>
                <a:noFill/>
              </a:ln>
              <a:effectLst/>
            </c:spPr>
            <c:extLst>
              <c:ext xmlns:c16="http://schemas.microsoft.com/office/drawing/2014/chart" uri="{C3380CC4-5D6E-409C-BE32-E72D297353CC}">
                <c16:uniqueId val="{0000000F-2401-274C-8F53-2DB525BFFF3B}"/>
              </c:ext>
            </c:extLst>
          </c:dPt>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11-2401-274C-8F53-2DB525BFFF3B}"/>
              </c:ext>
            </c:extLst>
          </c:dPt>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13-2401-274C-8F53-2DB525BFFF3B}"/>
              </c:ext>
            </c:extLst>
          </c:dPt>
          <c:dPt>
            <c:idx val="12"/>
            <c:invertIfNegative val="0"/>
            <c:bubble3D val="0"/>
            <c:spPr>
              <a:solidFill>
                <a:schemeClr val="accent2">
                  <a:lumMod val="75000"/>
                </a:schemeClr>
              </a:solidFill>
              <a:ln>
                <a:noFill/>
              </a:ln>
              <a:effectLst/>
            </c:spPr>
            <c:extLst>
              <c:ext xmlns:c16="http://schemas.microsoft.com/office/drawing/2014/chart" uri="{C3380CC4-5D6E-409C-BE32-E72D297353CC}">
                <c16:uniqueId val="{00000015-2401-274C-8F53-2DB525BFFF3B}"/>
              </c:ext>
            </c:extLst>
          </c:dPt>
          <c:dPt>
            <c:idx val="13"/>
            <c:invertIfNegative val="0"/>
            <c:bubble3D val="0"/>
            <c:spPr>
              <a:solidFill>
                <a:schemeClr val="accent2">
                  <a:lumMod val="75000"/>
                </a:schemeClr>
              </a:solidFill>
              <a:ln>
                <a:noFill/>
              </a:ln>
              <a:effectLst/>
            </c:spPr>
            <c:extLst>
              <c:ext xmlns:c16="http://schemas.microsoft.com/office/drawing/2014/chart" uri="{C3380CC4-5D6E-409C-BE32-E72D297353CC}">
                <c16:uniqueId val="{00000017-2401-274C-8F53-2DB525BFFF3B}"/>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extLst>
                <c:ext xmlns:c16="http://schemas.microsoft.com/office/drawing/2014/chart" uri="{C3380CC4-5D6E-409C-BE32-E72D297353CC}">
                  <c16:uniqueId val="{0000000C-08DC-489C-B694-5D1F536E8DCF}"/>
                </c:ext>
              </c:extLst>
            </c:dLbl>
            <c:dLbl>
              <c:idx val="2"/>
              <c:tx>
                <c:rich>
                  <a:bodyPr/>
                  <a:lstStyle/>
                  <a:p>
                    <a:r>
                      <a:rPr lang="en-US" dirty="0">
                        <a:solidFill>
                          <a:schemeClr val="tx1"/>
                        </a:solidFill>
                      </a:rPr>
                      <a:t>36,6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01-274C-8F53-2DB525BFFF3B}"/>
                </c:ext>
              </c:extLst>
            </c:dLbl>
            <c:dLbl>
              <c:idx val="3"/>
              <c:tx>
                <c:rich>
                  <a:bodyPr/>
                  <a:lstStyle/>
                  <a:p>
                    <a:r>
                      <a:rPr lang="en-US" dirty="0">
                        <a:solidFill>
                          <a:schemeClr val="tx1"/>
                        </a:solidFill>
                      </a:rPr>
                      <a:t>38,1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01-274C-8F53-2DB525BFFF3B}"/>
                </c:ext>
              </c:extLst>
            </c:dLbl>
            <c:dLbl>
              <c:idx val="4"/>
              <c:tx>
                <c:rich>
                  <a:bodyPr/>
                  <a:lstStyle/>
                  <a:p>
                    <a:r>
                      <a:rPr lang="en-US" dirty="0">
                        <a:solidFill>
                          <a:schemeClr val="tx1"/>
                        </a:solidFill>
                      </a:rPr>
                      <a:t>38,4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01-274C-8F53-2DB525BFFF3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Лист1!$A$2:$A$15</c:f>
              <c:strCache>
                <c:ptCount val="14"/>
                <c:pt idx="0">
                  <c:v>Мужской</c:v>
                </c:pt>
                <c:pt idx="1">
                  <c:v>Женский</c:v>
                </c:pt>
                <c:pt idx="2">
                  <c:v>18-29 лет</c:v>
                </c:pt>
                <c:pt idx="3">
                  <c:v>30-49 лет</c:v>
                </c:pt>
                <c:pt idx="4">
                  <c:v>50-63</c:v>
                </c:pt>
                <c:pt idx="5">
                  <c:v>60 и старше</c:v>
                </c:pt>
                <c:pt idx="6">
                  <c:v>Частная компания</c:v>
                </c:pt>
                <c:pt idx="7">
                  <c:v>Гос учреждение</c:v>
                </c:pt>
                <c:pt idx="8">
                  <c:v>ИП</c:v>
                </c:pt>
                <c:pt idx="9">
                  <c:v>Самозанятость </c:v>
                </c:pt>
                <c:pt idx="10">
                  <c:v>Учащийся, студент</c:v>
                </c:pt>
                <c:pt idx="11">
                  <c:v>Домохозяйка</c:v>
                </c:pt>
                <c:pt idx="12">
                  <c:v>Пенсионер</c:v>
                </c:pt>
                <c:pt idx="13">
                  <c:v>Не работает</c:v>
                </c:pt>
              </c:strCache>
            </c:strRef>
          </c:cat>
          <c:val>
            <c:numRef>
              <c:f>Лист1!$B$2:$B$15</c:f>
              <c:numCache>
                <c:formatCode>###0.00</c:formatCode>
                <c:ptCount val="14"/>
                <c:pt idx="0">
                  <c:v>38.300000000000004</c:v>
                </c:pt>
                <c:pt idx="1">
                  <c:v>37.9</c:v>
                </c:pt>
                <c:pt idx="2">
                  <c:v>36.6</c:v>
                </c:pt>
                <c:pt idx="3">
                  <c:v>38.1</c:v>
                </c:pt>
                <c:pt idx="4">
                  <c:v>38.4</c:v>
                </c:pt>
                <c:pt idx="5">
                  <c:v>36.9</c:v>
                </c:pt>
                <c:pt idx="6">
                  <c:v>38.9</c:v>
                </c:pt>
                <c:pt idx="7">
                  <c:v>39.6</c:v>
                </c:pt>
                <c:pt idx="8">
                  <c:v>45</c:v>
                </c:pt>
                <c:pt idx="9">
                  <c:v>37.9</c:v>
                </c:pt>
                <c:pt idx="10">
                  <c:v>32.200000000000003</c:v>
                </c:pt>
                <c:pt idx="11">
                  <c:v>35.4</c:v>
                </c:pt>
                <c:pt idx="12">
                  <c:v>39.300000000000004</c:v>
                </c:pt>
                <c:pt idx="13" formatCode="General">
                  <c:v>37</c:v>
                </c:pt>
              </c:numCache>
            </c:numRef>
          </c:val>
          <c:extLst>
            <c:ext xmlns:c16="http://schemas.microsoft.com/office/drawing/2014/chart" uri="{C3380CC4-5D6E-409C-BE32-E72D297353CC}">
              <c16:uniqueId val="{0000001A-2401-274C-8F53-2DB525BFFF3B}"/>
            </c:ext>
          </c:extLst>
        </c:ser>
        <c:dLbls>
          <c:showLegendKey val="0"/>
          <c:showVal val="0"/>
          <c:showCatName val="0"/>
          <c:showSerName val="0"/>
          <c:showPercent val="0"/>
          <c:showBubbleSize val="0"/>
        </c:dLbls>
        <c:gapWidth val="219"/>
        <c:overlap val="-27"/>
        <c:axId val="179367296"/>
        <c:axId val="179369088"/>
      </c:barChart>
      <c:catAx>
        <c:axId val="17936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ru-RU"/>
          </a:p>
        </c:txPr>
        <c:crossAx val="179369088"/>
        <c:crosses val="autoZero"/>
        <c:auto val="1"/>
        <c:lblAlgn val="ctr"/>
        <c:lblOffset val="100"/>
        <c:noMultiLvlLbl val="0"/>
      </c:catAx>
      <c:valAx>
        <c:axId val="179369088"/>
        <c:scaling>
          <c:orientation val="minMax"/>
          <c:max val="50"/>
          <c:min val="20"/>
        </c:scaling>
        <c:delete val="1"/>
        <c:axPos val="l"/>
        <c:numFmt formatCode="###0.00" sourceLinked="1"/>
        <c:majorTickMark val="none"/>
        <c:minorTickMark val="none"/>
        <c:tickLblPos val="nextTo"/>
        <c:crossAx val="179367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a:solidFill>
                  <a:srgbClr val="7A4300"/>
                </a:solidFill>
              </a:rPr>
              <a:t>Услуга</a:t>
            </a:r>
            <a:r>
              <a:rPr lang="ru-RU" sz="1600" b="1" baseline="0" dirty="0">
                <a:solidFill>
                  <a:srgbClr val="7A4300"/>
                </a:solidFill>
              </a:rPr>
              <a:t> «Добровольные пенсионные  </a:t>
            </a:r>
          </a:p>
          <a:p>
            <a:pPr>
              <a:defRPr sz="1600" b="1" i="0" u="none" strike="noStrike" kern="1200" spc="0" baseline="0">
                <a:solidFill>
                  <a:srgbClr val="7A4300"/>
                </a:solidFill>
                <a:latin typeface="+mn-lt"/>
                <a:ea typeface="+mn-ea"/>
                <a:cs typeface="+mn-cs"/>
              </a:defRPr>
            </a:pPr>
            <a:r>
              <a:rPr lang="ru-RU" sz="1600" b="1" baseline="0" dirty="0">
                <a:solidFill>
                  <a:srgbClr val="7A4300"/>
                </a:solidFill>
              </a:rPr>
              <a:t>накопления»</a:t>
            </a:r>
            <a:r>
              <a:rPr lang="ru-RU" sz="1600" b="1" dirty="0">
                <a:solidFill>
                  <a:srgbClr val="7A4300"/>
                </a:solidFill>
              </a:rPr>
              <a:t>, в %</a:t>
            </a:r>
          </a:p>
        </c:rich>
      </c:tx>
      <c:layout>
        <c:manualLayout>
          <c:xMode val="edge"/>
          <c:yMode val="edge"/>
          <c:x val="0.12607635021164187"/>
          <c:y val="2.4293928637983651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CF-0A40-AE6F-09C725772B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CF-0A40-AE6F-09C725772B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CF-0A40-AE6F-09C725772B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CF-0A40-AE6F-09C725772B7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A4300"/>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Лист1!$B$2:$B$5</c:f>
              <c:numCache>
                <c:formatCode>###0.0%</c:formatCode>
                <c:ptCount val="4"/>
                <c:pt idx="0">
                  <c:v>6.0000000000000032E-2</c:v>
                </c:pt>
                <c:pt idx="1">
                  <c:v>0.222</c:v>
                </c:pt>
                <c:pt idx="2">
                  <c:v>0.24400000000000024</c:v>
                </c:pt>
                <c:pt idx="3">
                  <c:v>0.47400000000000031</c:v>
                </c:pt>
              </c:numCache>
            </c:numRef>
          </c:val>
          <c:extLst>
            <c:ext xmlns:c16="http://schemas.microsoft.com/office/drawing/2014/chart" uri="{C3380CC4-5D6E-409C-BE32-E72D297353CC}">
              <c16:uniqueId val="{00000008-B0CF-0A40-AE6F-09C725772B7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a:solidFill>
                  <a:srgbClr val="7A4300"/>
                </a:solidFill>
              </a:rPr>
              <a:t>Услуга</a:t>
            </a:r>
            <a:r>
              <a:rPr lang="ru-RU" sz="1600" b="1" baseline="0" dirty="0">
                <a:solidFill>
                  <a:srgbClr val="7A4300"/>
                </a:solidFill>
              </a:rPr>
              <a:t> «Потребительский кредит»</a:t>
            </a:r>
            <a:r>
              <a:rPr lang="ru-RU" sz="1600" b="1" dirty="0">
                <a:solidFill>
                  <a:srgbClr val="7A4300"/>
                </a:solidFill>
              </a:rPr>
              <a:t>, в %</a:t>
            </a:r>
          </a:p>
        </c:rich>
      </c:tx>
      <c:layout>
        <c:manualLayout>
          <c:xMode val="edge"/>
          <c:yMode val="edge"/>
          <c:x val="8.0275996654585978E-3"/>
          <c:y val="2.8362564392698686E-2"/>
        </c:manualLayout>
      </c:layout>
      <c:overlay val="0"/>
      <c:spPr>
        <a:noFill/>
        <a:ln>
          <a:noFill/>
        </a:ln>
        <a:effectLst/>
      </c:spPr>
    </c:title>
    <c:autoTitleDeleted val="0"/>
    <c:plotArea>
      <c:layout>
        <c:manualLayout>
          <c:layoutTarget val="inner"/>
          <c:xMode val="edge"/>
          <c:yMode val="edge"/>
          <c:x val="0.28345762475606356"/>
          <c:y val="0.15145832712979782"/>
          <c:w val="0.46406485224421523"/>
          <c:h val="0.49566763689962184"/>
        </c:manualLayout>
      </c:layout>
      <c:pieChart>
        <c:varyColors val="1"/>
        <c:ser>
          <c:idx val="0"/>
          <c:order val="0"/>
          <c:tx>
            <c:strRef>
              <c:f>Лист1!$B$1</c:f>
              <c:strCache>
                <c:ptCount val="1"/>
                <c:pt idx="0">
                  <c:v>Продажи</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C0-1D46-A346-5391D1BD7B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C0-1D46-A346-5391D1BD7B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EC0-1D46-A346-5391D1BD7B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EC0-1D46-A346-5391D1BD7B63}"/>
              </c:ext>
            </c:extLst>
          </c:dPt>
          <c:dLbls>
            <c:dLbl>
              <c:idx val="0"/>
              <c:layout>
                <c:manualLayout>
                  <c:x val="0.10033942012824078"/>
                  <c:y val="-2.9292164190215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C0-1D46-A346-5391D1BD7B63}"/>
                </c:ext>
              </c:extLst>
            </c:dLbl>
            <c:dLbl>
              <c:idx val="1"/>
              <c:layout>
                <c:manualLayout>
                  <c:x val="1.0637719542793338E-2"/>
                  <c:y val="4.512923205193103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7.967364789517703E-2"/>
                      <c:h val="8.1790638120477627E-2"/>
                    </c:manualLayout>
                  </c15:layout>
                </c:ext>
                <c:ext xmlns:c16="http://schemas.microsoft.com/office/drawing/2014/chart" uri="{C3380CC4-5D6E-409C-BE32-E72D297353CC}">
                  <c16:uniqueId val="{00000003-CEC0-1D46-A346-5391D1BD7B63}"/>
                </c:ext>
              </c:extLst>
            </c:dLbl>
            <c:dLbl>
              <c:idx val="2"/>
              <c:layout>
                <c:manualLayout>
                  <c:x val="1.7297619877334816E-2"/>
                  <c:y val="-3.6875986362147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C0-1D46-A346-5391D1BD7B63}"/>
                </c:ext>
              </c:extLst>
            </c:dLbl>
            <c:dLbl>
              <c:idx val="3"/>
              <c:layout>
                <c:manualLayout>
                  <c:x val="-6.0554606913855906E-3"/>
                  <c:y val="2.918440877825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C0-1D46-A346-5391D1BD7B6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Лист1!$B$2:$B$5</c:f>
              <c:numCache>
                <c:formatCode>###0.0%</c:formatCode>
                <c:ptCount val="4"/>
                <c:pt idx="0">
                  <c:v>4.5000000000000012E-2</c:v>
                </c:pt>
                <c:pt idx="1">
                  <c:v>0.16550000000000001</c:v>
                </c:pt>
                <c:pt idx="2">
                  <c:v>0.29950000000000032</c:v>
                </c:pt>
                <c:pt idx="3">
                  <c:v>0.49000000000000032</c:v>
                </c:pt>
              </c:numCache>
            </c:numRef>
          </c:val>
          <c:extLst>
            <c:ext xmlns:c16="http://schemas.microsoft.com/office/drawing/2014/chart" uri="{C3380CC4-5D6E-409C-BE32-E72D297353CC}">
              <c16:uniqueId val="{00000008-CEC0-1D46-A346-5391D1BD7B6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a:solidFill>
                  <a:srgbClr val="7A4300"/>
                </a:solidFill>
              </a:rPr>
              <a:t>Услуга </a:t>
            </a:r>
            <a:r>
              <a:rPr lang="ru-RU" sz="1600" b="1" baseline="0" dirty="0">
                <a:solidFill>
                  <a:srgbClr val="7A4300"/>
                </a:solidFill>
              </a:rPr>
              <a:t>«Интернет- и мобильный  банкинг»</a:t>
            </a:r>
            <a:r>
              <a:rPr lang="ru-RU" sz="1600" b="1" dirty="0">
                <a:solidFill>
                  <a:srgbClr val="7A4300"/>
                </a:solidFill>
              </a:rPr>
              <a:t>, в %</a:t>
            </a:r>
          </a:p>
        </c:rich>
      </c:tx>
      <c:layout>
        <c:manualLayout>
          <c:xMode val="edge"/>
          <c:yMode val="edge"/>
          <c:x val="0.12607635021164187"/>
          <c:y val="2.4293928637983651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82-1C4C-9F54-69944C396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82-1C4C-9F54-69944C396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82-1C4C-9F54-69944C396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82-1C4C-9F54-69944C396FF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A4300"/>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Лист1!$B$2:$B$5</c:f>
              <c:numCache>
                <c:formatCode>###0.0%</c:formatCode>
                <c:ptCount val="4"/>
                <c:pt idx="0">
                  <c:v>6.1000000000000013E-2</c:v>
                </c:pt>
                <c:pt idx="1">
                  <c:v>0.15950000000000036</c:v>
                </c:pt>
                <c:pt idx="2">
                  <c:v>0.29500000000000032</c:v>
                </c:pt>
                <c:pt idx="3">
                  <c:v>0.48450000000000032</c:v>
                </c:pt>
              </c:numCache>
            </c:numRef>
          </c:val>
          <c:extLst>
            <c:ext xmlns:c16="http://schemas.microsoft.com/office/drawing/2014/chart" uri="{C3380CC4-5D6E-409C-BE32-E72D297353CC}">
              <c16:uniqueId val="{00000008-D882-1C4C-9F54-69944C396FF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10039297501888"/>
          <c:y val="4.3871022121046724E-2"/>
          <c:w val="0.35618466042345215"/>
          <c:h val="0.83886502262403306"/>
        </c:manualLayout>
      </c:layout>
      <c:barChart>
        <c:barDir val="bar"/>
        <c:grouping val="percentStacked"/>
        <c:varyColors val="0"/>
        <c:ser>
          <c:idx val="0"/>
          <c:order val="0"/>
          <c:tx>
            <c:strRef>
              <c:f>Sheet1!$B$1</c:f>
              <c:strCache>
                <c:ptCount val="1"/>
                <c:pt idx="0">
                  <c:v>Не слышал о такой услуге</c:v>
                </c:pt>
              </c:strCache>
            </c:strRef>
          </c:tx>
          <c:spPr>
            <a:solidFill>
              <a:srgbClr val="78A7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Автокредит</c:v>
                </c:pt>
                <c:pt idx="1">
                  <c:v>Жилищный кредит\Ипотека</c:v>
                </c:pt>
                <c:pt idx="2">
                  <c:v>Микрокредит</c:v>
                </c:pt>
                <c:pt idx="3">
                  <c:v>Добровольное страхование</c:v>
                </c:pt>
                <c:pt idx="4">
                  <c:v>Дебетовая карточка</c:v>
                </c:pt>
                <c:pt idx="5">
                  <c:v>Акции, облигации</c:v>
                </c:pt>
              </c:strCache>
            </c:strRef>
          </c:cat>
          <c:val>
            <c:numRef>
              <c:f>Sheet1!$B$2:$B$7</c:f>
              <c:numCache>
                <c:formatCode>0</c:formatCode>
                <c:ptCount val="6"/>
                <c:pt idx="0">
                  <c:v>5</c:v>
                </c:pt>
                <c:pt idx="1">
                  <c:v>4.9000000000000004</c:v>
                </c:pt>
                <c:pt idx="2">
                  <c:v>7.8</c:v>
                </c:pt>
                <c:pt idx="3">
                  <c:v>8.7000000000000011</c:v>
                </c:pt>
                <c:pt idx="4">
                  <c:v>17.399999999999999</c:v>
                </c:pt>
                <c:pt idx="5">
                  <c:v>19.5</c:v>
                </c:pt>
              </c:numCache>
            </c:numRef>
          </c:val>
          <c:extLst>
            <c:ext xmlns:c16="http://schemas.microsoft.com/office/drawing/2014/chart" uri="{C3380CC4-5D6E-409C-BE32-E72D297353CC}">
              <c16:uniqueId val="{00000000-8538-4249-871B-D8C2DDA3DAF8}"/>
            </c:ext>
          </c:extLst>
        </c:ser>
        <c:ser>
          <c:idx val="1"/>
          <c:order val="1"/>
          <c:tx>
            <c:strRef>
              <c:f>Sheet1!$C$1</c:f>
              <c:strCache>
                <c:ptCount val="1"/>
                <c:pt idx="0">
                  <c:v>Слышал о такой услуге, но практически ничего не знаю о ней</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Автокредит</c:v>
                </c:pt>
                <c:pt idx="1">
                  <c:v>Жилищный кредит\Ипотека</c:v>
                </c:pt>
                <c:pt idx="2">
                  <c:v>Микрокредит</c:v>
                </c:pt>
                <c:pt idx="3">
                  <c:v>Добровольное страхование</c:v>
                </c:pt>
                <c:pt idx="4">
                  <c:v>Дебетовая карточка</c:v>
                </c:pt>
                <c:pt idx="5">
                  <c:v>Акции, облигации</c:v>
                </c:pt>
              </c:strCache>
            </c:strRef>
          </c:cat>
          <c:val>
            <c:numRef>
              <c:f>Sheet1!$C$2:$C$7</c:f>
              <c:numCache>
                <c:formatCode>0</c:formatCode>
                <c:ptCount val="6"/>
                <c:pt idx="0">
                  <c:v>20.9</c:v>
                </c:pt>
                <c:pt idx="1">
                  <c:v>19.600000000000001</c:v>
                </c:pt>
                <c:pt idx="2">
                  <c:v>23.5</c:v>
                </c:pt>
                <c:pt idx="3">
                  <c:v>25.7</c:v>
                </c:pt>
                <c:pt idx="4">
                  <c:v>23.4</c:v>
                </c:pt>
                <c:pt idx="5">
                  <c:v>31.8</c:v>
                </c:pt>
              </c:numCache>
            </c:numRef>
          </c:val>
          <c:extLst>
            <c:ext xmlns:c16="http://schemas.microsoft.com/office/drawing/2014/chart" uri="{C3380CC4-5D6E-409C-BE32-E72D297353CC}">
              <c16:uniqueId val="{00000001-8538-4249-871B-D8C2DDA3DAF8}"/>
            </c:ext>
          </c:extLst>
        </c:ser>
        <c:ser>
          <c:idx val="2"/>
          <c:order val="2"/>
          <c:tx>
            <c:strRef>
              <c:f>Sheet1!$D$1</c:f>
              <c:strCache>
                <c:ptCount val="1"/>
                <c:pt idx="0">
                  <c:v>Знаю данную услугу и условия ее предоставления разными организациями, но мне сложно их понять</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Автокредит</c:v>
                </c:pt>
                <c:pt idx="1">
                  <c:v>Жилищный кредит\Ипотека</c:v>
                </c:pt>
                <c:pt idx="2">
                  <c:v>Микрокредит</c:v>
                </c:pt>
                <c:pt idx="3">
                  <c:v>Добровольное страхование</c:v>
                </c:pt>
                <c:pt idx="4">
                  <c:v>Дебетовая карточка</c:v>
                </c:pt>
                <c:pt idx="5">
                  <c:v>Акции, облигации</c:v>
                </c:pt>
              </c:strCache>
            </c:strRef>
          </c:cat>
          <c:val>
            <c:numRef>
              <c:f>Sheet1!$D$2:$D$7</c:f>
              <c:numCache>
                <c:formatCode>0</c:formatCode>
                <c:ptCount val="6"/>
                <c:pt idx="0">
                  <c:v>30.4</c:v>
                </c:pt>
                <c:pt idx="1">
                  <c:v>31.2</c:v>
                </c:pt>
                <c:pt idx="2">
                  <c:v>28.3</c:v>
                </c:pt>
                <c:pt idx="3">
                  <c:v>29.4</c:v>
                </c:pt>
                <c:pt idx="4">
                  <c:v>25.9</c:v>
                </c:pt>
                <c:pt idx="5">
                  <c:v>36.300000000000004</c:v>
                </c:pt>
              </c:numCache>
            </c:numRef>
          </c:val>
          <c:extLst>
            <c:ext xmlns:c16="http://schemas.microsoft.com/office/drawing/2014/chart" uri="{C3380CC4-5D6E-409C-BE32-E72D297353CC}">
              <c16:uniqueId val="{00000002-8538-4249-871B-D8C2DDA3DAF8}"/>
            </c:ext>
          </c:extLst>
        </c:ser>
        <c:ser>
          <c:idx val="3"/>
          <c:order val="3"/>
          <c:tx>
            <c:strRef>
              <c:f>Sheet1!$E$1</c:f>
              <c:strCache>
                <c:ptCount val="1"/>
                <c:pt idx="0">
                  <c:v>Хорошо знаком с данной услугой, знаю и хорошо понимаю условия разных организаций</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Автокредит</c:v>
                </c:pt>
                <c:pt idx="1">
                  <c:v>Жилищный кредит\Ипотека</c:v>
                </c:pt>
                <c:pt idx="2">
                  <c:v>Микрокредит</c:v>
                </c:pt>
                <c:pt idx="3">
                  <c:v>Добровольное страхование</c:v>
                </c:pt>
                <c:pt idx="4">
                  <c:v>Дебетовая карточка</c:v>
                </c:pt>
                <c:pt idx="5">
                  <c:v>Акции, облигации</c:v>
                </c:pt>
              </c:strCache>
            </c:strRef>
          </c:cat>
          <c:val>
            <c:numRef>
              <c:f>Sheet1!$E$2:$E$7</c:f>
              <c:numCache>
                <c:formatCode>0</c:formatCode>
                <c:ptCount val="6"/>
                <c:pt idx="0">
                  <c:v>43.8</c:v>
                </c:pt>
                <c:pt idx="1">
                  <c:v>44.4</c:v>
                </c:pt>
                <c:pt idx="2">
                  <c:v>40.5</c:v>
                </c:pt>
                <c:pt idx="3">
                  <c:v>36.300000000000004</c:v>
                </c:pt>
                <c:pt idx="4">
                  <c:v>33.4</c:v>
                </c:pt>
                <c:pt idx="5">
                  <c:v>22.3</c:v>
                </c:pt>
              </c:numCache>
            </c:numRef>
          </c:val>
          <c:extLst>
            <c:ext xmlns:c16="http://schemas.microsoft.com/office/drawing/2014/chart" uri="{C3380CC4-5D6E-409C-BE32-E72D297353CC}">
              <c16:uniqueId val="{00000003-8538-4249-871B-D8C2DDA3DAF8}"/>
            </c:ext>
          </c:extLst>
        </c:ser>
        <c:dLbls>
          <c:showLegendKey val="0"/>
          <c:showVal val="1"/>
          <c:showCatName val="0"/>
          <c:showSerName val="0"/>
          <c:showPercent val="0"/>
          <c:showBubbleSize val="0"/>
        </c:dLbls>
        <c:gapWidth val="50"/>
        <c:overlap val="100"/>
        <c:axId val="182113024"/>
        <c:axId val="182114560"/>
      </c:barChart>
      <c:dateAx>
        <c:axId val="18211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ln>
                  <a:noFill/>
                </a:ln>
                <a:solidFill>
                  <a:schemeClr val="tx1"/>
                </a:solidFill>
                <a:latin typeface="Arial" panose="020B0604020202020204" pitchFamily="34" charset="0"/>
                <a:ea typeface="+mn-ea"/>
                <a:cs typeface="Arial" panose="020B0604020202020204" pitchFamily="34" charset="0"/>
              </a:defRPr>
            </a:pPr>
            <a:endParaRPr lang="ru-RU"/>
          </a:p>
        </c:txPr>
        <c:crossAx val="182114560"/>
        <c:crosses val="autoZero"/>
        <c:auto val="0"/>
        <c:lblOffset val="100"/>
        <c:baseTimeUnit val="days"/>
      </c:dateAx>
      <c:valAx>
        <c:axId val="182114560"/>
        <c:scaling>
          <c:orientation val="minMax"/>
        </c:scaling>
        <c:delete val="1"/>
        <c:axPos val="b"/>
        <c:numFmt formatCode="0%" sourceLinked="1"/>
        <c:majorTickMark val="none"/>
        <c:minorTickMark val="none"/>
        <c:tickLblPos val="nextTo"/>
        <c:crossAx val="182113024"/>
        <c:crosses val="max"/>
        <c:crossBetween val="between"/>
      </c:valAx>
      <c:spPr>
        <a:noFill/>
        <a:ln w="25400">
          <a:noFill/>
        </a:ln>
        <a:effectLst/>
      </c:spPr>
    </c:plotArea>
    <c:legend>
      <c:legendPos val="r"/>
      <c:legendEntry>
        <c:idx val="1"/>
        <c:txPr>
          <a:bodyPr rot="0" spcFirstLastPara="1" vertOverflow="ellipsis" vert="horz" wrap="square" anchor="ctr" anchorCtr="1"/>
          <a:lstStyle/>
          <a:p>
            <a:pPr algn="just">
              <a:lnSpc>
                <a:spcPct val="100000"/>
              </a:lnSpc>
              <a:defRPr sz="1200" b="1" i="0" u="none" strike="noStrike" kern="1200" baseline="0">
                <a:ln>
                  <a:noFill/>
                </a:ln>
                <a:solidFill>
                  <a:schemeClr val="tx1"/>
                </a:solidFill>
                <a:latin typeface="+mn-lt"/>
                <a:ea typeface="+mn-ea"/>
                <a:cs typeface="+mn-cs"/>
              </a:defRPr>
            </a:pPr>
            <a:endParaRPr lang="ru-RU"/>
          </a:p>
        </c:txPr>
      </c:legendEntry>
      <c:layout>
        <c:manualLayout>
          <c:xMode val="edge"/>
          <c:yMode val="edge"/>
          <c:x val="0.72448791825510561"/>
          <c:y val="0.11073021214877898"/>
          <c:w val="0.26346600083772437"/>
          <c:h val="0.7068275651642747"/>
        </c:manualLayout>
      </c:layout>
      <c:overlay val="0"/>
      <c:spPr>
        <a:noFill/>
        <a:ln>
          <a:noFill/>
        </a:ln>
        <a:effectLst/>
      </c:spPr>
      <c:txPr>
        <a:bodyPr rot="0" spcFirstLastPara="1" vertOverflow="ellipsis" vert="horz" wrap="square" anchor="ctr" anchorCtr="1"/>
        <a:lstStyle/>
        <a:p>
          <a:pPr algn="just">
            <a:lnSpc>
              <a:spcPct val="100000"/>
            </a:lnSpc>
            <a:defRPr sz="1200" b="1" i="0" u="none" strike="noStrike" kern="1200" baseline="0">
              <a:ln>
                <a:noFill/>
              </a:ln>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sz="1400" b="1" dirty="0">
                <a:solidFill>
                  <a:schemeClr val="tx1"/>
                </a:solidFill>
              </a:rPr>
              <a:t>Какими из этих продуктов/услуг вы пользовались за последние 2 года?</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общая!$B$285:$B$297</c:f>
              <c:strCache>
                <c:ptCount val="13"/>
                <c:pt idx="0">
                  <c:v>Товарный кредит</c:v>
                </c:pt>
                <c:pt idx="1">
                  <c:v>Депозит</c:v>
                </c:pt>
                <c:pt idx="2">
                  <c:v>Текущий счет</c:v>
                </c:pt>
                <c:pt idx="3">
                  <c:v>Добровольные пенсионные накопления</c:v>
                </c:pt>
                <c:pt idx="4">
                  <c:v>Потребительский кредит</c:v>
                </c:pt>
                <c:pt idx="5">
                  <c:v>Интернет и мобильный банкинг</c:v>
                </c:pt>
                <c:pt idx="6">
                  <c:v>Автокредит</c:v>
                </c:pt>
                <c:pt idx="7">
                  <c:v>Жилищный кредит/ ипотека</c:v>
                </c:pt>
                <c:pt idx="8">
                  <c:v>Микрокредит</c:v>
                </c:pt>
                <c:pt idx="9">
                  <c:v>Страхование</c:v>
                </c:pt>
                <c:pt idx="10">
                  <c:v>Дебетовая карточка</c:v>
                </c:pt>
                <c:pt idx="11">
                  <c:v>Акции, облигации</c:v>
                </c:pt>
                <c:pt idx="12">
                  <c:v>Другое</c:v>
                </c:pt>
              </c:strCache>
            </c:strRef>
          </c:cat>
          <c:val>
            <c:numRef>
              <c:f>общая!$C$285:$C$297</c:f>
              <c:numCache>
                <c:formatCode>###0.0%</c:formatCode>
                <c:ptCount val="13"/>
                <c:pt idx="0">
                  <c:v>0.35350000000000031</c:v>
                </c:pt>
                <c:pt idx="1">
                  <c:v>0.29150000000000031</c:v>
                </c:pt>
                <c:pt idx="2">
                  <c:v>0.32850000000000085</c:v>
                </c:pt>
                <c:pt idx="3">
                  <c:v>0.11950000000000002</c:v>
                </c:pt>
                <c:pt idx="4">
                  <c:v>0.20050000000000001</c:v>
                </c:pt>
                <c:pt idx="5">
                  <c:v>0.20250000000000001</c:v>
                </c:pt>
                <c:pt idx="6">
                  <c:v>0.10650000000000009</c:v>
                </c:pt>
                <c:pt idx="7">
                  <c:v>9.1500000000000026E-2</c:v>
                </c:pt>
                <c:pt idx="8">
                  <c:v>9.0500000000000067E-2</c:v>
                </c:pt>
                <c:pt idx="9">
                  <c:v>0.12050000000000002</c:v>
                </c:pt>
                <c:pt idx="10">
                  <c:v>0.16900000000000001</c:v>
                </c:pt>
                <c:pt idx="11">
                  <c:v>3.3000000000000002E-2</c:v>
                </c:pt>
                <c:pt idx="12" formatCode="####.0%">
                  <c:v>2.0000000000000052E-3</c:v>
                </c:pt>
              </c:numCache>
            </c:numRef>
          </c:val>
          <c:extLst>
            <c:ext xmlns:c16="http://schemas.microsoft.com/office/drawing/2014/chart" uri="{C3380CC4-5D6E-409C-BE32-E72D297353CC}">
              <c16:uniqueId val="{00000000-7946-FE43-8807-A44EA6F33608}"/>
            </c:ext>
          </c:extLst>
        </c:ser>
        <c:dLbls>
          <c:showLegendKey val="0"/>
          <c:showVal val="0"/>
          <c:showCatName val="0"/>
          <c:showSerName val="0"/>
          <c:showPercent val="0"/>
          <c:showBubbleSize val="0"/>
        </c:dLbls>
        <c:gapWidth val="150"/>
        <c:shape val="box"/>
        <c:axId val="124938496"/>
        <c:axId val="124973056"/>
        <c:axId val="0"/>
      </c:bar3DChart>
      <c:catAx>
        <c:axId val="124938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ru-RU"/>
          </a:p>
        </c:txPr>
        <c:crossAx val="124973056"/>
        <c:crosses val="autoZero"/>
        <c:auto val="1"/>
        <c:lblAlgn val="ctr"/>
        <c:lblOffset val="100"/>
        <c:noMultiLvlLbl val="0"/>
      </c:catAx>
      <c:valAx>
        <c:axId val="12497305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493849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Какими из этих продуктов/услуг вы пользуетесь в настоящее время (лично или совместно с другими членами</a:t>
            </a:r>
            <a:r>
              <a:rPr lang="ru-RU" sz="1200" b="1" baseline="0" dirty="0">
                <a:solidFill>
                  <a:schemeClr val="tx1"/>
                </a:solidFill>
              </a:rPr>
              <a:t> семьи</a:t>
            </a:r>
            <a:r>
              <a:rPr lang="ru-RU" sz="1200" b="1" dirty="0">
                <a:solidFill>
                  <a:schemeClr val="tx1"/>
                </a:solidFill>
              </a:rPr>
              <a:t>)?</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dLbls>
            <c:dLbl>
              <c:idx val="2"/>
              <c:layout>
                <c:manualLayout>
                  <c:x val="0"/>
                  <c:y val="-2.2303161429228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28-5241-85C7-8625967329DF}"/>
                </c:ext>
              </c:extLst>
            </c:dLbl>
            <c:dLbl>
              <c:idx val="12"/>
              <c:tx>
                <c:rich>
                  <a:bodyPr/>
                  <a:lstStyle/>
                  <a:p>
                    <a:r>
                      <a:rPr lang="en-US" dirty="0"/>
                      <a:t>0,2%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25-41A3-9D74-A5895418583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общая!$B$300:$B$312</c:f>
              <c:strCache>
                <c:ptCount val="13"/>
                <c:pt idx="0">
                  <c:v>Товарный кредит</c:v>
                </c:pt>
                <c:pt idx="1">
                  <c:v>Депозит</c:v>
                </c:pt>
                <c:pt idx="2">
                  <c:v>Текущий счет</c:v>
                </c:pt>
                <c:pt idx="3">
                  <c:v>Добровольные пенсионные накопления</c:v>
                </c:pt>
                <c:pt idx="4">
                  <c:v>Потребительский кредит</c:v>
                </c:pt>
                <c:pt idx="5">
                  <c:v>Интернет и мобильный банкинг</c:v>
                </c:pt>
                <c:pt idx="6">
                  <c:v>Автокредит</c:v>
                </c:pt>
                <c:pt idx="7">
                  <c:v>Жилищный кредит/ ипотека</c:v>
                </c:pt>
                <c:pt idx="8">
                  <c:v>Микрокредит</c:v>
                </c:pt>
                <c:pt idx="9">
                  <c:v>Страхование</c:v>
                </c:pt>
                <c:pt idx="10">
                  <c:v>Дебетовая карточка</c:v>
                </c:pt>
                <c:pt idx="11">
                  <c:v>Акции, облигации</c:v>
                </c:pt>
                <c:pt idx="12">
                  <c:v>Другое</c:v>
                </c:pt>
              </c:strCache>
            </c:strRef>
          </c:cat>
          <c:val>
            <c:numRef>
              <c:f>общая!$C$300:$C$312</c:f>
              <c:numCache>
                <c:formatCode>###0.0%</c:formatCode>
                <c:ptCount val="13"/>
                <c:pt idx="0">
                  <c:v>0.29400000000000032</c:v>
                </c:pt>
                <c:pt idx="1">
                  <c:v>0.32350000000000084</c:v>
                </c:pt>
                <c:pt idx="2">
                  <c:v>0.34500000000000008</c:v>
                </c:pt>
                <c:pt idx="3">
                  <c:v>0.15000000000000024</c:v>
                </c:pt>
                <c:pt idx="4">
                  <c:v>0.17</c:v>
                </c:pt>
                <c:pt idx="5">
                  <c:v>0.17250000000000001</c:v>
                </c:pt>
                <c:pt idx="6">
                  <c:v>9.2500000000000027E-2</c:v>
                </c:pt>
                <c:pt idx="7">
                  <c:v>0.10150000000000002</c:v>
                </c:pt>
                <c:pt idx="8">
                  <c:v>5.3499999999999999E-2</c:v>
                </c:pt>
                <c:pt idx="9">
                  <c:v>8.0500000000000224E-2</c:v>
                </c:pt>
                <c:pt idx="10">
                  <c:v>9.3500000000000305E-2</c:v>
                </c:pt>
                <c:pt idx="11">
                  <c:v>2.35E-2</c:v>
                </c:pt>
                <c:pt idx="12" formatCode="####.0%">
                  <c:v>2.0000000000000052E-3</c:v>
                </c:pt>
              </c:numCache>
            </c:numRef>
          </c:val>
          <c:extLst>
            <c:ext xmlns:c16="http://schemas.microsoft.com/office/drawing/2014/chart" uri="{C3380CC4-5D6E-409C-BE32-E72D297353CC}">
              <c16:uniqueId val="{00000000-3FD3-B541-95CC-17BD2892546C}"/>
            </c:ext>
          </c:extLst>
        </c:ser>
        <c:dLbls>
          <c:showLegendKey val="0"/>
          <c:showVal val="0"/>
          <c:showCatName val="0"/>
          <c:showSerName val="0"/>
          <c:showPercent val="0"/>
          <c:showBubbleSize val="0"/>
        </c:dLbls>
        <c:gapWidth val="150"/>
        <c:shape val="box"/>
        <c:axId val="110526464"/>
        <c:axId val="110528000"/>
        <c:axId val="0"/>
      </c:bar3DChart>
      <c:catAx>
        <c:axId val="1105264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ru-RU"/>
          </a:p>
        </c:txPr>
        <c:crossAx val="110528000"/>
        <c:crosses val="autoZero"/>
        <c:auto val="1"/>
        <c:lblAlgn val="ctr"/>
        <c:lblOffset val="100"/>
        <c:noMultiLvlLbl val="0"/>
      </c:catAx>
      <c:valAx>
        <c:axId val="110528000"/>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1052646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Какими из этих продуктов/услуг вы планируете воспользоваться в будущем (лично</a:t>
            </a:r>
            <a:r>
              <a:rPr lang="ru-RU" sz="1200" b="1" baseline="0" dirty="0">
                <a:solidFill>
                  <a:schemeClr val="tx1"/>
                </a:solidFill>
              </a:rPr>
              <a:t> или совместно с другими членами семьи</a:t>
            </a:r>
            <a:r>
              <a:rPr lang="ru-RU" sz="1200" b="1" dirty="0">
                <a:solidFill>
                  <a:schemeClr val="tx1"/>
                </a:solidFill>
              </a:rPr>
              <a:t>)?</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общая!$B$315:$B$327</c:f>
              <c:strCache>
                <c:ptCount val="13"/>
                <c:pt idx="0">
                  <c:v>Товарный кредит</c:v>
                </c:pt>
                <c:pt idx="1">
                  <c:v>Депозит</c:v>
                </c:pt>
                <c:pt idx="2">
                  <c:v>Текущий счет</c:v>
                </c:pt>
                <c:pt idx="3">
                  <c:v>Добровольные пенсионные накопления</c:v>
                </c:pt>
                <c:pt idx="4">
                  <c:v>Потребительский кредит</c:v>
                </c:pt>
                <c:pt idx="5">
                  <c:v>Интернет и мобильный банкинг</c:v>
                </c:pt>
                <c:pt idx="6">
                  <c:v>Автокредит</c:v>
                </c:pt>
                <c:pt idx="7">
                  <c:v>Жилищный кредит/ ипотека</c:v>
                </c:pt>
                <c:pt idx="8">
                  <c:v>Микрокредит</c:v>
                </c:pt>
                <c:pt idx="9">
                  <c:v>Страхование</c:v>
                </c:pt>
                <c:pt idx="10">
                  <c:v>Дебетовая карточка</c:v>
                </c:pt>
                <c:pt idx="11">
                  <c:v>Акции, облигации</c:v>
                </c:pt>
                <c:pt idx="12">
                  <c:v>Другое</c:v>
                </c:pt>
              </c:strCache>
            </c:strRef>
          </c:cat>
          <c:val>
            <c:numRef>
              <c:f>общая!$C$315:$C$327</c:f>
              <c:numCache>
                <c:formatCode>###0.0%</c:formatCode>
                <c:ptCount val="13"/>
                <c:pt idx="0">
                  <c:v>0.21850000000000042</c:v>
                </c:pt>
                <c:pt idx="1">
                  <c:v>0.27150000000000002</c:v>
                </c:pt>
                <c:pt idx="2">
                  <c:v>0.17800000000000021</c:v>
                </c:pt>
                <c:pt idx="3">
                  <c:v>0.12300000000000012</c:v>
                </c:pt>
                <c:pt idx="4">
                  <c:v>0.127</c:v>
                </c:pt>
                <c:pt idx="5">
                  <c:v>0.14650000000000021</c:v>
                </c:pt>
                <c:pt idx="6">
                  <c:v>0.13700000000000001</c:v>
                </c:pt>
                <c:pt idx="7">
                  <c:v>0.16900000000000001</c:v>
                </c:pt>
                <c:pt idx="8">
                  <c:v>6.8000000000000019E-2</c:v>
                </c:pt>
                <c:pt idx="9">
                  <c:v>0.10349999999999998</c:v>
                </c:pt>
                <c:pt idx="10">
                  <c:v>7.6999999999999999E-2</c:v>
                </c:pt>
                <c:pt idx="11">
                  <c:v>2.2000000000000016E-2</c:v>
                </c:pt>
                <c:pt idx="12" formatCode="####.0%">
                  <c:v>3.0000000000000061E-3</c:v>
                </c:pt>
              </c:numCache>
            </c:numRef>
          </c:val>
          <c:extLst>
            <c:ext xmlns:c16="http://schemas.microsoft.com/office/drawing/2014/chart" uri="{C3380CC4-5D6E-409C-BE32-E72D297353CC}">
              <c16:uniqueId val="{00000000-EFC8-8A48-8438-966B79970B4C}"/>
            </c:ext>
          </c:extLst>
        </c:ser>
        <c:dLbls>
          <c:showLegendKey val="0"/>
          <c:showVal val="0"/>
          <c:showCatName val="0"/>
          <c:showSerName val="0"/>
          <c:showPercent val="0"/>
          <c:showBubbleSize val="0"/>
        </c:dLbls>
        <c:gapWidth val="150"/>
        <c:shape val="box"/>
        <c:axId val="110642688"/>
        <c:axId val="110644224"/>
        <c:axId val="0"/>
      </c:bar3DChart>
      <c:catAx>
        <c:axId val="110642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ru-RU"/>
          </a:p>
        </c:txPr>
        <c:crossAx val="110644224"/>
        <c:crosses val="autoZero"/>
        <c:auto val="1"/>
        <c:lblAlgn val="ctr"/>
        <c:lblOffset val="100"/>
        <c:noMultiLvlLbl val="0"/>
      </c:catAx>
      <c:valAx>
        <c:axId val="110644224"/>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10642688"/>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Лист1!$A$2:$A$7</c:f>
              <c:strCache>
                <c:ptCount val="6"/>
                <c:pt idx="0">
                  <c:v>Я рассматривал(а) несколько вариантов в различных банках</c:v>
                </c:pt>
                <c:pt idx="1">
                  <c:v>Я рассматривал(а) несколько вариантов в одном банке</c:v>
                </c:pt>
                <c:pt idx="2">
                  <c:v>Я не рассматривал(а) никаких вариантов, кроме того, которым пользуюсь</c:v>
                </c:pt>
                <c:pt idx="3">
                  <c:v>Я искал(а), но не было никакого другого варианта</c:v>
                </c:pt>
                <c:pt idx="4">
                  <c:v>Мне посоветовал(а) друг/родственник/коллега</c:v>
                </c:pt>
                <c:pt idx="5">
                  <c:v>Затрудняюсь ответить</c:v>
                </c:pt>
              </c:strCache>
            </c:strRef>
          </c:cat>
          <c:val>
            <c:numRef>
              <c:f>Лист1!$B$2:$B$7</c:f>
              <c:numCache>
                <c:formatCode>General</c:formatCode>
                <c:ptCount val="6"/>
                <c:pt idx="0">
                  <c:v>41.6</c:v>
                </c:pt>
                <c:pt idx="1">
                  <c:v>17.7</c:v>
                </c:pt>
                <c:pt idx="2">
                  <c:v>19.2</c:v>
                </c:pt>
                <c:pt idx="3">
                  <c:v>15.3</c:v>
                </c:pt>
                <c:pt idx="4">
                  <c:v>8</c:v>
                </c:pt>
                <c:pt idx="5">
                  <c:v>6.5</c:v>
                </c:pt>
              </c:numCache>
            </c:numRef>
          </c:val>
          <c:extLst>
            <c:ext xmlns:c16="http://schemas.microsoft.com/office/drawing/2014/chart" uri="{C3380CC4-5D6E-409C-BE32-E72D297353CC}">
              <c16:uniqueId val="{00000000-F01F-7940-96BE-D24530A4D831}"/>
            </c:ext>
          </c:extLst>
        </c:ser>
        <c:dLbls>
          <c:showLegendKey val="0"/>
          <c:showVal val="0"/>
          <c:showCatName val="0"/>
          <c:showSerName val="0"/>
          <c:showPercent val="0"/>
          <c:showBubbleSize val="0"/>
        </c:dLbls>
        <c:gapWidth val="182"/>
        <c:axId val="182333824"/>
        <c:axId val="182335360"/>
      </c:barChart>
      <c:catAx>
        <c:axId val="18233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crossAx val="182335360"/>
        <c:crosses val="autoZero"/>
        <c:auto val="1"/>
        <c:lblAlgn val="ctr"/>
        <c:lblOffset val="100"/>
        <c:noMultiLvlLbl val="0"/>
      </c:catAx>
      <c:valAx>
        <c:axId val="18233536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233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Лист1!$A$2:$A$7</c:f>
              <c:strCache>
                <c:ptCount val="6"/>
                <c:pt idx="0">
                  <c:v>Подписываю, когда прочитаю договор и проясню все, что не до конца понимаю</c:v>
                </c:pt>
                <c:pt idx="1">
                  <c:v>Читаю договор и подписываю, не задавая вопросов, поскольку мне сложно в этом разобраться, да и нет желания вникать в нюансы</c:v>
                </c:pt>
                <c:pt idx="2">
                  <c:v>Читаю или нет, но все равно подписываю – банк или страховая компания все равно не дадут что-то поменять в договоре</c:v>
                </c:pt>
                <c:pt idx="3">
                  <c:v>Подписываю, не читая, полагаясь на слова сотрудника банка</c:v>
                </c:pt>
                <c:pt idx="4">
                  <c:v>Не имею опыта подписания договоров</c:v>
                </c:pt>
                <c:pt idx="5">
                  <c:v>Затрудняюсь ответить</c:v>
                </c:pt>
              </c:strCache>
            </c:strRef>
          </c:cat>
          <c:val>
            <c:numRef>
              <c:f>Лист1!$B$2:$B$7</c:f>
              <c:numCache>
                <c:formatCode>General</c:formatCode>
                <c:ptCount val="6"/>
                <c:pt idx="0">
                  <c:v>44.9</c:v>
                </c:pt>
                <c:pt idx="1">
                  <c:v>23.6</c:v>
                </c:pt>
                <c:pt idx="2">
                  <c:v>16.2</c:v>
                </c:pt>
                <c:pt idx="3">
                  <c:v>12.5</c:v>
                </c:pt>
                <c:pt idx="4">
                  <c:v>4.0999999999999996</c:v>
                </c:pt>
                <c:pt idx="5">
                  <c:v>5.5</c:v>
                </c:pt>
              </c:numCache>
            </c:numRef>
          </c:val>
          <c:extLst>
            <c:ext xmlns:c16="http://schemas.microsoft.com/office/drawing/2014/chart" uri="{C3380CC4-5D6E-409C-BE32-E72D297353CC}">
              <c16:uniqueId val="{00000000-5124-474C-A7F8-0A925FC113FC}"/>
            </c:ext>
          </c:extLst>
        </c:ser>
        <c:dLbls>
          <c:showLegendKey val="0"/>
          <c:showVal val="0"/>
          <c:showCatName val="0"/>
          <c:showSerName val="0"/>
          <c:showPercent val="0"/>
          <c:showBubbleSize val="0"/>
        </c:dLbls>
        <c:gapWidth val="182"/>
        <c:axId val="441722176"/>
        <c:axId val="441721000"/>
      </c:barChart>
      <c:catAx>
        <c:axId val="441722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crossAx val="441721000"/>
        <c:crosses val="autoZero"/>
        <c:auto val="1"/>
        <c:lblAlgn val="ctr"/>
        <c:lblOffset val="100"/>
        <c:noMultiLvlLbl val="0"/>
      </c:catAx>
      <c:valAx>
        <c:axId val="44172100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41722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Предположим, вы положили на депозит 100 тыс. тенге под гарантированные 10% годовых с ежегодным начислением процентов, не изымали средства и не пополняли счет в течение 1 года. Какая сумма окажется у вас на счету к концу периода?</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общая!$B$347:$B$351</c:f>
              <c:strCache>
                <c:ptCount val="5"/>
                <c:pt idx="0">
                  <c:v>100 000 тенге</c:v>
                </c:pt>
                <c:pt idx="1">
                  <c:v>110 000 тенге</c:v>
                </c:pt>
                <c:pt idx="2">
                  <c:v>110 471 тенге</c:v>
                </c:pt>
                <c:pt idx="3">
                  <c:v>120 000 тенге</c:v>
                </c:pt>
                <c:pt idx="4">
                  <c:v>Затрудняюсь ответить</c:v>
                </c:pt>
              </c:strCache>
            </c:strRef>
          </c:cat>
          <c:val>
            <c:numRef>
              <c:f>общая!$C$347:$C$351</c:f>
              <c:numCache>
                <c:formatCode>###0.0</c:formatCode>
                <c:ptCount val="5"/>
                <c:pt idx="0">
                  <c:v>7.1</c:v>
                </c:pt>
                <c:pt idx="1">
                  <c:v>70.2</c:v>
                </c:pt>
                <c:pt idx="2">
                  <c:v>9</c:v>
                </c:pt>
                <c:pt idx="3">
                  <c:v>12.6</c:v>
                </c:pt>
                <c:pt idx="4">
                  <c:v>1.1000000000000001</c:v>
                </c:pt>
              </c:numCache>
            </c:numRef>
          </c:val>
          <c:extLst>
            <c:ext xmlns:c16="http://schemas.microsoft.com/office/drawing/2014/chart" uri="{C3380CC4-5D6E-409C-BE32-E72D297353CC}">
              <c16:uniqueId val="{00000000-468E-2C46-9899-18430D97F17D}"/>
            </c:ext>
          </c:extLst>
        </c:ser>
        <c:dLbls>
          <c:showLegendKey val="0"/>
          <c:showVal val="0"/>
          <c:showCatName val="0"/>
          <c:showSerName val="0"/>
          <c:showPercent val="0"/>
          <c:showBubbleSize val="0"/>
        </c:dLbls>
        <c:gapWidth val="150"/>
        <c:shape val="box"/>
        <c:axId val="125599744"/>
        <c:axId val="125601280"/>
        <c:axId val="0"/>
      </c:bar3DChart>
      <c:catAx>
        <c:axId val="1255997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125601280"/>
        <c:crosses val="autoZero"/>
        <c:auto val="1"/>
        <c:lblAlgn val="ctr"/>
        <c:lblOffset val="100"/>
        <c:noMultiLvlLbl val="0"/>
      </c:catAx>
      <c:valAx>
        <c:axId val="125601280"/>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559974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33572027350503E-2"/>
          <c:y val="0.10786824075269286"/>
          <c:w val="0.96793285594529899"/>
          <c:h val="0.56286221404854864"/>
        </c:manualLayout>
      </c:layout>
      <c:barChart>
        <c:barDir val="col"/>
        <c:grouping val="clustered"/>
        <c:varyColors val="0"/>
        <c:ser>
          <c:idx val="0"/>
          <c:order val="0"/>
          <c:tx>
            <c:strRef>
              <c:f>Лист1!$B$1</c:f>
              <c:strCache>
                <c:ptCount val="1"/>
                <c:pt idx="0">
                  <c:v>Ряд 1</c:v>
                </c:pt>
              </c:strCache>
            </c:strRef>
          </c:tx>
          <c:spPr>
            <a:solidFill>
              <a:srgbClr val="026036"/>
            </a:solidFill>
            <a:ln>
              <a:noFill/>
            </a:ln>
            <a:effectLst/>
          </c:spPr>
          <c:invertIfNegative val="0"/>
          <c:dPt>
            <c:idx val="4"/>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9FB5-7449-B85C-BAADA3454296}"/>
              </c:ext>
            </c:extLst>
          </c:dPt>
          <c:dPt>
            <c:idx val="5"/>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9FB5-7449-B85C-BAADA3454296}"/>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9FB5-7449-B85C-BAADA3454296}"/>
              </c:ext>
            </c:extLst>
          </c:dPt>
          <c:dPt>
            <c:idx val="7"/>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9FB5-7449-B85C-BAADA3454296}"/>
              </c:ext>
            </c:extLst>
          </c:dPt>
          <c:dPt>
            <c:idx val="8"/>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9FB5-7449-B85C-BAADA345429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Лист1!$A$2:$A$10</c:f>
              <c:strCache>
                <c:ptCount val="9"/>
                <c:pt idx="0">
                  <c:v>Не женат\не замужем</c:v>
                </c:pt>
                <c:pt idx="1">
                  <c:v>Женат\замужем</c:v>
                </c:pt>
                <c:pt idx="2">
                  <c:v>Разведен(а)</c:v>
                </c:pt>
                <c:pt idx="3">
                  <c:v>Вдовец\вдова</c:v>
                </c:pt>
                <c:pt idx="4">
                  <c:v>начальное </c:v>
                </c:pt>
                <c:pt idx="5">
                  <c:v>Среднее</c:v>
                </c:pt>
                <c:pt idx="6">
                  <c:v>Среднее специальное</c:v>
                </c:pt>
                <c:pt idx="7">
                  <c:v>Неполное высшее</c:v>
                </c:pt>
                <c:pt idx="8">
                  <c:v>Высшее</c:v>
                </c:pt>
              </c:strCache>
            </c:strRef>
          </c:cat>
          <c:val>
            <c:numRef>
              <c:f>Лист1!$B$2:$B$10</c:f>
              <c:numCache>
                <c:formatCode>###0.00</c:formatCode>
                <c:ptCount val="9"/>
                <c:pt idx="0">
                  <c:v>37.1</c:v>
                </c:pt>
                <c:pt idx="1">
                  <c:v>36.700000000000003</c:v>
                </c:pt>
                <c:pt idx="2">
                  <c:v>38.700000000000003</c:v>
                </c:pt>
                <c:pt idx="3">
                  <c:v>29.9</c:v>
                </c:pt>
                <c:pt idx="4">
                  <c:v>30.1</c:v>
                </c:pt>
                <c:pt idx="5">
                  <c:v>36.6</c:v>
                </c:pt>
                <c:pt idx="6">
                  <c:v>25.4</c:v>
                </c:pt>
                <c:pt idx="7">
                  <c:v>30</c:v>
                </c:pt>
                <c:pt idx="8">
                  <c:v>40.5</c:v>
                </c:pt>
              </c:numCache>
            </c:numRef>
          </c:val>
          <c:extLst>
            <c:ext xmlns:c16="http://schemas.microsoft.com/office/drawing/2014/chart" uri="{C3380CC4-5D6E-409C-BE32-E72D297353CC}">
              <c16:uniqueId val="{00000016-9FB5-7449-B85C-BAADA3454296}"/>
            </c:ext>
          </c:extLst>
        </c:ser>
        <c:dLbls>
          <c:showLegendKey val="0"/>
          <c:showVal val="0"/>
          <c:showCatName val="0"/>
          <c:showSerName val="0"/>
          <c:showPercent val="0"/>
          <c:showBubbleSize val="0"/>
        </c:dLbls>
        <c:gapWidth val="219"/>
        <c:overlap val="-27"/>
        <c:axId val="180444160"/>
        <c:axId val="180450048"/>
      </c:barChart>
      <c:catAx>
        <c:axId val="18044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crossAx val="180450048"/>
        <c:crosses val="autoZero"/>
        <c:auto val="1"/>
        <c:lblAlgn val="ctr"/>
        <c:lblOffset val="100"/>
        <c:noMultiLvlLbl val="0"/>
      </c:catAx>
      <c:valAx>
        <c:axId val="180450048"/>
        <c:scaling>
          <c:orientation val="minMax"/>
          <c:max val="50"/>
          <c:min val="20"/>
        </c:scaling>
        <c:delete val="1"/>
        <c:axPos val="l"/>
        <c:numFmt formatCode="###0.00" sourceLinked="1"/>
        <c:majorTickMark val="none"/>
        <c:minorTickMark val="none"/>
        <c:tickLblPos val="nextTo"/>
        <c:crossAx val="180444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Если начисления процентов (капитализация) будет ежемесячной, эта сумма будет больше или меньше?</a:t>
            </a:r>
          </a:p>
        </c:rich>
      </c:tx>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224-9E46-A200-EA1C81DAC8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224-9E46-A200-EA1C81DAC8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224-9E46-A200-EA1C81DAC8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224-9E46-A200-EA1C81DAC89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общая!$B$355:$B$358</c:f>
              <c:strCache>
                <c:ptCount val="4"/>
                <c:pt idx="0">
                  <c:v>Останется прежней</c:v>
                </c:pt>
                <c:pt idx="1">
                  <c:v>Сумма будет больше</c:v>
                </c:pt>
                <c:pt idx="2">
                  <c:v>Сумма будет меньше</c:v>
                </c:pt>
                <c:pt idx="3">
                  <c:v>Затрудняюсь ответить</c:v>
                </c:pt>
              </c:strCache>
            </c:strRef>
          </c:cat>
          <c:val>
            <c:numRef>
              <c:f>общая!$C$355:$C$358</c:f>
              <c:numCache>
                <c:formatCode>###0.0</c:formatCode>
                <c:ptCount val="4"/>
                <c:pt idx="0">
                  <c:v>23</c:v>
                </c:pt>
                <c:pt idx="1">
                  <c:v>55.45</c:v>
                </c:pt>
                <c:pt idx="2">
                  <c:v>19.2</c:v>
                </c:pt>
                <c:pt idx="3">
                  <c:v>2.3499999999999988</c:v>
                </c:pt>
              </c:numCache>
            </c:numRef>
          </c:val>
          <c:extLst>
            <c:ext xmlns:c16="http://schemas.microsoft.com/office/drawing/2014/chart" uri="{C3380CC4-5D6E-409C-BE32-E72D297353CC}">
              <c16:uniqueId val="{00000008-1224-9E46-A200-EA1C81DAC897}"/>
            </c:ext>
          </c:extLst>
        </c:ser>
        <c:dLbls>
          <c:showLegendKey val="0"/>
          <c:showVal val="0"/>
          <c:showCatName val="0"/>
          <c:showSerName val="0"/>
          <c:showPercent val="0"/>
          <c:showBubbleSize val="0"/>
          <c:showLeaderLines val="1"/>
        </c:dLbls>
        <c:firstSliceAng val="0"/>
      </c:pieChart>
      <c:spPr>
        <a:noFill/>
        <a:ln w="25400">
          <a:noFill/>
        </a:ln>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Насколько вы согласны с утверждением:</a:t>
            </a:r>
            <a:r>
              <a:rPr lang="ru-RU" sz="1200" b="1" baseline="0" dirty="0">
                <a:solidFill>
                  <a:schemeClr val="tx1"/>
                </a:solidFill>
              </a:rPr>
              <a:t> для высокодоходных инвестиций характерен более высокий риск?</a:t>
            </a:r>
            <a:r>
              <a:rPr lang="ru-RU" sz="1200" b="1" dirty="0">
                <a:solidFill>
                  <a:schemeClr val="tx1"/>
                </a:solidFill>
              </a:rPr>
              <a:t> </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1.6666666666666701E-2"/>
                  <c:y val="-5.9637912673056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A4-2E4A-8277-3912186F0B4D}"/>
                </c:ext>
              </c:extLst>
            </c:dLbl>
            <c:dLbl>
              <c:idx val="1"/>
              <c:layout>
                <c:manualLayout>
                  <c:x val="3.0555555555555516E-2"/>
                  <c:y val="-2.9818956336528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A4-2E4A-8277-3912186F0B4D}"/>
                </c:ext>
              </c:extLst>
            </c:dLbl>
            <c:dLbl>
              <c:idx val="2"/>
              <c:layout>
                <c:manualLayout>
                  <c:x val="3.3333333333333229E-2"/>
                  <c:y val="-3.40788072417465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A4-2E4A-8277-3912186F0B4D}"/>
                </c:ext>
              </c:extLst>
            </c:dLbl>
            <c:dLbl>
              <c:idx val="3"/>
              <c:layout>
                <c:manualLayout>
                  <c:x val="3.888888888888889E-2"/>
                  <c:y val="-5.1118210862619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A4-2E4A-8277-3912186F0B4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общая!$B$362:$B$365</c:f>
              <c:strCache>
                <c:ptCount val="4"/>
                <c:pt idx="0">
                  <c:v>Полностью согласен</c:v>
                </c:pt>
                <c:pt idx="1">
                  <c:v>Частично согласен</c:v>
                </c:pt>
                <c:pt idx="2">
                  <c:v>Скорее не согласен</c:v>
                </c:pt>
                <c:pt idx="3">
                  <c:v>Полностью не согласен</c:v>
                </c:pt>
              </c:strCache>
            </c:strRef>
          </c:cat>
          <c:val>
            <c:numRef>
              <c:f>общая!$C$362:$C$365</c:f>
              <c:numCache>
                <c:formatCode>###0.0</c:formatCode>
                <c:ptCount val="4"/>
                <c:pt idx="0">
                  <c:v>21.9</c:v>
                </c:pt>
                <c:pt idx="1">
                  <c:v>52.1</c:v>
                </c:pt>
                <c:pt idx="2">
                  <c:v>21.2</c:v>
                </c:pt>
                <c:pt idx="3">
                  <c:v>4.8</c:v>
                </c:pt>
              </c:numCache>
            </c:numRef>
          </c:val>
          <c:extLst>
            <c:ext xmlns:c16="http://schemas.microsoft.com/office/drawing/2014/chart" uri="{C3380CC4-5D6E-409C-BE32-E72D297353CC}">
              <c16:uniqueId val="{00000000-D4A4-2E4A-8277-3912186F0B4D}"/>
            </c:ext>
          </c:extLst>
        </c:ser>
        <c:dLbls>
          <c:showLegendKey val="0"/>
          <c:showVal val="0"/>
          <c:showCatName val="0"/>
          <c:showSerName val="0"/>
          <c:showPercent val="0"/>
          <c:showBubbleSize val="0"/>
        </c:dLbls>
        <c:gapWidth val="150"/>
        <c:shape val="box"/>
        <c:axId val="125646720"/>
        <c:axId val="125648256"/>
        <c:axId val="0"/>
      </c:bar3DChart>
      <c:catAx>
        <c:axId val="1256467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crossAx val="125648256"/>
        <c:crosses val="autoZero"/>
        <c:auto val="1"/>
        <c:lblAlgn val="ctr"/>
        <c:lblOffset val="100"/>
        <c:noMultiLvlLbl val="0"/>
      </c:catAx>
      <c:valAx>
        <c:axId val="12564825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564672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Насколько вы согласны с утверждение: чем больше вы можете заработать, тем больше вероятность финансовых потерь?</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общая!$B$369:$B$372</c:f>
              <c:strCache>
                <c:ptCount val="4"/>
                <c:pt idx="0">
                  <c:v>Полностью согласен</c:v>
                </c:pt>
                <c:pt idx="1">
                  <c:v>Частично согласен</c:v>
                </c:pt>
                <c:pt idx="2">
                  <c:v>Скорее не согласен</c:v>
                </c:pt>
                <c:pt idx="3">
                  <c:v>Полностью не согласен</c:v>
                </c:pt>
              </c:strCache>
            </c:strRef>
          </c:cat>
          <c:val>
            <c:numRef>
              <c:f>общая!$C$369:$C$372</c:f>
              <c:numCache>
                <c:formatCode>###0.0</c:formatCode>
                <c:ptCount val="4"/>
                <c:pt idx="0">
                  <c:v>21.85</c:v>
                </c:pt>
                <c:pt idx="1">
                  <c:v>50.8</c:v>
                </c:pt>
                <c:pt idx="2">
                  <c:v>22.650000000000031</c:v>
                </c:pt>
                <c:pt idx="3">
                  <c:v>4.7</c:v>
                </c:pt>
              </c:numCache>
            </c:numRef>
          </c:val>
          <c:extLst>
            <c:ext xmlns:c16="http://schemas.microsoft.com/office/drawing/2014/chart" uri="{C3380CC4-5D6E-409C-BE32-E72D297353CC}">
              <c16:uniqueId val="{00000000-3E24-8245-89D4-E56BC7E23759}"/>
            </c:ext>
          </c:extLst>
        </c:ser>
        <c:dLbls>
          <c:showLegendKey val="0"/>
          <c:showVal val="0"/>
          <c:showCatName val="0"/>
          <c:showSerName val="0"/>
          <c:showPercent val="0"/>
          <c:showBubbleSize val="0"/>
        </c:dLbls>
        <c:gapWidth val="150"/>
        <c:shape val="box"/>
        <c:axId val="125689216"/>
        <c:axId val="125695104"/>
        <c:axId val="0"/>
      </c:bar3DChart>
      <c:catAx>
        <c:axId val="1256892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125695104"/>
        <c:crosses val="autoZero"/>
        <c:auto val="1"/>
        <c:lblAlgn val="ctr"/>
        <c:lblOffset val="100"/>
        <c:noMultiLvlLbl val="0"/>
      </c:catAx>
      <c:valAx>
        <c:axId val="125695104"/>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568921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33572027350503E-2"/>
          <c:y val="0.10786824075269286"/>
          <c:w val="0.96793285594529899"/>
          <c:h val="0.70934827655027821"/>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1-8DAC-CE47-9FA3-4CB798902B23}"/>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8DAC-CE47-9FA3-4CB798902B2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8DAC-CE47-9FA3-4CB798902B23}"/>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8DAC-CE47-9FA3-4CB798902B23}"/>
              </c:ext>
            </c:extLst>
          </c:dPt>
          <c:dPt>
            <c:idx val="6"/>
            <c:invertIfNegative val="0"/>
            <c:bubble3D val="0"/>
            <c:spPr>
              <a:solidFill>
                <a:schemeClr val="accent2">
                  <a:lumMod val="75000"/>
                </a:schemeClr>
              </a:solidFill>
              <a:ln>
                <a:noFill/>
              </a:ln>
              <a:effectLst/>
            </c:spPr>
            <c:extLst>
              <c:ext xmlns:c16="http://schemas.microsoft.com/office/drawing/2014/chart" uri="{C3380CC4-5D6E-409C-BE32-E72D297353CC}">
                <c16:uniqueId val="{00000009-8DAC-CE47-9FA3-4CB798902B23}"/>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B-8DAC-CE47-9FA3-4CB798902B23}"/>
              </c:ext>
            </c:extLst>
          </c:dPt>
          <c:dPt>
            <c:idx val="8"/>
            <c:invertIfNegative val="0"/>
            <c:bubble3D val="0"/>
            <c:spPr>
              <a:solidFill>
                <a:schemeClr val="accent2">
                  <a:lumMod val="75000"/>
                </a:schemeClr>
              </a:solidFill>
              <a:ln>
                <a:noFill/>
              </a:ln>
              <a:effectLst/>
            </c:spPr>
            <c:extLst>
              <c:ext xmlns:c16="http://schemas.microsoft.com/office/drawing/2014/chart" uri="{C3380CC4-5D6E-409C-BE32-E72D297353CC}">
                <c16:uniqueId val="{0000000D-8DAC-CE47-9FA3-4CB798902B23}"/>
              </c:ext>
            </c:extLst>
          </c:dPt>
          <c:dPt>
            <c:idx val="9"/>
            <c:invertIfNegative val="0"/>
            <c:bubble3D val="0"/>
            <c:spPr>
              <a:solidFill>
                <a:schemeClr val="accent2">
                  <a:lumMod val="75000"/>
                </a:schemeClr>
              </a:solidFill>
              <a:ln>
                <a:noFill/>
              </a:ln>
              <a:effectLst/>
            </c:spPr>
            <c:extLst>
              <c:ext xmlns:c16="http://schemas.microsoft.com/office/drawing/2014/chart" uri="{C3380CC4-5D6E-409C-BE32-E72D297353CC}">
                <c16:uniqueId val="{0000000F-8DAC-CE47-9FA3-4CB798902B23}"/>
              </c:ext>
            </c:extLst>
          </c:dPt>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11-8DAC-CE47-9FA3-4CB798902B23}"/>
              </c:ext>
            </c:extLst>
          </c:dPt>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13-8DAC-CE47-9FA3-4CB798902B23}"/>
              </c:ext>
            </c:extLst>
          </c:dPt>
          <c:dPt>
            <c:idx val="12"/>
            <c:invertIfNegative val="0"/>
            <c:bubble3D val="0"/>
            <c:spPr>
              <a:solidFill>
                <a:schemeClr val="accent2">
                  <a:lumMod val="75000"/>
                </a:schemeClr>
              </a:solidFill>
              <a:ln>
                <a:noFill/>
              </a:ln>
              <a:effectLst/>
            </c:spPr>
            <c:extLst>
              <c:ext xmlns:c16="http://schemas.microsoft.com/office/drawing/2014/chart" uri="{C3380CC4-5D6E-409C-BE32-E72D297353CC}">
                <c16:uniqueId val="{00000015-8DAC-CE47-9FA3-4CB798902B23}"/>
              </c:ext>
            </c:extLst>
          </c:dPt>
          <c:dPt>
            <c:idx val="13"/>
            <c:invertIfNegative val="0"/>
            <c:bubble3D val="0"/>
            <c:spPr>
              <a:solidFill>
                <a:schemeClr val="accent2">
                  <a:lumMod val="75000"/>
                </a:schemeClr>
              </a:solidFill>
              <a:ln>
                <a:noFill/>
              </a:ln>
              <a:effectLst/>
            </c:spPr>
            <c:extLst>
              <c:ext xmlns:c16="http://schemas.microsoft.com/office/drawing/2014/chart" uri="{C3380CC4-5D6E-409C-BE32-E72D297353CC}">
                <c16:uniqueId val="{00000017-8DAC-CE47-9FA3-4CB798902B2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Лист1!$A$2:$A$15</c:f>
              <c:strCache>
                <c:ptCount val="14"/>
                <c:pt idx="0">
                  <c:v>Мужской</c:v>
                </c:pt>
                <c:pt idx="1">
                  <c:v>Женский</c:v>
                </c:pt>
                <c:pt idx="2">
                  <c:v>18-29 лет</c:v>
                </c:pt>
                <c:pt idx="3">
                  <c:v>30-49 лет</c:v>
                </c:pt>
                <c:pt idx="4">
                  <c:v>50-63 лет</c:v>
                </c:pt>
                <c:pt idx="5">
                  <c:v>старше 63 лет</c:v>
                </c:pt>
                <c:pt idx="6">
                  <c:v>Частная компания</c:v>
                </c:pt>
                <c:pt idx="7">
                  <c:v>Гос учреждение</c:v>
                </c:pt>
                <c:pt idx="8">
                  <c:v>ИП</c:v>
                </c:pt>
                <c:pt idx="9">
                  <c:v>Само-занятость </c:v>
                </c:pt>
                <c:pt idx="10">
                  <c:v>Учащийся, студент</c:v>
                </c:pt>
                <c:pt idx="11">
                  <c:v>Домохозяйка</c:v>
                </c:pt>
                <c:pt idx="12">
                  <c:v>Пенсионер</c:v>
                </c:pt>
                <c:pt idx="13">
                  <c:v>Не работает</c:v>
                </c:pt>
              </c:strCache>
            </c:strRef>
          </c:cat>
          <c:val>
            <c:numRef>
              <c:f>Лист1!$B$2:$B$15</c:f>
              <c:numCache>
                <c:formatCode>###0.00</c:formatCode>
                <c:ptCount val="14"/>
                <c:pt idx="0">
                  <c:v>18.100000000000001</c:v>
                </c:pt>
                <c:pt idx="1">
                  <c:v>18.899999999999999</c:v>
                </c:pt>
                <c:pt idx="2">
                  <c:v>16.7</c:v>
                </c:pt>
                <c:pt idx="3">
                  <c:v>19.3</c:v>
                </c:pt>
                <c:pt idx="4">
                  <c:v>17.899999999999999</c:v>
                </c:pt>
                <c:pt idx="5">
                  <c:v>18.600000000000001</c:v>
                </c:pt>
                <c:pt idx="6">
                  <c:v>16.3</c:v>
                </c:pt>
                <c:pt idx="7">
                  <c:v>16.100000000000001</c:v>
                </c:pt>
                <c:pt idx="8">
                  <c:v>19.7</c:v>
                </c:pt>
                <c:pt idx="9">
                  <c:v>16.8</c:v>
                </c:pt>
                <c:pt idx="10">
                  <c:v>12.9</c:v>
                </c:pt>
                <c:pt idx="11">
                  <c:v>13.9</c:v>
                </c:pt>
                <c:pt idx="12">
                  <c:v>18.100000000000001</c:v>
                </c:pt>
                <c:pt idx="13">
                  <c:v>17.5</c:v>
                </c:pt>
              </c:numCache>
            </c:numRef>
          </c:val>
          <c:extLst>
            <c:ext xmlns:c16="http://schemas.microsoft.com/office/drawing/2014/chart" uri="{C3380CC4-5D6E-409C-BE32-E72D297353CC}">
              <c16:uniqueId val="{0000001A-8DAC-CE47-9FA3-4CB798902B23}"/>
            </c:ext>
          </c:extLst>
        </c:ser>
        <c:dLbls>
          <c:showLegendKey val="0"/>
          <c:showVal val="0"/>
          <c:showCatName val="0"/>
          <c:showSerName val="0"/>
          <c:showPercent val="0"/>
          <c:showBubbleSize val="0"/>
        </c:dLbls>
        <c:gapWidth val="219"/>
        <c:overlap val="-27"/>
        <c:axId val="182546432"/>
        <c:axId val="182547968"/>
      </c:barChart>
      <c:catAx>
        <c:axId val="1825464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ru-RU"/>
          </a:p>
        </c:txPr>
        <c:crossAx val="182547968"/>
        <c:crosses val="autoZero"/>
        <c:auto val="1"/>
        <c:lblAlgn val="ctr"/>
        <c:lblOffset val="100"/>
        <c:noMultiLvlLbl val="0"/>
      </c:catAx>
      <c:valAx>
        <c:axId val="182547968"/>
        <c:scaling>
          <c:orientation val="minMax"/>
          <c:max val="20"/>
          <c:min val="0"/>
        </c:scaling>
        <c:delete val="1"/>
        <c:axPos val="l"/>
        <c:numFmt formatCode="###0.00" sourceLinked="1"/>
        <c:majorTickMark val="out"/>
        <c:minorTickMark val="none"/>
        <c:tickLblPos val="nextTo"/>
        <c:crossAx val="182546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800" b="1" dirty="0">
                <a:solidFill>
                  <a:schemeClr val="accent1"/>
                </a:solidFill>
                <a:effectLst/>
              </a:rPr>
              <a:t>Социально-демографические  показатели</a:t>
            </a:r>
            <a:endParaRPr lang="ru-RU" dirty="0">
              <a:solidFill>
                <a:schemeClr val="accent1"/>
              </a:solidFill>
              <a:effectLst/>
            </a:endParaRPr>
          </a:p>
        </c:rich>
      </c:tx>
      <c:layout>
        <c:manualLayout>
          <c:xMode val="edge"/>
          <c:yMode val="edge"/>
          <c:x val="1.7505633193104751E-2"/>
          <c:y val="2.6726334435882314E-2"/>
        </c:manualLayout>
      </c:layout>
      <c:overlay val="0"/>
      <c:spPr>
        <a:noFill/>
        <a:ln>
          <a:noFill/>
        </a:ln>
        <a:effectLst/>
      </c:spPr>
    </c:title>
    <c:autoTitleDeleted val="0"/>
    <c:plotArea>
      <c:layout>
        <c:manualLayout>
          <c:layoutTarget val="inner"/>
          <c:xMode val="edge"/>
          <c:yMode val="edge"/>
          <c:x val="0"/>
          <c:y val="0.15356506327950711"/>
          <c:w val="0.97415576102681367"/>
          <c:h val="0.76771851628158128"/>
        </c:manualLayout>
      </c:layout>
      <c:barChart>
        <c:barDir val="col"/>
        <c:grouping val="clustered"/>
        <c:varyColors val="0"/>
        <c:ser>
          <c:idx val="0"/>
          <c:order val="0"/>
          <c:tx>
            <c:strRef>
              <c:f>'[Диаграмма в Microsoft PowerPoint]Лист1'!$B$1</c:f>
              <c:strCache>
                <c:ptCount val="1"/>
                <c:pt idx="0">
                  <c:v>Ряд 1</c:v>
                </c:pt>
              </c:strCache>
            </c:strRef>
          </c:tx>
          <c:spPr>
            <a:solidFill>
              <a:srgbClr val="407742"/>
            </a:solidFill>
            <a:ln>
              <a:noFill/>
            </a:ln>
            <a:effectLst/>
          </c:spPr>
          <c:invertIfNegative val="0"/>
          <c:dPt>
            <c:idx val="4"/>
            <c:invertIfNegative val="0"/>
            <c:bubble3D val="0"/>
            <c:spPr>
              <a:solidFill>
                <a:srgbClr val="D5FED6"/>
              </a:solidFill>
              <a:ln>
                <a:noFill/>
              </a:ln>
              <a:effectLst/>
            </c:spPr>
            <c:extLst>
              <c:ext xmlns:c16="http://schemas.microsoft.com/office/drawing/2014/chart" uri="{C3380CC4-5D6E-409C-BE32-E72D297353CC}">
                <c16:uniqueId val="{00000001-408F-B341-88A9-E9533BABFC44}"/>
              </c:ext>
            </c:extLst>
          </c:dPt>
          <c:dPt>
            <c:idx val="5"/>
            <c:invertIfNegative val="0"/>
            <c:bubble3D val="0"/>
            <c:spPr>
              <a:solidFill>
                <a:srgbClr val="D5FED6"/>
              </a:solidFill>
              <a:ln>
                <a:noFill/>
              </a:ln>
              <a:effectLst/>
            </c:spPr>
            <c:extLst>
              <c:ext xmlns:c16="http://schemas.microsoft.com/office/drawing/2014/chart" uri="{C3380CC4-5D6E-409C-BE32-E72D297353CC}">
                <c16:uniqueId val="{00000002-408F-B341-88A9-E9533BABFC44}"/>
              </c:ext>
            </c:extLst>
          </c:dPt>
          <c:dPt>
            <c:idx val="6"/>
            <c:invertIfNegative val="0"/>
            <c:bubble3D val="0"/>
            <c:spPr>
              <a:solidFill>
                <a:srgbClr val="D5FED6"/>
              </a:solidFill>
              <a:ln>
                <a:noFill/>
              </a:ln>
              <a:effectLst/>
            </c:spPr>
            <c:extLst>
              <c:ext xmlns:c16="http://schemas.microsoft.com/office/drawing/2014/chart" uri="{C3380CC4-5D6E-409C-BE32-E72D297353CC}">
                <c16:uniqueId val="{00000003-408F-B341-88A9-E9533BABFC44}"/>
              </c:ext>
            </c:extLst>
          </c:dPt>
          <c:dPt>
            <c:idx val="7"/>
            <c:invertIfNegative val="0"/>
            <c:bubble3D val="0"/>
            <c:spPr>
              <a:solidFill>
                <a:srgbClr val="D5FED6"/>
              </a:solidFill>
              <a:ln>
                <a:noFill/>
              </a:ln>
              <a:effectLst/>
            </c:spPr>
            <c:extLst>
              <c:ext xmlns:c16="http://schemas.microsoft.com/office/drawing/2014/chart" uri="{C3380CC4-5D6E-409C-BE32-E72D297353CC}">
                <c16:uniqueId val="{00000004-408F-B341-88A9-E9533BABFC44}"/>
              </c:ext>
            </c:extLst>
          </c:dPt>
          <c:dPt>
            <c:idx val="8"/>
            <c:invertIfNegative val="0"/>
            <c:bubble3D val="0"/>
            <c:spPr>
              <a:solidFill>
                <a:srgbClr val="D5FED6"/>
              </a:solidFill>
              <a:ln>
                <a:noFill/>
              </a:ln>
              <a:effectLst/>
            </c:spPr>
            <c:extLst>
              <c:ext xmlns:c16="http://schemas.microsoft.com/office/drawing/2014/chart" uri="{C3380CC4-5D6E-409C-BE32-E72D297353CC}">
                <c16:uniqueId val="{00000005-408F-B341-88A9-E9533BABFC4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PowerPoint]Лист1'!$A$2:$A$10</c:f>
              <c:strCache>
                <c:ptCount val="9"/>
                <c:pt idx="0">
                  <c:v>Не женат\не замужем</c:v>
                </c:pt>
                <c:pt idx="1">
                  <c:v>Женат\замужем</c:v>
                </c:pt>
                <c:pt idx="2">
                  <c:v>Разведен(а)</c:v>
                </c:pt>
                <c:pt idx="3">
                  <c:v>Вдовец\вдова</c:v>
                </c:pt>
                <c:pt idx="4">
                  <c:v>Начальное</c:v>
                </c:pt>
                <c:pt idx="5">
                  <c:v>Среднее</c:v>
                </c:pt>
                <c:pt idx="6">
                  <c:v>Среднее специальное</c:v>
                </c:pt>
                <c:pt idx="7">
                  <c:v>Неполное высшее</c:v>
                </c:pt>
                <c:pt idx="8">
                  <c:v>Высшее</c:v>
                </c:pt>
              </c:strCache>
            </c:strRef>
          </c:cat>
          <c:val>
            <c:numRef>
              <c:f>'[Диаграмма в Microsoft PowerPoint]Лист1'!$B$2:$B$10</c:f>
              <c:numCache>
                <c:formatCode>###0.00</c:formatCode>
                <c:ptCount val="9"/>
                <c:pt idx="0">
                  <c:v>15.9</c:v>
                </c:pt>
                <c:pt idx="1">
                  <c:v>18.8</c:v>
                </c:pt>
                <c:pt idx="2">
                  <c:v>19</c:v>
                </c:pt>
                <c:pt idx="3">
                  <c:v>10.9</c:v>
                </c:pt>
                <c:pt idx="4">
                  <c:v>9</c:v>
                </c:pt>
                <c:pt idx="5">
                  <c:v>17.600000000000001</c:v>
                </c:pt>
                <c:pt idx="6">
                  <c:v>7.4</c:v>
                </c:pt>
                <c:pt idx="7">
                  <c:v>7.8</c:v>
                </c:pt>
                <c:pt idx="8">
                  <c:v>20.8</c:v>
                </c:pt>
              </c:numCache>
            </c:numRef>
          </c:val>
          <c:extLst>
            <c:ext xmlns:c16="http://schemas.microsoft.com/office/drawing/2014/chart" uri="{C3380CC4-5D6E-409C-BE32-E72D297353CC}">
              <c16:uniqueId val="{00000000-408F-B341-88A9-E9533BABFC44}"/>
            </c:ext>
          </c:extLst>
        </c:ser>
        <c:dLbls>
          <c:showLegendKey val="0"/>
          <c:showVal val="0"/>
          <c:showCatName val="0"/>
          <c:showSerName val="0"/>
          <c:showPercent val="0"/>
          <c:showBubbleSize val="0"/>
        </c:dLbls>
        <c:gapWidth val="219"/>
        <c:overlap val="-27"/>
        <c:axId val="125774848"/>
        <c:axId val="125788928"/>
      </c:barChart>
      <c:catAx>
        <c:axId val="12577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ru-RU"/>
          </a:p>
        </c:txPr>
        <c:crossAx val="125788928"/>
        <c:crosses val="autoZero"/>
        <c:auto val="1"/>
        <c:lblAlgn val="ctr"/>
        <c:lblOffset val="100"/>
        <c:noMultiLvlLbl val="0"/>
      </c:catAx>
      <c:valAx>
        <c:axId val="12578892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5774848"/>
        <c:crosses val="autoZero"/>
        <c:crossBetween val="between"/>
      </c:valAx>
      <c:spPr>
        <a:noFill/>
        <a:ln w="25400">
          <a:noFill/>
        </a:ln>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ru-RU" sz="1400" b="1" dirty="0">
                <a:solidFill>
                  <a:schemeClr val="tx1"/>
                </a:solidFill>
              </a:rPr>
              <a:t>Какие банки вы знаете (хотя бы по названию, не зависимо от того, пользовались ли вы их  услугами или нет)?</a:t>
            </a:r>
          </a:p>
        </c:rich>
      </c:tx>
      <c:layout>
        <c:manualLayout>
          <c:xMode val="edge"/>
          <c:yMode val="edge"/>
          <c:x val="0.10529155730533703"/>
          <c:y val="3.7036906699511818E-2"/>
        </c:manualLayout>
      </c:layout>
      <c:overlay val="0"/>
      <c:spPr>
        <a:noFill/>
        <a:ln w="25400">
          <a:noFill/>
        </a:ln>
      </c:spPr>
    </c:title>
    <c:autoTitleDeleted val="0"/>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35533252915158831"/>
          <c:y val="0.10266124550726476"/>
          <c:w val="0.62934780860474626"/>
          <c:h val="0.85702364306692125"/>
        </c:manualLayout>
      </c:layout>
      <c:bar3DChart>
        <c:barDir val="bar"/>
        <c:grouping val="clustered"/>
        <c:varyColors val="0"/>
        <c:ser>
          <c:idx val="0"/>
          <c:order val="0"/>
          <c:spPr>
            <a:solidFill>
              <a:srgbClr val="5B9BD5"/>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общая!$B$396:$B$407</c:f>
              <c:strCache>
                <c:ptCount val="12"/>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strCache>
            </c:strRef>
          </c:cat>
          <c:val>
            <c:numRef>
              <c:f>общая!$C$396:$C$407</c:f>
              <c:numCache>
                <c:formatCode>###0.0%</c:formatCode>
                <c:ptCount val="12"/>
                <c:pt idx="0">
                  <c:v>0.61900000000000133</c:v>
                </c:pt>
                <c:pt idx="1">
                  <c:v>0.30100000000000032</c:v>
                </c:pt>
                <c:pt idx="2">
                  <c:v>0.41800000000000032</c:v>
                </c:pt>
                <c:pt idx="3">
                  <c:v>0.45650000000000002</c:v>
                </c:pt>
                <c:pt idx="4">
                  <c:v>0.17250000000000001</c:v>
                </c:pt>
                <c:pt idx="5">
                  <c:v>8.8500000000000287E-2</c:v>
                </c:pt>
                <c:pt idx="6">
                  <c:v>6.6000000000000003E-2</c:v>
                </c:pt>
                <c:pt idx="7">
                  <c:v>7.8000000000000014E-2</c:v>
                </c:pt>
                <c:pt idx="8">
                  <c:v>8.3500000000000268E-2</c:v>
                </c:pt>
                <c:pt idx="9">
                  <c:v>8.7500000000000008E-2</c:v>
                </c:pt>
                <c:pt idx="10">
                  <c:v>3.500000000000001E-2</c:v>
                </c:pt>
                <c:pt idx="11">
                  <c:v>1.7500000000000005E-2</c:v>
                </c:pt>
              </c:numCache>
            </c:numRef>
          </c:val>
          <c:extLst>
            <c:ext xmlns:c16="http://schemas.microsoft.com/office/drawing/2014/chart" uri="{C3380CC4-5D6E-409C-BE32-E72D297353CC}">
              <c16:uniqueId val="{00000000-32FC-5F44-BEA3-2DCAD9AE890F}"/>
            </c:ext>
          </c:extLst>
        </c:ser>
        <c:dLbls>
          <c:showLegendKey val="0"/>
          <c:showVal val="0"/>
          <c:showCatName val="0"/>
          <c:showSerName val="0"/>
          <c:showPercent val="0"/>
          <c:showBubbleSize val="0"/>
        </c:dLbls>
        <c:gapWidth val="150"/>
        <c:shape val="box"/>
        <c:axId val="125855616"/>
        <c:axId val="125857152"/>
        <c:axId val="0"/>
      </c:bar3DChart>
      <c:catAx>
        <c:axId val="125855616"/>
        <c:scaling>
          <c:orientation val="minMax"/>
        </c:scaling>
        <c:delete val="0"/>
        <c:axPos val="l"/>
        <c:numFmt formatCode="General" sourceLinked="1"/>
        <c:majorTickMark val="none"/>
        <c:minorTickMark val="none"/>
        <c:tickLblPos val="nextTo"/>
        <c:spPr>
          <a:ln w="6350">
            <a:noFill/>
          </a:ln>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crossAx val="125857152"/>
        <c:crosses val="autoZero"/>
        <c:auto val="1"/>
        <c:lblAlgn val="ctr"/>
        <c:lblOffset val="100"/>
        <c:noMultiLvlLbl val="0"/>
      </c:catAx>
      <c:valAx>
        <c:axId val="125857152"/>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5855616"/>
        <c:crosses val="autoZero"/>
        <c:crossBetween val="between"/>
      </c:valAx>
      <c:spPr>
        <a:noFill/>
        <a:ln w="25400">
          <a:noFill/>
        </a:ln>
      </c:spPr>
    </c:plotArea>
    <c:plotVisOnly val="1"/>
    <c:dispBlanksAs val="gap"/>
    <c:showDLblsOverMax val="0"/>
  </c:chart>
  <c:spPr>
    <a:solidFill>
      <a:schemeClr val="accent2">
        <a:lumMod val="60000"/>
        <a:lumOff val="40000"/>
      </a:schemeClr>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Лист1!$C$70:$C$71</c:f>
              <c:strCache>
                <c:ptCount val="2"/>
                <c:pt idx="0">
                  <c:v>Частная компания</c:v>
                </c:pt>
              </c:strCache>
            </c:strRef>
          </c:tx>
          <c:spPr>
            <a:solidFill>
              <a:schemeClr val="accent1"/>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Лист1!$C$72:$C$83</c:f>
              <c:numCache>
                <c:formatCode>0.00%</c:formatCode>
                <c:ptCount val="12"/>
                <c:pt idx="0">
                  <c:v>0.64800000000000146</c:v>
                </c:pt>
                <c:pt idx="1">
                  <c:v>0.36700000000000038</c:v>
                </c:pt>
                <c:pt idx="2">
                  <c:v>0.45300000000000001</c:v>
                </c:pt>
                <c:pt idx="3">
                  <c:v>0.63300000000000145</c:v>
                </c:pt>
                <c:pt idx="4">
                  <c:v>0.38300000000000073</c:v>
                </c:pt>
                <c:pt idx="5">
                  <c:v>0.14800000000000021</c:v>
                </c:pt>
                <c:pt idx="6">
                  <c:v>0.10199999999999998</c:v>
                </c:pt>
                <c:pt idx="7">
                  <c:v>3.9000000000000014E-2</c:v>
                </c:pt>
                <c:pt idx="8">
                  <c:v>5.5000000000000014E-2</c:v>
                </c:pt>
                <c:pt idx="9">
                  <c:v>1.6000000000000021E-2</c:v>
                </c:pt>
                <c:pt idx="10">
                  <c:v>0</c:v>
                </c:pt>
                <c:pt idx="11">
                  <c:v>0</c:v>
                </c:pt>
              </c:numCache>
            </c:numRef>
          </c:val>
          <c:extLst>
            <c:ext xmlns:c16="http://schemas.microsoft.com/office/drawing/2014/chart" uri="{C3380CC4-5D6E-409C-BE32-E72D297353CC}">
              <c16:uniqueId val="{00000000-C7DD-8448-9B5C-AEDA67A30322}"/>
            </c:ext>
          </c:extLst>
        </c:ser>
        <c:ser>
          <c:idx val="1"/>
          <c:order val="1"/>
          <c:tx>
            <c:strRef>
              <c:f>Лист1!$D$70:$D$71</c:f>
              <c:strCache>
                <c:ptCount val="2"/>
                <c:pt idx="0">
                  <c:v>Гос.</c:v>
                </c:pt>
                <c:pt idx="1">
                  <c:v>учреждение</c:v>
                </c:pt>
              </c:strCache>
            </c:strRef>
          </c:tx>
          <c:spPr>
            <a:solidFill>
              <a:schemeClr val="accent2"/>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Лист1!$D$72:$D$83</c:f>
              <c:numCache>
                <c:formatCode>0.00%</c:formatCode>
                <c:ptCount val="12"/>
                <c:pt idx="0">
                  <c:v>0.65000000000000169</c:v>
                </c:pt>
                <c:pt idx="1">
                  <c:v>0.38700000000000073</c:v>
                </c:pt>
                <c:pt idx="2">
                  <c:v>0.49700000000000066</c:v>
                </c:pt>
                <c:pt idx="3">
                  <c:v>0.65000000000000169</c:v>
                </c:pt>
                <c:pt idx="4">
                  <c:v>0.24500000000000033</c:v>
                </c:pt>
                <c:pt idx="5">
                  <c:v>0.15300000000000033</c:v>
                </c:pt>
                <c:pt idx="6">
                  <c:v>8.0000000000000043E-2</c:v>
                </c:pt>
                <c:pt idx="7">
                  <c:v>9.2000000000000026E-2</c:v>
                </c:pt>
                <c:pt idx="8">
                  <c:v>5.5000000000000014E-2</c:v>
                </c:pt>
                <c:pt idx="9">
                  <c:v>1.2E-2</c:v>
                </c:pt>
                <c:pt idx="10">
                  <c:v>6.0000000000000114E-3</c:v>
                </c:pt>
                <c:pt idx="11">
                  <c:v>0</c:v>
                </c:pt>
              </c:numCache>
            </c:numRef>
          </c:val>
          <c:extLst>
            <c:ext xmlns:c16="http://schemas.microsoft.com/office/drawing/2014/chart" uri="{C3380CC4-5D6E-409C-BE32-E72D297353CC}">
              <c16:uniqueId val="{00000001-C7DD-8448-9B5C-AEDA67A30322}"/>
            </c:ext>
          </c:extLst>
        </c:ser>
        <c:ser>
          <c:idx val="2"/>
          <c:order val="2"/>
          <c:tx>
            <c:strRef>
              <c:f>Лист1!$E$70:$E$71</c:f>
              <c:strCache>
                <c:ptCount val="2"/>
                <c:pt idx="0">
                  <c:v>ИП</c:v>
                </c:pt>
              </c:strCache>
            </c:strRef>
          </c:tx>
          <c:spPr>
            <a:solidFill>
              <a:schemeClr val="accent3"/>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Лист1!$E$72:$E$83</c:f>
              <c:numCache>
                <c:formatCode>0.00%</c:formatCode>
                <c:ptCount val="12"/>
                <c:pt idx="0">
                  <c:v>0.77200000000000146</c:v>
                </c:pt>
                <c:pt idx="1">
                  <c:v>0.49100000000000038</c:v>
                </c:pt>
                <c:pt idx="2">
                  <c:v>0.64000000000000146</c:v>
                </c:pt>
                <c:pt idx="3">
                  <c:v>0.48200000000000032</c:v>
                </c:pt>
                <c:pt idx="4">
                  <c:v>0.27200000000000002</c:v>
                </c:pt>
                <c:pt idx="5">
                  <c:v>4.3999999999999997E-2</c:v>
                </c:pt>
                <c:pt idx="6">
                  <c:v>7.0000000000000021E-2</c:v>
                </c:pt>
                <c:pt idx="7">
                  <c:v>1.7999999999999999E-2</c:v>
                </c:pt>
                <c:pt idx="8">
                  <c:v>5.3000000000000012E-2</c:v>
                </c:pt>
                <c:pt idx="9">
                  <c:v>0</c:v>
                </c:pt>
                <c:pt idx="10">
                  <c:v>0</c:v>
                </c:pt>
                <c:pt idx="11">
                  <c:v>0</c:v>
                </c:pt>
              </c:numCache>
            </c:numRef>
          </c:val>
          <c:extLst>
            <c:ext xmlns:c16="http://schemas.microsoft.com/office/drawing/2014/chart" uri="{C3380CC4-5D6E-409C-BE32-E72D297353CC}">
              <c16:uniqueId val="{00000002-C7DD-8448-9B5C-AEDA67A30322}"/>
            </c:ext>
          </c:extLst>
        </c:ser>
        <c:ser>
          <c:idx val="3"/>
          <c:order val="3"/>
          <c:tx>
            <c:strRef>
              <c:f>Лист1!$F$70:$F$71</c:f>
              <c:strCache>
                <c:ptCount val="2"/>
                <c:pt idx="0">
                  <c:v>Самозанятость</c:v>
                </c:pt>
              </c:strCache>
            </c:strRef>
          </c:tx>
          <c:spPr>
            <a:solidFill>
              <a:schemeClr val="accent4"/>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Лист1!$F$72:$F$83</c:f>
              <c:numCache>
                <c:formatCode>0.00%</c:formatCode>
                <c:ptCount val="12"/>
                <c:pt idx="0">
                  <c:v>0.63300000000000145</c:v>
                </c:pt>
                <c:pt idx="1">
                  <c:v>0.33300000000000091</c:v>
                </c:pt>
                <c:pt idx="2">
                  <c:v>0.60000000000000064</c:v>
                </c:pt>
                <c:pt idx="3">
                  <c:v>0.61300000000000132</c:v>
                </c:pt>
                <c:pt idx="4">
                  <c:v>0.28700000000000031</c:v>
                </c:pt>
                <c:pt idx="5">
                  <c:v>0.14000000000000001</c:v>
                </c:pt>
                <c:pt idx="6">
                  <c:v>0.127</c:v>
                </c:pt>
                <c:pt idx="7">
                  <c:v>6.7000000000000004E-2</c:v>
                </c:pt>
                <c:pt idx="8">
                  <c:v>5.3000000000000012E-2</c:v>
                </c:pt>
                <c:pt idx="9">
                  <c:v>2.7000000000000059E-2</c:v>
                </c:pt>
                <c:pt idx="10">
                  <c:v>0</c:v>
                </c:pt>
                <c:pt idx="11">
                  <c:v>0</c:v>
                </c:pt>
              </c:numCache>
            </c:numRef>
          </c:val>
          <c:extLst>
            <c:ext xmlns:c16="http://schemas.microsoft.com/office/drawing/2014/chart" uri="{C3380CC4-5D6E-409C-BE32-E72D297353CC}">
              <c16:uniqueId val="{00000003-C7DD-8448-9B5C-AEDA67A30322}"/>
            </c:ext>
          </c:extLst>
        </c:ser>
        <c:ser>
          <c:idx val="4"/>
          <c:order val="4"/>
          <c:tx>
            <c:strRef>
              <c:f>Лист1!$G$70:$G$71</c:f>
              <c:strCache>
                <c:ptCount val="2"/>
                <c:pt idx="0">
                  <c:v>Студент</c:v>
                </c:pt>
              </c:strCache>
            </c:strRef>
          </c:tx>
          <c:spPr>
            <a:solidFill>
              <a:srgbClr val="78A779"/>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Лист1!$G$72:$G$83</c:f>
              <c:numCache>
                <c:formatCode>0.00%</c:formatCode>
                <c:ptCount val="12"/>
                <c:pt idx="0">
                  <c:v>0.68300000000000005</c:v>
                </c:pt>
                <c:pt idx="1">
                  <c:v>0.58499999999999996</c:v>
                </c:pt>
                <c:pt idx="2">
                  <c:v>0.70700000000000063</c:v>
                </c:pt>
                <c:pt idx="3">
                  <c:v>0.41500000000000031</c:v>
                </c:pt>
                <c:pt idx="4">
                  <c:v>4.9000000000000106E-2</c:v>
                </c:pt>
                <c:pt idx="5">
                  <c:v>0.12200000000000009</c:v>
                </c:pt>
                <c:pt idx="6">
                  <c:v>7.3000000000000009E-2</c:v>
                </c:pt>
                <c:pt idx="7">
                  <c:v>7.3000000000000009E-2</c:v>
                </c:pt>
                <c:pt idx="8">
                  <c:v>2.4E-2</c:v>
                </c:pt>
                <c:pt idx="9">
                  <c:v>2.4E-2</c:v>
                </c:pt>
                <c:pt idx="10">
                  <c:v>0</c:v>
                </c:pt>
                <c:pt idx="11">
                  <c:v>0</c:v>
                </c:pt>
              </c:numCache>
            </c:numRef>
          </c:val>
          <c:extLst>
            <c:ext xmlns:c16="http://schemas.microsoft.com/office/drawing/2014/chart" uri="{C3380CC4-5D6E-409C-BE32-E72D297353CC}">
              <c16:uniqueId val="{00000004-C7DD-8448-9B5C-AEDA67A30322}"/>
            </c:ext>
          </c:extLst>
        </c:ser>
        <c:ser>
          <c:idx val="5"/>
          <c:order val="5"/>
          <c:tx>
            <c:strRef>
              <c:f>Лист1!$H$70:$H$71</c:f>
              <c:strCache>
                <c:ptCount val="2"/>
                <c:pt idx="0">
                  <c:v>Домохозяйка</c:v>
                </c:pt>
              </c:strCache>
            </c:strRef>
          </c:tx>
          <c:spPr>
            <a:solidFill>
              <a:schemeClr val="accent6"/>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Лист1!$H$72:$H$83</c:f>
              <c:numCache>
                <c:formatCode>0.00%</c:formatCode>
                <c:ptCount val="12"/>
                <c:pt idx="0">
                  <c:v>0.67600000000000182</c:v>
                </c:pt>
                <c:pt idx="1">
                  <c:v>0.37800000000000067</c:v>
                </c:pt>
                <c:pt idx="2">
                  <c:v>0.59499999999999997</c:v>
                </c:pt>
                <c:pt idx="3">
                  <c:v>0.64900000000000146</c:v>
                </c:pt>
                <c:pt idx="4">
                  <c:v>0.21600000000000033</c:v>
                </c:pt>
                <c:pt idx="5">
                  <c:v>0.10800000000000012</c:v>
                </c:pt>
                <c:pt idx="6">
                  <c:v>5.3999999999999999E-2</c:v>
                </c:pt>
                <c:pt idx="7">
                  <c:v>0.10800000000000012</c:v>
                </c:pt>
                <c:pt idx="8">
                  <c:v>2.7000000000000059E-2</c:v>
                </c:pt>
                <c:pt idx="9">
                  <c:v>0</c:v>
                </c:pt>
                <c:pt idx="10">
                  <c:v>0</c:v>
                </c:pt>
                <c:pt idx="11">
                  <c:v>0</c:v>
                </c:pt>
              </c:numCache>
            </c:numRef>
          </c:val>
          <c:extLst>
            <c:ext xmlns:c16="http://schemas.microsoft.com/office/drawing/2014/chart" uri="{C3380CC4-5D6E-409C-BE32-E72D297353CC}">
              <c16:uniqueId val="{00000005-C7DD-8448-9B5C-AEDA67A30322}"/>
            </c:ext>
          </c:extLst>
        </c:ser>
        <c:ser>
          <c:idx val="6"/>
          <c:order val="6"/>
          <c:tx>
            <c:strRef>
              <c:f>Лист1!$I$70:$I$71</c:f>
              <c:strCache>
                <c:ptCount val="2"/>
                <c:pt idx="0">
                  <c:v>Пенсионер</c:v>
                </c:pt>
              </c:strCache>
            </c:strRef>
          </c:tx>
          <c:spPr>
            <a:solidFill>
              <a:srgbClr val="7030A0"/>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Лист1!$I$72:$I$83</c:f>
              <c:numCache>
                <c:formatCode>0.00%</c:formatCode>
                <c:ptCount val="12"/>
                <c:pt idx="0">
                  <c:v>0.76900000000000146</c:v>
                </c:pt>
                <c:pt idx="1">
                  <c:v>0.25600000000000001</c:v>
                </c:pt>
                <c:pt idx="2">
                  <c:v>0.38500000000000073</c:v>
                </c:pt>
                <c:pt idx="3">
                  <c:v>0.61500000000000132</c:v>
                </c:pt>
                <c:pt idx="4">
                  <c:v>0.15400000000000033</c:v>
                </c:pt>
                <c:pt idx="5">
                  <c:v>7.6999999999999999E-2</c:v>
                </c:pt>
                <c:pt idx="6">
                  <c:v>5.1000000000000004E-2</c:v>
                </c:pt>
                <c:pt idx="7">
                  <c:v>0.15400000000000033</c:v>
                </c:pt>
                <c:pt idx="8">
                  <c:v>0.128</c:v>
                </c:pt>
                <c:pt idx="9">
                  <c:v>0</c:v>
                </c:pt>
                <c:pt idx="10">
                  <c:v>0</c:v>
                </c:pt>
                <c:pt idx="11">
                  <c:v>0</c:v>
                </c:pt>
              </c:numCache>
            </c:numRef>
          </c:val>
          <c:extLst>
            <c:ext xmlns:c16="http://schemas.microsoft.com/office/drawing/2014/chart" uri="{C3380CC4-5D6E-409C-BE32-E72D297353CC}">
              <c16:uniqueId val="{00000006-C7DD-8448-9B5C-AEDA67A30322}"/>
            </c:ext>
          </c:extLst>
        </c:ser>
        <c:ser>
          <c:idx val="7"/>
          <c:order val="7"/>
          <c:tx>
            <c:strRef>
              <c:f>Лист1!$J$70:$J$71</c:f>
              <c:strCache>
                <c:ptCount val="2"/>
                <c:pt idx="0">
                  <c:v>Временно не работаю</c:v>
                </c:pt>
              </c:strCache>
            </c:strRef>
          </c:tx>
          <c:spPr>
            <a:solidFill>
              <a:schemeClr val="accent2">
                <a:lumMod val="60000"/>
              </a:schemeClr>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Лист1!$J$72:$J$83</c:f>
              <c:numCache>
                <c:formatCode>0.00%</c:formatCode>
                <c:ptCount val="12"/>
                <c:pt idx="0">
                  <c:v>0.65000000000000169</c:v>
                </c:pt>
                <c:pt idx="1">
                  <c:v>0.45</c:v>
                </c:pt>
                <c:pt idx="2">
                  <c:v>0.60000000000000064</c:v>
                </c:pt>
                <c:pt idx="3">
                  <c:v>0.5</c:v>
                </c:pt>
                <c:pt idx="4">
                  <c:v>0.2</c:v>
                </c:pt>
                <c:pt idx="5">
                  <c:v>0.1</c:v>
                </c:pt>
                <c:pt idx="6">
                  <c:v>0.05</c:v>
                </c:pt>
                <c:pt idx="7">
                  <c:v>0.05</c:v>
                </c:pt>
                <c:pt idx="8">
                  <c:v>0</c:v>
                </c:pt>
                <c:pt idx="9">
                  <c:v>0</c:v>
                </c:pt>
                <c:pt idx="10">
                  <c:v>0</c:v>
                </c:pt>
                <c:pt idx="11">
                  <c:v>0</c:v>
                </c:pt>
              </c:numCache>
            </c:numRef>
          </c:val>
          <c:extLst>
            <c:ext xmlns:c16="http://schemas.microsoft.com/office/drawing/2014/chart" uri="{C3380CC4-5D6E-409C-BE32-E72D297353CC}">
              <c16:uniqueId val="{00000007-C7DD-8448-9B5C-AEDA67A30322}"/>
            </c:ext>
          </c:extLst>
        </c:ser>
        <c:ser>
          <c:idx val="8"/>
          <c:order val="8"/>
          <c:tx>
            <c:strRef>
              <c:f>Лист1!$K$70:$K$71</c:f>
              <c:strCache>
                <c:ptCount val="2"/>
                <c:pt idx="0">
                  <c:v>Другое</c:v>
                </c:pt>
              </c:strCache>
            </c:strRef>
          </c:tx>
          <c:spPr>
            <a:solidFill>
              <a:srgbClr val="00B0F0"/>
            </a:solidFill>
            <a:ln>
              <a:noFill/>
            </a:ln>
            <a:effectLst/>
          </c:spPr>
          <c:invertIfNegative val="0"/>
          <c:cat>
            <c:multiLvlStrRef>
              <c:f>Лист1!$A$72:$B$83</c:f>
              <c:multiLvlStrCache>
                <c:ptCount val="12"/>
                <c:lvl>
                  <c:pt idx="0">
                    <c:v>Народный сберегательный банк Казахстана</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ДБ Алтын банк</c:v>
                  </c:pt>
                </c:lvl>
                <c:lvl>
                  <c:pt idx="0">
                    <c:v> </c:v>
                  </c:pt>
                </c:lvl>
              </c:multiLvlStrCache>
            </c:multiLvlStrRef>
          </c:cat>
          <c:val>
            <c:numRef>
              <c:f>Лист1!$K$72:$K$83</c:f>
              <c:numCache>
                <c:formatCode>0.00%</c:formatCode>
                <c:ptCount val="12"/>
                <c:pt idx="0">
                  <c:v>0.58899999999999997</c:v>
                </c:pt>
                <c:pt idx="1">
                  <c:v>0.252</c:v>
                </c:pt>
                <c:pt idx="2">
                  <c:v>0.34900000000000031</c:v>
                </c:pt>
                <c:pt idx="3">
                  <c:v>0.38500000000000073</c:v>
                </c:pt>
                <c:pt idx="4">
                  <c:v>0.12400000000000012</c:v>
                </c:pt>
                <c:pt idx="5">
                  <c:v>7.0999999999999994E-2</c:v>
                </c:pt>
                <c:pt idx="6">
                  <c:v>5.3999999999999999E-2</c:v>
                </c:pt>
                <c:pt idx="7">
                  <c:v>8.4000000000000047E-2</c:v>
                </c:pt>
                <c:pt idx="8">
                  <c:v>9.9000000000000046E-2</c:v>
                </c:pt>
                <c:pt idx="9">
                  <c:v>0.127</c:v>
                </c:pt>
                <c:pt idx="10">
                  <c:v>5.3000000000000012E-2</c:v>
                </c:pt>
                <c:pt idx="11">
                  <c:v>2.7000000000000059E-2</c:v>
                </c:pt>
              </c:numCache>
            </c:numRef>
          </c:val>
          <c:extLst>
            <c:ext xmlns:c16="http://schemas.microsoft.com/office/drawing/2014/chart" uri="{C3380CC4-5D6E-409C-BE32-E72D297353CC}">
              <c16:uniqueId val="{00000008-C7DD-8448-9B5C-AEDA67A30322}"/>
            </c:ext>
          </c:extLst>
        </c:ser>
        <c:dLbls>
          <c:showLegendKey val="0"/>
          <c:showVal val="0"/>
          <c:showCatName val="0"/>
          <c:showSerName val="0"/>
          <c:showPercent val="0"/>
          <c:showBubbleSize val="0"/>
        </c:dLbls>
        <c:gapWidth val="150"/>
        <c:overlap val="100"/>
        <c:axId val="126060032"/>
        <c:axId val="126061568"/>
      </c:barChart>
      <c:catAx>
        <c:axId val="12606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26061568"/>
        <c:crosses val="autoZero"/>
        <c:auto val="1"/>
        <c:lblAlgn val="ctr"/>
        <c:lblOffset val="100"/>
        <c:noMultiLvlLbl val="0"/>
      </c:catAx>
      <c:valAx>
        <c:axId val="12606156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6060032"/>
        <c:crosses val="autoZero"/>
        <c:crossBetween val="between"/>
      </c:valAx>
      <c:spPr>
        <a:noFill/>
        <a:ln>
          <a:noFill/>
        </a:ln>
        <a:effectLst/>
      </c:spPr>
    </c:plotArea>
    <c:legend>
      <c:legendPos val="b"/>
      <c:layout>
        <c:manualLayout>
          <c:xMode val="edge"/>
          <c:yMode val="edge"/>
          <c:x val="8.418278854193148E-2"/>
          <c:y val="0.88764077283239162"/>
          <c:w val="0.7686668195262738"/>
          <c:h val="3.585243493073893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r>
              <a:rPr lang="ru-RU" sz="1200" b="1" dirty="0">
                <a:solidFill>
                  <a:schemeClr val="bg1"/>
                </a:solidFill>
              </a:rPr>
              <a:t>Услугами каких банков вы пользуетесь в настоящее время?</a:t>
            </a:r>
          </a:p>
        </c:rich>
      </c:tx>
      <c:overlay val="0"/>
      <c:spPr>
        <a:noFill/>
        <a:ln w="25400">
          <a:noFill/>
        </a:ln>
      </c:spPr>
    </c:title>
    <c:autoTitleDeleted val="0"/>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bar3DChart>
        <c:barDir val="bar"/>
        <c:grouping val="clustered"/>
        <c:varyColors val="0"/>
        <c:ser>
          <c:idx val="0"/>
          <c:order val="0"/>
          <c:spPr>
            <a:solidFill>
              <a:srgbClr val="5B9BD5"/>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общая!$B$410:$B$421</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общая!$C$410:$C$421</c:f>
              <c:numCache>
                <c:formatCode>###0.0%</c:formatCode>
                <c:ptCount val="12"/>
                <c:pt idx="0">
                  <c:v>0.32800000000000074</c:v>
                </c:pt>
                <c:pt idx="1">
                  <c:v>4.3500000000000004E-2</c:v>
                </c:pt>
                <c:pt idx="2">
                  <c:v>0.13400000000000001</c:v>
                </c:pt>
                <c:pt idx="3">
                  <c:v>0.61400000000000132</c:v>
                </c:pt>
                <c:pt idx="4">
                  <c:v>0.11349999999999998</c:v>
                </c:pt>
                <c:pt idx="5">
                  <c:v>9.5000000000000043E-2</c:v>
                </c:pt>
                <c:pt idx="6">
                  <c:v>9.2000000000000026E-2</c:v>
                </c:pt>
                <c:pt idx="7">
                  <c:v>0.129</c:v>
                </c:pt>
                <c:pt idx="8">
                  <c:v>0.14500000000000021</c:v>
                </c:pt>
                <c:pt idx="9">
                  <c:v>9.0500000000000067E-2</c:v>
                </c:pt>
                <c:pt idx="10">
                  <c:v>5.8500000000000003E-2</c:v>
                </c:pt>
                <c:pt idx="11">
                  <c:v>3.4500000000000003E-2</c:v>
                </c:pt>
              </c:numCache>
            </c:numRef>
          </c:val>
          <c:extLst>
            <c:ext xmlns:c16="http://schemas.microsoft.com/office/drawing/2014/chart" uri="{C3380CC4-5D6E-409C-BE32-E72D297353CC}">
              <c16:uniqueId val="{00000000-45B8-CB4C-8AC3-8F8355C59C86}"/>
            </c:ext>
          </c:extLst>
        </c:ser>
        <c:dLbls>
          <c:showLegendKey val="0"/>
          <c:showVal val="0"/>
          <c:showCatName val="0"/>
          <c:showSerName val="0"/>
          <c:showPercent val="0"/>
          <c:showBubbleSize val="0"/>
        </c:dLbls>
        <c:gapWidth val="150"/>
        <c:shape val="box"/>
        <c:axId val="125336960"/>
        <c:axId val="126223488"/>
        <c:axId val="0"/>
      </c:bar3DChart>
      <c:catAx>
        <c:axId val="125336960"/>
        <c:scaling>
          <c:orientation val="minMax"/>
        </c:scaling>
        <c:delete val="0"/>
        <c:axPos val="l"/>
        <c:numFmt formatCode="General" sourceLinked="1"/>
        <c:majorTickMark val="none"/>
        <c:minorTickMark val="none"/>
        <c:tickLblPos val="nextTo"/>
        <c:spPr>
          <a:ln w="6350">
            <a:noFill/>
          </a:ln>
        </c:spPr>
        <c:txPr>
          <a:bodyPr rot="-6000000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ru-RU"/>
          </a:p>
        </c:txPr>
        <c:crossAx val="126223488"/>
        <c:crosses val="autoZero"/>
        <c:auto val="1"/>
        <c:lblAlgn val="ctr"/>
        <c:lblOffset val="100"/>
        <c:noMultiLvlLbl val="0"/>
      </c:catAx>
      <c:valAx>
        <c:axId val="126223488"/>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5336960"/>
        <c:crosses val="autoZero"/>
        <c:crossBetween val="between"/>
      </c:valAx>
      <c:spPr>
        <a:noFill/>
        <a:ln w="25400">
          <a:noFill/>
        </a:ln>
      </c:spPr>
    </c:plotArea>
    <c:plotVisOnly val="1"/>
    <c:dispBlanksAs val="gap"/>
    <c:showDLblsOverMax val="0"/>
  </c:chart>
  <c:spPr>
    <a:solidFill>
      <a:srgbClr val="78A779"/>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ru-RU" sz="1600" b="1" dirty="0">
                <a:effectLst/>
              </a:rPr>
              <a:t>Скажите, услугами каких банков из списка вы пользуетесь в настоящее время?</a:t>
            </a:r>
            <a:endParaRPr lang="ru-RU" sz="1600" dirty="0">
              <a:effectLst/>
            </a:endParaRPr>
          </a:p>
        </c:rich>
      </c:tx>
      <c:overlay val="0"/>
      <c:spPr>
        <a:noFill/>
        <a:ln>
          <a:noFill/>
        </a:ln>
        <a:effectLst/>
      </c:spPr>
    </c:title>
    <c:autoTitleDeleted val="0"/>
    <c:plotArea>
      <c:layout/>
      <c:barChart>
        <c:barDir val="col"/>
        <c:grouping val="stacked"/>
        <c:varyColors val="0"/>
        <c:ser>
          <c:idx val="0"/>
          <c:order val="0"/>
          <c:tx>
            <c:strRef>
              <c:f>Лист1!$C$94:$C$95</c:f>
              <c:strCache>
                <c:ptCount val="2"/>
                <c:pt idx="0">
                  <c:v>Частная компания</c:v>
                </c:pt>
              </c:strCache>
            </c:strRef>
          </c:tx>
          <c:spPr>
            <a:solidFill>
              <a:schemeClr val="accent1"/>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Лист1!$C$96:$C$107</c:f>
              <c:numCache>
                <c:formatCode>0.00%</c:formatCode>
                <c:ptCount val="12"/>
                <c:pt idx="0">
                  <c:v>0.32800000000000074</c:v>
                </c:pt>
                <c:pt idx="1">
                  <c:v>3.1000000000000052E-2</c:v>
                </c:pt>
                <c:pt idx="2">
                  <c:v>0.20300000000000001</c:v>
                </c:pt>
                <c:pt idx="3">
                  <c:v>0.84400000000000064</c:v>
                </c:pt>
                <c:pt idx="4">
                  <c:v>0.13300000000000001</c:v>
                </c:pt>
                <c:pt idx="5">
                  <c:v>7.8000000000000014E-2</c:v>
                </c:pt>
                <c:pt idx="6">
                  <c:v>0.14800000000000021</c:v>
                </c:pt>
                <c:pt idx="7">
                  <c:v>0.15600000000000036</c:v>
                </c:pt>
                <c:pt idx="8">
                  <c:v>0.14800000000000021</c:v>
                </c:pt>
                <c:pt idx="9">
                  <c:v>8.0000000000000227E-3</c:v>
                </c:pt>
                <c:pt idx="10">
                  <c:v>8.0000000000000227E-3</c:v>
                </c:pt>
                <c:pt idx="11">
                  <c:v>3.9000000000000014E-2</c:v>
                </c:pt>
              </c:numCache>
            </c:numRef>
          </c:val>
          <c:extLst>
            <c:ext xmlns:c16="http://schemas.microsoft.com/office/drawing/2014/chart" uri="{C3380CC4-5D6E-409C-BE32-E72D297353CC}">
              <c16:uniqueId val="{00000000-DD0F-AE4B-9061-D2BC8371F321}"/>
            </c:ext>
          </c:extLst>
        </c:ser>
        <c:ser>
          <c:idx val="1"/>
          <c:order val="1"/>
          <c:tx>
            <c:strRef>
              <c:f>Лист1!$D$94:$D$95</c:f>
              <c:strCache>
                <c:ptCount val="2"/>
                <c:pt idx="0">
                  <c:v>Гос.</c:v>
                </c:pt>
                <c:pt idx="1">
                  <c:v>учреждение</c:v>
                </c:pt>
              </c:strCache>
            </c:strRef>
          </c:tx>
          <c:spPr>
            <a:solidFill>
              <a:schemeClr val="accent2"/>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Лист1!$D$96:$D$107</c:f>
              <c:numCache>
                <c:formatCode>0.00%</c:formatCode>
                <c:ptCount val="12"/>
                <c:pt idx="0">
                  <c:v>0.3930000000000009</c:v>
                </c:pt>
                <c:pt idx="1">
                  <c:v>4.3000000000000003E-2</c:v>
                </c:pt>
                <c:pt idx="2">
                  <c:v>0.15300000000000033</c:v>
                </c:pt>
                <c:pt idx="3">
                  <c:v>0.79100000000000004</c:v>
                </c:pt>
                <c:pt idx="4">
                  <c:v>0.12300000000000012</c:v>
                </c:pt>
                <c:pt idx="5">
                  <c:v>8.6000000000000021E-2</c:v>
                </c:pt>
                <c:pt idx="6">
                  <c:v>0.14700000000000021</c:v>
                </c:pt>
                <c:pt idx="7">
                  <c:v>0.18400000000000033</c:v>
                </c:pt>
                <c:pt idx="8">
                  <c:v>0.20900000000000021</c:v>
                </c:pt>
                <c:pt idx="9">
                  <c:v>6.0000000000000114E-3</c:v>
                </c:pt>
                <c:pt idx="10">
                  <c:v>6.0000000000000114E-3</c:v>
                </c:pt>
                <c:pt idx="11">
                  <c:v>1.2E-2</c:v>
                </c:pt>
              </c:numCache>
            </c:numRef>
          </c:val>
          <c:extLst>
            <c:ext xmlns:c16="http://schemas.microsoft.com/office/drawing/2014/chart" uri="{C3380CC4-5D6E-409C-BE32-E72D297353CC}">
              <c16:uniqueId val="{00000001-DD0F-AE4B-9061-D2BC8371F321}"/>
            </c:ext>
          </c:extLst>
        </c:ser>
        <c:ser>
          <c:idx val="2"/>
          <c:order val="2"/>
          <c:tx>
            <c:strRef>
              <c:f>Лист1!$E$94:$E$95</c:f>
              <c:strCache>
                <c:ptCount val="2"/>
                <c:pt idx="0">
                  <c:v>ИП</c:v>
                </c:pt>
              </c:strCache>
            </c:strRef>
          </c:tx>
          <c:spPr>
            <a:solidFill>
              <a:schemeClr val="accent3"/>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Лист1!$E$96:$E$107</c:f>
              <c:numCache>
                <c:formatCode>0.00%</c:formatCode>
                <c:ptCount val="12"/>
                <c:pt idx="0">
                  <c:v>0.32500000000000073</c:v>
                </c:pt>
                <c:pt idx="1">
                  <c:v>3.500000000000001E-2</c:v>
                </c:pt>
                <c:pt idx="2">
                  <c:v>0.23700000000000004</c:v>
                </c:pt>
                <c:pt idx="3">
                  <c:v>0.88600000000000001</c:v>
                </c:pt>
                <c:pt idx="4">
                  <c:v>0.17500000000000004</c:v>
                </c:pt>
                <c:pt idx="5">
                  <c:v>7.0000000000000021E-2</c:v>
                </c:pt>
                <c:pt idx="6">
                  <c:v>0.12300000000000012</c:v>
                </c:pt>
                <c:pt idx="7">
                  <c:v>5.3000000000000012E-2</c:v>
                </c:pt>
                <c:pt idx="8">
                  <c:v>0.17500000000000004</c:v>
                </c:pt>
                <c:pt idx="9">
                  <c:v>1.7999999999999999E-2</c:v>
                </c:pt>
                <c:pt idx="10">
                  <c:v>0</c:v>
                </c:pt>
                <c:pt idx="11">
                  <c:v>9.0000000000000028E-3</c:v>
                </c:pt>
              </c:numCache>
            </c:numRef>
          </c:val>
          <c:extLst>
            <c:ext xmlns:c16="http://schemas.microsoft.com/office/drawing/2014/chart" uri="{C3380CC4-5D6E-409C-BE32-E72D297353CC}">
              <c16:uniqueId val="{00000002-DD0F-AE4B-9061-D2BC8371F321}"/>
            </c:ext>
          </c:extLst>
        </c:ser>
        <c:ser>
          <c:idx val="3"/>
          <c:order val="3"/>
          <c:tx>
            <c:strRef>
              <c:f>Лист1!$F$94:$F$95</c:f>
              <c:strCache>
                <c:ptCount val="2"/>
                <c:pt idx="0">
                  <c:v>Самозанятость</c:v>
                </c:pt>
              </c:strCache>
            </c:strRef>
          </c:tx>
          <c:spPr>
            <a:solidFill>
              <a:schemeClr val="accent4"/>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Лист1!$F$96:$F$107</c:f>
              <c:numCache>
                <c:formatCode>0.00%</c:formatCode>
                <c:ptCount val="12"/>
                <c:pt idx="0">
                  <c:v>0.26</c:v>
                </c:pt>
                <c:pt idx="1">
                  <c:v>4.0000000000000022E-2</c:v>
                </c:pt>
                <c:pt idx="2">
                  <c:v>0.21300000000000024</c:v>
                </c:pt>
                <c:pt idx="3">
                  <c:v>0.74700000000000133</c:v>
                </c:pt>
                <c:pt idx="4">
                  <c:v>0.16700000000000001</c:v>
                </c:pt>
                <c:pt idx="5">
                  <c:v>0.12000000000000002</c:v>
                </c:pt>
                <c:pt idx="6">
                  <c:v>0.16700000000000001</c:v>
                </c:pt>
                <c:pt idx="7">
                  <c:v>0.15300000000000033</c:v>
                </c:pt>
                <c:pt idx="8">
                  <c:v>0.127</c:v>
                </c:pt>
                <c:pt idx="9">
                  <c:v>2.0000000000000011E-2</c:v>
                </c:pt>
                <c:pt idx="10">
                  <c:v>7.0000000000000114E-3</c:v>
                </c:pt>
                <c:pt idx="11">
                  <c:v>1.2999999999999998E-2</c:v>
                </c:pt>
              </c:numCache>
            </c:numRef>
          </c:val>
          <c:extLst>
            <c:ext xmlns:c16="http://schemas.microsoft.com/office/drawing/2014/chart" uri="{C3380CC4-5D6E-409C-BE32-E72D297353CC}">
              <c16:uniqueId val="{00000003-DD0F-AE4B-9061-D2BC8371F321}"/>
            </c:ext>
          </c:extLst>
        </c:ser>
        <c:ser>
          <c:idx val="4"/>
          <c:order val="4"/>
          <c:tx>
            <c:strRef>
              <c:f>Лист1!$G$94:$G$95</c:f>
              <c:strCache>
                <c:ptCount val="2"/>
                <c:pt idx="0">
                  <c:v>Студент</c:v>
                </c:pt>
              </c:strCache>
            </c:strRef>
          </c:tx>
          <c:spPr>
            <a:solidFill>
              <a:schemeClr val="accent5"/>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Лист1!$G$96:$G$107</c:f>
              <c:numCache>
                <c:formatCode>0.00%</c:formatCode>
                <c:ptCount val="12"/>
                <c:pt idx="0">
                  <c:v>0.22</c:v>
                </c:pt>
                <c:pt idx="1">
                  <c:v>0</c:v>
                </c:pt>
                <c:pt idx="2">
                  <c:v>0.22</c:v>
                </c:pt>
                <c:pt idx="3">
                  <c:v>0.87800000000000145</c:v>
                </c:pt>
                <c:pt idx="4">
                  <c:v>7.3000000000000009E-2</c:v>
                </c:pt>
                <c:pt idx="5">
                  <c:v>0.14600000000000021</c:v>
                </c:pt>
                <c:pt idx="6">
                  <c:v>7.3000000000000009E-2</c:v>
                </c:pt>
                <c:pt idx="7">
                  <c:v>7.3000000000000009E-2</c:v>
                </c:pt>
                <c:pt idx="8">
                  <c:v>4.9000000000000106E-2</c:v>
                </c:pt>
                <c:pt idx="9">
                  <c:v>2.4E-2</c:v>
                </c:pt>
                <c:pt idx="10">
                  <c:v>0</c:v>
                </c:pt>
                <c:pt idx="11">
                  <c:v>0</c:v>
                </c:pt>
              </c:numCache>
            </c:numRef>
          </c:val>
          <c:extLst>
            <c:ext xmlns:c16="http://schemas.microsoft.com/office/drawing/2014/chart" uri="{C3380CC4-5D6E-409C-BE32-E72D297353CC}">
              <c16:uniqueId val="{00000004-DD0F-AE4B-9061-D2BC8371F321}"/>
            </c:ext>
          </c:extLst>
        </c:ser>
        <c:ser>
          <c:idx val="5"/>
          <c:order val="5"/>
          <c:tx>
            <c:strRef>
              <c:f>Лист1!$H$94:$H$95</c:f>
              <c:strCache>
                <c:ptCount val="2"/>
                <c:pt idx="0">
                  <c:v>Домохозяйка</c:v>
                </c:pt>
              </c:strCache>
            </c:strRef>
          </c:tx>
          <c:spPr>
            <a:solidFill>
              <a:schemeClr val="accent6"/>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Лист1!$H$96:$H$107</c:f>
              <c:numCache>
                <c:formatCode>0.00%</c:formatCode>
                <c:ptCount val="12"/>
                <c:pt idx="0">
                  <c:v>0.32400000000000073</c:v>
                </c:pt>
                <c:pt idx="1">
                  <c:v>2.7000000000000059E-2</c:v>
                </c:pt>
                <c:pt idx="2">
                  <c:v>0.27</c:v>
                </c:pt>
                <c:pt idx="3">
                  <c:v>0.83800000000000063</c:v>
                </c:pt>
                <c:pt idx="4">
                  <c:v>5.3999999999999999E-2</c:v>
                </c:pt>
                <c:pt idx="5">
                  <c:v>0.13500000000000001</c:v>
                </c:pt>
                <c:pt idx="6">
                  <c:v>5.3999999999999999E-2</c:v>
                </c:pt>
                <c:pt idx="7">
                  <c:v>0</c:v>
                </c:pt>
                <c:pt idx="8">
                  <c:v>0.10800000000000012</c:v>
                </c:pt>
                <c:pt idx="9">
                  <c:v>0</c:v>
                </c:pt>
                <c:pt idx="10">
                  <c:v>0</c:v>
                </c:pt>
                <c:pt idx="11">
                  <c:v>0</c:v>
                </c:pt>
              </c:numCache>
            </c:numRef>
          </c:val>
          <c:extLst>
            <c:ext xmlns:c16="http://schemas.microsoft.com/office/drawing/2014/chart" uri="{C3380CC4-5D6E-409C-BE32-E72D297353CC}">
              <c16:uniqueId val="{00000005-DD0F-AE4B-9061-D2BC8371F321}"/>
            </c:ext>
          </c:extLst>
        </c:ser>
        <c:ser>
          <c:idx val="6"/>
          <c:order val="6"/>
          <c:tx>
            <c:strRef>
              <c:f>Лист1!$I$94:$I$95</c:f>
              <c:strCache>
                <c:ptCount val="2"/>
                <c:pt idx="0">
                  <c:v>Пенсио-нер</c:v>
                </c:pt>
              </c:strCache>
            </c:strRef>
          </c:tx>
          <c:spPr>
            <a:solidFill>
              <a:schemeClr val="accent1">
                <a:lumMod val="60000"/>
              </a:schemeClr>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Лист1!$I$96:$I$107</c:f>
              <c:numCache>
                <c:formatCode>0.00%</c:formatCode>
                <c:ptCount val="12"/>
                <c:pt idx="0">
                  <c:v>0.41000000000000031</c:v>
                </c:pt>
                <c:pt idx="1">
                  <c:v>0</c:v>
                </c:pt>
                <c:pt idx="2">
                  <c:v>0.25600000000000001</c:v>
                </c:pt>
                <c:pt idx="3">
                  <c:v>0.76900000000000146</c:v>
                </c:pt>
                <c:pt idx="4">
                  <c:v>0.17900000000000021</c:v>
                </c:pt>
                <c:pt idx="5">
                  <c:v>5.1000000000000004E-2</c:v>
                </c:pt>
                <c:pt idx="6">
                  <c:v>2.5999999999999999E-2</c:v>
                </c:pt>
                <c:pt idx="7">
                  <c:v>0</c:v>
                </c:pt>
                <c:pt idx="8">
                  <c:v>0.10299999999999998</c:v>
                </c:pt>
                <c:pt idx="9">
                  <c:v>0</c:v>
                </c:pt>
                <c:pt idx="10">
                  <c:v>2.5999999999999999E-2</c:v>
                </c:pt>
                <c:pt idx="11">
                  <c:v>0</c:v>
                </c:pt>
              </c:numCache>
            </c:numRef>
          </c:val>
          <c:extLst>
            <c:ext xmlns:c16="http://schemas.microsoft.com/office/drawing/2014/chart" uri="{C3380CC4-5D6E-409C-BE32-E72D297353CC}">
              <c16:uniqueId val="{00000006-DD0F-AE4B-9061-D2BC8371F321}"/>
            </c:ext>
          </c:extLst>
        </c:ser>
        <c:ser>
          <c:idx val="7"/>
          <c:order val="7"/>
          <c:tx>
            <c:strRef>
              <c:f>Лист1!$J$94:$J$95</c:f>
              <c:strCache>
                <c:ptCount val="2"/>
                <c:pt idx="0">
                  <c:v>Временно не работаю</c:v>
                </c:pt>
              </c:strCache>
            </c:strRef>
          </c:tx>
          <c:spPr>
            <a:solidFill>
              <a:schemeClr val="accent2">
                <a:lumMod val="60000"/>
              </a:schemeClr>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Лист1!$J$96:$J$107</c:f>
              <c:numCache>
                <c:formatCode>0.00%</c:formatCode>
                <c:ptCount val="12"/>
                <c:pt idx="0">
                  <c:v>0.35000000000000031</c:v>
                </c:pt>
                <c:pt idx="1">
                  <c:v>0.05</c:v>
                </c:pt>
                <c:pt idx="2">
                  <c:v>0.30000000000000032</c:v>
                </c:pt>
                <c:pt idx="3">
                  <c:v>0.85000000000000064</c:v>
                </c:pt>
                <c:pt idx="4">
                  <c:v>0</c:v>
                </c:pt>
                <c:pt idx="5">
                  <c:v>0.1</c:v>
                </c:pt>
                <c:pt idx="6">
                  <c:v>0.1</c:v>
                </c:pt>
                <c:pt idx="7">
                  <c:v>0</c:v>
                </c:pt>
                <c:pt idx="8">
                  <c:v>0.1</c:v>
                </c:pt>
                <c:pt idx="9">
                  <c:v>0</c:v>
                </c:pt>
                <c:pt idx="10">
                  <c:v>0</c:v>
                </c:pt>
                <c:pt idx="11">
                  <c:v>0</c:v>
                </c:pt>
              </c:numCache>
            </c:numRef>
          </c:val>
          <c:extLst>
            <c:ext xmlns:c16="http://schemas.microsoft.com/office/drawing/2014/chart" uri="{C3380CC4-5D6E-409C-BE32-E72D297353CC}">
              <c16:uniqueId val="{00000007-DD0F-AE4B-9061-D2BC8371F321}"/>
            </c:ext>
          </c:extLst>
        </c:ser>
        <c:ser>
          <c:idx val="8"/>
          <c:order val="8"/>
          <c:tx>
            <c:strRef>
              <c:f>Лист1!$K$94:$K$95</c:f>
              <c:strCache>
                <c:ptCount val="2"/>
                <c:pt idx="0">
                  <c:v>Другое</c:v>
                </c:pt>
              </c:strCache>
            </c:strRef>
          </c:tx>
          <c:spPr>
            <a:solidFill>
              <a:schemeClr val="accent3">
                <a:lumMod val="60000"/>
              </a:schemeClr>
            </a:solidFill>
            <a:ln>
              <a:noFill/>
            </a:ln>
            <a:effectLst/>
          </c:spPr>
          <c:invertIfNegative val="0"/>
          <c:cat>
            <c:strRef>
              <c:f>Лист1!$A$96:$B$107</c:f>
              <c:strCache>
                <c:ptCount val="12"/>
                <c:pt idx="0">
                  <c:v>Народный сберегательный банк Казахстан</c:v>
                </c:pt>
                <c:pt idx="1">
                  <c:v>First Heartland Jysan Bank</c:v>
                </c:pt>
                <c:pt idx="2">
                  <c:v>ДБ Сбербанк</c:v>
                </c:pt>
                <c:pt idx="3">
                  <c:v>Kaspi Bank</c:v>
                </c:pt>
                <c:pt idx="4">
                  <c:v>АТФБанк</c:v>
                </c:pt>
                <c:pt idx="5">
                  <c:v>Банк ЦентрКредит</c:v>
                </c:pt>
                <c:pt idx="6">
                  <c:v>ForteBank</c:v>
                </c:pt>
                <c:pt idx="7">
                  <c:v>Евразийский банк</c:v>
                </c:pt>
                <c:pt idx="8">
                  <c:v>Жилстройсбербанк</c:v>
                </c:pt>
                <c:pt idx="9">
                  <c:v>Ситибанк Казахстан</c:v>
                </c:pt>
                <c:pt idx="10">
                  <c:v>Bank RBK</c:v>
                </c:pt>
                <c:pt idx="11">
                  <c:v>Другой банк</c:v>
                </c:pt>
              </c:strCache>
            </c:strRef>
          </c:cat>
          <c:val>
            <c:numRef>
              <c:f>Лист1!$K$96:$K$107</c:f>
              <c:numCache>
                <c:formatCode>0.00%</c:formatCode>
                <c:ptCount val="12"/>
                <c:pt idx="0">
                  <c:v>0.3290000000000009</c:v>
                </c:pt>
                <c:pt idx="1">
                  <c:v>4.9000000000000106E-2</c:v>
                </c:pt>
                <c:pt idx="2">
                  <c:v>9.4000000000000028E-2</c:v>
                </c:pt>
                <c:pt idx="3">
                  <c:v>0.50800000000000001</c:v>
                </c:pt>
                <c:pt idx="4">
                  <c:v>0.10199999999999998</c:v>
                </c:pt>
                <c:pt idx="5">
                  <c:v>9.6000000000000002E-2</c:v>
                </c:pt>
                <c:pt idx="6">
                  <c:v>7.1999999999999995E-2</c:v>
                </c:pt>
                <c:pt idx="7">
                  <c:v>0.13500000000000001</c:v>
                </c:pt>
                <c:pt idx="8">
                  <c:v>0.14200000000000004</c:v>
                </c:pt>
                <c:pt idx="9">
                  <c:v>0.13200000000000001</c:v>
                </c:pt>
                <c:pt idx="10">
                  <c:v>8.6000000000000021E-2</c:v>
                </c:pt>
                <c:pt idx="11">
                  <c:v>4.5000000000000012E-2</c:v>
                </c:pt>
              </c:numCache>
            </c:numRef>
          </c:val>
          <c:extLst>
            <c:ext xmlns:c16="http://schemas.microsoft.com/office/drawing/2014/chart" uri="{C3380CC4-5D6E-409C-BE32-E72D297353CC}">
              <c16:uniqueId val="{00000008-DD0F-AE4B-9061-D2BC8371F321}"/>
            </c:ext>
          </c:extLst>
        </c:ser>
        <c:dLbls>
          <c:showLegendKey val="0"/>
          <c:showVal val="0"/>
          <c:showCatName val="0"/>
          <c:showSerName val="0"/>
          <c:showPercent val="0"/>
          <c:showBubbleSize val="0"/>
        </c:dLbls>
        <c:gapWidth val="150"/>
        <c:overlap val="100"/>
        <c:axId val="126370176"/>
        <c:axId val="126371712"/>
      </c:barChart>
      <c:catAx>
        <c:axId val="12637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6371712"/>
        <c:crosses val="autoZero"/>
        <c:auto val="1"/>
        <c:lblAlgn val="ctr"/>
        <c:lblOffset val="100"/>
        <c:noMultiLvlLbl val="0"/>
      </c:catAx>
      <c:valAx>
        <c:axId val="12637171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6370176"/>
        <c:crosses val="autoZero"/>
        <c:crossBetween val="between"/>
      </c:valAx>
      <c:spPr>
        <a:noFill/>
        <a:ln>
          <a:noFill/>
        </a:ln>
        <a:effectLst/>
      </c:spPr>
    </c:plotArea>
    <c:legend>
      <c:legendPos val="b"/>
      <c:layout>
        <c:manualLayout>
          <c:xMode val="edge"/>
          <c:yMode val="edge"/>
          <c:x val="0.11155541317179248"/>
          <c:y val="0.88681323570370851"/>
          <c:w val="0.7842865602671617"/>
          <c:h val="4.352580736317724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466072157028646E-2"/>
          <c:y val="1.1458661731935902E-4"/>
          <c:w val="0.96753392784296977"/>
          <c:h val="0.9757350187623729"/>
        </c:manualLayout>
      </c:layout>
      <c:barChart>
        <c:barDir val="bar"/>
        <c:grouping val="clustered"/>
        <c:varyColors val="0"/>
        <c:ser>
          <c:idx val="3"/>
          <c:order val="0"/>
          <c:tx>
            <c:strRef>
              <c:f>Sheet1!$B$1</c:f>
              <c:strCache>
                <c:ptCount val="1"/>
                <c:pt idx="0">
                  <c:v>Total</c:v>
                </c:pt>
              </c:strCache>
            </c:strRef>
          </c:tx>
          <c:spPr>
            <a:solidFill>
              <a:srgbClr val="026036"/>
            </a:solidFill>
            <a:ln>
              <a:noFill/>
            </a:ln>
            <a:effectLst/>
          </c:spPr>
          <c:invertIfNegative val="0"/>
          <c:dLbls>
            <c:dLbl>
              <c:idx val="2"/>
              <c:layout>
                <c:manualLayout>
                  <c:x val="-3.0563770061249771E-17"/>
                  <c:y val="4.605584289082734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99-BF4A-99E6-BAA27DFDC5EB}"/>
                </c:ext>
              </c:extLst>
            </c:dLbl>
            <c:dLbl>
              <c:idx val="6"/>
              <c:layout>
                <c:manualLayout>
                  <c:x val="-1.333707191412186E-2"/>
                  <c:y val="-4.0236782208947835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36903806665613648"/>
                      <c:h val="6.0106921580136433E-2"/>
                    </c:manualLayout>
                  </c15:layout>
                </c:ext>
                <c:ext xmlns:c16="http://schemas.microsoft.com/office/drawing/2014/chart" uri="{C3380CC4-5D6E-409C-BE32-E72D297353CC}">
                  <c16:uniqueId val="{00000001-5099-BF4A-99E6-BAA27DFDC5EB}"/>
                </c:ext>
              </c:extLst>
            </c:dLbl>
            <c:dLbl>
              <c:idx val="8"/>
              <c:layout>
                <c:manualLayout>
                  <c:x val="2.6746520194562667E-2"/>
                  <c:y val="-9.2450673652680207E-4"/>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9518437189217344"/>
                      <c:h val="8.4713739364545404E-2"/>
                    </c:manualLayout>
                  </c15:layout>
                </c:ext>
                <c:ext xmlns:c16="http://schemas.microsoft.com/office/drawing/2014/chart" uri="{C3380CC4-5D6E-409C-BE32-E72D297353CC}">
                  <c16:uniqueId val="{00000002-5099-BF4A-99E6-BAA27DFDC5EB}"/>
                </c:ext>
              </c:extLst>
            </c:dLbl>
            <c:dLbl>
              <c:idx val="13"/>
              <c:layout>
                <c:manualLayout>
                  <c:x val="2.6674143828243839E-2"/>
                  <c:y val="3.6264443238010954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99-BF4A-99E6-BAA27DFDC5EB}"/>
                </c:ext>
              </c:extLst>
            </c:dLbl>
            <c:dLbl>
              <c:idx val="29"/>
              <c:tx>
                <c:rich>
                  <a:bodyPr/>
                  <a:lstStyle/>
                  <a:p>
                    <a:r>
                      <a:rPr lang="en-US" dirty="0"/>
                      <a:t>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99-BF4A-99E6-BAA27DFDC5EB}"/>
                </c:ext>
              </c:extLst>
            </c:dLbl>
            <c:dLbl>
              <c:idx val="30"/>
              <c:tx>
                <c:rich>
                  <a:bodyPr/>
                  <a:lstStyle/>
                  <a:p>
                    <a:r>
                      <a:rPr lang="en-US" dirty="0"/>
                      <a:t>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99-BF4A-99E6-BAA27DFDC5EB}"/>
                </c:ext>
              </c:extLst>
            </c:dLbl>
            <c:numFmt formatCode="General" sourceLinked="0"/>
            <c:spPr>
              <a:noFill/>
              <a:ln>
                <a:noFill/>
              </a:ln>
              <a:effectLst/>
            </c:spPr>
            <c:txPr>
              <a:bodyPr rot="0" spcFirstLastPara="1" vertOverflow="ellipsis" vert="horz" wrap="none" lIns="0" tIns="0" rIns="0" bIns="0" anchor="ctr" anchorCtr="0">
                <a:normAutofit/>
              </a:bodyPr>
              <a:lstStyle/>
              <a:p>
                <a:pPr algn="l">
                  <a:defRPr sz="12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Sheet1!$A$3:$A$10</c:f>
              <c:numCache>
                <c:formatCode>General</c:formatCode>
                <c:ptCount val="8"/>
              </c:numCache>
            </c:numRef>
          </c:cat>
          <c:val>
            <c:numRef>
              <c:f>Sheet1!$B$3:$B$10</c:f>
              <c:numCache>
                <c:formatCode>0</c:formatCode>
                <c:ptCount val="8"/>
                <c:pt idx="0">
                  <c:v>37.300000000000004</c:v>
                </c:pt>
                <c:pt idx="1">
                  <c:v>18.8</c:v>
                </c:pt>
                <c:pt idx="2">
                  <c:v>22.2</c:v>
                </c:pt>
                <c:pt idx="3">
                  <c:v>22.2</c:v>
                </c:pt>
                <c:pt idx="4">
                  <c:v>18.8</c:v>
                </c:pt>
                <c:pt idx="5">
                  <c:v>22.6</c:v>
                </c:pt>
                <c:pt idx="6">
                  <c:v>21.6</c:v>
                </c:pt>
                <c:pt idx="7">
                  <c:v>22.4</c:v>
                </c:pt>
              </c:numCache>
            </c:numRef>
          </c:val>
          <c:extLst>
            <c:ext xmlns:c16="http://schemas.microsoft.com/office/drawing/2014/chart" uri="{C3380CC4-5D6E-409C-BE32-E72D297353CC}">
              <c16:uniqueId val="{00000006-5099-BF4A-99E6-BAA27DFDC5EB}"/>
            </c:ext>
          </c:extLst>
        </c:ser>
        <c:dLbls>
          <c:showLegendKey val="0"/>
          <c:showVal val="1"/>
          <c:showCatName val="0"/>
          <c:showSerName val="0"/>
          <c:showPercent val="0"/>
          <c:showBubbleSize val="0"/>
        </c:dLbls>
        <c:gapWidth val="182"/>
        <c:axId val="183168000"/>
        <c:axId val="183464704"/>
      </c:barChart>
      <c:catAx>
        <c:axId val="183168000"/>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83464704"/>
        <c:crosses val="autoZero"/>
        <c:auto val="1"/>
        <c:lblAlgn val="ctr"/>
        <c:lblOffset val="100"/>
        <c:tickMarkSkip val="1"/>
        <c:noMultiLvlLbl val="0"/>
      </c:catAx>
      <c:valAx>
        <c:axId val="183464704"/>
        <c:scaling>
          <c:orientation val="minMax"/>
          <c:max val="100"/>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83168000"/>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309600497309565E-2"/>
          <c:y val="6.11859084343363E-2"/>
          <c:w val="0.94440400279181991"/>
          <c:h val="0.76350286315764382"/>
        </c:manualLayout>
      </c:layout>
      <c:barChart>
        <c:barDir val="col"/>
        <c:grouping val="clustered"/>
        <c:varyColors val="0"/>
        <c:ser>
          <c:idx val="0"/>
          <c:order val="0"/>
          <c:tx>
            <c:strRef>
              <c:f>'[Диаграмма в Microsoft PowerPoint]Лист2'!$C$2</c:f>
              <c:strCache>
                <c:ptCount val="1"/>
                <c:pt idx="0">
                  <c:v>Ряд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3C11-544D-BD3B-D070A08E721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3C11-544D-BD3B-D070A08E7213}"/>
              </c:ext>
            </c:extLst>
          </c:dPt>
          <c:dPt>
            <c:idx val="6"/>
            <c:invertIfNegative val="0"/>
            <c:bubble3D val="0"/>
            <c:spPr>
              <a:solidFill>
                <a:srgbClr val="407742"/>
              </a:solidFill>
              <a:ln>
                <a:noFill/>
              </a:ln>
              <a:effectLst/>
            </c:spPr>
            <c:extLst>
              <c:ext xmlns:c16="http://schemas.microsoft.com/office/drawing/2014/chart" uri="{C3380CC4-5D6E-409C-BE32-E72D297353CC}">
                <c16:uniqueId val="{00000003-3C11-544D-BD3B-D070A08E7213}"/>
              </c:ext>
            </c:extLst>
          </c:dPt>
          <c:dPt>
            <c:idx val="7"/>
            <c:invertIfNegative val="0"/>
            <c:bubble3D val="0"/>
            <c:spPr>
              <a:solidFill>
                <a:srgbClr val="407742"/>
              </a:solidFill>
              <a:ln>
                <a:noFill/>
              </a:ln>
              <a:effectLst/>
            </c:spPr>
            <c:extLst>
              <c:ext xmlns:c16="http://schemas.microsoft.com/office/drawing/2014/chart" uri="{C3380CC4-5D6E-409C-BE32-E72D297353CC}">
                <c16:uniqueId val="{00000004-3C11-544D-BD3B-D070A08E7213}"/>
              </c:ext>
            </c:extLst>
          </c:dPt>
          <c:dPt>
            <c:idx val="8"/>
            <c:invertIfNegative val="0"/>
            <c:bubble3D val="0"/>
            <c:spPr>
              <a:solidFill>
                <a:srgbClr val="407742"/>
              </a:solidFill>
              <a:ln>
                <a:noFill/>
              </a:ln>
              <a:effectLst/>
            </c:spPr>
            <c:extLst>
              <c:ext xmlns:c16="http://schemas.microsoft.com/office/drawing/2014/chart" uri="{C3380CC4-5D6E-409C-BE32-E72D297353CC}">
                <c16:uniqueId val="{00000005-3C11-544D-BD3B-D070A08E7213}"/>
              </c:ext>
            </c:extLst>
          </c:dPt>
          <c:dPt>
            <c:idx val="9"/>
            <c:invertIfNegative val="0"/>
            <c:bubble3D val="0"/>
            <c:spPr>
              <a:solidFill>
                <a:srgbClr val="407742"/>
              </a:solidFill>
              <a:ln>
                <a:noFill/>
              </a:ln>
              <a:effectLst/>
            </c:spPr>
            <c:extLst>
              <c:ext xmlns:c16="http://schemas.microsoft.com/office/drawing/2014/chart" uri="{C3380CC4-5D6E-409C-BE32-E72D297353CC}">
                <c16:uniqueId val="{00000006-3C11-544D-BD3B-D070A08E7213}"/>
              </c:ext>
            </c:extLst>
          </c:dPt>
          <c:dPt>
            <c:idx val="10"/>
            <c:invertIfNegative val="0"/>
            <c:bubble3D val="0"/>
            <c:spPr>
              <a:solidFill>
                <a:srgbClr val="407742"/>
              </a:solidFill>
              <a:ln>
                <a:noFill/>
              </a:ln>
              <a:effectLst/>
            </c:spPr>
            <c:extLst>
              <c:ext xmlns:c16="http://schemas.microsoft.com/office/drawing/2014/chart" uri="{C3380CC4-5D6E-409C-BE32-E72D297353CC}">
                <c16:uniqueId val="{00000007-3C11-544D-BD3B-D070A08E7213}"/>
              </c:ext>
            </c:extLst>
          </c:dPt>
          <c:dPt>
            <c:idx val="11"/>
            <c:invertIfNegative val="0"/>
            <c:bubble3D val="0"/>
            <c:spPr>
              <a:solidFill>
                <a:srgbClr val="407742"/>
              </a:solidFill>
              <a:ln>
                <a:noFill/>
              </a:ln>
              <a:effectLst/>
            </c:spPr>
            <c:extLst>
              <c:ext xmlns:c16="http://schemas.microsoft.com/office/drawing/2014/chart" uri="{C3380CC4-5D6E-409C-BE32-E72D297353CC}">
                <c16:uniqueId val="{00000008-3C11-544D-BD3B-D070A08E7213}"/>
              </c:ext>
            </c:extLst>
          </c:dPt>
          <c:dPt>
            <c:idx val="12"/>
            <c:invertIfNegative val="0"/>
            <c:bubble3D val="0"/>
            <c:spPr>
              <a:solidFill>
                <a:srgbClr val="407742"/>
              </a:solidFill>
              <a:ln>
                <a:noFill/>
              </a:ln>
              <a:effectLst/>
            </c:spPr>
            <c:extLst>
              <c:ext xmlns:c16="http://schemas.microsoft.com/office/drawing/2014/chart" uri="{C3380CC4-5D6E-409C-BE32-E72D297353CC}">
                <c16:uniqueId val="{00000009-3C11-544D-BD3B-D070A08E7213}"/>
              </c:ext>
            </c:extLst>
          </c:dPt>
          <c:dPt>
            <c:idx val="13"/>
            <c:invertIfNegative val="0"/>
            <c:bubble3D val="0"/>
            <c:spPr>
              <a:solidFill>
                <a:srgbClr val="407742"/>
              </a:solidFill>
              <a:ln>
                <a:noFill/>
              </a:ln>
              <a:effectLst/>
            </c:spPr>
            <c:extLst>
              <c:ext xmlns:c16="http://schemas.microsoft.com/office/drawing/2014/chart" uri="{C3380CC4-5D6E-409C-BE32-E72D297353CC}">
                <c16:uniqueId val="{0000000A-3C11-544D-BD3B-D070A08E721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PowerPoint]Лист2'!$B$3:$B$16</c:f>
              <c:strCache>
                <c:ptCount val="14"/>
                <c:pt idx="0">
                  <c:v>Мужской</c:v>
                </c:pt>
                <c:pt idx="1">
                  <c:v>Женский</c:v>
                </c:pt>
                <c:pt idx="2">
                  <c:v>18-29 лет</c:v>
                </c:pt>
                <c:pt idx="3">
                  <c:v>30-49 лет</c:v>
                </c:pt>
                <c:pt idx="4">
                  <c:v>50-63 лет</c:v>
                </c:pt>
                <c:pt idx="5">
                  <c:v>старше 63 лет</c:v>
                </c:pt>
                <c:pt idx="6">
                  <c:v>Частная компания</c:v>
                </c:pt>
                <c:pt idx="7">
                  <c:v>Гос учреждение</c:v>
                </c:pt>
                <c:pt idx="8">
                  <c:v>ИП</c:v>
                </c:pt>
                <c:pt idx="9">
                  <c:v>Самозанятость </c:v>
                </c:pt>
                <c:pt idx="10">
                  <c:v>Учащийся, студент</c:v>
                </c:pt>
                <c:pt idx="11">
                  <c:v>Домохозяйка</c:v>
                </c:pt>
                <c:pt idx="12">
                  <c:v>Пенсионер</c:v>
                </c:pt>
                <c:pt idx="13">
                  <c:v>Не работает</c:v>
                </c:pt>
              </c:strCache>
            </c:strRef>
          </c:cat>
          <c:val>
            <c:numRef>
              <c:f>'[Диаграмма в Microsoft PowerPoint]Лист2'!$C$3:$C$16</c:f>
              <c:numCache>
                <c:formatCode>###0.00</c:formatCode>
                <c:ptCount val="14"/>
                <c:pt idx="0">
                  <c:v>51.1</c:v>
                </c:pt>
                <c:pt idx="1">
                  <c:v>51.3</c:v>
                </c:pt>
                <c:pt idx="2">
                  <c:v>49.4</c:v>
                </c:pt>
                <c:pt idx="3">
                  <c:v>50.5</c:v>
                </c:pt>
                <c:pt idx="4">
                  <c:v>53.9</c:v>
                </c:pt>
                <c:pt idx="5">
                  <c:v>46.7</c:v>
                </c:pt>
                <c:pt idx="6">
                  <c:v>55.1</c:v>
                </c:pt>
                <c:pt idx="7">
                  <c:v>57.6</c:v>
                </c:pt>
                <c:pt idx="8">
                  <c:v>64.3</c:v>
                </c:pt>
                <c:pt idx="9">
                  <c:v>51.7</c:v>
                </c:pt>
                <c:pt idx="10">
                  <c:v>45.3</c:v>
                </c:pt>
                <c:pt idx="11">
                  <c:v>49.1</c:v>
                </c:pt>
                <c:pt idx="12">
                  <c:v>51.7</c:v>
                </c:pt>
                <c:pt idx="13">
                  <c:v>52</c:v>
                </c:pt>
              </c:numCache>
            </c:numRef>
          </c:val>
          <c:extLst>
            <c:ext xmlns:c16="http://schemas.microsoft.com/office/drawing/2014/chart" uri="{C3380CC4-5D6E-409C-BE32-E72D297353CC}">
              <c16:uniqueId val="{00000000-3C11-544D-BD3B-D070A08E7213}"/>
            </c:ext>
          </c:extLst>
        </c:ser>
        <c:dLbls>
          <c:showLegendKey val="0"/>
          <c:showVal val="0"/>
          <c:showCatName val="0"/>
          <c:showSerName val="0"/>
          <c:showPercent val="0"/>
          <c:showBubbleSize val="0"/>
        </c:dLbls>
        <c:gapWidth val="219"/>
        <c:overlap val="-27"/>
        <c:axId val="116419968"/>
        <c:axId val="116421760"/>
      </c:barChart>
      <c:catAx>
        <c:axId val="11641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ru-RU"/>
          </a:p>
        </c:txPr>
        <c:crossAx val="116421760"/>
        <c:crosses val="autoZero"/>
        <c:auto val="1"/>
        <c:lblAlgn val="ctr"/>
        <c:lblOffset val="100"/>
        <c:noMultiLvlLbl val="0"/>
      </c:catAx>
      <c:valAx>
        <c:axId val="11642176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16419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200" b="1" dirty="0">
                <a:solidFill>
                  <a:schemeClr val="tx1"/>
                </a:solidFill>
              </a:rPr>
              <a:t>Какие из перечисленных банков осуществляют услугу: контроль за финансовой системой страны?</a:t>
            </a:r>
          </a:p>
        </c:rich>
      </c:tx>
      <c:overlay val="0"/>
      <c:spPr>
        <a:noFill/>
        <a:ln w="25400">
          <a:noFill/>
        </a:ln>
      </c:spPr>
    </c:title>
    <c:autoTitleDeleted val="0"/>
    <c:plotArea>
      <c:layout/>
      <c:barChart>
        <c:barDir val="bar"/>
        <c:grouping val="clustered"/>
        <c:varyColors val="0"/>
        <c:ser>
          <c:idx val="0"/>
          <c:order val="0"/>
          <c:spPr>
            <a:solidFill>
              <a:srgbClr val="5B9BD5"/>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общая!$B$448:$B$453</c:f>
              <c:strCache>
                <c:ptCount val="6"/>
                <c:pt idx="0">
                  <c:v>Национальный Банк Казахстана</c:v>
                </c:pt>
                <c:pt idx="1">
                  <c:v>Народный банк</c:v>
                </c:pt>
                <c:pt idx="2">
                  <c:v>Kaspi</c:v>
                </c:pt>
                <c:pt idx="3">
                  <c:v>Сбербанк</c:v>
                </c:pt>
                <c:pt idx="4">
                  <c:v>Евразийский банк</c:v>
                </c:pt>
                <c:pt idx="5">
                  <c:v>Банк развития</c:v>
                </c:pt>
              </c:strCache>
            </c:strRef>
          </c:cat>
          <c:val>
            <c:numRef>
              <c:f>общая!$C$448:$C$453</c:f>
              <c:numCache>
                <c:formatCode>###0.0%</c:formatCode>
                <c:ptCount val="6"/>
                <c:pt idx="0">
                  <c:v>0.61850000000000005</c:v>
                </c:pt>
                <c:pt idx="1">
                  <c:v>0.29900000000000032</c:v>
                </c:pt>
                <c:pt idx="2">
                  <c:v>0.31650000000000073</c:v>
                </c:pt>
                <c:pt idx="3">
                  <c:v>5.6500000000000002E-2</c:v>
                </c:pt>
                <c:pt idx="4">
                  <c:v>4.5000000000000012E-2</c:v>
                </c:pt>
                <c:pt idx="5">
                  <c:v>1.5500000000000029E-2</c:v>
                </c:pt>
              </c:numCache>
            </c:numRef>
          </c:val>
          <c:extLst>
            <c:ext xmlns:c16="http://schemas.microsoft.com/office/drawing/2014/chart" uri="{C3380CC4-5D6E-409C-BE32-E72D297353CC}">
              <c16:uniqueId val="{00000000-0BA3-7940-8F99-DCF6F18AA425}"/>
            </c:ext>
          </c:extLst>
        </c:ser>
        <c:dLbls>
          <c:showLegendKey val="0"/>
          <c:showVal val="0"/>
          <c:showCatName val="0"/>
          <c:showSerName val="0"/>
          <c:showPercent val="0"/>
          <c:showBubbleSize val="0"/>
        </c:dLbls>
        <c:gapWidth val="182"/>
        <c:axId val="126192256"/>
        <c:axId val="126198144"/>
      </c:barChart>
      <c:catAx>
        <c:axId val="126192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6198144"/>
        <c:crosses val="autoZero"/>
        <c:auto val="1"/>
        <c:lblAlgn val="ctr"/>
        <c:lblOffset val="100"/>
        <c:noMultiLvlLbl val="0"/>
      </c:catAx>
      <c:valAx>
        <c:axId val="126198144"/>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619225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prstClr val="black">
                    <a:lumMod val="65000"/>
                    <a:lumOff val="35000"/>
                  </a:prstClr>
                </a:solidFill>
                <a:latin typeface="+mn-lt"/>
                <a:ea typeface="+mn-ea"/>
                <a:cs typeface="+mn-cs"/>
              </a:defRPr>
            </a:pPr>
            <a:r>
              <a:rPr lang="ru-RU" sz="1800" b="1" dirty="0">
                <a:effectLst/>
              </a:rPr>
              <a:t>Хватает ли вам информации и </a:t>
            </a:r>
          </a:p>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prstClr val="black">
                    <a:lumMod val="65000"/>
                    <a:lumOff val="35000"/>
                  </a:prstClr>
                </a:solidFill>
                <a:latin typeface="+mn-lt"/>
                <a:ea typeface="+mn-ea"/>
                <a:cs typeface="+mn-cs"/>
              </a:defRPr>
            </a:pPr>
            <a:r>
              <a:rPr lang="ru-RU" sz="1800" b="1" dirty="0">
                <a:effectLst/>
              </a:rPr>
              <a:t>знаний об управлении своими</a:t>
            </a:r>
          </a:p>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prstClr val="black">
                    <a:lumMod val="65000"/>
                    <a:lumOff val="35000"/>
                  </a:prstClr>
                </a:solidFill>
                <a:latin typeface="+mn-lt"/>
                <a:ea typeface="+mn-ea"/>
                <a:cs typeface="+mn-cs"/>
              </a:defRPr>
            </a:pPr>
            <a:r>
              <a:rPr lang="ru-RU" sz="1800" b="1" dirty="0">
                <a:effectLst/>
              </a:rPr>
              <a:t> финансами, о финансовой системе,</a:t>
            </a:r>
          </a:p>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prstClr val="black">
                    <a:lumMod val="65000"/>
                    <a:lumOff val="35000"/>
                  </a:prstClr>
                </a:solidFill>
                <a:latin typeface="+mn-lt"/>
                <a:ea typeface="+mn-ea"/>
                <a:cs typeface="+mn-cs"/>
              </a:defRPr>
            </a:pPr>
            <a:r>
              <a:rPr lang="ru-RU" sz="1800" b="1" dirty="0">
                <a:effectLst/>
              </a:rPr>
              <a:t> инструментах и услугах?</a:t>
            </a:r>
            <a:endParaRPr lang="ru-RU" b="1"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prstClr val="black">
                    <a:lumMod val="65000"/>
                    <a:lumOff val="35000"/>
                  </a:prstClr>
                </a:solidFill>
                <a:latin typeface="+mn-lt"/>
                <a:ea typeface="+mn-ea"/>
                <a:cs typeface="+mn-cs"/>
              </a:defRPr>
            </a:pPr>
            <a:endParaRPr lang="ru-RU" b="1" dirty="0"/>
          </a:p>
        </c:rich>
      </c:tx>
      <c:layout>
        <c:manualLayout>
          <c:xMode val="edge"/>
          <c:yMode val="edge"/>
          <c:x val="1.4814496836696638E-3"/>
          <c:y val="5.5599206349206511E-3"/>
        </c:manualLayout>
      </c:layout>
      <c:overlay val="0"/>
      <c:spPr>
        <a:noFill/>
        <a:ln>
          <a:noFill/>
        </a:ln>
        <a:effectLst/>
      </c:spPr>
    </c:title>
    <c:autoTitleDeleted val="0"/>
    <c:plotArea>
      <c:layout>
        <c:manualLayout>
          <c:layoutTarget val="inner"/>
          <c:xMode val="edge"/>
          <c:yMode val="edge"/>
          <c:x val="0.34555462598425346"/>
          <c:y val="6.0746674412729379E-2"/>
          <c:w val="0.46359763173353863"/>
          <c:h val="0.7885468253968253"/>
        </c:manualLayout>
      </c:layout>
      <c:doughnutChart>
        <c:varyColors val="1"/>
        <c:ser>
          <c:idx val="0"/>
          <c:order val="0"/>
          <c:tx>
            <c:strRef>
              <c:f>Лист1!$B$1</c:f>
              <c:strCache>
                <c:ptCount val="1"/>
                <c:pt idx="0">
                  <c:v>Продажи</c:v>
                </c:pt>
              </c:strCache>
            </c:strRef>
          </c:tx>
          <c:dPt>
            <c:idx val="0"/>
            <c:bubble3D val="0"/>
            <c:spPr>
              <a:solidFill>
                <a:srgbClr val="78A779"/>
              </a:solidFill>
              <a:ln w="19050">
                <a:solidFill>
                  <a:schemeClr val="lt1"/>
                </a:solidFill>
              </a:ln>
              <a:effectLst/>
            </c:spPr>
            <c:extLst>
              <c:ext xmlns:c16="http://schemas.microsoft.com/office/drawing/2014/chart" uri="{C3380CC4-5D6E-409C-BE32-E72D297353CC}">
                <c16:uniqueId val="{00000002-F483-3D49-B178-01F60A6052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F483-3D49-B178-01F60A6052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F483-3D49-B178-01F60A605228}"/>
              </c:ext>
            </c:extLst>
          </c:dPt>
          <c:dLbls>
            <c:dLbl>
              <c:idx val="0"/>
              <c:layout>
                <c:manualLayout>
                  <c:x val="6.5625000000000003E-2"/>
                  <c:y val="-7.0312495674674409E-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83-3D49-B178-01F60A605228}"/>
                </c:ext>
              </c:extLst>
            </c:dLbl>
            <c:dLbl>
              <c:idx val="1"/>
              <c:layout>
                <c:manualLayout>
                  <c:x val="9.2187499999999992E-2"/>
                  <c:y val="1.8749998846579709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83-3D49-B178-01F60A605228}"/>
                </c:ext>
              </c:extLst>
            </c:dLbl>
            <c:dLbl>
              <c:idx val="2"/>
              <c:layout>
                <c:manualLayout>
                  <c:x val="-0.10312499999999999"/>
                  <c:y val="-1.1718749279112409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83-3D49-B178-01F60A6052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Хватает информации и знаний</c:v>
                </c:pt>
                <c:pt idx="1">
                  <c:v>Не хватает информации и знаний</c:v>
                </c:pt>
                <c:pt idx="2">
                  <c:v>Частично хватает информации и знаний</c:v>
                </c:pt>
              </c:strCache>
            </c:strRef>
          </c:cat>
          <c:val>
            <c:numRef>
              <c:f>Лист1!$B$2:$B$4</c:f>
              <c:numCache>
                <c:formatCode>###0.0%</c:formatCode>
                <c:ptCount val="3"/>
                <c:pt idx="0">
                  <c:v>0.28600000000000031</c:v>
                </c:pt>
                <c:pt idx="1">
                  <c:v>0.35250000000000031</c:v>
                </c:pt>
                <c:pt idx="2">
                  <c:v>0.39100000000000085</c:v>
                </c:pt>
              </c:numCache>
            </c:numRef>
          </c:val>
          <c:extLst>
            <c:ext xmlns:c16="http://schemas.microsoft.com/office/drawing/2014/chart" uri="{C3380CC4-5D6E-409C-BE32-E72D297353CC}">
              <c16:uniqueId val="{00000000-F483-3D49-B178-01F60A60522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79625984252054E-2"/>
          <c:y val="0.14312221774771289"/>
          <c:w val="0.92390243602362265"/>
          <c:h val="0.78496136902778457"/>
        </c:manualLayout>
      </c:layout>
      <c:barChart>
        <c:barDir val="bar"/>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Лист1!$A$2:$A$11</c:f>
              <c:strCache>
                <c:ptCount val="7"/>
                <c:pt idx="0">
                  <c:v>Информация о защите прав потребителей финансовых услуг</c:v>
                </c:pt>
                <c:pt idx="1">
                  <c:v>Об особенностях различных видов банковских услуг и продуктов</c:v>
                </c:pt>
                <c:pt idx="2">
                  <c:v>Информации о мероприятиях по повышению финансовой грамотности</c:v>
                </c:pt>
                <c:pt idx="3">
                  <c:v>Об инструментах фондового рынка</c:v>
                </c:pt>
                <c:pt idx="4">
                  <c:v>О страховых продуктах и рынке страховых услуг</c:v>
                </c:pt>
                <c:pt idx="5">
                  <c:v>О планировании и ведении семейного бюджета</c:v>
                </c:pt>
                <c:pt idx="6">
                  <c:v>Затрудняюсь сказать</c:v>
                </c:pt>
              </c:strCache>
            </c:strRef>
          </c:cat>
          <c:val>
            <c:numRef>
              <c:f>Лист1!$B$2:$B$11</c:f>
              <c:numCache>
                <c:formatCode>###0.0%</c:formatCode>
                <c:ptCount val="10"/>
                <c:pt idx="0">
                  <c:v>0.15850000000000036</c:v>
                </c:pt>
                <c:pt idx="1">
                  <c:v>0.22500000000000001</c:v>
                </c:pt>
                <c:pt idx="2">
                  <c:v>0.21350000000000036</c:v>
                </c:pt>
                <c:pt idx="3">
                  <c:v>0.19800000000000001</c:v>
                </c:pt>
                <c:pt idx="4">
                  <c:v>0.32000000000000073</c:v>
                </c:pt>
                <c:pt idx="5">
                  <c:v>0.21750000000000036</c:v>
                </c:pt>
                <c:pt idx="6">
                  <c:v>0.1285</c:v>
                </c:pt>
              </c:numCache>
            </c:numRef>
          </c:val>
          <c:extLst>
            <c:ext xmlns:c16="http://schemas.microsoft.com/office/drawing/2014/chart" uri="{C3380CC4-5D6E-409C-BE32-E72D297353CC}">
              <c16:uniqueId val="{00000000-2349-8A46-9452-83DBD7F6F561}"/>
            </c:ext>
          </c:extLst>
        </c:ser>
        <c:dLbls>
          <c:showLegendKey val="0"/>
          <c:showVal val="0"/>
          <c:showCatName val="0"/>
          <c:showSerName val="0"/>
          <c:showPercent val="0"/>
          <c:showBubbleSize val="0"/>
        </c:dLbls>
        <c:gapWidth val="182"/>
        <c:axId val="192271488"/>
        <c:axId val="192273024"/>
      </c:barChart>
      <c:catAx>
        <c:axId val="192271488"/>
        <c:scaling>
          <c:orientation val="minMax"/>
        </c:scaling>
        <c:delete val="1"/>
        <c:axPos val="l"/>
        <c:numFmt formatCode="General" sourceLinked="1"/>
        <c:majorTickMark val="none"/>
        <c:minorTickMark val="none"/>
        <c:tickLblPos val="nextTo"/>
        <c:crossAx val="192273024"/>
        <c:crosses val="autoZero"/>
        <c:auto val="1"/>
        <c:lblAlgn val="ctr"/>
        <c:lblOffset val="100"/>
        <c:noMultiLvlLbl val="0"/>
      </c:catAx>
      <c:valAx>
        <c:axId val="19227302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2271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492008133657758"/>
          <c:h val="1"/>
        </c:manualLayout>
      </c:layout>
      <c:barChart>
        <c:barDir val="bar"/>
        <c:grouping val="stacked"/>
        <c:varyColors val="0"/>
        <c:ser>
          <c:idx val="3"/>
          <c:order val="0"/>
          <c:tx>
            <c:strRef>
              <c:f>Sheet1!$B$1</c:f>
              <c:strCache>
                <c:ptCount val="1"/>
                <c:pt idx="0">
                  <c:v>Частная компания</c:v>
                </c:pt>
              </c:strCache>
            </c:strRef>
          </c:tx>
          <c:spPr>
            <a:solidFill>
              <a:schemeClr val="accent4"/>
            </a:solidFill>
            <a:ln>
              <a:noFill/>
            </a:ln>
            <a:effectLst/>
          </c:spPr>
          <c:invertIfNegative val="0"/>
          <c:dLbls>
            <c:dLbl>
              <c:idx val="29"/>
              <c:tx>
                <c:rich>
                  <a:bodyPr/>
                  <a:lstStyle/>
                  <a:p>
                    <a:r>
                      <a:rPr lang="en-US" dirty="0"/>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66-1A4C-9E5C-79CB0BF01825}"/>
                </c:ext>
              </c:extLst>
            </c:dLbl>
            <c:dLbl>
              <c:idx val="30"/>
              <c:tx>
                <c:rich>
                  <a:bodyPr/>
                  <a:lstStyle/>
                  <a:p>
                    <a:r>
                      <a:rPr lang="en-US" dirty="0"/>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66-1A4C-9E5C-79CB0BF01825}"/>
                </c:ext>
              </c:extLst>
            </c:dLbl>
            <c:numFmt formatCode="General" sourceLinked="0"/>
            <c:spPr>
              <a:noFill/>
              <a:ln>
                <a:noFill/>
              </a:ln>
              <a:effectLst/>
            </c:spPr>
            <c:txPr>
              <a:bodyPr rot="0" vert="horz"/>
              <a:lstStyle/>
              <a:p>
                <a:pPr>
                  <a:defRPr b="1">
                    <a:solidFill>
                      <a:schemeClr val="bg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16.399999999999999</c:v>
                </c:pt>
                <c:pt idx="1">
                  <c:v>27.3</c:v>
                </c:pt>
                <c:pt idx="2">
                  <c:v>15.6</c:v>
                </c:pt>
                <c:pt idx="3">
                  <c:v>22.7</c:v>
                </c:pt>
                <c:pt idx="4">
                  <c:v>26.6</c:v>
                </c:pt>
                <c:pt idx="5">
                  <c:v>20.3</c:v>
                </c:pt>
                <c:pt idx="6">
                  <c:v>18</c:v>
                </c:pt>
              </c:numCache>
            </c:numRef>
          </c:val>
          <c:extLst>
            <c:ext xmlns:c16="http://schemas.microsoft.com/office/drawing/2014/chart" uri="{C3380CC4-5D6E-409C-BE32-E72D297353CC}">
              <c16:uniqueId val="{00000002-0D66-1A4C-9E5C-79CB0BF01825}"/>
            </c:ext>
          </c:extLst>
        </c:ser>
        <c:dLbls>
          <c:showLegendKey val="0"/>
          <c:showVal val="1"/>
          <c:showCatName val="0"/>
          <c:showSerName val="0"/>
          <c:showPercent val="0"/>
          <c:showBubbleSize val="0"/>
        </c:dLbls>
        <c:gapWidth val="190"/>
        <c:overlap val="100"/>
        <c:axId val="192384384"/>
        <c:axId val="192427136"/>
      </c:barChart>
      <c:catAx>
        <c:axId val="192384384"/>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92427136"/>
        <c:crosses val="autoZero"/>
        <c:auto val="1"/>
        <c:lblAlgn val="ctr"/>
        <c:lblOffset val="100"/>
        <c:tickMarkSkip val="1"/>
        <c:noMultiLvlLbl val="0"/>
      </c:catAx>
      <c:valAx>
        <c:axId val="192427136"/>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92384384"/>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492008133657758"/>
          <c:h val="1"/>
        </c:manualLayout>
      </c:layout>
      <c:barChart>
        <c:barDir val="bar"/>
        <c:grouping val="stacked"/>
        <c:varyColors val="0"/>
        <c:ser>
          <c:idx val="3"/>
          <c:order val="0"/>
          <c:tx>
            <c:strRef>
              <c:f>Sheet1!$B$1</c:f>
              <c:strCache>
                <c:ptCount val="1"/>
                <c:pt idx="0">
                  <c:v>Частная компания</c:v>
                </c:pt>
              </c:strCache>
            </c:strRef>
          </c:tx>
          <c:spPr>
            <a:solidFill>
              <a:schemeClr val="tx2">
                <a:lumMod val="40000"/>
                <a:lumOff val="60000"/>
              </a:schemeClr>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08-8F4D-8B93-FE338E51D590}"/>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08-8F4D-8B93-FE338E51D590}"/>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19.600000000000001</c:v>
                </c:pt>
                <c:pt idx="1">
                  <c:v>27</c:v>
                </c:pt>
                <c:pt idx="2">
                  <c:v>28</c:v>
                </c:pt>
                <c:pt idx="3">
                  <c:v>21</c:v>
                </c:pt>
                <c:pt idx="4">
                  <c:v>22</c:v>
                </c:pt>
                <c:pt idx="5">
                  <c:v>19</c:v>
                </c:pt>
                <c:pt idx="6">
                  <c:v>14</c:v>
                </c:pt>
              </c:numCache>
            </c:numRef>
          </c:val>
          <c:extLst>
            <c:ext xmlns:c16="http://schemas.microsoft.com/office/drawing/2014/chart" uri="{C3380CC4-5D6E-409C-BE32-E72D297353CC}">
              <c16:uniqueId val="{00000002-3808-8F4D-8B93-FE338E51D590}"/>
            </c:ext>
          </c:extLst>
        </c:ser>
        <c:dLbls>
          <c:showLegendKey val="0"/>
          <c:showVal val="1"/>
          <c:showCatName val="0"/>
          <c:showSerName val="0"/>
          <c:showPercent val="0"/>
          <c:showBubbleSize val="0"/>
        </c:dLbls>
        <c:gapWidth val="190"/>
        <c:overlap val="100"/>
        <c:axId val="192545536"/>
        <c:axId val="192547072"/>
      </c:barChart>
      <c:catAx>
        <c:axId val="192545536"/>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92547072"/>
        <c:crosses val="autoZero"/>
        <c:auto val="1"/>
        <c:lblAlgn val="ctr"/>
        <c:lblOffset val="100"/>
        <c:tickMarkSkip val="1"/>
        <c:noMultiLvlLbl val="0"/>
      </c:catAx>
      <c:valAx>
        <c:axId val="192547072"/>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92545536"/>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02719822583035E-2"/>
          <c:y val="0"/>
          <c:w val="0.8492008133657758"/>
          <c:h val="1"/>
        </c:manualLayout>
      </c:layout>
      <c:barChart>
        <c:barDir val="bar"/>
        <c:grouping val="stacked"/>
        <c:varyColors val="0"/>
        <c:ser>
          <c:idx val="3"/>
          <c:order val="0"/>
          <c:tx>
            <c:strRef>
              <c:f>Sheet1!$B$1</c:f>
              <c:strCache>
                <c:ptCount val="1"/>
                <c:pt idx="0">
                  <c:v>Частная компания</c:v>
                </c:pt>
              </c:strCache>
            </c:strRef>
          </c:tx>
          <c:spPr>
            <a:solidFill>
              <a:schemeClr val="accent1">
                <a:lumMod val="40000"/>
                <a:lumOff val="60000"/>
              </a:schemeClr>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14-1D43-B087-70856DA20284}"/>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14-1D43-B087-70856DA20284}"/>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16.7</c:v>
                </c:pt>
                <c:pt idx="1">
                  <c:v>30.7</c:v>
                </c:pt>
                <c:pt idx="2">
                  <c:v>16.7</c:v>
                </c:pt>
                <c:pt idx="3">
                  <c:v>12.3</c:v>
                </c:pt>
                <c:pt idx="4">
                  <c:v>28.9</c:v>
                </c:pt>
                <c:pt idx="5">
                  <c:v>16.7</c:v>
                </c:pt>
                <c:pt idx="6">
                  <c:v>21.1</c:v>
                </c:pt>
              </c:numCache>
            </c:numRef>
          </c:val>
          <c:extLst>
            <c:ext xmlns:c16="http://schemas.microsoft.com/office/drawing/2014/chart" uri="{C3380CC4-5D6E-409C-BE32-E72D297353CC}">
              <c16:uniqueId val="{00000002-4E14-1D43-B087-70856DA20284}"/>
            </c:ext>
          </c:extLst>
        </c:ser>
        <c:dLbls>
          <c:showLegendKey val="0"/>
          <c:showVal val="1"/>
          <c:showCatName val="0"/>
          <c:showSerName val="0"/>
          <c:showPercent val="0"/>
          <c:showBubbleSize val="0"/>
        </c:dLbls>
        <c:gapWidth val="190"/>
        <c:overlap val="100"/>
        <c:axId val="192583552"/>
        <c:axId val="192585088"/>
      </c:barChart>
      <c:catAx>
        <c:axId val="192583552"/>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92585088"/>
        <c:crosses val="autoZero"/>
        <c:auto val="1"/>
        <c:lblAlgn val="ctr"/>
        <c:lblOffset val="100"/>
        <c:tickMarkSkip val="1"/>
        <c:noMultiLvlLbl val="0"/>
      </c:catAx>
      <c:valAx>
        <c:axId val="192585088"/>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92583552"/>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492008133657758"/>
          <c:h val="1"/>
        </c:manualLayout>
      </c:layout>
      <c:barChart>
        <c:barDir val="bar"/>
        <c:grouping val="stacked"/>
        <c:varyColors val="0"/>
        <c:ser>
          <c:idx val="3"/>
          <c:order val="0"/>
          <c:tx>
            <c:strRef>
              <c:f>Sheet1!$B$1</c:f>
              <c:strCache>
                <c:ptCount val="1"/>
                <c:pt idx="0">
                  <c:v>Частная компания</c:v>
                </c:pt>
              </c:strCache>
            </c:strRef>
          </c:tx>
          <c:spPr>
            <a:solidFill>
              <a:srgbClr val="78A779"/>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86-3341-A7F8-CD24B8188870}"/>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86-3341-A7F8-CD24B8188870}"/>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23.3</c:v>
                </c:pt>
                <c:pt idx="1">
                  <c:v>29.3</c:v>
                </c:pt>
                <c:pt idx="2">
                  <c:v>22.7</c:v>
                </c:pt>
                <c:pt idx="3">
                  <c:v>18</c:v>
                </c:pt>
                <c:pt idx="4">
                  <c:v>22.7</c:v>
                </c:pt>
                <c:pt idx="5">
                  <c:v>20</c:v>
                </c:pt>
                <c:pt idx="6">
                  <c:v>22</c:v>
                </c:pt>
              </c:numCache>
            </c:numRef>
          </c:val>
          <c:extLst>
            <c:ext xmlns:c16="http://schemas.microsoft.com/office/drawing/2014/chart" uri="{C3380CC4-5D6E-409C-BE32-E72D297353CC}">
              <c16:uniqueId val="{00000002-9786-3341-A7F8-CD24B8188870}"/>
            </c:ext>
          </c:extLst>
        </c:ser>
        <c:dLbls>
          <c:showLegendKey val="0"/>
          <c:showVal val="1"/>
          <c:showCatName val="0"/>
          <c:showSerName val="0"/>
          <c:showPercent val="0"/>
          <c:showBubbleSize val="0"/>
        </c:dLbls>
        <c:gapWidth val="190"/>
        <c:overlap val="100"/>
        <c:axId val="192650240"/>
        <c:axId val="192660224"/>
      </c:barChart>
      <c:catAx>
        <c:axId val="192650240"/>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92660224"/>
        <c:crosses val="autoZero"/>
        <c:auto val="1"/>
        <c:lblAlgn val="ctr"/>
        <c:lblOffset val="100"/>
        <c:tickMarkSkip val="1"/>
        <c:noMultiLvlLbl val="0"/>
      </c:catAx>
      <c:valAx>
        <c:axId val="192660224"/>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92650240"/>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492008133657758"/>
          <c:h val="1"/>
        </c:manualLayout>
      </c:layout>
      <c:barChart>
        <c:barDir val="bar"/>
        <c:grouping val="stacked"/>
        <c:varyColors val="0"/>
        <c:ser>
          <c:idx val="3"/>
          <c:order val="0"/>
          <c:tx>
            <c:strRef>
              <c:f>Sheet1!$B$1</c:f>
              <c:strCache>
                <c:ptCount val="1"/>
                <c:pt idx="0">
                  <c:v>Частная компания</c:v>
                </c:pt>
              </c:strCache>
            </c:strRef>
          </c:tx>
          <c:spPr>
            <a:solidFill>
              <a:srgbClr val="00B0F0"/>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32-A742-8C50-D9528338660E}"/>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32-A742-8C50-D9528338660E}"/>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24.4</c:v>
                </c:pt>
                <c:pt idx="1">
                  <c:v>26.8</c:v>
                </c:pt>
                <c:pt idx="2">
                  <c:v>34.1</c:v>
                </c:pt>
                <c:pt idx="3">
                  <c:v>19.5</c:v>
                </c:pt>
                <c:pt idx="4">
                  <c:v>31.7</c:v>
                </c:pt>
                <c:pt idx="5">
                  <c:v>14.6</c:v>
                </c:pt>
                <c:pt idx="6">
                  <c:v>4.9000000000000004</c:v>
                </c:pt>
              </c:numCache>
            </c:numRef>
          </c:val>
          <c:extLst>
            <c:ext xmlns:c16="http://schemas.microsoft.com/office/drawing/2014/chart" uri="{C3380CC4-5D6E-409C-BE32-E72D297353CC}">
              <c16:uniqueId val="{00000002-0132-A742-8C50-D9528338660E}"/>
            </c:ext>
          </c:extLst>
        </c:ser>
        <c:dLbls>
          <c:showLegendKey val="0"/>
          <c:showVal val="1"/>
          <c:showCatName val="0"/>
          <c:showSerName val="0"/>
          <c:showPercent val="0"/>
          <c:showBubbleSize val="0"/>
        </c:dLbls>
        <c:gapWidth val="190"/>
        <c:overlap val="100"/>
        <c:axId val="192733568"/>
        <c:axId val="192735104"/>
      </c:barChart>
      <c:catAx>
        <c:axId val="192733568"/>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92735104"/>
        <c:crosses val="autoZero"/>
        <c:auto val="1"/>
        <c:lblAlgn val="ctr"/>
        <c:lblOffset val="100"/>
        <c:tickMarkSkip val="1"/>
        <c:noMultiLvlLbl val="0"/>
      </c:catAx>
      <c:valAx>
        <c:axId val="192735104"/>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92733568"/>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846377647043715"/>
          <c:h val="1"/>
        </c:manualLayout>
      </c:layout>
      <c:barChart>
        <c:barDir val="bar"/>
        <c:grouping val="stacked"/>
        <c:varyColors val="0"/>
        <c:ser>
          <c:idx val="3"/>
          <c:order val="0"/>
          <c:tx>
            <c:strRef>
              <c:f>Sheet1!$B$1</c:f>
              <c:strCache>
                <c:ptCount val="1"/>
                <c:pt idx="0">
                  <c:v>Частная компания</c:v>
                </c:pt>
              </c:strCache>
            </c:strRef>
          </c:tx>
          <c:spPr>
            <a:solidFill>
              <a:schemeClr val="bg1">
                <a:lumMod val="65000"/>
              </a:schemeClr>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0E-984C-9CFA-8E09FABC0FAE}"/>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0E-984C-9CFA-8E09FABC0FAE}"/>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24.4</c:v>
                </c:pt>
                <c:pt idx="1">
                  <c:v>26.8</c:v>
                </c:pt>
                <c:pt idx="2">
                  <c:v>34.1</c:v>
                </c:pt>
                <c:pt idx="3">
                  <c:v>19.5</c:v>
                </c:pt>
                <c:pt idx="4">
                  <c:v>31.7</c:v>
                </c:pt>
                <c:pt idx="5">
                  <c:v>14.6</c:v>
                </c:pt>
                <c:pt idx="6">
                  <c:v>4.9000000000000004</c:v>
                </c:pt>
              </c:numCache>
            </c:numRef>
          </c:val>
          <c:extLst>
            <c:ext xmlns:c16="http://schemas.microsoft.com/office/drawing/2014/chart" uri="{C3380CC4-5D6E-409C-BE32-E72D297353CC}">
              <c16:uniqueId val="{00000002-810E-984C-9CFA-8E09FABC0FAE}"/>
            </c:ext>
          </c:extLst>
        </c:ser>
        <c:dLbls>
          <c:showLegendKey val="0"/>
          <c:showVal val="1"/>
          <c:showCatName val="0"/>
          <c:showSerName val="0"/>
          <c:showPercent val="0"/>
          <c:showBubbleSize val="0"/>
        </c:dLbls>
        <c:gapWidth val="190"/>
        <c:overlap val="100"/>
        <c:axId val="192783872"/>
        <c:axId val="192785408"/>
      </c:barChart>
      <c:catAx>
        <c:axId val="192783872"/>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92785408"/>
        <c:crosses val="autoZero"/>
        <c:auto val="1"/>
        <c:lblAlgn val="ctr"/>
        <c:lblOffset val="100"/>
        <c:tickMarkSkip val="1"/>
        <c:noMultiLvlLbl val="0"/>
      </c:catAx>
      <c:valAx>
        <c:axId val="192785408"/>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92783872"/>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ru-RU" sz="1200" b="1" dirty="0"/>
              <a:t>Каким источникам информации вы наиболее доверяете, когда вам необходимо принять решение о том, какой финансовый продукт/услугу или банк выбрать?</a:t>
            </a:r>
          </a:p>
        </c:rich>
      </c:tx>
      <c:overlay val="0"/>
      <c:spPr>
        <a:noFill/>
        <a:ln w="25400">
          <a:noFill/>
        </a:ln>
      </c:spPr>
    </c:title>
    <c:autoTitleDeleted val="0"/>
    <c:plotArea>
      <c:layout/>
      <c:barChart>
        <c:barDir val="bar"/>
        <c:grouping val="clustered"/>
        <c:varyColors val="0"/>
        <c:ser>
          <c:idx val="0"/>
          <c:order val="0"/>
          <c:spPr>
            <a:solidFill>
              <a:srgbClr val="5B9BD5"/>
            </a:solidFill>
            <a:ln w="25400">
              <a:noFill/>
            </a:ln>
          </c:spPr>
          <c:invertIfNegative val="0"/>
          <c:dLbls>
            <c:dLbl>
              <c:idx val="14"/>
              <c:tx>
                <c:rich>
                  <a:bodyPr/>
                  <a:lstStyle/>
                  <a:p>
                    <a:r>
                      <a:rPr lang="en-US" dirty="0"/>
                      <a:t>0,4%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00-461F-B8EE-E940AF73FAE4}"/>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общая!$B$601:$B$619</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общая!$C$601:$C$619</c:f>
              <c:numCache>
                <c:formatCode>###0.0%</c:formatCode>
                <c:ptCount val="19"/>
                <c:pt idx="0">
                  <c:v>0.31550000000000067</c:v>
                </c:pt>
                <c:pt idx="1">
                  <c:v>0.38950000000000073</c:v>
                </c:pt>
                <c:pt idx="2">
                  <c:v>0.15200000000000033</c:v>
                </c:pt>
                <c:pt idx="3">
                  <c:v>0.1285</c:v>
                </c:pt>
                <c:pt idx="4">
                  <c:v>5.9000000000000129E-2</c:v>
                </c:pt>
                <c:pt idx="5">
                  <c:v>6.25E-2</c:v>
                </c:pt>
                <c:pt idx="6">
                  <c:v>4.4000000000000032E-2</c:v>
                </c:pt>
                <c:pt idx="7">
                  <c:v>3.2500000000000001E-2</c:v>
                </c:pt>
                <c:pt idx="8">
                  <c:v>3.3500000000000002E-2</c:v>
                </c:pt>
                <c:pt idx="9">
                  <c:v>7.0499999999999993E-2</c:v>
                </c:pt>
                <c:pt idx="10">
                  <c:v>3.95E-2</c:v>
                </c:pt>
                <c:pt idx="11">
                  <c:v>2.3E-2</c:v>
                </c:pt>
                <c:pt idx="12">
                  <c:v>4.4500000000000033E-2</c:v>
                </c:pt>
                <c:pt idx="13">
                  <c:v>6.0500000000000012E-2</c:v>
                </c:pt>
                <c:pt idx="14" formatCode="####.0%">
                  <c:v>3.4999999999999996E-3</c:v>
                </c:pt>
                <c:pt idx="15">
                  <c:v>0.18650000000000036</c:v>
                </c:pt>
                <c:pt idx="16">
                  <c:v>6.8499999999999991E-2</c:v>
                </c:pt>
                <c:pt idx="17">
                  <c:v>4.6500000000000007E-2</c:v>
                </c:pt>
                <c:pt idx="18">
                  <c:v>3.95E-2</c:v>
                </c:pt>
              </c:numCache>
            </c:numRef>
          </c:val>
          <c:extLst>
            <c:ext xmlns:c16="http://schemas.microsoft.com/office/drawing/2014/chart" uri="{C3380CC4-5D6E-409C-BE32-E72D297353CC}">
              <c16:uniqueId val="{00000000-118E-6243-89A7-F5F157EC5251}"/>
            </c:ext>
          </c:extLst>
        </c:ser>
        <c:dLbls>
          <c:showLegendKey val="0"/>
          <c:showVal val="0"/>
          <c:showCatName val="0"/>
          <c:showSerName val="0"/>
          <c:showPercent val="0"/>
          <c:showBubbleSize val="0"/>
        </c:dLbls>
        <c:gapWidth val="182"/>
        <c:axId val="126523648"/>
        <c:axId val="126529536"/>
      </c:barChart>
      <c:catAx>
        <c:axId val="126523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6529536"/>
        <c:crosses val="autoZero"/>
        <c:auto val="1"/>
        <c:lblAlgn val="ctr"/>
        <c:lblOffset val="100"/>
        <c:noMultiLvlLbl val="0"/>
      </c:catAx>
      <c:valAx>
        <c:axId val="126529536"/>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6523648"/>
        <c:crosses val="autoZero"/>
        <c:crossBetween val="between"/>
      </c:valAx>
      <c:spPr>
        <a:noFill/>
        <a:ln w="25400">
          <a:noFill/>
        </a:ln>
      </c:spPr>
    </c:plotArea>
    <c:plotVisOnly val="1"/>
    <c:dispBlanksAs val="gap"/>
    <c:showDLblsOverMax val="0"/>
  </c:chart>
  <c:spPr>
    <a:solidFill>
      <a:schemeClr val="accent2">
        <a:lumMod val="60000"/>
        <a:lumOff val="40000"/>
      </a:schemeClr>
    </a:solidFill>
    <a:ln w="9525" cap="flat" cmpd="sng" algn="ctr">
      <a:solidFill>
        <a:schemeClr val="accent1"/>
      </a:solidFill>
      <a:round/>
    </a:ln>
    <a:effectLst/>
  </c:spPr>
  <c:txPr>
    <a:bodyPr/>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b="1" dirty="0">
                <a:solidFill>
                  <a:schemeClr val="tx1"/>
                </a:solidFill>
              </a:rPr>
              <a:t>Управление собственными  финансовыми  средствами</a:t>
            </a:r>
          </a:p>
        </c:rich>
      </c:tx>
      <c:overlay val="0"/>
      <c:spPr>
        <a:noFill/>
        <a:ln>
          <a:noFill/>
        </a:ln>
        <a:effectLst/>
      </c:spPr>
    </c:title>
    <c:autoTitleDeleted val="0"/>
    <c:plotArea>
      <c:layout/>
      <c:barChart>
        <c:barDir val="col"/>
        <c:grouping val="clustered"/>
        <c:varyColors val="0"/>
        <c:ser>
          <c:idx val="0"/>
          <c:order val="0"/>
          <c:tx>
            <c:strRef>
              <c:f>'[Диаграмма в Microsoft PowerPoint]Лист2'!$B$1</c:f>
              <c:strCache>
                <c:ptCount val="1"/>
                <c:pt idx="0">
                  <c:v>Ряд 1</c:v>
                </c:pt>
              </c:strCache>
            </c:strRef>
          </c:tx>
          <c:spPr>
            <a:solidFill>
              <a:schemeClr val="accent1"/>
            </a:solidFill>
            <a:ln>
              <a:noFill/>
            </a:ln>
            <a:effectLst/>
          </c:spPr>
          <c:invertIfNegative val="0"/>
          <c:dPt>
            <c:idx val="0"/>
            <c:invertIfNegative val="0"/>
            <c:bubble3D val="0"/>
            <c:spPr>
              <a:solidFill>
                <a:srgbClr val="407742"/>
              </a:solidFill>
              <a:ln>
                <a:noFill/>
              </a:ln>
              <a:effectLst/>
            </c:spPr>
            <c:extLst>
              <c:ext xmlns:c16="http://schemas.microsoft.com/office/drawing/2014/chart" uri="{C3380CC4-5D6E-409C-BE32-E72D297353CC}">
                <c16:uniqueId val="{00000001-3FBC-2048-BCCC-822E67F87354}"/>
              </c:ext>
            </c:extLst>
          </c:dPt>
          <c:dPt>
            <c:idx val="1"/>
            <c:invertIfNegative val="0"/>
            <c:bubble3D val="0"/>
            <c:spPr>
              <a:solidFill>
                <a:srgbClr val="407742"/>
              </a:solidFill>
              <a:ln>
                <a:noFill/>
              </a:ln>
              <a:effectLst/>
            </c:spPr>
            <c:extLst>
              <c:ext xmlns:c16="http://schemas.microsoft.com/office/drawing/2014/chart" uri="{C3380CC4-5D6E-409C-BE32-E72D297353CC}">
                <c16:uniqueId val="{00000002-3FBC-2048-BCCC-822E67F87354}"/>
              </c:ext>
            </c:extLst>
          </c:dPt>
          <c:dPt>
            <c:idx val="2"/>
            <c:invertIfNegative val="0"/>
            <c:bubble3D val="0"/>
            <c:spPr>
              <a:solidFill>
                <a:srgbClr val="407742"/>
              </a:solidFill>
              <a:ln>
                <a:noFill/>
              </a:ln>
              <a:effectLst/>
            </c:spPr>
            <c:extLst>
              <c:ext xmlns:c16="http://schemas.microsoft.com/office/drawing/2014/chart" uri="{C3380CC4-5D6E-409C-BE32-E72D297353CC}">
                <c16:uniqueId val="{00000003-3FBC-2048-BCCC-822E67F87354}"/>
              </c:ext>
            </c:extLst>
          </c:dPt>
          <c:dPt>
            <c:idx val="3"/>
            <c:invertIfNegative val="0"/>
            <c:bubble3D val="0"/>
            <c:spPr>
              <a:solidFill>
                <a:srgbClr val="407742"/>
              </a:solidFill>
              <a:ln>
                <a:noFill/>
              </a:ln>
              <a:effectLst/>
            </c:spPr>
            <c:extLst>
              <c:ext xmlns:c16="http://schemas.microsoft.com/office/drawing/2014/chart" uri="{C3380CC4-5D6E-409C-BE32-E72D297353CC}">
                <c16:uniqueId val="{00000004-3FBC-2048-BCCC-822E67F87354}"/>
              </c:ext>
            </c:extLst>
          </c:dPt>
          <c:dPt>
            <c:idx val="4"/>
            <c:invertIfNegative val="0"/>
            <c:bubble3D val="0"/>
            <c:spPr>
              <a:solidFill>
                <a:srgbClr val="407742"/>
              </a:solidFill>
              <a:ln>
                <a:noFill/>
              </a:ln>
              <a:effectLst/>
            </c:spPr>
            <c:extLst>
              <c:ext xmlns:c16="http://schemas.microsoft.com/office/drawing/2014/chart" uri="{C3380CC4-5D6E-409C-BE32-E72D297353CC}">
                <c16:uniqueId val="{00000005-3FBC-2048-BCCC-822E67F87354}"/>
              </c:ext>
            </c:extLst>
          </c:dPt>
          <c:dLbls>
            <c:dLbl>
              <c:idx val="5"/>
              <c:tx>
                <c:rich>
                  <a:bodyPr/>
                  <a:lstStyle/>
                  <a:p>
                    <a:r>
                      <a:rPr lang="en-US" sz="1200" dirty="0">
                        <a:solidFill>
                          <a:schemeClr val="tx1"/>
                        </a:solidFill>
                      </a:rPr>
                      <a:t>37,2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BC-2048-BCCC-822E67F8735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PowerPoint]Лист2'!$A$2:$A$12</c:f>
              <c:strCache>
                <c:ptCount val="11"/>
                <c:pt idx="0">
                  <c:v>Не женат\не замужем</c:v>
                </c:pt>
                <c:pt idx="1">
                  <c:v>Женат\замужем</c:v>
                </c:pt>
                <c:pt idx="2">
                  <c:v>Разведен(а)</c:v>
                </c:pt>
                <c:pt idx="3">
                  <c:v>Вдовец\вдова</c:v>
                </c:pt>
                <c:pt idx="4">
                  <c:v>В гражданском  браке </c:v>
                </c:pt>
                <c:pt idx="5">
                  <c:v>Неполное среднее</c:v>
                </c:pt>
                <c:pt idx="6">
                  <c:v>Начальное</c:v>
                </c:pt>
                <c:pt idx="7">
                  <c:v>Среднее</c:v>
                </c:pt>
                <c:pt idx="8">
                  <c:v>Среднее специальное</c:v>
                </c:pt>
                <c:pt idx="9">
                  <c:v>Неполное высшее</c:v>
                </c:pt>
                <c:pt idx="10">
                  <c:v>Высшее</c:v>
                </c:pt>
              </c:strCache>
            </c:strRef>
          </c:cat>
          <c:val>
            <c:numRef>
              <c:f>'[Диаграмма в Microsoft PowerPoint]Лист2'!$B$2:$B$12</c:f>
              <c:numCache>
                <c:formatCode>###0.00</c:formatCode>
                <c:ptCount val="11"/>
                <c:pt idx="0">
                  <c:v>51.8</c:v>
                </c:pt>
                <c:pt idx="1">
                  <c:v>46.9</c:v>
                </c:pt>
                <c:pt idx="2">
                  <c:v>52.6</c:v>
                </c:pt>
                <c:pt idx="3">
                  <c:v>38.4</c:v>
                </c:pt>
                <c:pt idx="4">
                  <c:v>60.9</c:v>
                </c:pt>
                <c:pt idx="5">
                  <c:v>67.074829931972943</c:v>
                </c:pt>
                <c:pt idx="6">
                  <c:v>43</c:v>
                </c:pt>
                <c:pt idx="7">
                  <c:v>48.4</c:v>
                </c:pt>
                <c:pt idx="8">
                  <c:v>41.7</c:v>
                </c:pt>
                <c:pt idx="9">
                  <c:v>51.2</c:v>
                </c:pt>
                <c:pt idx="10">
                  <c:v>52.3</c:v>
                </c:pt>
              </c:numCache>
            </c:numRef>
          </c:val>
          <c:extLst>
            <c:ext xmlns:c16="http://schemas.microsoft.com/office/drawing/2014/chart" uri="{C3380CC4-5D6E-409C-BE32-E72D297353CC}">
              <c16:uniqueId val="{00000000-3FBC-2048-BCCC-822E67F87354}"/>
            </c:ext>
          </c:extLst>
        </c:ser>
        <c:dLbls>
          <c:showLegendKey val="0"/>
          <c:showVal val="0"/>
          <c:showCatName val="0"/>
          <c:showSerName val="0"/>
          <c:showPercent val="0"/>
          <c:showBubbleSize val="0"/>
        </c:dLbls>
        <c:gapWidth val="219"/>
        <c:overlap val="-27"/>
        <c:axId val="116497408"/>
        <c:axId val="116499200"/>
      </c:barChart>
      <c:catAx>
        <c:axId val="11649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116499200"/>
        <c:crosses val="autoZero"/>
        <c:auto val="1"/>
        <c:lblAlgn val="ctr"/>
        <c:lblOffset val="100"/>
        <c:noMultiLvlLbl val="0"/>
      </c:catAx>
      <c:valAx>
        <c:axId val="11649920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16497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ru-RU" sz="1400" b="1" dirty="0">
                <a:solidFill>
                  <a:schemeClr val="tx1"/>
                </a:solidFill>
              </a:rPr>
              <a:t>Если говорить об информации относительно финансовой системы страны, банков, финансовых услуг и продуктов, встречали ли вы подобную информацию в последнее время?</a:t>
            </a:r>
          </a:p>
        </c:rich>
      </c:tx>
      <c:overlay val="0"/>
      <c:spPr>
        <a:noFill/>
        <a:ln w="25400">
          <a:noFill/>
        </a:ln>
      </c:spPr>
    </c:title>
    <c:autoTitleDeleted val="0"/>
    <c:plotArea>
      <c:layout/>
      <c:barChart>
        <c:barDir val="col"/>
        <c:grouping val="clustered"/>
        <c:varyColors val="0"/>
        <c:ser>
          <c:idx val="0"/>
          <c:order val="0"/>
          <c:spPr>
            <a:solidFill>
              <a:schemeClr val="accent1"/>
            </a:solidFill>
            <a:ln w="25400">
              <a:solidFill>
                <a:schemeClr val="accent1"/>
              </a:solidFill>
            </a:ln>
          </c:spPr>
          <c:invertIfNegative val="0"/>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общая!$B$622:$B$640</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общая!$C$622:$C$640</c:f>
              <c:numCache>
                <c:formatCode>###0.0%</c:formatCode>
                <c:ptCount val="19"/>
                <c:pt idx="0">
                  <c:v>0.24450000000000024</c:v>
                </c:pt>
                <c:pt idx="1">
                  <c:v>0.3300000000000009</c:v>
                </c:pt>
                <c:pt idx="2">
                  <c:v>0.15150000000000033</c:v>
                </c:pt>
                <c:pt idx="3">
                  <c:v>0.13250000000000001</c:v>
                </c:pt>
                <c:pt idx="4">
                  <c:v>6.8000000000000019E-2</c:v>
                </c:pt>
                <c:pt idx="5">
                  <c:v>6.4000000000000112E-2</c:v>
                </c:pt>
                <c:pt idx="6">
                  <c:v>5.8000000000000003E-2</c:v>
                </c:pt>
                <c:pt idx="7">
                  <c:v>4.5000000000000012E-2</c:v>
                </c:pt>
                <c:pt idx="8">
                  <c:v>4.9500000000000023E-2</c:v>
                </c:pt>
                <c:pt idx="9">
                  <c:v>7.6499999999999999E-2</c:v>
                </c:pt>
                <c:pt idx="10">
                  <c:v>3.7500000000000006E-2</c:v>
                </c:pt>
                <c:pt idx="11">
                  <c:v>3.6000000000000011E-2</c:v>
                </c:pt>
                <c:pt idx="12">
                  <c:v>4.5500000000000013E-2</c:v>
                </c:pt>
                <c:pt idx="13">
                  <c:v>6.5500000000000003E-2</c:v>
                </c:pt>
                <c:pt idx="14">
                  <c:v>0</c:v>
                </c:pt>
                <c:pt idx="15">
                  <c:v>0.18100000000000024</c:v>
                </c:pt>
                <c:pt idx="16">
                  <c:v>6.0000000000000032E-2</c:v>
                </c:pt>
                <c:pt idx="17">
                  <c:v>4.0500000000000001E-2</c:v>
                </c:pt>
                <c:pt idx="18">
                  <c:v>6.25E-2</c:v>
                </c:pt>
              </c:numCache>
            </c:numRef>
          </c:val>
          <c:extLst>
            <c:ext xmlns:c16="http://schemas.microsoft.com/office/drawing/2014/chart" uri="{C3380CC4-5D6E-409C-BE32-E72D297353CC}">
              <c16:uniqueId val="{00000000-38EB-B34B-8DA7-51D4DB25D7DF}"/>
            </c:ext>
          </c:extLst>
        </c:ser>
        <c:dLbls>
          <c:showLegendKey val="0"/>
          <c:showVal val="0"/>
          <c:showCatName val="0"/>
          <c:showSerName val="0"/>
          <c:showPercent val="0"/>
          <c:showBubbleSize val="0"/>
        </c:dLbls>
        <c:gapWidth val="219"/>
        <c:overlap val="-27"/>
        <c:axId val="126761600"/>
        <c:axId val="126767488"/>
      </c:barChart>
      <c:catAx>
        <c:axId val="12676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126767488"/>
        <c:crosses val="autoZero"/>
        <c:auto val="1"/>
        <c:lblAlgn val="ctr"/>
        <c:lblOffset val="100"/>
        <c:noMultiLvlLbl val="0"/>
      </c:catAx>
      <c:valAx>
        <c:axId val="12676748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676160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7A4300"/>
                </a:solidFill>
                <a:latin typeface="+mn-lt"/>
                <a:ea typeface="+mn-ea"/>
                <a:cs typeface="+mn-cs"/>
              </a:defRPr>
            </a:pPr>
            <a:r>
              <a:rPr lang="ru-RU" sz="1400" b="1" dirty="0">
                <a:solidFill>
                  <a:srgbClr val="7A4300"/>
                </a:solidFill>
              </a:rPr>
              <a:t>Где и каким образом вы обычно ищете информацию о финансовых услугах, в случае, если собираетесь ими воспользоваться?</a:t>
            </a:r>
          </a:p>
        </c:rich>
      </c:tx>
      <c:layout>
        <c:manualLayout>
          <c:xMode val="edge"/>
          <c:yMode val="edge"/>
          <c:x val="1.4393653690216907E-2"/>
          <c:y val="0"/>
        </c:manualLayout>
      </c:layout>
      <c:overlay val="0"/>
      <c:spPr>
        <a:noFill/>
        <a:ln w="25400">
          <a:noFill/>
        </a:ln>
      </c:spPr>
    </c:title>
    <c:autoTitleDeleted val="0"/>
    <c:plotArea>
      <c:layout>
        <c:manualLayout>
          <c:layoutTarget val="inner"/>
          <c:xMode val="edge"/>
          <c:yMode val="edge"/>
          <c:x val="0.38303641795229593"/>
          <c:y val="0.13366604034712129"/>
          <c:w val="0.5420706923505767"/>
          <c:h val="0.6644979266093533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13-6F47-A696-E38044CB17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13-6F47-A696-E38044CB17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13-6F47-A696-E38044CB17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13-6F47-A696-E38044CB17E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13-6F47-A696-E38044CB17E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13-6F47-A696-E38044CB17E5}"/>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13-6F47-A696-E38044CB17E5}"/>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13-6F47-A696-E38044CB17E5}"/>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13-6F47-A696-E38044CB17E5}"/>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13-6F47-A696-E38044CB17E5}"/>
                </c:ext>
              </c:extLst>
            </c:dLbl>
            <c:dLbl>
              <c:idx val="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013-6F47-A696-E38044CB17E5}"/>
                </c:ext>
              </c:extLst>
            </c:dLbl>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общая!$B$643:$B$648</c:f>
              <c:strCache>
                <c:ptCount val="6"/>
                <c:pt idx="0">
                  <c:v>Статьи, страницы в интернете, на интернет-форумах</c:v>
                </c:pt>
                <c:pt idx="1">
                  <c:v>Информация в печатной прессе</c:v>
                </c:pt>
                <c:pt idx="2">
                  <c:v>Информация в интернет-СМИ</c:v>
                </c:pt>
                <c:pt idx="3">
                  <c:v>Консультации в банке</c:v>
                </c:pt>
                <c:pt idx="4">
                  <c:v>Советы друга, родственника, коллеги</c:v>
                </c:pt>
                <c:pt idx="5">
                  <c:v>Колл-центры</c:v>
                </c:pt>
              </c:strCache>
            </c:strRef>
          </c:cat>
          <c:val>
            <c:numRef>
              <c:f>общая!$C$643:$C$648</c:f>
              <c:numCache>
                <c:formatCode>###0.0%</c:formatCode>
                <c:ptCount val="6"/>
                <c:pt idx="0">
                  <c:v>0.191</c:v>
                </c:pt>
                <c:pt idx="1">
                  <c:v>0.13100000000000001</c:v>
                </c:pt>
                <c:pt idx="2">
                  <c:v>0.23050000000000001</c:v>
                </c:pt>
                <c:pt idx="3">
                  <c:v>0.48550000000000032</c:v>
                </c:pt>
                <c:pt idx="4">
                  <c:v>0.31100000000000066</c:v>
                </c:pt>
                <c:pt idx="5">
                  <c:v>0.14200000000000004</c:v>
                </c:pt>
              </c:numCache>
            </c:numRef>
          </c:val>
          <c:extLst>
            <c:ext xmlns:c16="http://schemas.microsoft.com/office/drawing/2014/chart" uri="{C3380CC4-5D6E-409C-BE32-E72D297353CC}">
              <c16:uniqueId val="{0000000C-E013-6F47-A696-E38044CB17E5}"/>
            </c:ext>
          </c:extLst>
        </c:ser>
        <c:dLbls>
          <c:showLegendKey val="0"/>
          <c:showVal val="0"/>
          <c:showCatName val="0"/>
          <c:showSerName val="0"/>
          <c:showPercent val="0"/>
          <c:showBubbleSize val="0"/>
          <c:showLeaderLines val="1"/>
        </c:dLbls>
        <c:firstSliceAng val="0"/>
      </c:pieChart>
      <c:spPr>
        <a:noFill/>
        <a:ln w="25400">
          <a:noFill/>
        </a:ln>
      </c:spPr>
    </c:plotArea>
    <c:legend>
      <c:legendPos val="b"/>
      <c:layout>
        <c:manualLayout>
          <c:xMode val="edge"/>
          <c:yMode val="edge"/>
          <c:x val="0"/>
          <c:y val="0.7143858023138695"/>
          <c:w val="0.53326013417881302"/>
          <c:h val="0.28328248235515813"/>
        </c:manualLayout>
      </c:layout>
      <c:overlay val="0"/>
      <c:spPr>
        <a:noFill/>
        <a:ln w="25400">
          <a:noFill/>
        </a:ln>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dirty="0">
                <a:solidFill>
                  <a:schemeClr val="tx1"/>
                </a:solidFill>
              </a:rPr>
              <a:t> </a:t>
            </a:r>
            <a:r>
              <a:rPr lang="ru-RU" b="1" dirty="0">
                <a:solidFill>
                  <a:schemeClr val="tx1"/>
                </a:solidFill>
              </a:rPr>
              <a:t>Каким источникам информации вы наиболее доверяете, когда вам необходимо принять решение о том, какой финансовый продукт/услугу или банк выбрать?</a:t>
            </a:r>
            <a:endParaRPr lang="en-US" b="1"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Лист1!$C$1</c:f>
              <c:strCache>
                <c:ptCount val="1"/>
                <c:pt idx="0">
                  <c:v>Column N %</c:v>
                </c:pt>
              </c:strCache>
            </c:strRef>
          </c:tx>
          <c:spPr>
            <a:solidFill>
              <a:schemeClr val="accent1"/>
            </a:solidFill>
            <a:ln>
              <a:noFill/>
            </a:ln>
            <a:effectLst/>
          </c:spPr>
          <c:invertIfNegative val="0"/>
          <c:dLbls>
            <c:dLbl>
              <c:idx val="14"/>
              <c:tx>
                <c:rich>
                  <a:bodyPr/>
                  <a:lstStyle/>
                  <a:p>
                    <a:r>
                      <a:rPr lang="en-US" dirty="0"/>
                      <a:t>0,4%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BB-45A6-8528-DC1434D11B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Лист1!$A$2:$B$20</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Лист1!$C$2:$C$20</c:f>
              <c:numCache>
                <c:formatCode>###0.0%</c:formatCode>
                <c:ptCount val="19"/>
                <c:pt idx="0">
                  <c:v>0.31550000000000067</c:v>
                </c:pt>
                <c:pt idx="1">
                  <c:v>0.38950000000000073</c:v>
                </c:pt>
                <c:pt idx="2">
                  <c:v>0.15200000000000033</c:v>
                </c:pt>
                <c:pt idx="3">
                  <c:v>0.1285</c:v>
                </c:pt>
                <c:pt idx="4">
                  <c:v>5.9000000000000129E-2</c:v>
                </c:pt>
                <c:pt idx="5">
                  <c:v>6.25E-2</c:v>
                </c:pt>
                <c:pt idx="6">
                  <c:v>4.4000000000000032E-2</c:v>
                </c:pt>
                <c:pt idx="7">
                  <c:v>3.2500000000000001E-2</c:v>
                </c:pt>
                <c:pt idx="8">
                  <c:v>3.3500000000000002E-2</c:v>
                </c:pt>
                <c:pt idx="9">
                  <c:v>7.0499999999999993E-2</c:v>
                </c:pt>
                <c:pt idx="10">
                  <c:v>3.95E-2</c:v>
                </c:pt>
                <c:pt idx="11">
                  <c:v>2.3E-2</c:v>
                </c:pt>
                <c:pt idx="12">
                  <c:v>4.4500000000000033E-2</c:v>
                </c:pt>
                <c:pt idx="13">
                  <c:v>6.0500000000000012E-2</c:v>
                </c:pt>
                <c:pt idx="14" formatCode="####.0%">
                  <c:v>3.4999999999999996E-3</c:v>
                </c:pt>
                <c:pt idx="15">
                  <c:v>0.18650000000000036</c:v>
                </c:pt>
                <c:pt idx="16">
                  <c:v>6.8499999999999991E-2</c:v>
                </c:pt>
                <c:pt idx="17">
                  <c:v>4.6500000000000007E-2</c:v>
                </c:pt>
                <c:pt idx="18">
                  <c:v>3.95E-2</c:v>
                </c:pt>
              </c:numCache>
            </c:numRef>
          </c:val>
          <c:extLst>
            <c:ext xmlns:c16="http://schemas.microsoft.com/office/drawing/2014/chart" uri="{C3380CC4-5D6E-409C-BE32-E72D297353CC}">
              <c16:uniqueId val="{00000000-72B6-194B-A6F4-BD144EC57A61}"/>
            </c:ext>
          </c:extLst>
        </c:ser>
        <c:dLbls>
          <c:showLegendKey val="0"/>
          <c:showVal val="0"/>
          <c:showCatName val="0"/>
          <c:showSerName val="0"/>
          <c:showPercent val="0"/>
          <c:showBubbleSize val="0"/>
        </c:dLbls>
        <c:gapWidth val="219"/>
        <c:overlap val="-27"/>
        <c:axId val="126695680"/>
        <c:axId val="126701568"/>
      </c:barChart>
      <c:catAx>
        <c:axId val="12669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6701568"/>
        <c:crosses val="autoZero"/>
        <c:auto val="1"/>
        <c:lblAlgn val="ctr"/>
        <c:lblOffset val="100"/>
        <c:noMultiLvlLbl val="0"/>
      </c:catAx>
      <c:valAx>
        <c:axId val="12670156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26695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vert="horz"/>
        <a:lstStyle/>
        <a:p>
          <a:pPr>
            <a:defRPr/>
          </a:pPr>
          <a:endParaRPr lang="ru-RU"/>
        </a:p>
      </c:txPr>
    </c:title>
    <c:autoTitleDeleted val="0"/>
    <c:plotArea>
      <c:layout/>
      <c:barChart>
        <c:barDir val="bar"/>
        <c:grouping val="clustered"/>
        <c:varyColors val="0"/>
        <c:ser>
          <c:idx val="0"/>
          <c:order val="0"/>
          <c:tx>
            <c:strRef>
              <c:f>Лист1!$B$51</c:f>
              <c:strCache>
                <c:ptCount val="1"/>
                <c:pt idx="0">
                  <c:v>Частная компания</c:v>
                </c:pt>
              </c:strCache>
            </c:strRef>
          </c:tx>
          <c:spPr>
            <a:solidFill>
              <a:schemeClr val="accent1"/>
            </a:solidFill>
            <a:ln>
              <a:noFill/>
            </a:ln>
            <a:effectLst/>
          </c:spPr>
          <c:invertIfNegative val="0"/>
          <c:dLbls>
            <c:spPr>
              <a:noFill/>
              <a:ln>
                <a:noFill/>
              </a:ln>
              <a:effectLst/>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Лист1!$A$52:$A$70</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Лист1!$B$52:$B$70</c:f>
              <c:numCache>
                <c:formatCode>0.00%</c:formatCode>
                <c:ptCount val="19"/>
                <c:pt idx="0">
                  <c:v>0.43800000000000067</c:v>
                </c:pt>
                <c:pt idx="1">
                  <c:v>0.53100000000000003</c:v>
                </c:pt>
                <c:pt idx="2">
                  <c:v>0.21900000000000036</c:v>
                </c:pt>
                <c:pt idx="3">
                  <c:v>0.21100000000000024</c:v>
                </c:pt>
                <c:pt idx="4">
                  <c:v>7.0000000000000021E-2</c:v>
                </c:pt>
                <c:pt idx="5">
                  <c:v>0.10199999999999998</c:v>
                </c:pt>
                <c:pt idx="6">
                  <c:v>7.8000000000000014E-2</c:v>
                </c:pt>
                <c:pt idx="7">
                  <c:v>0</c:v>
                </c:pt>
                <c:pt idx="8">
                  <c:v>3.1000000000000052E-2</c:v>
                </c:pt>
                <c:pt idx="9">
                  <c:v>7.8000000000000014E-2</c:v>
                </c:pt>
                <c:pt idx="10">
                  <c:v>2.3E-2</c:v>
                </c:pt>
                <c:pt idx="11">
                  <c:v>1.6000000000000021E-2</c:v>
                </c:pt>
                <c:pt idx="12">
                  <c:v>1.6000000000000021E-2</c:v>
                </c:pt>
                <c:pt idx="13">
                  <c:v>2.3E-2</c:v>
                </c:pt>
                <c:pt idx="14">
                  <c:v>0</c:v>
                </c:pt>
                <c:pt idx="15">
                  <c:v>4.7000000000000014E-2</c:v>
                </c:pt>
                <c:pt idx="16">
                  <c:v>2.3E-2</c:v>
                </c:pt>
                <c:pt idx="17">
                  <c:v>8.0000000000000227E-3</c:v>
                </c:pt>
                <c:pt idx="18">
                  <c:v>9.4000000000000028E-2</c:v>
                </c:pt>
              </c:numCache>
            </c:numRef>
          </c:val>
          <c:extLst>
            <c:ext xmlns:c16="http://schemas.microsoft.com/office/drawing/2014/chart" uri="{C3380CC4-5D6E-409C-BE32-E72D297353CC}">
              <c16:uniqueId val="{00000000-6CB3-2541-8B95-D0339B4DB051}"/>
            </c:ext>
          </c:extLst>
        </c:ser>
        <c:dLbls>
          <c:showLegendKey val="0"/>
          <c:showVal val="0"/>
          <c:showCatName val="0"/>
          <c:showSerName val="0"/>
          <c:showPercent val="0"/>
          <c:showBubbleSize val="0"/>
        </c:dLbls>
        <c:gapWidth val="182"/>
        <c:axId val="126980480"/>
        <c:axId val="126982016"/>
      </c:barChart>
      <c:catAx>
        <c:axId val="126980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ru-RU"/>
          </a:p>
        </c:txPr>
        <c:crossAx val="126982016"/>
        <c:crosses val="autoZero"/>
        <c:auto val="1"/>
        <c:lblAlgn val="ctr"/>
        <c:lblOffset val="100"/>
        <c:noMultiLvlLbl val="0"/>
      </c:catAx>
      <c:valAx>
        <c:axId val="126982016"/>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69804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ru-RU"/>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ru-RU" b="1" dirty="0">
                <a:solidFill>
                  <a:schemeClr val="tx1"/>
                </a:solidFill>
              </a:rPr>
              <a:t>Госучреждение</a:t>
            </a:r>
          </a:p>
        </c:rich>
      </c:tx>
      <c:overlay val="0"/>
      <c:spPr>
        <a:noFill/>
        <a:ln>
          <a:noFill/>
        </a:ln>
        <a:effectLst/>
      </c:spPr>
    </c:title>
    <c:autoTitleDeleted val="0"/>
    <c:plotArea>
      <c:layout/>
      <c:barChart>
        <c:barDir val="bar"/>
        <c:grouping val="clustered"/>
        <c:varyColors val="0"/>
        <c:ser>
          <c:idx val="0"/>
          <c:order val="0"/>
          <c:tx>
            <c:strRef>
              <c:f>Лист2!$B$1</c:f>
              <c:strCache>
                <c:ptCount val="1"/>
                <c:pt idx="0">
                  <c:v>Гос.учреждение</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Лист2!$A$2:$A$20</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Лист2!$B$2:$B$20</c:f>
              <c:numCache>
                <c:formatCode>0.00%</c:formatCode>
                <c:ptCount val="19"/>
                <c:pt idx="0">
                  <c:v>0.43600000000000066</c:v>
                </c:pt>
                <c:pt idx="1">
                  <c:v>0.58299999999999996</c:v>
                </c:pt>
                <c:pt idx="2">
                  <c:v>0.21500000000000033</c:v>
                </c:pt>
                <c:pt idx="3">
                  <c:v>0.14700000000000021</c:v>
                </c:pt>
                <c:pt idx="4">
                  <c:v>8.0000000000000043E-2</c:v>
                </c:pt>
                <c:pt idx="5">
                  <c:v>8.0000000000000043E-2</c:v>
                </c:pt>
                <c:pt idx="6">
                  <c:v>6.7000000000000004E-2</c:v>
                </c:pt>
                <c:pt idx="7">
                  <c:v>4.9000000000000106E-2</c:v>
                </c:pt>
                <c:pt idx="8">
                  <c:v>4.3000000000000003E-2</c:v>
                </c:pt>
                <c:pt idx="9">
                  <c:v>0.129</c:v>
                </c:pt>
                <c:pt idx="10">
                  <c:v>4.9000000000000106E-2</c:v>
                </c:pt>
                <c:pt idx="11">
                  <c:v>1.7999999999999999E-2</c:v>
                </c:pt>
                <c:pt idx="12">
                  <c:v>1.2E-2</c:v>
                </c:pt>
                <c:pt idx="13">
                  <c:v>2.5000000000000001E-2</c:v>
                </c:pt>
                <c:pt idx="14">
                  <c:v>0</c:v>
                </c:pt>
                <c:pt idx="15">
                  <c:v>6.1000000000000013E-2</c:v>
                </c:pt>
                <c:pt idx="16">
                  <c:v>1.2E-2</c:v>
                </c:pt>
                <c:pt idx="17">
                  <c:v>1.2E-2</c:v>
                </c:pt>
                <c:pt idx="18">
                  <c:v>4.3000000000000003E-2</c:v>
                </c:pt>
              </c:numCache>
            </c:numRef>
          </c:val>
          <c:extLst>
            <c:ext xmlns:c16="http://schemas.microsoft.com/office/drawing/2014/chart" uri="{C3380CC4-5D6E-409C-BE32-E72D297353CC}">
              <c16:uniqueId val="{00000000-7CE9-724A-8C78-27951248F49A}"/>
            </c:ext>
          </c:extLst>
        </c:ser>
        <c:dLbls>
          <c:showLegendKey val="0"/>
          <c:showVal val="0"/>
          <c:showCatName val="0"/>
          <c:showSerName val="0"/>
          <c:showPercent val="0"/>
          <c:showBubbleSize val="0"/>
        </c:dLbls>
        <c:gapWidth val="182"/>
        <c:axId val="127092224"/>
        <c:axId val="127093760"/>
      </c:barChart>
      <c:catAx>
        <c:axId val="127092224"/>
        <c:scaling>
          <c:orientation val="minMax"/>
        </c:scaling>
        <c:delete val="1"/>
        <c:axPos val="l"/>
        <c:numFmt formatCode="General" sourceLinked="1"/>
        <c:majorTickMark val="none"/>
        <c:minorTickMark val="none"/>
        <c:tickLblPos val="nextTo"/>
        <c:crossAx val="127093760"/>
        <c:crosses val="autoZero"/>
        <c:auto val="1"/>
        <c:lblAlgn val="ctr"/>
        <c:lblOffset val="100"/>
        <c:noMultiLvlLbl val="0"/>
      </c:catAx>
      <c:valAx>
        <c:axId val="127093760"/>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7092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ru-RU"/>
        </a:p>
      </c:txPr>
    </c:title>
    <c:autoTitleDeleted val="0"/>
    <c:plotArea>
      <c:layout/>
      <c:barChart>
        <c:barDir val="bar"/>
        <c:grouping val="clustered"/>
        <c:varyColors val="0"/>
        <c:ser>
          <c:idx val="0"/>
          <c:order val="0"/>
          <c:tx>
            <c:strRef>
              <c:f>Лист3!$B$1</c:f>
              <c:strCache>
                <c:ptCount val="1"/>
                <c:pt idx="0">
                  <c:v>Студент</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Лист3!$A$2:$A$20</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Лист3!$B$2:$B$20</c:f>
              <c:numCache>
                <c:formatCode>0.00%</c:formatCode>
                <c:ptCount val="19"/>
                <c:pt idx="0">
                  <c:v>0.29300000000000032</c:v>
                </c:pt>
                <c:pt idx="1">
                  <c:v>0.48800000000000032</c:v>
                </c:pt>
                <c:pt idx="2">
                  <c:v>0.22</c:v>
                </c:pt>
                <c:pt idx="3">
                  <c:v>9.8000000000000226E-2</c:v>
                </c:pt>
                <c:pt idx="4">
                  <c:v>0.17100000000000001</c:v>
                </c:pt>
                <c:pt idx="5">
                  <c:v>7.3000000000000009E-2</c:v>
                </c:pt>
                <c:pt idx="6">
                  <c:v>4.9000000000000106E-2</c:v>
                </c:pt>
                <c:pt idx="7">
                  <c:v>2.4E-2</c:v>
                </c:pt>
                <c:pt idx="8">
                  <c:v>9.8000000000000226E-2</c:v>
                </c:pt>
                <c:pt idx="9">
                  <c:v>7.3000000000000009E-2</c:v>
                </c:pt>
                <c:pt idx="10">
                  <c:v>7.3000000000000009E-2</c:v>
                </c:pt>
                <c:pt idx="11">
                  <c:v>2.4E-2</c:v>
                </c:pt>
                <c:pt idx="12">
                  <c:v>0</c:v>
                </c:pt>
                <c:pt idx="13">
                  <c:v>0</c:v>
                </c:pt>
                <c:pt idx="14">
                  <c:v>0</c:v>
                </c:pt>
                <c:pt idx="15">
                  <c:v>7.3000000000000009E-2</c:v>
                </c:pt>
                <c:pt idx="16">
                  <c:v>7.3000000000000009E-2</c:v>
                </c:pt>
                <c:pt idx="17">
                  <c:v>4.9000000000000106E-2</c:v>
                </c:pt>
                <c:pt idx="18">
                  <c:v>0.14600000000000021</c:v>
                </c:pt>
              </c:numCache>
            </c:numRef>
          </c:val>
          <c:extLst>
            <c:ext xmlns:c16="http://schemas.microsoft.com/office/drawing/2014/chart" uri="{C3380CC4-5D6E-409C-BE32-E72D297353CC}">
              <c16:uniqueId val="{00000000-F1B2-A948-B1C5-11ADD682DEBC}"/>
            </c:ext>
          </c:extLst>
        </c:ser>
        <c:dLbls>
          <c:showLegendKey val="0"/>
          <c:showVal val="0"/>
          <c:showCatName val="0"/>
          <c:showSerName val="0"/>
          <c:showPercent val="0"/>
          <c:showBubbleSize val="0"/>
        </c:dLbls>
        <c:gapWidth val="182"/>
        <c:axId val="127130240"/>
        <c:axId val="126423424"/>
      </c:barChart>
      <c:catAx>
        <c:axId val="127130240"/>
        <c:scaling>
          <c:orientation val="minMax"/>
        </c:scaling>
        <c:delete val="1"/>
        <c:axPos val="l"/>
        <c:numFmt formatCode="General" sourceLinked="1"/>
        <c:majorTickMark val="none"/>
        <c:minorTickMark val="none"/>
        <c:tickLblPos val="nextTo"/>
        <c:crossAx val="126423424"/>
        <c:crosses val="autoZero"/>
        <c:auto val="1"/>
        <c:lblAlgn val="ctr"/>
        <c:lblOffset val="100"/>
        <c:noMultiLvlLbl val="0"/>
      </c:catAx>
      <c:valAx>
        <c:axId val="126423424"/>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7130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ru-RU"/>
        </a:p>
      </c:txPr>
    </c:title>
    <c:autoTitleDeleted val="0"/>
    <c:plotArea>
      <c:layout/>
      <c:barChart>
        <c:barDir val="bar"/>
        <c:grouping val="clustered"/>
        <c:varyColors val="0"/>
        <c:ser>
          <c:idx val="0"/>
          <c:order val="0"/>
          <c:tx>
            <c:strRef>
              <c:f>Лист4!$B$1</c:f>
              <c:strCache>
                <c:ptCount val="1"/>
                <c:pt idx="0">
                  <c:v>Домохозяйка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Лист4!$A$2:$A$20</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Лист4!$B$2:$B$20</c:f>
              <c:numCache>
                <c:formatCode>0.00%</c:formatCode>
                <c:ptCount val="19"/>
                <c:pt idx="0">
                  <c:v>0.48600000000000032</c:v>
                </c:pt>
                <c:pt idx="1">
                  <c:v>0.64900000000000146</c:v>
                </c:pt>
                <c:pt idx="2">
                  <c:v>0.29700000000000032</c:v>
                </c:pt>
                <c:pt idx="3">
                  <c:v>0.18900000000000036</c:v>
                </c:pt>
                <c:pt idx="4">
                  <c:v>8.1000000000000003E-2</c:v>
                </c:pt>
                <c:pt idx="5">
                  <c:v>0</c:v>
                </c:pt>
                <c:pt idx="6">
                  <c:v>5.3999999999999999E-2</c:v>
                </c:pt>
                <c:pt idx="7">
                  <c:v>2.7000000000000059E-2</c:v>
                </c:pt>
                <c:pt idx="8">
                  <c:v>5.3999999999999999E-2</c:v>
                </c:pt>
                <c:pt idx="9">
                  <c:v>8.1000000000000003E-2</c:v>
                </c:pt>
                <c:pt idx="10">
                  <c:v>0</c:v>
                </c:pt>
                <c:pt idx="11">
                  <c:v>2.7000000000000059E-2</c:v>
                </c:pt>
                <c:pt idx="12">
                  <c:v>0</c:v>
                </c:pt>
                <c:pt idx="13">
                  <c:v>0</c:v>
                </c:pt>
                <c:pt idx="14">
                  <c:v>0</c:v>
                </c:pt>
                <c:pt idx="15">
                  <c:v>8.1000000000000003E-2</c:v>
                </c:pt>
                <c:pt idx="16">
                  <c:v>8.1000000000000003E-2</c:v>
                </c:pt>
                <c:pt idx="17">
                  <c:v>2.7000000000000059E-2</c:v>
                </c:pt>
                <c:pt idx="18">
                  <c:v>5.3999999999999999E-2</c:v>
                </c:pt>
              </c:numCache>
            </c:numRef>
          </c:val>
          <c:extLst>
            <c:ext xmlns:c16="http://schemas.microsoft.com/office/drawing/2014/chart" uri="{C3380CC4-5D6E-409C-BE32-E72D297353CC}">
              <c16:uniqueId val="{00000000-C437-C749-9738-3FC8ADC09F74}"/>
            </c:ext>
          </c:extLst>
        </c:ser>
        <c:dLbls>
          <c:showLegendKey val="0"/>
          <c:showVal val="0"/>
          <c:showCatName val="0"/>
          <c:showSerName val="0"/>
          <c:showPercent val="0"/>
          <c:showBubbleSize val="0"/>
        </c:dLbls>
        <c:gapWidth val="182"/>
        <c:axId val="127078784"/>
        <c:axId val="127080320"/>
      </c:barChart>
      <c:catAx>
        <c:axId val="127078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7080320"/>
        <c:crosses val="autoZero"/>
        <c:auto val="1"/>
        <c:lblAlgn val="ctr"/>
        <c:lblOffset val="100"/>
        <c:noMultiLvlLbl val="0"/>
      </c:catAx>
      <c:valAx>
        <c:axId val="127080320"/>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7078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ru-RU"/>
        </a:p>
      </c:txPr>
    </c:title>
    <c:autoTitleDeleted val="0"/>
    <c:plotArea>
      <c:layout/>
      <c:barChart>
        <c:barDir val="bar"/>
        <c:grouping val="clustered"/>
        <c:varyColors val="0"/>
        <c:ser>
          <c:idx val="0"/>
          <c:order val="0"/>
          <c:tx>
            <c:strRef>
              <c:f>Лист5!$B$1</c:f>
              <c:strCache>
                <c:ptCount val="1"/>
                <c:pt idx="0">
                  <c:v>Пенсионер</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Лист5!$A$2:$A$20</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Лист5!$B$2:$B$20</c:f>
              <c:numCache>
                <c:formatCode>0.00%</c:formatCode>
                <c:ptCount val="19"/>
                <c:pt idx="0">
                  <c:v>0.38500000000000073</c:v>
                </c:pt>
                <c:pt idx="1">
                  <c:v>0.30800000000000038</c:v>
                </c:pt>
                <c:pt idx="2">
                  <c:v>0.17900000000000021</c:v>
                </c:pt>
                <c:pt idx="3">
                  <c:v>0.10299999999999998</c:v>
                </c:pt>
                <c:pt idx="4">
                  <c:v>7.6999999999999999E-2</c:v>
                </c:pt>
                <c:pt idx="5">
                  <c:v>7.6999999999999999E-2</c:v>
                </c:pt>
                <c:pt idx="6">
                  <c:v>2.5999999999999999E-2</c:v>
                </c:pt>
                <c:pt idx="7">
                  <c:v>0.128</c:v>
                </c:pt>
                <c:pt idx="8">
                  <c:v>0</c:v>
                </c:pt>
                <c:pt idx="9">
                  <c:v>7.6999999999999999E-2</c:v>
                </c:pt>
                <c:pt idx="10">
                  <c:v>0</c:v>
                </c:pt>
                <c:pt idx="11">
                  <c:v>0</c:v>
                </c:pt>
                <c:pt idx="12">
                  <c:v>0</c:v>
                </c:pt>
                <c:pt idx="13">
                  <c:v>0.17900000000000021</c:v>
                </c:pt>
                <c:pt idx="14">
                  <c:v>0</c:v>
                </c:pt>
                <c:pt idx="15">
                  <c:v>0.15400000000000033</c:v>
                </c:pt>
                <c:pt idx="16">
                  <c:v>5.1000000000000004E-2</c:v>
                </c:pt>
                <c:pt idx="17">
                  <c:v>0</c:v>
                </c:pt>
                <c:pt idx="18">
                  <c:v>0.128</c:v>
                </c:pt>
              </c:numCache>
            </c:numRef>
          </c:val>
          <c:extLst>
            <c:ext xmlns:c16="http://schemas.microsoft.com/office/drawing/2014/chart" uri="{C3380CC4-5D6E-409C-BE32-E72D297353CC}">
              <c16:uniqueId val="{00000000-470B-FF44-A16E-0D0B397EE863}"/>
            </c:ext>
          </c:extLst>
        </c:ser>
        <c:dLbls>
          <c:showLegendKey val="0"/>
          <c:showVal val="0"/>
          <c:showCatName val="0"/>
          <c:showSerName val="0"/>
          <c:showPercent val="0"/>
          <c:showBubbleSize val="0"/>
        </c:dLbls>
        <c:gapWidth val="182"/>
        <c:axId val="127227392"/>
        <c:axId val="127228928"/>
      </c:barChart>
      <c:catAx>
        <c:axId val="127227392"/>
        <c:scaling>
          <c:orientation val="minMax"/>
        </c:scaling>
        <c:delete val="1"/>
        <c:axPos val="l"/>
        <c:numFmt formatCode="General" sourceLinked="1"/>
        <c:majorTickMark val="none"/>
        <c:minorTickMark val="none"/>
        <c:tickLblPos val="nextTo"/>
        <c:crossAx val="127228928"/>
        <c:crosses val="autoZero"/>
        <c:auto val="1"/>
        <c:lblAlgn val="ctr"/>
        <c:lblOffset val="100"/>
        <c:noMultiLvlLbl val="0"/>
      </c:catAx>
      <c:valAx>
        <c:axId val="127228928"/>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7227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ru-RU"/>
        </a:p>
      </c:txPr>
    </c:title>
    <c:autoTitleDeleted val="0"/>
    <c:plotArea>
      <c:layout/>
      <c:barChart>
        <c:barDir val="bar"/>
        <c:grouping val="clustered"/>
        <c:varyColors val="0"/>
        <c:ser>
          <c:idx val="0"/>
          <c:order val="0"/>
          <c:tx>
            <c:strRef>
              <c:f>Лист6!$B$1</c:f>
              <c:strCache>
                <c:ptCount val="1"/>
                <c:pt idx="0">
                  <c:v>Временно не работаю</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Лист6!$A$2:$A$20</c:f>
              <c:strCache>
                <c:ptCount val="19"/>
                <c:pt idx="0">
                  <c:v>Личный опыт</c:v>
                </c:pt>
                <c:pt idx="1">
                  <c:v>Консультации в банке</c:v>
                </c:pt>
                <c:pt idx="2">
                  <c:v>Советы друга, родственника, коллеги</c:v>
                </c:pt>
                <c:pt idx="3">
                  <c:v>Колл центры</c:v>
                </c:pt>
                <c:pt idx="4">
                  <c:v>Реклама по ТВ</c:v>
                </c:pt>
                <c:pt idx="5">
                  <c:v>Вебсайты официальных органов</c:v>
                </c:pt>
                <c:pt idx="6">
                  <c:v>Вебсайты банков</c:v>
                </c:pt>
                <c:pt idx="7">
                  <c:v>ТВ-программы</c:v>
                </c:pt>
                <c:pt idx="8">
                  <c:v>Интернет реклама</c:v>
                </c:pt>
                <c:pt idx="9">
                  <c:v>Социальные сети</c:v>
                </c:pt>
                <c:pt idx="10">
                  <c:v>Брошюры и буклеты</c:v>
                </c:pt>
                <c:pt idx="11">
                  <c:v>Статьи, страницы в интернете</c:v>
                </c:pt>
                <c:pt idx="12">
                  <c:v>Информация в печатной прессе</c:v>
                </c:pt>
                <c:pt idx="13">
                  <c:v>Информация в интернет-изданиях</c:v>
                </c:pt>
                <c:pt idx="14">
                  <c:v>Публичные лекции, семинары</c:v>
                </c:pt>
                <c:pt idx="15">
                  <c:v>Информационные мобильные приложения</c:v>
                </c:pt>
                <c:pt idx="16">
                  <c:v>Интернет-портал fingramota.kz</c:v>
                </c:pt>
                <c:pt idx="17">
                  <c:v>Обучение по месту работы, учебы</c:v>
                </c:pt>
                <c:pt idx="18">
                  <c:v>Затрудняюсь сказать</c:v>
                </c:pt>
              </c:strCache>
            </c:strRef>
          </c:cat>
          <c:val>
            <c:numRef>
              <c:f>Лист6!$B$2:$B$20</c:f>
              <c:numCache>
                <c:formatCode>0.00%</c:formatCode>
                <c:ptCount val="19"/>
                <c:pt idx="0">
                  <c:v>0.55000000000000004</c:v>
                </c:pt>
                <c:pt idx="1">
                  <c:v>0.55000000000000004</c:v>
                </c:pt>
                <c:pt idx="2">
                  <c:v>0.2</c:v>
                </c:pt>
                <c:pt idx="3">
                  <c:v>0.05</c:v>
                </c:pt>
                <c:pt idx="4">
                  <c:v>0.1</c:v>
                </c:pt>
                <c:pt idx="5">
                  <c:v>0.1</c:v>
                </c:pt>
                <c:pt idx="6">
                  <c:v>0.1</c:v>
                </c:pt>
                <c:pt idx="7">
                  <c:v>0</c:v>
                </c:pt>
                <c:pt idx="8">
                  <c:v>0.1</c:v>
                </c:pt>
                <c:pt idx="9">
                  <c:v>0.1</c:v>
                </c:pt>
                <c:pt idx="10">
                  <c:v>0</c:v>
                </c:pt>
                <c:pt idx="11">
                  <c:v>0</c:v>
                </c:pt>
                <c:pt idx="12">
                  <c:v>0</c:v>
                </c:pt>
                <c:pt idx="13">
                  <c:v>0.05</c:v>
                </c:pt>
                <c:pt idx="14">
                  <c:v>0.05</c:v>
                </c:pt>
                <c:pt idx="15">
                  <c:v>0.05</c:v>
                </c:pt>
                <c:pt idx="16">
                  <c:v>0.05</c:v>
                </c:pt>
                <c:pt idx="17">
                  <c:v>0</c:v>
                </c:pt>
                <c:pt idx="18">
                  <c:v>0.05</c:v>
                </c:pt>
              </c:numCache>
            </c:numRef>
          </c:val>
          <c:extLst>
            <c:ext xmlns:c16="http://schemas.microsoft.com/office/drawing/2014/chart" uri="{C3380CC4-5D6E-409C-BE32-E72D297353CC}">
              <c16:uniqueId val="{00000000-4DF3-2547-8158-76C83126E85E}"/>
            </c:ext>
          </c:extLst>
        </c:ser>
        <c:dLbls>
          <c:showLegendKey val="0"/>
          <c:showVal val="0"/>
          <c:showCatName val="0"/>
          <c:showSerName val="0"/>
          <c:showPercent val="0"/>
          <c:showBubbleSize val="0"/>
        </c:dLbls>
        <c:gapWidth val="182"/>
        <c:axId val="127253120"/>
        <c:axId val="126878080"/>
      </c:barChart>
      <c:catAx>
        <c:axId val="127253120"/>
        <c:scaling>
          <c:orientation val="minMax"/>
        </c:scaling>
        <c:delete val="1"/>
        <c:axPos val="l"/>
        <c:numFmt formatCode="General" sourceLinked="1"/>
        <c:majorTickMark val="none"/>
        <c:minorTickMark val="none"/>
        <c:tickLblPos val="nextTo"/>
        <c:crossAx val="126878080"/>
        <c:crosses val="autoZero"/>
        <c:auto val="1"/>
        <c:lblAlgn val="ctr"/>
        <c:lblOffset val="100"/>
        <c:noMultiLvlLbl val="0"/>
      </c:catAx>
      <c:valAx>
        <c:axId val="126878080"/>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7253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b="1" dirty="0">
                <a:solidFill>
                  <a:schemeClr val="tx1"/>
                </a:solidFill>
              </a:rPr>
              <a:t>Скажите, пожалуйста, где и каким образом вы обычно ищете информацию о финансовых услугах в случае, если собираетесь ими воспользоваться?, </a:t>
            </a:r>
            <a:r>
              <a:rPr lang="en-US" b="1" dirty="0">
                <a:solidFill>
                  <a:schemeClr val="tx1"/>
                </a:solidFill>
              </a:rPr>
              <a:t>%</a:t>
            </a:r>
          </a:p>
        </c:rich>
      </c:tx>
      <c:overlay val="0"/>
      <c:spPr>
        <a:noFill/>
        <a:ln>
          <a:noFill/>
        </a:ln>
        <a:effectLst/>
      </c:spPr>
    </c:title>
    <c:autoTitleDeleted val="0"/>
    <c:plotArea>
      <c:layout/>
      <c:barChart>
        <c:barDir val="col"/>
        <c:grouping val="clustered"/>
        <c:varyColors val="0"/>
        <c:ser>
          <c:idx val="0"/>
          <c:order val="0"/>
          <c:tx>
            <c:strRef>
              <c:f>Лист1!$C$1</c:f>
              <c:strCache>
                <c:ptCount val="1"/>
                <c:pt idx="0">
                  <c:v>Column N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Лист1!$A$2:$B$8</c:f>
              <c:strCache>
                <c:ptCount val="7"/>
                <c:pt idx="0">
                  <c:v>Статьи, страницы в интернете, на интернет-форумах</c:v>
                </c:pt>
                <c:pt idx="1">
                  <c:v>Информация в печатной прессе</c:v>
                </c:pt>
                <c:pt idx="2">
                  <c:v>Информация в интернет-СМИ</c:v>
                </c:pt>
                <c:pt idx="3">
                  <c:v>Консультации в банке</c:v>
                </c:pt>
                <c:pt idx="4">
                  <c:v>Советы друга, родственника, коллеги</c:v>
                </c:pt>
                <c:pt idx="5">
                  <c:v>Колл-центры</c:v>
                </c:pt>
                <c:pt idx="6">
                  <c:v>Иное</c:v>
                </c:pt>
              </c:strCache>
            </c:strRef>
          </c:cat>
          <c:val>
            <c:numRef>
              <c:f>Лист1!$C$2:$C$8</c:f>
              <c:numCache>
                <c:formatCode>###0.0%</c:formatCode>
                <c:ptCount val="7"/>
                <c:pt idx="0">
                  <c:v>0.191</c:v>
                </c:pt>
                <c:pt idx="1">
                  <c:v>0.13100000000000001</c:v>
                </c:pt>
                <c:pt idx="2">
                  <c:v>0.23050000000000001</c:v>
                </c:pt>
                <c:pt idx="3">
                  <c:v>0.48550000000000032</c:v>
                </c:pt>
                <c:pt idx="4">
                  <c:v>0.31100000000000066</c:v>
                </c:pt>
                <c:pt idx="5">
                  <c:v>0.14200000000000004</c:v>
                </c:pt>
                <c:pt idx="6">
                  <c:v>0</c:v>
                </c:pt>
              </c:numCache>
            </c:numRef>
          </c:val>
          <c:extLst>
            <c:ext xmlns:c16="http://schemas.microsoft.com/office/drawing/2014/chart" uri="{C3380CC4-5D6E-409C-BE32-E72D297353CC}">
              <c16:uniqueId val="{00000000-1F0F-F349-8EA3-00804A2F16CE}"/>
            </c:ext>
          </c:extLst>
        </c:ser>
        <c:dLbls>
          <c:showLegendKey val="0"/>
          <c:showVal val="0"/>
          <c:showCatName val="0"/>
          <c:showSerName val="0"/>
          <c:showPercent val="0"/>
          <c:showBubbleSize val="0"/>
        </c:dLbls>
        <c:gapWidth val="219"/>
        <c:overlap val="-27"/>
        <c:axId val="126926848"/>
        <c:axId val="126928384"/>
      </c:barChart>
      <c:catAx>
        <c:axId val="12692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ru-RU"/>
          </a:p>
        </c:txPr>
        <c:crossAx val="126928384"/>
        <c:crosses val="autoZero"/>
        <c:auto val="1"/>
        <c:lblAlgn val="ctr"/>
        <c:lblOffset val="100"/>
        <c:noMultiLvlLbl val="0"/>
      </c:catAx>
      <c:valAx>
        <c:axId val="126928384"/>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2692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98E-1640-88E3-4A13EEF46235}"/>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D98E-1640-88E3-4A13EEF46235}"/>
              </c:ext>
            </c:extLst>
          </c:dPt>
          <c:cat>
            <c:strRef>
              <c:f>Лист1!$A$2:$A$3</c:f>
              <c:strCache>
                <c:ptCount val="2"/>
                <c:pt idx="0">
                  <c:v>Кв. 1</c:v>
                </c:pt>
                <c:pt idx="1">
                  <c:v>Кв. 2</c:v>
                </c:pt>
              </c:strCache>
            </c:strRef>
          </c:cat>
          <c:val>
            <c:numRef>
              <c:f>Лист1!$B$2:$B$3</c:f>
              <c:numCache>
                <c:formatCode>General</c:formatCode>
                <c:ptCount val="2"/>
                <c:pt idx="0">
                  <c:v>84.3</c:v>
                </c:pt>
                <c:pt idx="1">
                  <c:v>15.700000000000003</c:v>
                </c:pt>
              </c:numCache>
            </c:numRef>
          </c:val>
          <c:extLst>
            <c:ext xmlns:c16="http://schemas.microsoft.com/office/drawing/2014/chart" uri="{C3380CC4-5D6E-409C-BE32-E72D297353CC}">
              <c16:uniqueId val="{00000004-D98E-1640-88E3-4A13EEF4623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b="1" dirty="0"/>
              <a:t>Скажите, пожалуйста, есть ли у вас установленные мобильные приложения финансовых организаций и с какой целью вы их установили?</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dLbl>
              <c:idx val="7"/>
              <c:tx>
                <c:rich>
                  <a:bodyPr/>
                  <a:lstStyle/>
                  <a:p>
                    <a:r>
                      <a:rPr lang="en-US" dirty="0">
                        <a:solidFill>
                          <a:schemeClr val="tx1"/>
                        </a:solidFill>
                      </a:rPr>
                      <a:t>0,7%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00-4384-8DF0-7734AE734AB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Лист1!$A$1:$B$8</c:f>
              <c:strCache>
                <c:ptCount val="8"/>
                <c:pt idx="0">
                  <c:v>Проведение платежей и переводов</c:v>
                </c:pt>
                <c:pt idx="1">
                  <c:v>Отслеживание депозитов и счетов</c:v>
                </c:pt>
                <c:pt idx="2">
                  <c:v>Отслеживание курса тенге</c:v>
                </c:pt>
                <c:pt idx="3">
                  <c:v>Покупка товаров и услуг</c:v>
                </c:pt>
                <c:pt idx="4">
                  <c:v>Оплата коммунальных счетов</c:v>
                </c:pt>
                <c:pt idx="5">
                  <c:v>Получение информации об акциях и других новостей финансовых организаций</c:v>
                </c:pt>
                <c:pt idx="6">
                  <c:v>Получение обратной связи</c:v>
                </c:pt>
                <c:pt idx="7">
                  <c:v>Не устанавливал (а)</c:v>
                </c:pt>
              </c:strCache>
              <c:extLst/>
            </c:strRef>
          </c:cat>
          <c:val>
            <c:numRef>
              <c:f>Лист1!$C$1:$C$8</c:f>
              <c:numCache>
                <c:formatCode>###0.0%</c:formatCode>
                <c:ptCount val="8"/>
                <c:pt idx="0">
                  <c:v>0.45250000000000001</c:v>
                </c:pt>
                <c:pt idx="1">
                  <c:v>0.29350000000000032</c:v>
                </c:pt>
                <c:pt idx="2">
                  <c:v>0.18450000000000033</c:v>
                </c:pt>
                <c:pt idx="3">
                  <c:v>0.34850000000000031</c:v>
                </c:pt>
                <c:pt idx="4">
                  <c:v>0.38850000000000073</c:v>
                </c:pt>
                <c:pt idx="5">
                  <c:v>0.16550000000000001</c:v>
                </c:pt>
                <c:pt idx="6">
                  <c:v>5.0500000000000003E-2</c:v>
                </c:pt>
                <c:pt idx="7" formatCode="####.0%">
                  <c:v>7.0000000000000106E-3</c:v>
                </c:pt>
              </c:numCache>
            </c:numRef>
          </c:val>
          <c:extLst>
            <c:ext xmlns:c16="http://schemas.microsoft.com/office/drawing/2014/chart" uri="{C3380CC4-5D6E-409C-BE32-E72D297353CC}">
              <c16:uniqueId val="{00000000-1DF2-A24B-AC29-36AB385E7D8A}"/>
            </c:ext>
          </c:extLst>
        </c:ser>
        <c:dLbls>
          <c:showLegendKey val="0"/>
          <c:showVal val="0"/>
          <c:showCatName val="0"/>
          <c:showSerName val="0"/>
          <c:showPercent val="0"/>
          <c:showBubbleSize val="0"/>
        </c:dLbls>
        <c:gapWidth val="182"/>
        <c:axId val="127366656"/>
        <c:axId val="127368192"/>
      </c:barChart>
      <c:catAx>
        <c:axId val="127366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RU"/>
          </a:p>
        </c:txPr>
        <c:crossAx val="127368192"/>
        <c:crosses val="autoZero"/>
        <c:auto val="1"/>
        <c:lblAlgn val="ctr"/>
        <c:lblOffset val="100"/>
        <c:noMultiLvlLbl val="0"/>
      </c:catAx>
      <c:valAx>
        <c:axId val="127368192"/>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27366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dirty="0">
                <a:solidFill>
                  <a:srgbClr val="7A4300"/>
                </a:solidFill>
              </a:rPr>
              <a:t>Разделение по полу, в %</a:t>
            </a:r>
          </a:p>
        </c:rich>
      </c:tx>
      <c:layout>
        <c:manualLayout>
          <c:xMode val="edge"/>
          <c:yMode val="edge"/>
          <c:x val="0.15921024921024973"/>
          <c:y val="5.3971471615043183E-2"/>
        </c:manualLayout>
      </c:layout>
      <c:overlay val="0"/>
      <c:spPr>
        <a:noFill/>
        <a:ln>
          <a:noFill/>
        </a:ln>
        <a:effectLst/>
      </c:spPr>
    </c:title>
    <c:autoTitleDeleted val="0"/>
    <c:plotArea>
      <c:layout/>
      <c:doughnutChart>
        <c:varyColors val="1"/>
        <c:ser>
          <c:idx val="0"/>
          <c:order val="0"/>
          <c:tx>
            <c:strRef>
              <c:f>Лист1!$B$1</c:f>
              <c:strCache>
                <c:ptCount val="1"/>
                <c:pt idx="0">
                  <c:v>Разделение по полу, в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D5-D448-B435-4E0D5DB949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7AD5-D448-B435-4E0D5DB94998}"/>
              </c:ext>
            </c:extLst>
          </c:dPt>
          <c:dLbls>
            <c:dLbl>
              <c:idx val="0"/>
              <c:layout>
                <c:manualLayout>
                  <c:x val="8.4696384696384727E-2"/>
                  <c:y val="-3.469594603824204E-2"/>
                </c:manualLayout>
              </c:layout>
              <c:tx>
                <c:rich>
                  <a:bodyPr/>
                  <a:lstStyle/>
                  <a:p>
                    <a:r>
                      <a:rPr lang="en-US" sz="1400" dirty="0"/>
                      <a:t>41,2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D5-D448-B435-4E0D5DB94998}"/>
                </c:ext>
              </c:extLst>
            </c:dLbl>
            <c:dLbl>
              <c:idx val="1"/>
              <c:layout>
                <c:manualLayout>
                  <c:x val="0.12927342927342927"/>
                  <c:y val="-7.7102102307204526E-3"/>
                </c:manualLayout>
              </c:layout>
              <c:tx>
                <c:rich>
                  <a:bodyPr/>
                  <a:lstStyle/>
                  <a:p>
                    <a:r>
                      <a:rPr lang="en-US" sz="1400" dirty="0"/>
                      <a:t>58,8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D5-D448-B435-4E0D5DB9499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мужчины </c:v>
                </c:pt>
                <c:pt idx="1">
                  <c:v>женщины</c:v>
                </c:pt>
              </c:strCache>
            </c:strRef>
          </c:cat>
          <c:val>
            <c:numRef>
              <c:f>Лист1!$B$2:$B$3</c:f>
              <c:numCache>
                <c:formatCode>General</c:formatCode>
                <c:ptCount val="2"/>
                <c:pt idx="0">
                  <c:v>41.3</c:v>
                </c:pt>
                <c:pt idx="1">
                  <c:v>58.7</c:v>
                </c:pt>
              </c:numCache>
            </c:numRef>
          </c:val>
          <c:extLst>
            <c:ext xmlns:c16="http://schemas.microsoft.com/office/drawing/2014/chart" uri="{C3380CC4-5D6E-409C-BE32-E72D297353CC}">
              <c16:uniqueId val="{00000000-7AD5-D448-B435-4E0D5DB94998}"/>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Lbls>
            <c:spPr>
              <a:noFill/>
              <a:ln>
                <a:noFill/>
              </a:ln>
              <a:effectLst/>
            </c:spPr>
            <c:txPr>
              <a:bodyPr/>
              <a:lstStyle/>
              <a:p>
                <a:pPr>
                  <a:defRPr sz="14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Sheet1!$B$9:$B$12</c:f>
              <c:strCache>
                <c:ptCount val="4"/>
                <c:pt idx="0">
                  <c:v>От 18 до 29 лет</c:v>
                </c:pt>
                <c:pt idx="1">
                  <c:v>От 30 до 49 лет</c:v>
                </c:pt>
                <c:pt idx="2">
                  <c:v>От 50 до 63 лет</c:v>
                </c:pt>
                <c:pt idx="3">
                  <c:v>Старше 63 лет</c:v>
                </c:pt>
              </c:strCache>
            </c:strRef>
          </c:cat>
          <c:val>
            <c:numRef>
              <c:f>Sheet1!$C$9:$C$12</c:f>
              <c:numCache>
                <c:formatCode>0.00</c:formatCode>
                <c:ptCount val="4"/>
                <c:pt idx="0">
                  <c:v>23.08</c:v>
                </c:pt>
                <c:pt idx="1">
                  <c:v>62.32</c:v>
                </c:pt>
                <c:pt idx="2">
                  <c:v>12.32</c:v>
                </c:pt>
                <c:pt idx="3">
                  <c:v>2.2799999999999998</c:v>
                </c:pt>
              </c:numCache>
            </c:numRef>
          </c:val>
          <c:extLst>
            <c:ext xmlns:c16="http://schemas.microsoft.com/office/drawing/2014/chart" uri="{C3380CC4-5D6E-409C-BE32-E72D297353CC}">
              <c16:uniqueId val="{00000000-4B91-49BD-9047-270DD9CD6502}"/>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400"/>
          </a:pPr>
          <a:endParaRPr lang="ru-RU"/>
        </a:p>
      </c:txPr>
    </c:legend>
    <c:plotVisOnly val="1"/>
    <c:dispBlanksAs val="zero"/>
    <c:showDLblsOverMax val="0"/>
  </c:chart>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7A4300"/>
                </a:solidFill>
                <a:latin typeface="+mn-lt"/>
                <a:ea typeface="+mn-ea"/>
                <a:cs typeface="+mn-cs"/>
              </a:defRPr>
            </a:pPr>
            <a:r>
              <a:rPr lang="ru-RU" dirty="0"/>
              <a:t>Семейное положение, в %</a:t>
            </a:r>
          </a:p>
        </c:rich>
      </c:tx>
      <c:overlay val="0"/>
      <c:spPr>
        <a:noFill/>
        <a:ln>
          <a:noFill/>
        </a:ln>
        <a:effectLst/>
      </c:spPr>
    </c:title>
    <c:autoTitleDeleted val="0"/>
    <c:plotArea>
      <c:layout/>
      <c:pieChart>
        <c:varyColors val="1"/>
        <c:ser>
          <c:idx val="0"/>
          <c:order val="0"/>
          <c:tx>
            <c:strRef>
              <c:f>Лист1!$B$1</c:f>
              <c:strCache>
                <c:ptCount val="1"/>
                <c:pt idx="0">
                  <c:v>Семейное положение , в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3A1-E546-932B-853E6A62CA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13A1-E546-932B-853E6A62CA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13A1-E546-932B-853E6A62CA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13A1-E546-932B-853E6A62CAE7}"/>
              </c:ext>
            </c:extLst>
          </c:dPt>
          <c:dPt>
            <c:idx val="4"/>
            <c:bubble3D val="0"/>
            <c:spPr>
              <a:solidFill>
                <a:srgbClr val="78A779"/>
              </a:solidFill>
              <a:ln w="19050">
                <a:solidFill>
                  <a:schemeClr val="lt1"/>
                </a:solidFill>
              </a:ln>
              <a:effectLst/>
            </c:spPr>
            <c:extLst>
              <c:ext xmlns:c16="http://schemas.microsoft.com/office/drawing/2014/chart" uri="{C3380CC4-5D6E-409C-BE32-E72D297353CC}">
                <c16:uniqueId val="{00000005-13A1-E546-932B-853E6A62CAE7}"/>
              </c:ext>
            </c:extLst>
          </c:dPt>
          <c:dLbls>
            <c:dLbl>
              <c:idx val="0"/>
              <c:layout>
                <c:manualLayout>
                  <c:x val="1.5069185952419489E-2"/>
                  <c:y val="-4.494054962406830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A1-E546-932B-853E6A62CAE7}"/>
                </c:ext>
              </c:extLst>
            </c:dLbl>
            <c:dLbl>
              <c:idx val="1"/>
              <c:layout>
                <c:manualLayout>
                  <c:x val="-2.046277714840589E-2"/>
                  <c:y val="5.0599929139813812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A1-E546-932B-853E6A62CAE7}"/>
                </c:ext>
              </c:extLst>
            </c:dLbl>
            <c:dLbl>
              <c:idx val="2"/>
              <c:layout>
                <c:manualLayout>
                  <c:x val="2.899821977666289E-3"/>
                  <c:y val="7.8913338746133526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A1-E546-932B-853E6A62CAE7}"/>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6="http://schemas.microsoft.com/office/drawing/2014/chart" uri="{C3380CC4-5D6E-409C-BE32-E72D297353CC}">
                  <c16:uniqueId val="{00000004-13A1-E546-932B-853E6A62CAE7}"/>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6="http://schemas.microsoft.com/office/drawing/2014/chart" uri="{C3380CC4-5D6E-409C-BE32-E72D297353CC}">
                  <c16:uniqueId val="{00000005-13A1-E546-932B-853E6A62CAE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Женат/замужем</c:v>
                </c:pt>
                <c:pt idx="1">
                  <c:v>Не женат/не замужем</c:v>
                </c:pt>
                <c:pt idx="2">
                  <c:v>Разведен/разведена</c:v>
                </c:pt>
                <c:pt idx="3">
                  <c:v>Вдова/вдовец</c:v>
                </c:pt>
                <c:pt idx="4">
                  <c:v>В гражданском браке</c:v>
                </c:pt>
              </c:strCache>
            </c:strRef>
          </c:cat>
          <c:val>
            <c:numRef>
              <c:f>Лист1!$B$2:$B$6</c:f>
              <c:numCache>
                <c:formatCode>General</c:formatCode>
                <c:ptCount val="5"/>
                <c:pt idx="0">
                  <c:v>62.5</c:v>
                </c:pt>
                <c:pt idx="1">
                  <c:v>26.6</c:v>
                </c:pt>
                <c:pt idx="2">
                  <c:v>8</c:v>
                </c:pt>
                <c:pt idx="3">
                  <c:v>1.6</c:v>
                </c:pt>
                <c:pt idx="4">
                  <c:v>1.4</c:v>
                </c:pt>
              </c:numCache>
            </c:numRef>
          </c:val>
          <c:extLst>
            <c:ext xmlns:c16="http://schemas.microsoft.com/office/drawing/2014/chart" uri="{C3380CC4-5D6E-409C-BE32-E72D297353CC}">
              <c16:uniqueId val="{00000000-13A1-E546-932B-853E6A62CAE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Lbls>
            <c:spPr>
              <a:noFill/>
              <a:ln>
                <a:noFill/>
              </a:ln>
              <a:effectLst/>
            </c:spPr>
            <c:txPr>
              <a:bodyPr/>
              <a:lstStyle/>
              <a:p>
                <a:pPr>
                  <a:defRPr sz="14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Sheet1!$B$26:$B$30</c:f>
              <c:strCache>
                <c:ptCount val="5"/>
                <c:pt idx="0">
                  <c:v>Начальное</c:v>
                </c:pt>
                <c:pt idx="1">
                  <c:v>Среднее</c:v>
                </c:pt>
                <c:pt idx="2">
                  <c:v>Высшее</c:v>
                </c:pt>
                <c:pt idx="3">
                  <c:v>Среднее специальное</c:v>
                </c:pt>
                <c:pt idx="4">
                  <c:v>Неоконченное высшее</c:v>
                </c:pt>
              </c:strCache>
            </c:strRef>
          </c:cat>
          <c:val>
            <c:numRef>
              <c:f>Sheet1!$C$26:$C$30</c:f>
              <c:numCache>
                <c:formatCode>0.00</c:formatCode>
                <c:ptCount val="5"/>
                <c:pt idx="0">
                  <c:v>0.52</c:v>
                </c:pt>
                <c:pt idx="1">
                  <c:v>29.479999999999986</c:v>
                </c:pt>
                <c:pt idx="2">
                  <c:v>67.72</c:v>
                </c:pt>
                <c:pt idx="3">
                  <c:v>2.04</c:v>
                </c:pt>
                <c:pt idx="4">
                  <c:v>0.24000000000000016</c:v>
                </c:pt>
              </c:numCache>
            </c:numRef>
          </c:val>
          <c:extLst>
            <c:ext xmlns:c16="http://schemas.microsoft.com/office/drawing/2014/chart" uri="{C3380CC4-5D6E-409C-BE32-E72D297353CC}">
              <c16:uniqueId val="{00000000-DCC0-4B05-B608-2E136889B0CE}"/>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400"/>
          </a:pPr>
          <a:endParaRPr lang="ru-RU"/>
        </a:p>
      </c:txPr>
    </c:legend>
    <c:plotVisOnly val="1"/>
    <c:dispBlanksAs val="zero"/>
    <c:showDLblsOverMax val="0"/>
  </c:chart>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0558573928259014"/>
          <c:y val="9.2517012749500048E-3"/>
          <c:w val="0.64996981627296668"/>
          <c:h val="0.89823128597554958"/>
        </c:manualLayout>
      </c:layout>
      <c:bar3DChart>
        <c:barDir val="bar"/>
        <c:grouping val="clustered"/>
        <c:varyColors val="0"/>
        <c:ser>
          <c:idx val="0"/>
          <c:order val="0"/>
          <c:invertIfNegative val="0"/>
          <c:dLbls>
            <c:spPr>
              <a:noFill/>
              <a:ln>
                <a:noFill/>
              </a:ln>
              <a:effectLst/>
            </c:spPr>
            <c:txPr>
              <a:bodyPr/>
              <a:lstStyle/>
              <a:p>
                <a:pPr>
                  <a:defRPr sz="12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Sheet1!$B$56:$B$64</c:f>
              <c:strCache>
                <c:ptCount val="9"/>
                <c:pt idx="0">
                  <c:v>Частная компания</c:v>
                </c:pt>
                <c:pt idx="1">
                  <c:v>Гос.учреждение</c:v>
                </c:pt>
                <c:pt idx="2">
                  <c:v>ИП</c:v>
                </c:pt>
                <c:pt idx="3">
                  <c:v>Самозанятость</c:v>
                </c:pt>
                <c:pt idx="4">
                  <c:v>Студент</c:v>
                </c:pt>
                <c:pt idx="5">
                  <c:v>Домохозяйка</c:v>
                </c:pt>
                <c:pt idx="6">
                  <c:v>Пенсионер</c:v>
                </c:pt>
                <c:pt idx="7">
                  <c:v>Временно не работаю</c:v>
                </c:pt>
                <c:pt idx="8">
                  <c:v>Другое</c:v>
                </c:pt>
              </c:strCache>
            </c:strRef>
          </c:cat>
          <c:val>
            <c:numRef>
              <c:f>Sheet1!$C$56:$C$64</c:f>
              <c:numCache>
                <c:formatCode>0.00</c:formatCode>
                <c:ptCount val="9"/>
                <c:pt idx="0">
                  <c:v>7.2</c:v>
                </c:pt>
                <c:pt idx="1">
                  <c:v>7.56</c:v>
                </c:pt>
                <c:pt idx="2">
                  <c:v>6.48</c:v>
                </c:pt>
                <c:pt idx="3">
                  <c:v>8.16</c:v>
                </c:pt>
                <c:pt idx="4">
                  <c:v>1.9600000000000013</c:v>
                </c:pt>
                <c:pt idx="5">
                  <c:v>1.9600000000000013</c:v>
                </c:pt>
                <c:pt idx="6">
                  <c:v>1.8</c:v>
                </c:pt>
                <c:pt idx="7">
                  <c:v>0.68</c:v>
                </c:pt>
                <c:pt idx="8">
                  <c:v>64.2</c:v>
                </c:pt>
              </c:numCache>
            </c:numRef>
          </c:val>
          <c:extLst>
            <c:ext xmlns:c16="http://schemas.microsoft.com/office/drawing/2014/chart" uri="{C3380CC4-5D6E-409C-BE32-E72D297353CC}">
              <c16:uniqueId val="{00000000-EFF3-4ACA-8063-07046BB94B00}"/>
            </c:ext>
          </c:extLst>
        </c:ser>
        <c:dLbls>
          <c:showLegendKey val="0"/>
          <c:showVal val="0"/>
          <c:showCatName val="0"/>
          <c:showSerName val="0"/>
          <c:showPercent val="0"/>
          <c:showBubbleSize val="0"/>
        </c:dLbls>
        <c:gapWidth val="150"/>
        <c:shape val="box"/>
        <c:axId val="127777408"/>
        <c:axId val="127926656"/>
        <c:axId val="0"/>
      </c:bar3DChart>
      <c:catAx>
        <c:axId val="127777408"/>
        <c:scaling>
          <c:orientation val="minMax"/>
        </c:scaling>
        <c:delete val="0"/>
        <c:axPos val="l"/>
        <c:numFmt formatCode="General" sourceLinked="0"/>
        <c:majorTickMark val="out"/>
        <c:minorTickMark val="none"/>
        <c:tickLblPos val="nextTo"/>
        <c:txPr>
          <a:bodyPr/>
          <a:lstStyle/>
          <a:p>
            <a:pPr>
              <a:defRPr sz="1200"/>
            </a:pPr>
            <a:endParaRPr lang="ru-RU"/>
          </a:p>
        </c:txPr>
        <c:crossAx val="127926656"/>
        <c:crosses val="autoZero"/>
        <c:auto val="1"/>
        <c:lblAlgn val="ctr"/>
        <c:lblOffset val="100"/>
        <c:noMultiLvlLbl val="0"/>
      </c:catAx>
      <c:valAx>
        <c:axId val="127926656"/>
        <c:scaling>
          <c:orientation val="minMax"/>
        </c:scaling>
        <c:delete val="1"/>
        <c:axPos val="b"/>
        <c:majorGridlines/>
        <c:numFmt formatCode="0.00" sourceLinked="1"/>
        <c:majorTickMark val="out"/>
        <c:minorTickMark val="none"/>
        <c:tickLblPos val="nextTo"/>
        <c:crossAx val="127777408"/>
        <c:crosses val="autoZero"/>
        <c:crossBetween val="between"/>
      </c:valAx>
    </c:plotArea>
    <c:plotVisOnly val="1"/>
    <c:dispBlanksAs val="gap"/>
    <c:showDLblsOverMax val="0"/>
  </c:chart>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Lbls>
            <c:spPr>
              <a:noFill/>
              <a:ln>
                <a:noFill/>
              </a:ln>
              <a:effectLst/>
            </c:spPr>
            <c:txPr>
              <a:bodyPr/>
              <a:lstStyle/>
              <a:p>
                <a:pPr>
                  <a:defRPr sz="16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Sheet1!$B$69:$B$73</c:f>
              <c:strCache>
                <c:ptCount val="5"/>
                <c:pt idx="0">
                  <c:v>Я сам (а)</c:v>
                </c:pt>
                <c:pt idx="1">
                  <c:v>Супруг (а)</c:v>
                </c:pt>
                <c:pt idx="2">
                  <c:v>Родители</c:v>
                </c:pt>
                <c:pt idx="3">
                  <c:v>Дети</c:v>
                </c:pt>
                <c:pt idx="4">
                  <c:v>Вместе с сурпугом (ой)</c:v>
                </c:pt>
              </c:strCache>
            </c:strRef>
          </c:cat>
          <c:val>
            <c:numRef>
              <c:f>Sheet1!$C$69:$C$73</c:f>
              <c:numCache>
                <c:formatCode>General</c:formatCode>
                <c:ptCount val="5"/>
                <c:pt idx="0">
                  <c:v>47.92</c:v>
                </c:pt>
                <c:pt idx="1">
                  <c:v>13.96</c:v>
                </c:pt>
                <c:pt idx="2">
                  <c:v>7.64</c:v>
                </c:pt>
                <c:pt idx="3">
                  <c:v>0.56000000000000005</c:v>
                </c:pt>
                <c:pt idx="4">
                  <c:v>29.919999999999987</c:v>
                </c:pt>
              </c:numCache>
            </c:numRef>
          </c:val>
          <c:extLst>
            <c:ext xmlns:c16="http://schemas.microsoft.com/office/drawing/2014/chart" uri="{C3380CC4-5D6E-409C-BE32-E72D297353CC}">
              <c16:uniqueId val="{00000000-9BE8-4087-A6C8-83CAF4454B9C}"/>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600"/>
          </a:pPr>
          <a:endParaRPr lang="ru-RU"/>
        </a:p>
      </c:txPr>
    </c:legend>
    <c:plotVisOnly val="1"/>
    <c:dispBlanksAs val="zero"/>
    <c:showDLblsOverMax val="0"/>
  </c:chart>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18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Sheet1!$B$78:$B$80</c:f>
              <c:strCache>
                <c:ptCount val="3"/>
                <c:pt idx="0">
                  <c:v>Да, имеется</c:v>
                </c:pt>
                <c:pt idx="1">
                  <c:v>Нет, не имеется</c:v>
                </c:pt>
                <c:pt idx="2">
                  <c:v>Частично имеется</c:v>
                </c:pt>
              </c:strCache>
            </c:strRef>
          </c:cat>
          <c:val>
            <c:numRef>
              <c:f>Sheet1!$C$78:$C$80</c:f>
              <c:numCache>
                <c:formatCode>General</c:formatCode>
                <c:ptCount val="3"/>
                <c:pt idx="0">
                  <c:v>38.200000000000003</c:v>
                </c:pt>
                <c:pt idx="1">
                  <c:v>19</c:v>
                </c:pt>
                <c:pt idx="2">
                  <c:v>42.8</c:v>
                </c:pt>
              </c:numCache>
            </c:numRef>
          </c:val>
          <c:extLst>
            <c:ext xmlns:c16="http://schemas.microsoft.com/office/drawing/2014/chart" uri="{C3380CC4-5D6E-409C-BE32-E72D297353CC}">
              <c16:uniqueId val="{00000000-24B2-48D7-9DA7-24329DBE2DE7}"/>
            </c:ext>
          </c:extLst>
        </c:ser>
        <c:dLbls>
          <c:showLegendKey val="0"/>
          <c:showVal val="0"/>
          <c:showCatName val="0"/>
          <c:showSerName val="0"/>
          <c:showPercent val="0"/>
          <c:showBubbleSize val="0"/>
        </c:dLbls>
        <c:gapWidth val="150"/>
        <c:shape val="box"/>
        <c:axId val="127974016"/>
        <c:axId val="128065920"/>
        <c:axId val="0"/>
      </c:bar3DChart>
      <c:catAx>
        <c:axId val="127974016"/>
        <c:scaling>
          <c:orientation val="minMax"/>
        </c:scaling>
        <c:delete val="0"/>
        <c:axPos val="l"/>
        <c:numFmt formatCode="General" sourceLinked="0"/>
        <c:majorTickMark val="out"/>
        <c:minorTickMark val="none"/>
        <c:tickLblPos val="nextTo"/>
        <c:txPr>
          <a:bodyPr/>
          <a:lstStyle/>
          <a:p>
            <a:pPr>
              <a:defRPr sz="1800"/>
            </a:pPr>
            <a:endParaRPr lang="ru-RU"/>
          </a:p>
        </c:txPr>
        <c:crossAx val="128065920"/>
        <c:crosses val="autoZero"/>
        <c:auto val="1"/>
        <c:lblAlgn val="ctr"/>
        <c:lblOffset val="100"/>
        <c:noMultiLvlLbl val="0"/>
      </c:catAx>
      <c:valAx>
        <c:axId val="128065920"/>
        <c:scaling>
          <c:orientation val="minMax"/>
        </c:scaling>
        <c:delete val="1"/>
        <c:axPos val="b"/>
        <c:majorGridlines/>
        <c:numFmt formatCode="General" sourceLinked="1"/>
        <c:majorTickMark val="out"/>
        <c:minorTickMark val="none"/>
        <c:tickLblPos val="nextTo"/>
        <c:crossAx val="127974016"/>
        <c:crosses val="autoZero"/>
        <c:crossBetween val="between"/>
      </c:valAx>
    </c:plotArea>
    <c:plotVisOnly val="1"/>
    <c:dispBlanksAs val="gap"/>
    <c:showDLblsOverMax val="0"/>
  </c:chart>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629198524097536"/>
          <c:y val="8.8767638827413564E-2"/>
          <c:w val="0.33550363269808675"/>
          <c:h val="0.8107901523623311"/>
        </c:manualLayout>
      </c:layout>
      <c:doughnutChart>
        <c:varyColors val="1"/>
        <c:ser>
          <c:idx val="0"/>
          <c:order val="0"/>
          <c:explosion val="14"/>
          <c:dLbls>
            <c:dLbl>
              <c:idx val="0"/>
              <c:layout>
                <c:manualLayout>
                  <c:x val="-8.454106280193239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3A-413A-B8A4-D0602354926B}"/>
                </c:ext>
              </c:extLst>
            </c:dLbl>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Sheet1!$B$94:$B$98</c:f>
              <c:strCache>
                <c:ptCount val="5"/>
                <c:pt idx="0">
                  <c:v>Совсем не согласен</c:v>
                </c:pt>
                <c:pt idx="1">
                  <c:v>2</c:v>
                </c:pt>
                <c:pt idx="2">
                  <c:v>3</c:v>
                </c:pt>
                <c:pt idx="3">
                  <c:v>4</c:v>
                </c:pt>
                <c:pt idx="4">
                  <c:v>Полностью согласен</c:v>
                </c:pt>
              </c:strCache>
            </c:strRef>
          </c:cat>
          <c:val>
            <c:numRef>
              <c:f>Sheet1!$C$94:$C$98</c:f>
              <c:numCache>
                <c:formatCode>General</c:formatCode>
                <c:ptCount val="5"/>
                <c:pt idx="0">
                  <c:v>0.60000000000000064</c:v>
                </c:pt>
                <c:pt idx="1">
                  <c:v>6.6</c:v>
                </c:pt>
                <c:pt idx="2">
                  <c:v>32.36</c:v>
                </c:pt>
                <c:pt idx="3">
                  <c:v>14.08</c:v>
                </c:pt>
                <c:pt idx="4">
                  <c:v>46.36</c:v>
                </c:pt>
              </c:numCache>
            </c:numRef>
          </c:val>
          <c:extLst>
            <c:ext xmlns:c16="http://schemas.microsoft.com/office/drawing/2014/chart" uri="{C3380CC4-5D6E-409C-BE32-E72D297353CC}">
              <c16:uniqueId val="{00000000-865D-48F1-A2A7-6B37FAB9E015}"/>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58538406875043E-2"/>
          <c:y val="1.5846819073414446E-2"/>
          <c:w val="0.76146415180345617"/>
          <c:h val="0.88378999346162745"/>
        </c:manualLayout>
      </c:layout>
      <c:doughnutChart>
        <c:varyColors val="1"/>
        <c:ser>
          <c:idx val="0"/>
          <c:order val="0"/>
          <c:tx>
            <c:strRef>
              <c:f>Лист1!$B$1</c:f>
              <c:strCache>
                <c:ptCount val="1"/>
                <c:pt idx="0">
                  <c:v>Продажи</c:v>
                </c:pt>
              </c:strCache>
            </c:strRef>
          </c:tx>
          <c:spPr>
            <a:solidFill>
              <a:schemeClr val="tx2"/>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6582-AF47-BD9E-F0097BD8CC5E}"/>
              </c:ext>
            </c:extLst>
          </c:dPt>
          <c:dPt>
            <c:idx val="1"/>
            <c:bubble3D val="0"/>
            <c:spPr>
              <a:solidFill>
                <a:srgbClr val="F9C3A5"/>
              </a:solidFill>
              <a:ln w="19050">
                <a:solidFill>
                  <a:schemeClr val="lt1"/>
                </a:solidFill>
              </a:ln>
              <a:effectLst/>
            </c:spPr>
            <c:extLst>
              <c:ext xmlns:c16="http://schemas.microsoft.com/office/drawing/2014/chart" uri="{C3380CC4-5D6E-409C-BE32-E72D297353CC}">
                <c16:uniqueId val="{00000003-6582-AF47-BD9E-F0097BD8CC5E}"/>
              </c:ext>
            </c:extLst>
          </c:dPt>
          <c:cat>
            <c:strRef>
              <c:f>Лист1!$A$2:$A$3</c:f>
              <c:strCache>
                <c:ptCount val="2"/>
                <c:pt idx="0">
                  <c:v>Кв. 1</c:v>
                </c:pt>
                <c:pt idx="1">
                  <c:v>Кв. 2</c:v>
                </c:pt>
              </c:strCache>
            </c:strRef>
          </c:cat>
          <c:val>
            <c:numRef>
              <c:f>Лист1!$B$2:$B$3</c:f>
              <c:numCache>
                <c:formatCode>General</c:formatCode>
                <c:ptCount val="2"/>
                <c:pt idx="0">
                  <c:v>79.5</c:v>
                </c:pt>
                <c:pt idx="1">
                  <c:v>20.5</c:v>
                </c:pt>
              </c:numCache>
            </c:numRef>
          </c:val>
          <c:extLst>
            <c:ext xmlns:c16="http://schemas.microsoft.com/office/drawing/2014/chart" uri="{C3380CC4-5D6E-409C-BE32-E72D297353CC}">
              <c16:uniqueId val="{00000004-6582-AF47-BD9E-F0097BD8CC5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Sheet1!$B$94:$B$98</c:f>
              <c:strCache>
                <c:ptCount val="5"/>
                <c:pt idx="0">
                  <c:v>Совсем не согласен</c:v>
                </c:pt>
                <c:pt idx="1">
                  <c:v>2</c:v>
                </c:pt>
                <c:pt idx="2">
                  <c:v>3</c:v>
                </c:pt>
                <c:pt idx="3">
                  <c:v>4</c:v>
                </c:pt>
                <c:pt idx="4">
                  <c:v>Полностью согласен</c:v>
                </c:pt>
              </c:strCache>
            </c:strRef>
          </c:cat>
          <c:val>
            <c:numRef>
              <c:f>Sheet1!$C$94:$C$98</c:f>
              <c:numCache>
                <c:formatCode>General</c:formatCode>
                <c:ptCount val="5"/>
                <c:pt idx="0">
                  <c:v>0.60000000000000064</c:v>
                </c:pt>
                <c:pt idx="1">
                  <c:v>6.6</c:v>
                </c:pt>
                <c:pt idx="2">
                  <c:v>32.36</c:v>
                </c:pt>
                <c:pt idx="3">
                  <c:v>14.08</c:v>
                </c:pt>
                <c:pt idx="4">
                  <c:v>46.36</c:v>
                </c:pt>
              </c:numCache>
            </c:numRef>
          </c:val>
          <c:extLst>
            <c:ext xmlns:c16="http://schemas.microsoft.com/office/drawing/2014/chart" uri="{C3380CC4-5D6E-409C-BE32-E72D297353CC}">
              <c16:uniqueId val="{00000000-BB08-41F6-A7DE-05AD674B06A1}"/>
            </c:ext>
          </c:extLst>
        </c:ser>
        <c:dLbls>
          <c:showLegendKey val="0"/>
          <c:showVal val="0"/>
          <c:showCatName val="0"/>
          <c:showSerName val="0"/>
          <c:showPercent val="0"/>
          <c:showBubbleSize val="0"/>
        </c:dLbls>
        <c:gapWidth val="150"/>
        <c:shape val="box"/>
        <c:axId val="128100992"/>
        <c:axId val="128127360"/>
        <c:axId val="0"/>
      </c:bar3DChart>
      <c:catAx>
        <c:axId val="128100992"/>
        <c:scaling>
          <c:orientation val="minMax"/>
        </c:scaling>
        <c:delete val="0"/>
        <c:axPos val="b"/>
        <c:numFmt formatCode="General" sourceLinked="0"/>
        <c:majorTickMark val="out"/>
        <c:minorTickMark val="none"/>
        <c:tickLblPos val="nextTo"/>
        <c:txPr>
          <a:bodyPr/>
          <a:lstStyle/>
          <a:p>
            <a:pPr>
              <a:defRPr sz="2000"/>
            </a:pPr>
            <a:endParaRPr lang="ru-RU"/>
          </a:p>
        </c:txPr>
        <c:crossAx val="128127360"/>
        <c:crosses val="autoZero"/>
        <c:auto val="1"/>
        <c:lblAlgn val="ctr"/>
        <c:lblOffset val="100"/>
        <c:noMultiLvlLbl val="0"/>
      </c:catAx>
      <c:valAx>
        <c:axId val="128127360"/>
        <c:scaling>
          <c:orientation val="minMax"/>
        </c:scaling>
        <c:delete val="1"/>
        <c:axPos val="l"/>
        <c:majorGridlines/>
        <c:numFmt formatCode="General" sourceLinked="1"/>
        <c:majorTickMark val="out"/>
        <c:minorTickMark val="none"/>
        <c:tickLblPos val="nextTo"/>
        <c:crossAx val="128100992"/>
        <c:crosses val="autoZero"/>
        <c:crossBetween val="between"/>
      </c:valAx>
    </c:plotArea>
    <c:plotVisOnly val="1"/>
    <c:dispBlanksAs val="gap"/>
    <c:showDLblsOverMax val="0"/>
  </c:chart>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139915934421241E-2"/>
          <c:y val="5.0825286383176849E-2"/>
          <c:w val="0.63012020236600863"/>
          <c:h val="0.81079015236233087"/>
        </c:manualLayout>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Sheet1!$B$103:$B$107</c:f>
              <c:strCache>
                <c:ptCount val="5"/>
                <c:pt idx="0">
                  <c:v>Совсем не согласен</c:v>
                </c:pt>
                <c:pt idx="1">
                  <c:v>2</c:v>
                </c:pt>
                <c:pt idx="2">
                  <c:v>3</c:v>
                </c:pt>
                <c:pt idx="3">
                  <c:v>4</c:v>
                </c:pt>
                <c:pt idx="4">
                  <c:v>Полностью согласен</c:v>
                </c:pt>
              </c:strCache>
            </c:strRef>
          </c:cat>
          <c:val>
            <c:numRef>
              <c:f>Sheet1!$C$103:$C$107</c:f>
              <c:numCache>
                <c:formatCode>General</c:formatCode>
                <c:ptCount val="5"/>
                <c:pt idx="0">
                  <c:v>1.6400000000000001</c:v>
                </c:pt>
                <c:pt idx="1">
                  <c:v>6.56</c:v>
                </c:pt>
                <c:pt idx="2">
                  <c:v>33.64</c:v>
                </c:pt>
                <c:pt idx="3">
                  <c:v>14.08</c:v>
                </c:pt>
                <c:pt idx="4">
                  <c:v>44.08</c:v>
                </c:pt>
              </c:numCache>
            </c:numRef>
          </c:val>
          <c:extLst>
            <c:ext xmlns:c16="http://schemas.microsoft.com/office/drawing/2014/chart" uri="{C3380CC4-5D6E-409C-BE32-E72D297353CC}">
              <c16:uniqueId val="{00000000-882A-488E-986A-9C3F92DA6E59}"/>
            </c:ext>
          </c:extLst>
        </c:ser>
        <c:dLbls>
          <c:showLegendKey val="0"/>
          <c:showVal val="0"/>
          <c:showCatName val="0"/>
          <c:showSerName val="0"/>
          <c:showPercent val="0"/>
          <c:showBubbleSize val="0"/>
          <c:showLeaderLines val="1"/>
        </c:dLbls>
      </c:pie3D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Sheet1!$B$112:$B$116</c:f>
              <c:strCache>
                <c:ptCount val="5"/>
                <c:pt idx="0">
                  <c:v>Совсем не согласен</c:v>
                </c:pt>
                <c:pt idx="1">
                  <c:v>2</c:v>
                </c:pt>
                <c:pt idx="2">
                  <c:v>3</c:v>
                </c:pt>
                <c:pt idx="3">
                  <c:v>4</c:v>
                </c:pt>
                <c:pt idx="4">
                  <c:v>Полностью согласен</c:v>
                </c:pt>
              </c:strCache>
            </c:strRef>
          </c:cat>
          <c:val>
            <c:numRef>
              <c:f>Sheet1!$C$112:$C$116</c:f>
              <c:numCache>
                <c:formatCode>General</c:formatCode>
                <c:ptCount val="5"/>
                <c:pt idx="0">
                  <c:v>2.2000000000000002</c:v>
                </c:pt>
                <c:pt idx="1">
                  <c:v>9.4</c:v>
                </c:pt>
                <c:pt idx="2">
                  <c:v>37.92</c:v>
                </c:pt>
                <c:pt idx="3">
                  <c:v>14</c:v>
                </c:pt>
                <c:pt idx="4">
                  <c:v>36.480000000000004</c:v>
                </c:pt>
              </c:numCache>
            </c:numRef>
          </c:val>
          <c:extLst>
            <c:ext xmlns:c16="http://schemas.microsoft.com/office/drawing/2014/chart" uri="{C3380CC4-5D6E-409C-BE32-E72D297353CC}">
              <c16:uniqueId val="{00000000-1334-4EB0-9261-035CC51EC0CE}"/>
            </c:ext>
          </c:extLst>
        </c:ser>
        <c:dLbls>
          <c:showLegendKey val="0"/>
          <c:showVal val="0"/>
          <c:showCatName val="0"/>
          <c:showSerName val="0"/>
          <c:showPercent val="0"/>
          <c:showBubbleSize val="0"/>
        </c:dLbls>
        <c:gapWidth val="150"/>
        <c:shape val="box"/>
        <c:axId val="128170624"/>
        <c:axId val="128270720"/>
        <c:axId val="0"/>
      </c:bar3DChart>
      <c:catAx>
        <c:axId val="128170624"/>
        <c:scaling>
          <c:orientation val="minMax"/>
        </c:scaling>
        <c:delete val="0"/>
        <c:axPos val="l"/>
        <c:numFmt formatCode="General" sourceLinked="0"/>
        <c:majorTickMark val="out"/>
        <c:minorTickMark val="none"/>
        <c:tickLblPos val="nextTo"/>
        <c:txPr>
          <a:bodyPr/>
          <a:lstStyle/>
          <a:p>
            <a:pPr>
              <a:defRPr sz="2000"/>
            </a:pPr>
            <a:endParaRPr lang="ru-RU"/>
          </a:p>
        </c:txPr>
        <c:crossAx val="128270720"/>
        <c:crosses val="autoZero"/>
        <c:auto val="1"/>
        <c:lblAlgn val="ctr"/>
        <c:lblOffset val="100"/>
        <c:noMultiLvlLbl val="0"/>
      </c:catAx>
      <c:valAx>
        <c:axId val="128270720"/>
        <c:scaling>
          <c:orientation val="minMax"/>
        </c:scaling>
        <c:delete val="1"/>
        <c:axPos val="b"/>
        <c:majorGridlines/>
        <c:numFmt formatCode="General" sourceLinked="1"/>
        <c:majorTickMark val="out"/>
        <c:minorTickMark val="none"/>
        <c:tickLblPos val="nextTo"/>
        <c:crossAx val="128170624"/>
        <c:crosses val="autoZero"/>
        <c:crossBetween val="between"/>
      </c:valAx>
    </c:plotArea>
    <c:plotVisOnly val="1"/>
    <c:dispBlanksAs val="gap"/>
    <c:showDLblsOverMax val="0"/>
  </c:chart>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Sheet1!$B$121:$B$125</c:f>
              <c:strCache>
                <c:ptCount val="5"/>
                <c:pt idx="0">
                  <c:v>Совсем не согласен</c:v>
                </c:pt>
                <c:pt idx="1">
                  <c:v>2</c:v>
                </c:pt>
                <c:pt idx="2">
                  <c:v>3</c:v>
                </c:pt>
                <c:pt idx="3">
                  <c:v>4</c:v>
                </c:pt>
                <c:pt idx="4">
                  <c:v>Полностью согласен</c:v>
                </c:pt>
              </c:strCache>
            </c:strRef>
          </c:cat>
          <c:val>
            <c:numRef>
              <c:f>Sheet1!$C$121:$C$125</c:f>
              <c:numCache>
                <c:formatCode>General</c:formatCode>
                <c:ptCount val="5"/>
                <c:pt idx="0">
                  <c:v>2.2799999999999998</c:v>
                </c:pt>
                <c:pt idx="1">
                  <c:v>9.64</c:v>
                </c:pt>
                <c:pt idx="2">
                  <c:v>37.120000000000012</c:v>
                </c:pt>
                <c:pt idx="3">
                  <c:v>14.92</c:v>
                </c:pt>
                <c:pt idx="4">
                  <c:v>36.04</c:v>
                </c:pt>
              </c:numCache>
            </c:numRef>
          </c:val>
          <c:extLst>
            <c:ext xmlns:c16="http://schemas.microsoft.com/office/drawing/2014/chart" uri="{C3380CC4-5D6E-409C-BE32-E72D297353CC}">
              <c16:uniqueId val="{00000000-7373-4631-A96E-5F377D48AC20}"/>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Sheet1!$B$130:$B$134</c:f>
              <c:strCache>
                <c:ptCount val="5"/>
                <c:pt idx="0">
                  <c:v>Совсем не согласен</c:v>
                </c:pt>
                <c:pt idx="1">
                  <c:v>2</c:v>
                </c:pt>
                <c:pt idx="2">
                  <c:v>3</c:v>
                </c:pt>
                <c:pt idx="3">
                  <c:v>4</c:v>
                </c:pt>
                <c:pt idx="4">
                  <c:v>Полностью согласен</c:v>
                </c:pt>
              </c:strCache>
            </c:strRef>
          </c:cat>
          <c:val>
            <c:numRef>
              <c:f>Sheet1!$C$130:$C$134</c:f>
              <c:numCache>
                <c:formatCode>General</c:formatCode>
                <c:ptCount val="5"/>
                <c:pt idx="0">
                  <c:v>7.04</c:v>
                </c:pt>
                <c:pt idx="1">
                  <c:v>15.16</c:v>
                </c:pt>
                <c:pt idx="2">
                  <c:v>42.04</c:v>
                </c:pt>
                <c:pt idx="3">
                  <c:v>13.96</c:v>
                </c:pt>
                <c:pt idx="4">
                  <c:v>21.8</c:v>
                </c:pt>
              </c:numCache>
            </c:numRef>
          </c:val>
          <c:extLst>
            <c:ext xmlns:c16="http://schemas.microsoft.com/office/drawing/2014/chart" uri="{C3380CC4-5D6E-409C-BE32-E72D297353CC}">
              <c16:uniqueId val="{00000000-5FBB-408D-B318-E42C41B92BE8}"/>
            </c:ext>
          </c:extLst>
        </c:ser>
        <c:dLbls>
          <c:showLegendKey val="0"/>
          <c:showVal val="0"/>
          <c:showCatName val="0"/>
          <c:showSerName val="0"/>
          <c:showPercent val="0"/>
          <c:showBubbleSize val="0"/>
        </c:dLbls>
        <c:gapWidth val="150"/>
        <c:shape val="cylinder"/>
        <c:axId val="128307584"/>
        <c:axId val="128225664"/>
        <c:axId val="0"/>
      </c:bar3DChart>
      <c:catAx>
        <c:axId val="128307584"/>
        <c:scaling>
          <c:orientation val="minMax"/>
        </c:scaling>
        <c:delete val="0"/>
        <c:axPos val="b"/>
        <c:numFmt formatCode="General" sourceLinked="0"/>
        <c:majorTickMark val="out"/>
        <c:minorTickMark val="none"/>
        <c:tickLblPos val="nextTo"/>
        <c:txPr>
          <a:bodyPr/>
          <a:lstStyle/>
          <a:p>
            <a:pPr>
              <a:defRPr sz="2000"/>
            </a:pPr>
            <a:endParaRPr lang="ru-RU"/>
          </a:p>
        </c:txPr>
        <c:crossAx val="128225664"/>
        <c:crosses val="autoZero"/>
        <c:auto val="1"/>
        <c:lblAlgn val="ctr"/>
        <c:lblOffset val="100"/>
        <c:noMultiLvlLbl val="0"/>
      </c:catAx>
      <c:valAx>
        <c:axId val="128225664"/>
        <c:scaling>
          <c:orientation val="minMax"/>
        </c:scaling>
        <c:delete val="1"/>
        <c:axPos val="l"/>
        <c:majorGridlines/>
        <c:numFmt formatCode="General" sourceLinked="1"/>
        <c:majorTickMark val="out"/>
        <c:minorTickMark val="none"/>
        <c:tickLblPos val="nextTo"/>
        <c:crossAx val="128307584"/>
        <c:crosses val="autoZero"/>
        <c:crossBetween val="between"/>
      </c:valAx>
    </c:plotArea>
    <c:plotVisOnly val="1"/>
    <c:dispBlanksAs val="gap"/>
    <c:showDLblsOverMax val="0"/>
  </c:chart>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Sheet1!$B$139:$B$143</c:f>
              <c:strCache>
                <c:ptCount val="5"/>
                <c:pt idx="0">
                  <c:v>Совсем не согласен</c:v>
                </c:pt>
                <c:pt idx="1">
                  <c:v>2</c:v>
                </c:pt>
                <c:pt idx="2">
                  <c:v>3</c:v>
                </c:pt>
                <c:pt idx="3">
                  <c:v>4</c:v>
                </c:pt>
                <c:pt idx="4">
                  <c:v>Полностью согласен</c:v>
                </c:pt>
              </c:strCache>
            </c:strRef>
          </c:cat>
          <c:val>
            <c:numRef>
              <c:f>Sheet1!$C$139:$C$143</c:f>
              <c:numCache>
                <c:formatCode>General</c:formatCode>
                <c:ptCount val="5"/>
                <c:pt idx="0">
                  <c:v>17.079999999999988</c:v>
                </c:pt>
                <c:pt idx="1">
                  <c:v>18.479999999999986</c:v>
                </c:pt>
                <c:pt idx="2">
                  <c:v>39.840000000000003</c:v>
                </c:pt>
                <c:pt idx="3">
                  <c:v>12.92</c:v>
                </c:pt>
                <c:pt idx="4">
                  <c:v>11.68</c:v>
                </c:pt>
              </c:numCache>
            </c:numRef>
          </c:val>
          <c:extLst>
            <c:ext xmlns:c16="http://schemas.microsoft.com/office/drawing/2014/chart" uri="{C3380CC4-5D6E-409C-BE32-E72D297353CC}">
              <c16:uniqueId val="{00000000-8348-41D7-87B9-B8A7D115652B}"/>
            </c:ext>
          </c:extLst>
        </c:ser>
        <c:dLbls>
          <c:showLegendKey val="0"/>
          <c:showVal val="0"/>
          <c:showCatName val="0"/>
          <c:showSerName val="0"/>
          <c:showPercent val="0"/>
          <c:showBubbleSize val="0"/>
          <c:showLeaderLines val="1"/>
        </c:dLbls>
      </c:pie3D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Sheet1!$B$148:$B$152</c:f>
              <c:strCache>
                <c:ptCount val="5"/>
                <c:pt idx="0">
                  <c:v>Совсем не согласен</c:v>
                </c:pt>
                <c:pt idx="1">
                  <c:v>2</c:v>
                </c:pt>
                <c:pt idx="2">
                  <c:v>3</c:v>
                </c:pt>
                <c:pt idx="3">
                  <c:v>4</c:v>
                </c:pt>
                <c:pt idx="4">
                  <c:v>Полностью согласен</c:v>
                </c:pt>
              </c:strCache>
            </c:strRef>
          </c:cat>
          <c:val>
            <c:numRef>
              <c:f>Sheet1!$C$148:$C$152</c:f>
              <c:numCache>
                <c:formatCode>General</c:formatCode>
                <c:ptCount val="5"/>
                <c:pt idx="0">
                  <c:v>18.920000000000002</c:v>
                </c:pt>
                <c:pt idx="1">
                  <c:v>21.52</c:v>
                </c:pt>
                <c:pt idx="2">
                  <c:v>40.520000000000003</c:v>
                </c:pt>
                <c:pt idx="3">
                  <c:v>9.3600000000000048</c:v>
                </c:pt>
                <c:pt idx="4">
                  <c:v>9.68</c:v>
                </c:pt>
              </c:numCache>
            </c:numRef>
          </c:val>
          <c:extLst>
            <c:ext xmlns:c16="http://schemas.microsoft.com/office/drawing/2014/chart" uri="{C3380CC4-5D6E-409C-BE32-E72D297353CC}">
              <c16:uniqueId val="{00000000-D415-4B41-A4D9-5155F6C3EA6B}"/>
            </c:ext>
          </c:extLst>
        </c:ser>
        <c:dLbls>
          <c:showLegendKey val="0"/>
          <c:showVal val="0"/>
          <c:showCatName val="0"/>
          <c:showSerName val="0"/>
          <c:showPercent val="0"/>
          <c:showBubbleSize val="0"/>
        </c:dLbls>
        <c:gapWidth val="150"/>
        <c:shape val="cylinder"/>
        <c:axId val="128330368"/>
        <c:axId val="128369024"/>
        <c:axId val="0"/>
      </c:bar3DChart>
      <c:catAx>
        <c:axId val="128330368"/>
        <c:scaling>
          <c:orientation val="minMax"/>
        </c:scaling>
        <c:delete val="0"/>
        <c:axPos val="l"/>
        <c:numFmt formatCode="General" sourceLinked="0"/>
        <c:majorTickMark val="out"/>
        <c:minorTickMark val="none"/>
        <c:tickLblPos val="nextTo"/>
        <c:txPr>
          <a:bodyPr/>
          <a:lstStyle/>
          <a:p>
            <a:pPr>
              <a:defRPr sz="2000"/>
            </a:pPr>
            <a:endParaRPr lang="ru-RU"/>
          </a:p>
        </c:txPr>
        <c:crossAx val="128369024"/>
        <c:crosses val="autoZero"/>
        <c:auto val="1"/>
        <c:lblAlgn val="ctr"/>
        <c:lblOffset val="100"/>
        <c:noMultiLvlLbl val="0"/>
      </c:catAx>
      <c:valAx>
        <c:axId val="128369024"/>
        <c:scaling>
          <c:orientation val="minMax"/>
        </c:scaling>
        <c:delete val="1"/>
        <c:axPos val="b"/>
        <c:majorGridlines/>
        <c:numFmt formatCode="General" sourceLinked="1"/>
        <c:majorTickMark val="out"/>
        <c:minorTickMark val="none"/>
        <c:tickLblPos val="nextTo"/>
        <c:crossAx val="128330368"/>
        <c:crosses val="autoZero"/>
        <c:crossBetween val="between"/>
      </c:valAx>
    </c:plotArea>
    <c:plotVisOnly val="1"/>
    <c:dispBlanksAs val="gap"/>
    <c:showDLblsOverMax val="0"/>
  </c:chart>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Sheet1!$B$157:$B$161</c:f>
              <c:strCache>
                <c:ptCount val="5"/>
                <c:pt idx="0">
                  <c:v>Совсем не согласен</c:v>
                </c:pt>
                <c:pt idx="1">
                  <c:v>2</c:v>
                </c:pt>
                <c:pt idx="2">
                  <c:v>3</c:v>
                </c:pt>
                <c:pt idx="3">
                  <c:v>4</c:v>
                </c:pt>
                <c:pt idx="4">
                  <c:v>Полностью согласен</c:v>
                </c:pt>
              </c:strCache>
            </c:strRef>
          </c:cat>
          <c:val>
            <c:numRef>
              <c:f>Sheet1!$C$157:$C$161</c:f>
              <c:numCache>
                <c:formatCode>0.00</c:formatCode>
                <c:ptCount val="5"/>
                <c:pt idx="0">
                  <c:v>20.2</c:v>
                </c:pt>
                <c:pt idx="1">
                  <c:v>21.08</c:v>
                </c:pt>
                <c:pt idx="2">
                  <c:v>38.200000000000003</c:v>
                </c:pt>
                <c:pt idx="3">
                  <c:v>11.4</c:v>
                </c:pt>
                <c:pt idx="4">
                  <c:v>9.120000000000001</c:v>
                </c:pt>
              </c:numCache>
            </c:numRef>
          </c:val>
          <c:extLst>
            <c:ext xmlns:c16="http://schemas.microsoft.com/office/drawing/2014/chart" uri="{C3380CC4-5D6E-409C-BE32-E72D297353CC}">
              <c16:uniqueId val="{00000000-AAA4-452B-AFD5-B627C816905E}"/>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Sheet1!$B$166:$B$168</c:f>
              <c:strCache>
                <c:ptCount val="3"/>
                <c:pt idx="0">
                  <c:v>Да, остаются</c:v>
                </c:pt>
                <c:pt idx="1">
                  <c:v>Нет, не остаются</c:v>
                </c:pt>
                <c:pt idx="2">
                  <c:v>Частично остаются</c:v>
                </c:pt>
              </c:strCache>
            </c:strRef>
          </c:cat>
          <c:val>
            <c:numRef>
              <c:f>Sheet1!$C$166:$C$168</c:f>
              <c:numCache>
                <c:formatCode>General</c:formatCode>
                <c:ptCount val="3"/>
                <c:pt idx="0">
                  <c:v>31.36</c:v>
                </c:pt>
                <c:pt idx="1">
                  <c:v>32.08</c:v>
                </c:pt>
                <c:pt idx="2">
                  <c:v>36.56</c:v>
                </c:pt>
              </c:numCache>
            </c:numRef>
          </c:val>
          <c:extLst>
            <c:ext xmlns:c16="http://schemas.microsoft.com/office/drawing/2014/chart" uri="{C3380CC4-5D6E-409C-BE32-E72D297353CC}">
              <c16:uniqueId val="{00000000-B5C0-44F6-AB2B-0456B25E1E1F}"/>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stacked"/>
        <c:varyColors val="0"/>
        <c:ser>
          <c:idx val="0"/>
          <c:order val="0"/>
          <c:invertIfNegative val="0"/>
          <c:dLbls>
            <c:dLbl>
              <c:idx val="0"/>
              <c:layout>
                <c:manualLayout>
                  <c:x val="0.38768115942028986"/>
                  <c:y val="-2.91864249571062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51-46D7-BE1C-4DAEB07A6AD0}"/>
                </c:ext>
              </c:extLst>
            </c:dLbl>
            <c:dLbl>
              <c:idx val="1"/>
              <c:layout>
                <c:manualLayout>
                  <c:x val="0.17995169082125603"/>
                  <c:y val="-1.1674569982842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51-46D7-BE1C-4DAEB07A6AD0}"/>
                </c:ext>
              </c:extLst>
            </c:dLbl>
            <c:dLbl>
              <c:idx val="2"/>
              <c:layout>
                <c:manualLayout>
                  <c:x val="6.1594202898550728E-2"/>
                  <c:y val="-1.75118549742630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51-46D7-BE1C-4DAEB07A6AD0}"/>
                </c:ext>
              </c:extLst>
            </c:dLbl>
            <c:dLbl>
              <c:idx val="3"/>
              <c:layout>
                <c:manualLayout>
                  <c:x val="5.9178743961352656E-2"/>
                  <c:y val="-5.83728499142102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1-46D7-BE1C-4DAEB07A6AD0}"/>
                </c:ext>
              </c:extLst>
            </c:dLbl>
            <c:dLbl>
              <c:idx val="4"/>
              <c:layout>
                <c:manualLayout>
                  <c:x val="5.3140096618357488E-2"/>
                  <c:y val="-1.4593212478552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51-46D7-BE1C-4DAEB07A6AD0}"/>
                </c:ext>
              </c:extLst>
            </c:dLbl>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Sheet1!$B$173:$B$177</c:f>
              <c:strCache>
                <c:ptCount val="5"/>
                <c:pt idx="0">
                  <c:v>От 0 до 20%</c:v>
                </c:pt>
                <c:pt idx="1">
                  <c:v>От 20 до 40 %</c:v>
                </c:pt>
                <c:pt idx="2">
                  <c:v>От 40 до 60 %</c:v>
                </c:pt>
                <c:pt idx="3">
                  <c:v>От 60 до 80 %</c:v>
                </c:pt>
                <c:pt idx="4">
                  <c:v>От 80 до 100 %</c:v>
                </c:pt>
              </c:strCache>
            </c:strRef>
          </c:cat>
          <c:val>
            <c:numRef>
              <c:f>Sheet1!$C$173:$C$177</c:f>
              <c:numCache>
                <c:formatCode>General</c:formatCode>
                <c:ptCount val="5"/>
                <c:pt idx="0">
                  <c:v>70.48</c:v>
                </c:pt>
                <c:pt idx="1">
                  <c:v>25.08</c:v>
                </c:pt>
                <c:pt idx="2">
                  <c:v>3.32</c:v>
                </c:pt>
                <c:pt idx="3">
                  <c:v>0.68</c:v>
                </c:pt>
                <c:pt idx="4">
                  <c:v>0.44</c:v>
                </c:pt>
              </c:numCache>
            </c:numRef>
          </c:val>
          <c:extLst>
            <c:ext xmlns:c16="http://schemas.microsoft.com/office/drawing/2014/chart" uri="{C3380CC4-5D6E-409C-BE32-E72D297353CC}">
              <c16:uniqueId val="{00000000-EF01-4F8E-A368-8CCCAD087B31}"/>
            </c:ext>
          </c:extLst>
        </c:ser>
        <c:dLbls>
          <c:showLegendKey val="0"/>
          <c:showVal val="0"/>
          <c:showCatName val="0"/>
          <c:showSerName val="0"/>
          <c:showPercent val="0"/>
          <c:showBubbleSize val="0"/>
        </c:dLbls>
        <c:gapWidth val="150"/>
        <c:shape val="box"/>
        <c:axId val="128435328"/>
        <c:axId val="128436864"/>
        <c:axId val="0"/>
      </c:bar3DChart>
      <c:catAx>
        <c:axId val="128435328"/>
        <c:scaling>
          <c:orientation val="minMax"/>
        </c:scaling>
        <c:delete val="0"/>
        <c:axPos val="l"/>
        <c:numFmt formatCode="General" sourceLinked="0"/>
        <c:majorTickMark val="out"/>
        <c:minorTickMark val="none"/>
        <c:tickLblPos val="nextTo"/>
        <c:txPr>
          <a:bodyPr/>
          <a:lstStyle/>
          <a:p>
            <a:pPr>
              <a:defRPr sz="2000"/>
            </a:pPr>
            <a:endParaRPr lang="ru-RU"/>
          </a:p>
        </c:txPr>
        <c:crossAx val="128436864"/>
        <c:crosses val="autoZero"/>
        <c:auto val="1"/>
        <c:lblAlgn val="ctr"/>
        <c:lblOffset val="100"/>
        <c:noMultiLvlLbl val="0"/>
      </c:catAx>
      <c:valAx>
        <c:axId val="128436864"/>
        <c:scaling>
          <c:orientation val="minMax"/>
        </c:scaling>
        <c:delete val="1"/>
        <c:axPos val="b"/>
        <c:majorGridlines/>
        <c:numFmt formatCode="General" sourceLinked="1"/>
        <c:majorTickMark val="out"/>
        <c:minorTickMark val="none"/>
        <c:tickLblPos val="nextTo"/>
        <c:crossAx val="128435328"/>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ru-RU" sz="1800" b="1" dirty="0"/>
              <a:t>Скажите, кто в вашем домохозяйстве отвечает за ведение общего бюджета?</a:t>
            </a:r>
          </a:p>
        </c:rich>
      </c:tx>
      <c:overlay val="0"/>
      <c:spPr>
        <a:noFill/>
        <a:ln w="25400">
          <a:noFill/>
        </a:ln>
      </c:spPr>
    </c:title>
    <c:autoTitleDeleted val="0"/>
    <c:plotArea>
      <c:layout/>
      <c:pieChart>
        <c:varyColors val="1"/>
        <c:ser>
          <c:idx val="0"/>
          <c:order val="0"/>
          <c:explosion val="1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027-C441-A646-D940EE420A2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027-C441-A646-D940EE420A2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027-C441-A646-D940EE420A2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027-C441-A646-D940EE420A2C}"/>
              </c:ext>
            </c:extLst>
          </c:dPt>
          <c:dPt>
            <c:idx val="4"/>
            <c:bubble3D val="0"/>
            <c:spPr>
              <a:solidFill>
                <a:srgbClr val="78A779"/>
              </a:solidFill>
              <a:ln w="19050">
                <a:solidFill>
                  <a:schemeClr val="lt1"/>
                </a:solidFill>
              </a:ln>
              <a:effectLst/>
            </c:spPr>
            <c:extLst>
              <c:ext xmlns:c16="http://schemas.microsoft.com/office/drawing/2014/chart" uri="{C3380CC4-5D6E-409C-BE32-E72D297353CC}">
                <c16:uniqueId val="{00000009-0027-C441-A646-D940EE420A2C}"/>
              </c:ext>
            </c:extLst>
          </c:dPt>
          <c:dLbls>
            <c:spPr>
              <a:noFill/>
              <a:ln w="25400">
                <a:noFill/>
              </a:ln>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общая!$B$63:$B$67</c:f>
              <c:strCache>
                <c:ptCount val="5"/>
                <c:pt idx="0">
                  <c:v>Я сам (а)</c:v>
                </c:pt>
                <c:pt idx="1">
                  <c:v>Супруг (а)</c:v>
                </c:pt>
                <c:pt idx="2">
                  <c:v>Родители</c:v>
                </c:pt>
                <c:pt idx="3">
                  <c:v>Дети</c:v>
                </c:pt>
                <c:pt idx="4">
                  <c:v>Вместе с сурпугом (ой)</c:v>
                </c:pt>
              </c:strCache>
            </c:strRef>
          </c:cat>
          <c:val>
            <c:numRef>
              <c:f>общая!$C$63:$C$67</c:f>
              <c:numCache>
                <c:formatCode>###0.0</c:formatCode>
                <c:ptCount val="5"/>
                <c:pt idx="0">
                  <c:v>76.349999999999994</c:v>
                </c:pt>
                <c:pt idx="1">
                  <c:v>13.9</c:v>
                </c:pt>
                <c:pt idx="2">
                  <c:v>6.95</c:v>
                </c:pt>
                <c:pt idx="3" formatCode="####.0">
                  <c:v>0.60000000000000064</c:v>
                </c:pt>
                <c:pt idx="4">
                  <c:v>2.2000000000000002</c:v>
                </c:pt>
              </c:numCache>
            </c:numRef>
          </c:val>
          <c:extLst>
            <c:ext xmlns:c16="http://schemas.microsoft.com/office/drawing/2014/chart" uri="{C3380CC4-5D6E-409C-BE32-E72D297353CC}">
              <c16:uniqueId val="{0000000A-0027-C441-A646-D940EE420A2C}"/>
            </c:ext>
          </c:extLst>
        </c:ser>
        <c:dLbls>
          <c:showLegendKey val="0"/>
          <c:showVal val="0"/>
          <c:showCatName val="0"/>
          <c:showSerName val="0"/>
          <c:showPercent val="0"/>
          <c:showBubbleSize val="0"/>
          <c:showLeaderLines val="1"/>
        </c:dLbls>
        <c:firstSliceAng val="0"/>
      </c:pieChart>
      <c:spPr>
        <a:noFill/>
        <a:ln w="25400">
          <a:noFill/>
        </a:ln>
      </c:spPr>
    </c:plotArea>
    <c:legend>
      <c:legendPos val="b"/>
      <c:overlay val="0"/>
      <c:spPr>
        <a:noFill/>
        <a:ln w="25400">
          <a:noFill/>
        </a:ln>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Sheet1!$B$182:$B$185</c:f>
              <c:strCache>
                <c:ptCount val="4"/>
                <c:pt idx="0">
                  <c:v>Да, был(а) в такой ситуации</c:v>
                </c:pt>
                <c:pt idx="1">
                  <c:v>Нет, не был(а) в такой ситуации</c:v>
                </c:pt>
                <c:pt idx="2">
                  <c:v>Часто возникает такая ситуация</c:v>
                </c:pt>
                <c:pt idx="3">
                  <c:v>Редко возникает такая ситуация</c:v>
                </c:pt>
              </c:strCache>
            </c:strRef>
          </c:cat>
          <c:val>
            <c:numRef>
              <c:f>Sheet1!$C$182:$C$185</c:f>
              <c:numCache>
                <c:formatCode>General</c:formatCode>
                <c:ptCount val="4"/>
                <c:pt idx="0">
                  <c:v>35.08</c:v>
                </c:pt>
                <c:pt idx="1">
                  <c:v>33.200000000000003</c:v>
                </c:pt>
                <c:pt idx="2">
                  <c:v>14.88</c:v>
                </c:pt>
                <c:pt idx="3">
                  <c:v>16.84</c:v>
                </c:pt>
              </c:numCache>
            </c:numRef>
          </c:val>
          <c:extLst>
            <c:ext xmlns:c16="http://schemas.microsoft.com/office/drawing/2014/chart" uri="{C3380CC4-5D6E-409C-BE32-E72D297353CC}">
              <c16:uniqueId val="{00000000-76AD-46EC-AE26-76DCC1DB7003}"/>
            </c:ext>
          </c:extLst>
        </c:ser>
        <c:dLbls>
          <c:showLegendKey val="0"/>
          <c:showVal val="0"/>
          <c:showCatName val="0"/>
          <c:showSerName val="0"/>
          <c:showPercent val="0"/>
          <c:showBubbleSize val="0"/>
          <c:showLeaderLines val="1"/>
        </c:dLbls>
      </c:pie3D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Sheet1!$B$189:$B$191</c:f>
              <c:strCache>
                <c:ptCount val="3"/>
                <c:pt idx="0">
                  <c:v>Взял(а) в долг</c:v>
                </c:pt>
                <c:pt idx="1">
                  <c:v>Брал(а) кредит</c:v>
                </c:pt>
                <c:pt idx="2">
                  <c:v>Использовал(а) личные сбережения</c:v>
                </c:pt>
              </c:strCache>
            </c:strRef>
          </c:cat>
          <c:val>
            <c:numRef>
              <c:f>Sheet1!$C$189:$C$191</c:f>
              <c:numCache>
                <c:formatCode>0.00%</c:formatCode>
                <c:ptCount val="3"/>
                <c:pt idx="0">
                  <c:v>0.38040000000000046</c:v>
                </c:pt>
                <c:pt idx="1">
                  <c:v>0.29280000000000039</c:v>
                </c:pt>
                <c:pt idx="2">
                  <c:v>0.30400000000000038</c:v>
                </c:pt>
              </c:numCache>
            </c:numRef>
          </c:val>
          <c:extLst>
            <c:ext xmlns:c16="http://schemas.microsoft.com/office/drawing/2014/chart" uri="{C3380CC4-5D6E-409C-BE32-E72D297353CC}">
              <c16:uniqueId val="{00000000-1A76-4C98-8A28-1506F455256E}"/>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2000"/>
          </a:pPr>
          <a:endParaRPr lang="ru-RU"/>
        </a:p>
      </c:txPr>
    </c:legend>
    <c:plotVisOnly val="1"/>
    <c:dispBlanksAs val="zero"/>
    <c:showDLblsOverMax val="0"/>
  </c:chart>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Sheet1!$B$195:$B$198</c:f>
              <c:strCache>
                <c:ptCount val="4"/>
                <c:pt idx="0">
                  <c:v>Откладывал(а) деньги и хранил(а) их дома</c:v>
                </c:pt>
                <c:pt idx="1">
                  <c:v>Откладывал(а) деньги на депозит</c:v>
                </c:pt>
                <c:pt idx="2">
                  <c:v>Давал(а) деньги на сбережение кому-либо из членов семьи</c:v>
                </c:pt>
                <c:pt idx="3">
                  <c:v>Хранил(а) на сберегательном счете</c:v>
                </c:pt>
              </c:strCache>
            </c:strRef>
          </c:cat>
          <c:val>
            <c:numRef>
              <c:f>Sheet1!$C$195:$C$198</c:f>
              <c:numCache>
                <c:formatCode>0.00%</c:formatCode>
                <c:ptCount val="4"/>
                <c:pt idx="0">
                  <c:v>0.39240000000000053</c:v>
                </c:pt>
                <c:pt idx="1">
                  <c:v>0.35840000000000038</c:v>
                </c:pt>
                <c:pt idx="2">
                  <c:v>0.24000000000000016</c:v>
                </c:pt>
                <c:pt idx="3">
                  <c:v>0.12839999999999999</c:v>
                </c:pt>
              </c:numCache>
            </c:numRef>
          </c:val>
          <c:extLst>
            <c:ext xmlns:c16="http://schemas.microsoft.com/office/drawing/2014/chart" uri="{C3380CC4-5D6E-409C-BE32-E72D297353CC}">
              <c16:uniqueId val="{00000000-857F-4FFB-98E3-BEB9CB54CB06}"/>
            </c:ext>
          </c:extLst>
        </c:ser>
        <c:dLbls>
          <c:showLegendKey val="0"/>
          <c:showVal val="0"/>
          <c:showCatName val="0"/>
          <c:showSerName val="0"/>
          <c:showPercent val="0"/>
          <c:showBubbleSize val="0"/>
        </c:dLbls>
        <c:gapWidth val="150"/>
        <c:shape val="box"/>
        <c:axId val="128589184"/>
        <c:axId val="128607360"/>
        <c:axId val="0"/>
      </c:bar3DChart>
      <c:catAx>
        <c:axId val="128589184"/>
        <c:scaling>
          <c:orientation val="minMax"/>
        </c:scaling>
        <c:delete val="0"/>
        <c:axPos val="b"/>
        <c:numFmt formatCode="General" sourceLinked="0"/>
        <c:majorTickMark val="out"/>
        <c:minorTickMark val="none"/>
        <c:tickLblPos val="nextTo"/>
        <c:txPr>
          <a:bodyPr/>
          <a:lstStyle/>
          <a:p>
            <a:pPr>
              <a:defRPr sz="2000"/>
            </a:pPr>
            <a:endParaRPr lang="ru-RU"/>
          </a:p>
        </c:txPr>
        <c:crossAx val="128607360"/>
        <c:crosses val="autoZero"/>
        <c:auto val="1"/>
        <c:lblAlgn val="ctr"/>
        <c:lblOffset val="100"/>
        <c:noMultiLvlLbl val="0"/>
      </c:catAx>
      <c:valAx>
        <c:axId val="128607360"/>
        <c:scaling>
          <c:orientation val="minMax"/>
        </c:scaling>
        <c:delete val="1"/>
        <c:axPos val="l"/>
        <c:majorGridlines/>
        <c:numFmt formatCode="0.00%" sourceLinked="1"/>
        <c:majorTickMark val="out"/>
        <c:minorTickMark val="none"/>
        <c:tickLblPos val="nextTo"/>
        <c:crossAx val="128589184"/>
        <c:crosses val="autoZero"/>
        <c:crossBetween val="between"/>
      </c:valAx>
    </c:plotArea>
    <c:plotVisOnly val="1"/>
    <c:dispBlanksAs val="gap"/>
    <c:showDLblsOverMax val="0"/>
  </c:chart>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5.4516622922134876E-2"/>
          <c:y val="0.13838456125449231"/>
          <c:w val="0.52047947810871464"/>
          <c:h val="0.7670105149266736"/>
        </c:manualLayout>
      </c:layout>
      <c:pie3DChart>
        <c:varyColors val="1"/>
        <c:ser>
          <c:idx val="0"/>
          <c:order val="0"/>
          <c:explosion val="25"/>
          <c:dLbls>
            <c:spPr>
              <a:noFill/>
              <a:ln>
                <a:noFill/>
              </a:ln>
              <a:effectLst/>
            </c:spPr>
            <c:txPr>
              <a:bodyPr/>
              <a:lstStyle/>
              <a:p>
                <a:pPr>
                  <a:defRPr sz="2000">
                    <a:highlight>
                      <a:srgbClr val="FFD579"/>
                    </a:highligh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Sheet1!$B$202:$B$206</c:f>
              <c:strCache>
                <c:ptCount val="5"/>
                <c:pt idx="0">
                  <c:v>Я откладываю деньги только тогда, когда у меня что-то остаётся</c:v>
                </c:pt>
                <c:pt idx="1">
                  <c:v>Я не откладываю деньги</c:v>
                </c:pt>
                <c:pt idx="2">
                  <c:v>Я откладываю некоторое количество денег каждую неделю или меcяц</c:v>
                </c:pt>
                <c:pt idx="3">
                  <c:v>Я откладываю деньги только тогда, когда хочу что-либо купить</c:v>
                </c:pt>
                <c:pt idx="4">
                  <c:v>Я откладываю одинаковую сумму денег каждую неделю или месяц</c:v>
                </c:pt>
              </c:strCache>
            </c:strRef>
          </c:cat>
          <c:val>
            <c:numRef>
              <c:f>Sheet1!$C$202:$C$206</c:f>
              <c:numCache>
                <c:formatCode>0.00%</c:formatCode>
                <c:ptCount val="5"/>
                <c:pt idx="0">
                  <c:v>0.47640000000000032</c:v>
                </c:pt>
                <c:pt idx="1">
                  <c:v>0.10400000000000002</c:v>
                </c:pt>
                <c:pt idx="2">
                  <c:v>0.27240000000000031</c:v>
                </c:pt>
                <c:pt idx="3">
                  <c:v>0.16880000000000001</c:v>
                </c:pt>
                <c:pt idx="4">
                  <c:v>0.11520000000000002</c:v>
                </c:pt>
              </c:numCache>
            </c:numRef>
          </c:val>
          <c:extLst>
            <c:ext xmlns:c16="http://schemas.microsoft.com/office/drawing/2014/chart" uri="{C3380CC4-5D6E-409C-BE32-E72D297353CC}">
              <c16:uniqueId val="{00000000-D674-4B60-AFCC-B8A2D6F605F2}"/>
            </c:ext>
          </c:extLst>
        </c:ser>
        <c:dLbls>
          <c:showLegendKey val="0"/>
          <c:showVal val="0"/>
          <c:showCatName val="0"/>
          <c:showSerName val="0"/>
          <c:showPercent val="0"/>
          <c:showBubbleSize val="0"/>
          <c:showLeaderLines val="1"/>
        </c:dLbls>
      </c:pie3DChart>
    </c:plotArea>
    <c:legend>
      <c:legendPos val="r"/>
      <c:layout>
        <c:manualLayout>
          <c:xMode val="edge"/>
          <c:yMode val="edge"/>
          <c:x val="0.5739571683974285"/>
          <c:y val="3.9529910110407414E-2"/>
          <c:w val="0.41879645479097721"/>
          <c:h val="0.95304501741763192"/>
        </c:manualLayout>
      </c:layout>
      <c:overlay val="0"/>
      <c:txPr>
        <a:bodyPr/>
        <a:lstStyle/>
        <a:p>
          <a:pPr>
            <a:defRPr sz="2000"/>
          </a:pPr>
          <a:endParaRPr lang="ru-RU"/>
        </a:p>
      </c:txPr>
    </c:legend>
    <c:plotVisOnly val="1"/>
    <c:dispBlanksAs val="zero"/>
    <c:showDLblsOverMax val="0"/>
  </c:chart>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Sheet1!$B$209:$B$214</c:f>
              <c:strCache>
                <c:ptCount val="6"/>
                <c:pt idx="0">
                  <c:v>Собственные сбережения</c:v>
                </c:pt>
                <c:pt idx="1">
                  <c:v>Выплаты по договору пенсионного аннуитета</c:v>
                </c:pt>
                <c:pt idx="2">
                  <c:v>Пенсия из пенсионного фонда</c:v>
                </c:pt>
                <c:pt idx="3">
                  <c:v>Доходы от сдачи в аренду недвижимости</c:v>
                </c:pt>
                <c:pt idx="4">
                  <c:v>Доходы от подработки и временной работы</c:v>
                </c:pt>
                <c:pt idx="5">
                  <c:v>Доходы от раннее сделанных инвестиций</c:v>
                </c:pt>
              </c:strCache>
            </c:strRef>
          </c:cat>
          <c:val>
            <c:numRef>
              <c:f>Sheet1!$C$209:$C$214</c:f>
              <c:numCache>
                <c:formatCode>0.00%</c:formatCode>
                <c:ptCount val="6"/>
                <c:pt idx="0">
                  <c:v>0.25241312741312699</c:v>
                </c:pt>
                <c:pt idx="1">
                  <c:v>0.20028957528957517</c:v>
                </c:pt>
                <c:pt idx="2">
                  <c:v>0.26303088803088831</c:v>
                </c:pt>
                <c:pt idx="3">
                  <c:v>0.13706563706563721</c:v>
                </c:pt>
                <c:pt idx="4">
                  <c:v>0.19642857142857137</c:v>
                </c:pt>
                <c:pt idx="5">
                  <c:v>6.90154440154441E-2</c:v>
                </c:pt>
              </c:numCache>
            </c:numRef>
          </c:val>
          <c:extLst>
            <c:ext xmlns:c16="http://schemas.microsoft.com/office/drawing/2014/chart" uri="{C3380CC4-5D6E-409C-BE32-E72D297353CC}">
              <c16:uniqueId val="{00000000-BA47-4E82-9E55-C4F80DF93FC3}"/>
            </c:ext>
          </c:extLst>
        </c:ser>
        <c:dLbls>
          <c:showLegendKey val="0"/>
          <c:showVal val="0"/>
          <c:showCatName val="0"/>
          <c:showSerName val="0"/>
          <c:showPercent val="0"/>
          <c:showBubbleSize val="0"/>
        </c:dLbls>
        <c:gapWidth val="150"/>
        <c:shape val="box"/>
        <c:axId val="128671104"/>
        <c:axId val="128689280"/>
        <c:axId val="0"/>
      </c:bar3DChart>
      <c:catAx>
        <c:axId val="128671104"/>
        <c:scaling>
          <c:orientation val="minMax"/>
        </c:scaling>
        <c:delete val="0"/>
        <c:axPos val="l"/>
        <c:numFmt formatCode="General" sourceLinked="0"/>
        <c:majorTickMark val="out"/>
        <c:minorTickMark val="none"/>
        <c:tickLblPos val="nextTo"/>
        <c:txPr>
          <a:bodyPr/>
          <a:lstStyle/>
          <a:p>
            <a:pPr>
              <a:defRPr sz="2000"/>
            </a:pPr>
            <a:endParaRPr lang="ru-RU"/>
          </a:p>
        </c:txPr>
        <c:crossAx val="128689280"/>
        <c:crosses val="autoZero"/>
        <c:auto val="1"/>
        <c:lblAlgn val="ctr"/>
        <c:lblOffset val="100"/>
        <c:noMultiLvlLbl val="0"/>
      </c:catAx>
      <c:valAx>
        <c:axId val="128689280"/>
        <c:scaling>
          <c:orientation val="minMax"/>
        </c:scaling>
        <c:delete val="1"/>
        <c:axPos val="b"/>
        <c:majorGridlines/>
        <c:numFmt formatCode="0.00%" sourceLinked="1"/>
        <c:majorTickMark val="out"/>
        <c:minorTickMark val="none"/>
        <c:tickLblPos val="nextTo"/>
        <c:crossAx val="128671104"/>
        <c:crosses val="autoZero"/>
        <c:crossBetween val="between"/>
      </c:valAx>
    </c:plotArea>
    <c:plotVisOnly val="1"/>
    <c:dispBlanksAs val="gap"/>
    <c:showDLblsOverMax val="0"/>
  </c:chart>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dLbls>
            <c:spPr>
              <a:noFill/>
              <a:ln>
                <a:noFill/>
              </a:ln>
              <a:effectLst/>
            </c:spPr>
            <c:txPr>
              <a:bodyPr/>
              <a:lstStyle/>
              <a:p>
                <a:pPr>
                  <a:defRPr sz="2000">
                    <a:solidFill>
                      <a:schemeClr val="tx1"/>
                    </a:solidFill>
                    <a:highlight>
                      <a:srgbClr val="FFD579"/>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Sheet1!$B$219:$B$222</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Sheet1!$C$219:$C$222</c:f>
              <c:numCache>
                <c:formatCode>General</c:formatCode>
                <c:ptCount val="4"/>
                <c:pt idx="0">
                  <c:v>6.28</c:v>
                </c:pt>
                <c:pt idx="1">
                  <c:v>13.44</c:v>
                </c:pt>
                <c:pt idx="2">
                  <c:v>27.959999999999987</c:v>
                </c:pt>
                <c:pt idx="3">
                  <c:v>52.32</c:v>
                </c:pt>
              </c:numCache>
            </c:numRef>
          </c:val>
          <c:extLst>
            <c:ext xmlns:c16="http://schemas.microsoft.com/office/drawing/2014/chart" uri="{C3380CC4-5D6E-409C-BE32-E72D297353CC}">
              <c16:uniqueId val="{00000000-C9C2-4C1F-BEB6-31E890C09134}"/>
            </c:ext>
          </c:extLst>
        </c:ser>
        <c:dLbls>
          <c:showLegendKey val="0"/>
          <c:showVal val="0"/>
          <c:showCatName val="0"/>
          <c:showSerName val="0"/>
          <c:showPercent val="0"/>
          <c:showBubbleSize val="0"/>
        </c:dLbls>
        <c:gapWidth val="150"/>
        <c:shape val="box"/>
        <c:axId val="128046592"/>
        <c:axId val="128048128"/>
        <c:axId val="0"/>
      </c:bar3DChart>
      <c:catAx>
        <c:axId val="128046592"/>
        <c:scaling>
          <c:orientation val="minMax"/>
        </c:scaling>
        <c:delete val="0"/>
        <c:axPos val="b"/>
        <c:numFmt formatCode="General" sourceLinked="0"/>
        <c:majorTickMark val="out"/>
        <c:minorTickMark val="none"/>
        <c:tickLblPos val="nextTo"/>
        <c:txPr>
          <a:bodyPr/>
          <a:lstStyle/>
          <a:p>
            <a:pPr>
              <a:defRPr sz="1800"/>
            </a:pPr>
            <a:endParaRPr lang="ru-RU"/>
          </a:p>
        </c:txPr>
        <c:crossAx val="128048128"/>
        <c:crosses val="autoZero"/>
        <c:auto val="1"/>
        <c:lblAlgn val="ctr"/>
        <c:lblOffset val="100"/>
        <c:noMultiLvlLbl val="0"/>
      </c:catAx>
      <c:valAx>
        <c:axId val="128048128"/>
        <c:scaling>
          <c:orientation val="minMax"/>
        </c:scaling>
        <c:delete val="1"/>
        <c:axPos val="l"/>
        <c:majorGridlines/>
        <c:numFmt formatCode="General" sourceLinked="1"/>
        <c:majorTickMark val="out"/>
        <c:minorTickMark val="none"/>
        <c:tickLblPos val="nextTo"/>
        <c:crossAx val="128046592"/>
        <c:crosses val="autoZero"/>
        <c:crossBetween val="between"/>
      </c:valAx>
    </c:plotArea>
    <c:plotVisOnly val="1"/>
    <c:dispBlanksAs val="gap"/>
    <c:showDLblsOverMax val="0"/>
  </c:chart>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200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Sheet1!$B$227:$B$230</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Sheet1!$C$227:$C$230</c:f>
              <c:numCache>
                <c:formatCode>0.00</c:formatCode>
                <c:ptCount val="4"/>
                <c:pt idx="0">
                  <c:v>4.4800000000000004</c:v>
                </c:pt>
                <c:pt idx="1">
                  <c:v>13.88</c:v>
                </c:pt>
                <c:pt idx="2">
                  <c:v>27</c:v>
                </c:pt>
                <c:pt idx="3">
                  <c:v>54.64</c:v>
                </c:pt>
              </c:numCache>
            </c:numRef>
          </c:val>
          <c:extLst>
            <c:ext xmlns:c16="http://schemas.microsoft.com/office/drawing/2014/chart" uri="{C3380CC4-5D6E-409C-BE32-E72D297353CC}">
              <c16:uniqueId val="{00000000-83BC-469B-9A59-1349DEFF98BF}"/>
            </c:ext>
          </c:extLst>
        </c:ser>
        <c:dLbls>
          <c:showLegendKey val="0"/>
          <c:showVal val="0"/>
          <c:showCatName val="0"/>
          <c:showSerName val="0"/>
          <c:showPercent val="0"/>
          <c:showBubbleSize val="0"/>
        </c:dLbls>
        <c:gapWidth val="150"/>
        <c:shape val="box"/>
        <c:axId val="128731776"/>
        <c:axId val="128741760"/>
        <c:axId val="0"/>
      </c:bar3DChart>
      <c:catAx>
        <c:axId val="128731776"/>
        <c:scaling>
          <c:orientation val="minMax"/>
        </c:scaling>
        <c:delete val="0"/>
        <c:axPos val="b"/>
        <c:numFmt formatCode="General" sourceLinked="0"/>
        <c:majorTickMark val="out"/>
        <c:minorTickMark val="none"/>
        <c:tickLblPos val="nextTo"/>
        <c:txPr>
          <a:bodyPr/>
          <a:lstStyle/>
          <a:p>
            <a:pPr>
              <a:defRPr sz="1800"/>
            </a:pPr>
            <a:endParaRPr lang="ru-RU"/>
          </a:p>
        </c:txPr>
        <c:crossAx val="128741760"/>
        <c:crosses val="autoZero"/>
        <c:auto val="1"/>
        <c:lblAlgn val="ctr"/>
        <c:lblOffset val="100"/>
        <c:noMultiLvlLbl val="0"/>
      </c:catAx>
      <c:valAx>
        <c:axId val="128741760"/>
        <c:scaling>
          <c:orientation val="minMax"/>
        </c:scaling>
        <c:delete val="1"/>
        <c:axPos val="l"/>
        <c:majorGridlines/>
        <c:numFmt formatCode="0.00" sourceLinked="1"/>
        <c:majorTickMark val="out"/>
        <c:minorTickMark val="none"/>
        <c:tickLblPos val="nextTo"/>
        <c:crossAx val="128731776"/>
        <c:crosses val="autoZero"/>
        <c:crossBetween val="between"/>
      </c:valAx>
    </c:plotArea>
    <c:plotVisOnly val="1"/>
    <c:dispBlanksAs val="gap"/>
    <c:showDLblsOverMax val="0"/>
  </c:chart>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stacked"/>
        <c:varyColors val="0"/>
        <c:ser>
          <c:idx val="0"/>
          <c:order val="0"/>
          <c:invertIfNegative val="0"/>
          <c:dLbls>
            <c:dLbl>
              <c:idx val="0"/>
              <c:layout>
                <c:manualLayout>
                  <c:x val="6.763285024154580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56-4AC8-8BF0-AFA070CE0908}"/>
                </c:ext>
              </c:extLst>
            </c:dLbl>
            <c:dLbl>
              <c:idx val="1"/>
              <c:layout>
                <c:manualLayout>
                  <c:x val="0.10507246376811594"/>
                  <c:y val="-1.1674569982842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56-4AC8-8BF0-AFA070CE0908}"/>
                </c:ext>
              </c:extLst>
            </c:dLbl>
            <c:dLbl>
              <c:idx val="2"/>
              <c:layout>
                <c:manualLayout>
                  <c:x val="0.14975845410628019"/>
                  <c:y val="-3.502370994852623E-2"/>
                </c:manualLayout>
              </c:layout>
              <c:tx>
                <c:rich>
                  <a:bodyPr/>
                  <a:lstStyle/>
                  <a:p>
                    <a:fld id="{98F56B64-3FC5-4F7A-BB7C-D75A2AE94BD6}" type="VALUE">
                      <a:rPr lang="en-US" b="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D56-4AC8-8BF0-AFA070CE0908}"/>
                </c:ext>
              </c:extLst>
            </c:dLbl>
            <c:dLbl>
              <c:idx val="3"/>
              <c:layout>
                <c:manualLayout>
                  <c:x val="0.24879227053140079"/>
                  <c:y val="-1.1674569982842059E-2"/>
                </c:manualLayout>
              </c:layout>
              <c:tx>
                <c:rich>
                  <a:bodyPr/>
                  <a:lstStyle/>
                  <a:p>
                    <a:fld id="{56390D4A-1DB7-4E78-9D71-FEC854B512DE}" type="VALUE">
                      <a:rPr lang="en-US" b="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D56-4AC8-8BF0-AFA070CE0908}"/>
                </c:ext>
              </c:extLst>
            </c:dLbl>
            <c:spPr>
              <a:noFill/>
              <a:ln>
                <a:noFill/>
              </a:ln>
              <a:effectLst/>
            </c:spPr>
            <c:txPr>
              <a:bodyPr/>
              <a:lstStyle/>
              <a:p>
                <a:pPr>
                  <a:defRPr sz="2000" b="0">
                    <a:solidFill>
                      <a:schemeClr val="bg1"/>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Sheet1!$B$235:$B$238</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Sheet1!$C$235:$C$238</c:f>
              <c:numCache>
                <c:formatCode>0.00</c:formatCode>
                <c:ptCount val="4"/>
                <c:pt idx="0">
                  <c:v>4.68</c:v>
                </c:pt>
                <c:pt idx="1">
                  <c:v>14.76</c:v>
                </c:pt>
                <c:pt idx="2">
                  <c:v>26.6</c:v>
                </c:pt>
                <c:pt idx="3">
                  <c:v>53.96</c:v>
                </c:pt>
              </c:numCache>
            </c:numRef>
          </c:val>
          <c:extLst>
            <c:ext xmlns:c16="http://schemas.microsoft.com/office/drawing/2014/chart" uri="{C3380CC4-5D6E-409C-BE32-E72D297353CC}">
              <c16:uniqueId val="{00000000-1B90-4835-A909-BE3F350C8ADF}"/>
            </c:ext>
          </c:extLst>
        </c:ser>
        <c:dLbls>
          <c:showLegendKey val="0"/>
          <c:showVal val="0"/>
          <c:showCatName val="0"/>
          <c:showSerName val="0"/>
          <c:showPercent val="0"/>
          <c:showBubbleSize val="0"/>
        </c:dLbls>
        <c:gapWidth val="150"/>
        <c:shape val="box"/>
        <c:axId val="128766336"/>
        <c:axId val="128767872"/>
        <c:axId val="0"/>
      </c:bar3DChart>
      <c:catAx>
        <c:axId val="128766336"/>
        <c:scaling>
          <c:orientation val="minMax"/>
        </c:scaling>
        <c:delete val="0"/>
        <c:axPos val="l"/>
        <c:numFmt formatCode="General" sourceLinked="0"/>
        <c:majorTickMark val="out"/>
        <c:minorTickMark val="none"/>
        <c:tickLblPos val="nextTo"/>
        <c:txPr>
          <a:bodyPr/>
          <a:lstStyle/>
          <a:p>
            <a:pPr>
              <a:defRPr sz="2000"/>
            </a:pPr>
            <a:endParaRPr lang="ru-RU"/>
          </a:p>
        </c:txPr>
        <c:crossAx val="128767872"/>
        <c:crosses val="autoZero"/>
        <c:auto val="1"/>
        <c:lblAlgn val="ctr"/>
        <c:lblOffset val="100"/>
        <c:noMultiLvlLbl val="0"/>
      </c:catAx>
      <c:valAx>
        <c:axId val="128767872"/>
        <c:scaling>
          <c:orientation val="minMax"/>
        </c:scaling>
        <c:delete val="1"/>
        <c:axPos val="b"/>
        <c:majorGridlines/>
        <c:numFmt formatCode="0.00" sourceLinked="1"/>
        <c:majorTickMark val="out"/>
        <c:minorTickMark val="none"/>
        <c:tickLblPos val="nextTo"/>
        <c:crossAx val="128766336"/>
        <c:crosses val="autoZero"/>
        <c:crossBetween val="between"/>
      </c:valAx>
    </c:plotArea>
    <c:plotVisOnly val="1"/>
    <c:dispBlanksAs val="gap"/>
    <c:showDLblsOverMax val="0"/>
  </c:chart>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dLbl>
              <c:idx val="3"/>
              <c:layout>
                <c:manualLayout>
                  <c:x val="0"/>
                  <c:y val="4.3779637435657718E-3"/>
                </c:manualLayout>
              </c:layout>
              <c:showLegendKey val="0"/>
              <c:showVal val="1"/>
              <c:showCatName val="0"/>
              <c:showSerName val="0"/>
              <c:showPercent val="0"/>
              <c:showBubbleSize val="0"/>
              <c:extLst>
                <c:ext xmlns:c15="http://schemas.microsoft.com/office/drawing/2012/chart" uri="{CE6537A1-D6FC-4f65-9D91-7224C49458BB}">
                  <c15:layout>
                    <c:manualLayout>
                      <c:w val="6.2234299516908211E-2"/>
                      <c:h val="8.2933341422799151E-2"/>
                    </c:manualLayout>
                  </c15:layout>
                </c:ext>
                <c:ext xmlns:c16="http://schemas.microsoft.com/office/drawing/2014/chart" uri="{C3380CC4-5D6E-409C-BE32-E72D297353CC}">
                  <c16:uniqueId val="{00000000-25ED-4B8D-B7D6-FAB704C19D23}"/>
                </c:ext>
              </c:extLst>
            </c:dLbl>
            <c:spPr>
              <a:noFill/>
              <a:ln>
                <a:noFill/>
              </a:ln>
              <a:effectLst/>
            </c:spPr>
            <c:txPr>
              <a:bodyPr/>
              <a:lstStyle/>
              <a:p>
                <a:pPr>
                  <a:defRPr sz="2000">
                    <a:solidFill>
                      <a:schemeClr val="bg1">
                        <a:lumMod val="95000"/>
                      </a:schemeClr>
                    </a:solidFill>
                    <a:highlight>
                      <a:srgbClr val="8000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Sheet1!$B$243:$B$246</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Sheet1!$C$243:$C$246</c:f>
              <c:numCache>
                <c:formatCode>0.00</c:formatCode>
                <c:ptCount val="4"/>
                <c:pt idx="0">
                  <c:v>5.56</c:v>
                </c:pt>
                <c:pt idx="1">
                  <c:v>22.439999999999987</c:v>
                </c:pt>
                <c:pt idx="2">
                  <c:v>24.72</c:v>
                </c:pt>
                <c:pt idx="3">
                  <c:v>47.28</c:v>
                </c:pt>
              </c:numCache>
            </c:numRef>
          </c:val>
          <c:extLst>
            <c:ext xmlns:c16="http://schemas.microsoft.com/office/drawing/2014/chart" uri="{C3380CC4-5D6E-409C-BE32-E72D297353CC}">
              <c16:uniqueId val="{00000000-5D43-4897-970A-31E18BF951A4}"/>
            </c:ext>
          </c:extLst>
        </c:ser>
        <c:dLbls>
          <c:showLegendKey val="0"/>
          <c:showVal val="0"/>
          <c:showCatName val="0"/>
          <c:showSerName val="0"/>
          <c:showPercent val="0"/>
          <c:showBubbleSize val="0"/>
        </c:dLbls>
        <c:gapWidth val="150"/>
        <c:shape val="box"/>
        <c:axId val="128800640"/>
        <c:axId val="128802176"/>
        <c:axId val="0"/>
      </c:bar3DChart>
      <c:catAx>
        <c:axId val="128800640"/>
        <c:scaling>
          <c:orientation val="minMax"/>
        </c:scaling>
        <c:delete val="0"/>
        <c:axPos val="l"/>
        <c:numFmt formatCode="General" sourceLinked="0"/>
        <c:majorTickMark val="out"/>
        <c:minorTickMark val="none"/>
        <c:tickLblPos val="nextTo"/>
        <c:txPr>
          <a:bodyPr/>
          <a:lstStyle/>
          <a:p>
            <a:pPr>
              <a:defRPr sz="2000"/>
            </a:pPr>
            <a:endParaRPr lang="ru-RU"/>
          </a:p>
        </c:txPr>
        <c:crossAx val="128802176"/>
        <c:crosses val="autoZero"/>
        <c:auto val="1"/>
        <c:lblAlgn val="ctr"/>
        <c:lblOffset val="100"/>
        <c:noMultiLvlLbl val="0"/>
      </c:catAx>
      <c:valAx>
        <c:axId val="128802176"/>
        <c:scaling>
          <c:orientation val="minMax"/>
        </c:scaling>
        <c:delete val="1"/>
        <c:axPos val="b"/>
        <c:majorGridlines/>
        <c:numFmt formatCode="0.00" sourceLinked="1"/>
        <c:majorTickMark val="out"/>
        <c:minorTickMark val="none"/>
        <c:tickLblPos val="nextTo"/>
        <c:crossAx val="128800640"/>
        <c:crosses val="autoZero"/>
        <c:crossBetween val="between"/>
      </c:valAx>
    </c:plotArea>
    <c:plotVisOnly val="1"/>
    <c:dispBlanksAs val="gap"/>
    <c:showDLblsOverMax val="0"/>
  </c:chart>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txPr>
              <a:bodyPr/>
              <a:lstStyle/>
              <a:p>
                <a:pPr>
                  <a:defRPr sz="2000">
                    <a:solidFill>
                      <a:schemeClr val="bg1"/>
                    </a:solidFill>
                    <a:highlight>
                      <a:srgbClr val="7A4300"/>
                    </a:highlight>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Sheet1!$B$251:$B$254</c:f>
              <c:strCache>
                <c:ptCount val="4"/>
                <c:pt idx="0">
                  <c:v>Не слышал о такой услуге</c:v>
                </c:pt>
                <c:pt idx="1">
                  <c:v>Слышал о такой услуге, но практически ничего о ней не знаю</c:v>
                </c:pt>
                <c:pt idx="2">
                  <c:v>Знаю данную услугу и условия ее предоставления разными организациями, но мне сложно их понять</c:v>
                </c:pt>
                <c:pt idx="3">
                  <c:v>Хорошо знаком с данной услугой и понимаю условия разных организаций</c:v>
                </c:pt>
              </c:strCache>
            </c:strRef>
          </c:cat>
          <c:val>
            <c:numRef>
              <c:f>Sheet1!$C$251:$C$254</c:f>
              <c:numCache>
                <c:formatCode>0.00</c:formatCode>
                <c:ptCount val="4"/>
                <c:pt idx="0">
                  <c:v>4.24</c:v>
                </c:pt>
                <c:pt idx="1">
                  <c:v>17.2</c:v>
                </c:pt>
                <c:pt idx="2">
                  <c:v>30.2</c:v>
                </c:pt>
                <c:pt idx="3">
                  <c:v>48.36</c:v>
                </c:pt>
              </c:numCache>
            </c:numRef>
          </c:val>
          <c:extLst>
            <c:ext xmlns:c16="http://schemas.microsoft.com/office/drawing/2014/chart" uri="{C3380CC4-5D6E-409C-BE32-E72D297353CC}">
              <c16:uniqueId val="{00000000-45E1-4D7A-A6BD-2F47F2E8046E}"/>
            </c:ext>
          </c:extLst>
        </c:ser>
        <c:dLbls>
          <c:showLegendKey val="0"/>
          <c:showVal val="0"/>
          <c:showCatName val="0"/>
          <c:showSerName val="0"/>
          <c:showPercent val="0"/>
          <c:showBubbleSize val="0"/>
        </c:dLbls>
        <c:gapWidth val="150"/>
        <c:shape val="box"/>
        <c:axId val="128826752"/>
        <c:axId val="128910464"/>
        <c:axId val="0"/>
      </c:bar3DChart>
      <c:catAx>
        <c:axId val="128826752"/>
        <c:scaling>
          <c:orientation val="minMax"/>
        </c:scaling>
        <c:delete val="0"/>
        <c:axPos val="l"/>
        <c:numFmt formatCode="General" sourceLinked="0"/>
        <c:majorTickMark val="out"/>
        <c:minorTickMark val="none"/>
        <c:tickLblPos val="nextTo"/>
        <c:txPr>
          <a:bodyPr/>
          <a:lstStyle/>
          <a:p>
            <a:pPr>
              <a:defRPr sz="2000"/>
            </a:pPr>
            <a:endParaRPr lang="ru-RU"/>
          </a:p>
        </c:txPr>
        <c:crossAx val="128910464"/>
        <c:crosses val="autoZero"/>
        <c:auto val="1"/>
        <c:lblAlgn val="ctr"/>
        <c:lblOffset val="100"/>
        <c:noMultiLvlLbl val="0"/>
      </c:catAx>
      <c:valAx>
        <c:axId val="128910464"/>
        <c:scaling>
          <c:orientation val="minMax"/>
        </c:scaling>
        <c:delete val="1"/>
        <c:axPos val="b"/>
        <c:majorGridlines/>
        <c:numFmt formatCode="0.00" sourceLinked="1"/>
        <c:majorTickMark val="out"/>
        <c:minorTickMark val="none"/>
        <c:tickLblPos val="nextTo"/>
        <c:crossAx val="128826752"/>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0876F-0F40-9D47-9279-A2AB5C494E53}" type="datetimeFigureOut">
              <a:rPr lang="ru-RU" smtClean="0"/>
              <a:pPr/>
              <a:t>11.02.2022</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80F72-6316-0A49-A812-6AE701B2A8D1}" type="slidenum">
              <a:rPr lang="ru-RU" smtClean="0"/>
              <a:pPr/>
              <a:t>‹#›</a:t>
            </a:fld>
            <a:endParaRPr lang="ru-RU" dirty="0"/>
          </a:p>
        </p:txBody>
      </p:sp>
    </p:spTree>
    <p:extLst>
      <p:ext uri="{BB962C8B-B14F-4D97-AF65-F5344CB8AC3E}">
        <p14:creationId xmlns:p14="http://schemas.microsoft.com/office/powerpoint/2010/main" val="22672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1</a:t>
            </a:fld>
            <a:endParaRPr lang="ru-RU" dirty="0"/>
          </a:p>
        </p:txBody>
      </p:sp>
    </p:spTree>
    <p:extLst>
      <p:ext uri="{BB962C8B-B14F-4D97-AF65-F5344CB8AC3E}">
        <p14:creationId xmlns:p14="http://schemas.microsoft.com/office/powerpoint/2010/main" val="158486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2</a:t>
            </a:fld>
            <a:endParaRPr lang="ru-RU" dirty="0"/>
          </a:p>
        </p:txBody>
      </p:sp>
    </p:spTree>
    <p:extLst>
      <p:ext uri="{BB962C8B-B14F-4D97-AF65-F5344CB8AC3E}">
        <p14:creationId xmlns:p14="http://schemas.microsoft.com/office/powerpoint/2010/main" val="413008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26</a:t>
            </a:fld>
            <a:endParaRPr lang="ru-RU" dirty="0"/>
          </a:p>
        </p:txBody>
      </p:sp>
    </p:spTree>
    <p:extLst>
      <p:ext uri="{BB962C8B-B14F-4D97-AF65-F5344CB8AC3E}">
        <p14:creationId xmlns:p14="http://schemas.microsoft.com/office/powerpoint/2010/main" val="313423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89</a:t>
            </a:fld>
            <a:endParaRPr lang="ru-RU" dirty="0"/>
          </a:p>
        </p:txBody>
      </p:sp>
    </p:spTree>
    <p:extLst>
      <p:ext uri="{BB962C8B-B14F-4D97-AF65-F5344CB8AC3E}">
        <p14:creationId xmlns:p14="http://schemas.microsoft.com/office/powerpoint/2010/main" val="190146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90</a:t>
            </a:fld>
            <a:endParaRPr lang="ru-RU" dirty="0"/>
          </a:p>
        </p:txBody>
      </p:sp>
    </p:spTree>
    <p:extLst>
      <p:ext uri="{BB962C8B-B14F-4D97-AF65-F5344CB8AC3E}">
        <p14:creationId xmlns:p14="http://schemas.microsoft.com/office/powerpoint/2010/main" val="3283019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155</a:t>
            </a:fld>
            <a:endParaRPr lang="ru-RU" dirty="0"/>
          </a:p>
        </p:txBody>
      </p:sp>
    </p:spTree>
    <p:extLst>
      <p:ext uri="{BB962C8B-B14F-4D97-AF65-F5344CB8AC3E}">
        <p14:creationId xmlns:p14="http://schemas.microsoft.com/office/powerpoint/2010/main" val="165241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EEFADD-3A6A-4888-81CF-FC5C8BB26C1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F4FB34C-C3D1-4EE5-8719-0E5605DD4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99A17E9-65C4-4AE2-A6BC-E1AAAD26DE35}"/>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965A78CE-C148-4AB7-8242-36C018A1F509}"/>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B2075007-5405-475D-99B6-23A3E4602D70}"/>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247438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38F6DD-1E04-43F2-98B7-C57469EFD2E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7141CA4-DC04-47F5-B614-FB2B12DD8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871EC29-1EE6-449F-85F8-180AF928A82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9E84C60-79F0-45AB-B697-195E8EE65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533749E-985B-4F6C-A597-F3E2A4EA676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4B8AF8E-69CE-46B5-92E6-689C07DE9842}"/>
              </a:ext>
            </a:extLst>
          </p:cNvPr>
          <p:cNvSpPr>
            <a:spLocks noGrp="1"/>
          </p:cNvSpPr>
          <p:nvPr>
            <p:ph type="dt" sz="half" idx="10"/>
          </p:nvPr>
        </p:nvSpPr>
        <p:spPr/>
        <p:txBody>
          <a:bodyPr/>
          <a:lstStyle/>
          <a:p>
            <a:endParaRPr lang="ru-RU" dirty="0"/>
          </a:p>
        </p:txBody>
      </p:sp>
      <p:sp>
        <p:nvSpPr>
          <p:cNvPr id="8" name="Нижний колонтитул 7">
            <a:extLst>
              <a:ext uri="{FF2B5EF4-FFF2-40B4-BE49-F238E27FC236}">
                <a16:creationId xmlns:a16="http://schemas.microsoft.com/office/drawing/2014/main" id="{E7AB55E0-DF84-44E6-80C6-C677822AA75B}"/>
              </a:ext>
            </a:extLst>
          </p:cNvPr>
          <p:cNvSpPr>
            <a:spLocks noGrp="1"/>
          </p:cNvSpPr>
          <p:nvPr>
            <p:ph type="ftr" sz="quarter" idx="11"/>
          </p:nvPr>
        </p:nvSpPr>
        <p:spPr/>
        <p:txBody>
          <a:bodyPr/>
          <a:lstStyle/>
          <a:p>
            <a:endParaRPr lang="ru-RU" dirty="0"/>
          </a:p>
        </p:txBody>
      </p:sp>
      <p:sp>
        <p:nvSpPr>
          <p:cNvPr id="9" name="Номер слайда 8">
            <a:extLst>
              <a:ext uri="{FF2B5EF4-FFF2-40B4-BE49-F238E27FC236}">
                <a16:creationId xmlns:a16="http://schemas.microsoft.com/office/drawing/2014/main" id="{1FCFF44B-70DD-423A-A05A-437BDD1BBBBA}"/>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161950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3BAC76-5955-4A89-896B-AF929A7C011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44938B2-0BFD-4FAF-A49D-CD75CF553FAE}"/>
              </a:ext>
            </a:extLst>
          </p:cNvPr>
          <p:cNvSpPr>
            <a:spLocks noGrp="1"/>
          </p:cNvSpPr>
          <p:nvPr>
            <p:ph type="dt" sz="half" idx="10"/>
          </p:nvPr>
        </p:nvSpPr>
        <p:spPr/>
        <p:txBody>
          <a:bodyPr/>
          <a:lstStyle/>
          <a:p>
            <a:endParaRPr lang="ru-RU" dirty="0"/>
          </a:p>
        </p:txBody>
      </p:sp>
      <p:sp>
        <p:nvSpPr>
          <p:cNvPr id="4" name="Нижний колонтитул 3">
            <a:extLst>
              <a:ext uri="{FF2B5EF4-FFF2-40B4-BE49-F238E27FC236}">
                <a16:creationId xmlns:a16="http://schemas.microsoft.com/office/drawing/2014/main" id="{EF0837F6-7473-4AF7-BEA1-54CE29A827E3}"/>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id="{0C0991C2-5C07-47F0-A072-AA1735CC0640}"/>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298540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181291D-4D6E-477C-9D2F-7182E27B6B1B}"/>
              </a:ext>
            </a:extLst>
          </p:cNvPr>
          <p:cNvSpPr>
            <a:spLocks noGrp="1"/>
          </p:cNvSpPr>
          <p:nvPr>
            <p:ph type="dt" sz="half" idx="10"/>
          </p:nvPr>
        </p:nvSpPr>
        <p:spPr/>
        <p:txBody>
          <a:bodyPr/>
          <a:lstStyle/>
          <a:p>
            <a:endParaRPr lang="ru-RU" dirty="0"/>
          </a:p>
        </p:txBody>
      </p:sp>
      <p:sp>
        <p:nvSpPr>
          <p:cNvPr id="3" name="Нижний колонтитул 2">
            <a:extLst>
              <a:ext uri="{FF2B5EF4-FFF2-40B4-BE49-F238E27FC236}">
                <a16:creationId xmlns:a16="http://schemas.microsoft.com/office/drawing/2014/main" id="{A840EC88-62DB-47D0-B425-FB3E35B3C82C}"/>
              </a:ext>
            </a:extLst>
          </p:cNvPr>
          <p:cNvSpPr>
            <a:spLocks noGrp="1"/>
          </p:cNvSpPr>
          <p:nvPr>
            <p:ph type="ftr" sz="quarter" idx="11"/>
          </p:nvPr>
        </p:nvSpPr>
        <p:spPr/>
        <p:txBody>
          <a:bodyPr/>
          <a:lstStyle/>
          <a:p>
            <a:endParaRPr lang="ru-RU" dirty="0"/>
          </a:p>
        </p:txBody>
      </p:sp>
      <p:sp>
        <p:nvSpPr>
          <p:cNvPr id="4" name="Номер слайда 3">
            <a:extLst>
              <a:ext uri="{FF2B5EF4-FFF2-40B4-BE49-F238E27FC236}">
                <a16:creationId xmlns:a16="http://schemas.microsoft.com/office/drawing/2014/main" id="{88CECC27-1ED6-42E5-92C2-23CF04BD3B0A}"/>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24271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7991A6-B370-4F74-8D71-4B080B36AD9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BFDFDCB-C894-42B6-88A9-6E2C59B10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FB41457-2A20-4C5C-A04F-C714CA73C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4B40068-46AA-4902-A0EA-33617CD54829}"/>
              </a:ext>
            </a:extLst>
          </p:cNvPr>
          <p:cNvSpPr>
            <a:spLocks noGrp="1"/>
          </p:cNvSpPr>
          <p:nvPr>
            <p:ph type="dt" sz="half" idx="10"/>
          </p:nvPr>
        </p:nvSpPr>
        <p:spPr/>
        <p:txBody>
          <a:bodyPr/>
          <a:lstStyle/>
          <a:p>
            <a:endParaRPr lang="ru-RU" dirty="0"/>
          </a:p>
        </p:txBody>
      </p:sp>
      <p:sp>
        <p:nvSpPr>
          <p:cNvPr id="6" name="Нижний колонтитул 5">
            <a:extLst>
              <a:ext uri="{FF2B5EF4-FFF2-40B4-BE49-F238E27FC236}">
                <a16:creationId xmlns:a16="http://schemas.microsoft.com/office/drawing/2014/main" id="{2615DD3F-2F76-4AD9-856D-6B59A610A79E}"/>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5E02F943-C507-4D60-9B08-6E1E4D01D341}"/>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756173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148A60-BB98-44B9-885B-FF4F4C9D433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869E85E-70AA-4969-8D44-F8A4A10F0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a:extLst>
              <a:ext uri="{FF2B5EF4-FFF2-40B4-BE49-F238E27FC236}">
                <a16:creationId xmlns:a16="http://schemas.microsoft.com/office/drawing/2014/main" id="{D7D36ECA-1864-4BCA-A63B-8E713A4ED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D39C3AF-E1CD-424A-BDCB-883C569F697E}"/>
              </a:ext>
            </a:extLst>
          </p:cNvPr>
          <p:cNvSpPr>
            <a:spLocks noGrp="1"/>
          </p:cNvSpPr>
          <p:nvPr>
            <p:ph type="dt" sz="half" idx="10"/>
          </p:nvPr>
        </p:nvSpPr>
        <p:spPr/>
        <p:txBody>
          <a:bodyPr/>
          <a:lstStyle/>
          <a:p>
            <a:endParaRPr lang="ru-RU" dirty="0"/>
          </a:p>
        </p:txBody>
      </p:sp>
      <p:sp>
        <p:nvSpPr>
          <p:cNvPr id="6" name="Нижний колонтитул 5">
            <a:extLst>
              <a:ext uri="{FF2B5EF4-FFF2-40B4-BE49-F238E27FC236}">
                <a16:creationId xmlns:a16="http://schemas.microsoft.com/office/drawing/2014/main" id="{5E182077-765A-4196-A74C-D886ADFC2FD7}"/>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4EE89EB3-5B5C-45ED-8B98-36A436811876}"/>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622843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E2388C-6B6B-4F3B-9805-B1956F4CFB6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2E17506-4319-45E7-AA23-5C14CD96A4B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AE73CE8-8DF7-4865-A755-49991DBAE18C}"/>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CDF7CA2B-1D74-4F00-A505-3BB196C7319C}"/>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761FF036-38C9-47EC-865C-934E45CA0054}"/>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1756634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FF67782-2FBD-45AB-B445-0F76FDCC65E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F92BC3F-951F-4F79-9AD8-DB59F8F748A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B5D259A-F829-454A-BD47-E3121A0820B1}"/>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269B8A8C-4607-4ED8-8C5D-6C548FEEE2F5}"/>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B70F126A-F61B-4808-A32C-CD4051518994}"/>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41594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5" name="Textplatzhalter 6"/>
          <p:cNvSpPr>
            <a:spLocks noGrp="1"/>
          </p:cNvSpPr>
          <p:nvPr>
            <p:ph type="body" sz="quarter" idx="12" hasCustomPrompt="1"/>
          </p:nvPr>
        </p:nvSpPr>
        <p:spPr bwMode="gray">
          <a:xfrm>
            <a:off x="431800" y="6405033"/>
            <a:ext cx="11328400" cy="192616"/>
          </a:xfrm>
        </p:spPr>
        <p:txBody>
          <a:bodyPr tIns="0" bIns="36000" anchor="b" anchorCtr="0"/>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067">
                <a:solidFill>
                  <a:schemeClr val="bg2"/>
                </a:solidFill>
              </a:defRPr>
            </a:lvl1pPr>
            <a:lvl2pPr marL="0" indent="0">
              <a:spcBef>
                <a:spcPts val="400"/>
              </a:spcBef>
              <a:spcAft>
                <a:spcPts val="0"/>
              </a:spcAft>
              <a:buFont typeface="Arial" pitchFamily="34" charset="0"/>
              <a:buNone/>
              <a:defRPr sz="1200">
                <a:solidFill>
                  <a:schemeClr val="bg2"/>
                </a:solidFill>
              </a:defRPr>
            </a:lvl2pPr>
            <a:lvl3pPr marL="0" indent="0">
              <a:spcBef>
                <a:spcPts val="400"/>
              </a:spcBef>
              <a:spcAft>
                <a:spcPts val="0"/>
              </a:spcAft>
              <a:buFont typeface="Arial" pitchFamily="34" charset="0"/>
              <a:buNone/>
              <a:defRPr sz="1200">
                <a:solidFill>
                  <a:schemeClr val="bg2"/>
                </a:solidFill>
              </a:defRPr>
            </a:lvl3pPr>
            <a:lvl4pPr marL="0" indent="0">
              <a:spcBef>
                <a:spcPts val="400"/>
              </a:spcBef>
              <a:spcAft>
                <a:spcPts val="0"/>
              </a:spcAft>
              <a:buNone/>
              <a:defRPr sz="1200">
                <a:solidFill>
                  <a:schemeClr val="bg2"/>
                </a:solidFill>
              </a:defRPr>
            </a:lvl4pPr>
            <a:lvl5pPr marL="0" indent="0">
              <a:spcBef>
                <a:spcPts val="400"/>
              </a:spcBef>
              <a:spcAft>
                <a:spcPts val="0"/>
              </a:spcAft>
              <a:buNone/>
              <a:defRPr sz="1200" b="0">
                <a:solidFill>
                  <a:schemeClr val="bg2"/>
                </a:solidFill>
              </a:defRPr>
            </a:lvl5pPr>
            <a:lvl6pPr marL="0" indent="0">
              <a:spcBef>
                <a:spcPts val="400"/>
              </a:spcBef>
              <a:buFont typeface="Arial" pitchFamily="34" charset="0"/>
              <a:buNone/>
              <a:defRPr sz="1200">
                <a:solidFill>
                  <a:schemeClr val="bg2"/>
                </a:solidFill>
              </a:defRPr>
            </a:lvl6pPr>
            <a:lvl7pPr marL="0" indent="0">
              <a:spcBef>
                <a:spcPts val="400"/>
              </a:spcBef>
              <a:buFont typeface="Arial" pitchFamily="34" charset="0"/>
              <a:buNone/>
              <a:defRPr sz="1200">
                <a:solidFill>
                  <a:schemeClr val="bg2"/>
                </a:solidFill>
              </a:defRPr>
            </a:lvl7pPr>
            <a:lvl8pPr marL="0" indent="0">
              <a:spcBef>
                <a:spcPts val="400"/>
              </a:spcBef>
              <a:buFont typeface="Arial" pitchFamily="34" charset="0"/>
              <a:buNone/>
              <a:defRPr sz="1200">
                <a:solidFill>
                  <a:schemeClr val="bg2"/>
                </a:solidFill>
              </a:defRPr>
            </a:lvl8pPr>
            <a:lvl9pPr marL="0" indent="0">
              <a:spcBef>
                <a:spcPts val="400"/>
              </a:spcBef>
              <a:buFont typeface="Arial" pitchFamily="34" charset="0"/>
              <a:buNone/>
              <a:defRPr sz="1200">
                <a:solidFill>
                  <a:schemeClr val="bg2"/>
                </a:solidFill>
              </a:defRPr>
            </a:lvl9pPr>
          </a:lstStyle>
          <a:p>
            <a:pPr lvl="0"/>
            <a:r>
              <a:rPr lang="en-US" noProof="0" dirty="0"/>
              <a:t>[Source information]</a:t>
            </a:r>
          </a:p>
        </p:txBody>
      </p:sp>
    </p:spTree>
    <p:extLst>
      <p:ext uri="{BB962C8B-B14F-4D97-AF65-F5344CB8AC3E}">
        <p14:creationId xmlns:p14="http://schemas.microsoft.com/office/powerpoint/2010/main" val="97671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D7DA80-29A7-4929-9D60-5FED6A07312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B6B2430-E79A-4402-80C9-26DF5591493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CB6698B-5E90-4FCE-BD80-3B1560319FE1}"/>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C5DCCB72-AAFE-469F-9109-8A43F074C44A}"/>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0EB78DFE-719E-4510-B427-A13E99F58A7C}"/>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29671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11ABB4-84E6-4957-916D-CC332F6B4FBB}"/>
              </a:ext>
            </a:extLst>
          </p:cNvPr>
          <p:cNvSpPr>
            <a:spLocks noGrp="1"/>
          </p:cNvSpPr>
          <p:nvPr>
            <p:ph type="title"/>
          </p:nvPr>
        </p:nvSpPr>
        <p:spPr/>
        <p:txBody>
          <a:bodyPr/>
          <a:lstStyle>
            <a:lvl1pPr>
              <a:defRPr>
                <a:solidFill>
                  <a:schemeClr val="accent1"/>
                </a:solidFill>
              </a:defRPr>
            </a:lvl1pPr>
          </a:lstStyle>
          <a:p>
            <a:r>
              <a:rPr lang="ru-RU" dirty="0"/>
              <a:t>Образец заголовка</a:t>
            </a:r>
          </a:p>
        </p:txBody>
      </p:sp>
      <p:sp>
        <p:nvSpPr>
          <p:cNvPr id="3" name="Объект 2">
            <a:extLst>
              <a:ext uri="{FF2B5EF4-FFF2-40B4-BE49-F238E27FC236}">
                <a16:creationId xmlns:a16="http://schemas.microsoft.com/office/drawing/2014/main" id="{0FC7823A-AB17-46E4-B7FA-475AC7D0D3D4}"/>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136528C9-5884-4B4D-B36C-1A614FA16BAF}"/>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83A9552C-5650-405C-942C-79F245E32754}"/>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47EA733B-55B7-42F8-B642-7A4DC9DAF6CB}"/>
              </a:ext>
            </a:extLst>
          </p:cNvPr>
          <p:cNvSpPr>
            <a:spLocks noGrp="1"/>
          </p:cNvSpPr>
          <p:nvPr>
            <p:ph type="sldNum" sz="quarter" idx="12"/>
          </p:nvPr>
        </p:nvSpPr>
        <p:spPr/>
        <p:txBody>
          <a:bodyPr/>
          <a:lstStyle/>
          <a:p>
            <a:fld id="{36AE403C-4EB7-40BC-9395-955F62C492F5}" type="slidenum">
              <a:rPr lang="ru-RU" smtClean="0"/>
              <a:pPr/>
              <a:t>‹#›</a:t>
            </a:fld>
            <a:endParaRPr lang="ru-RU" dirty="0"/>
          </a:p>
        </p:txBody>
      </p:sp>
      <p:sp>
        <p:nvSpPr>
          <p:cNvPr id="9" name="Прямоугольник 8">
            <a:extLst>
              <a:ext uri="{FF2B5EF4-FFF2-40B4-BE49-F238E27FC236}">
                <a16:creationId xmlns:a16="http://schemas.microsoft.com/office/drawing/2014/main" id="{640E1113-501F-42FF-A817-B71D295CCD2C}"/>
              </a:ext>
            </a:extLst>
          </p:cNvPr>
          <p:cNvSpPr/>
          <p:nvPr userDrawn="1"/>
        </p:nvSpPr>
        <p:spPr>
          <a:xfrm>
            <a:off x="0" y="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0" name="Прямоугольник 9">
            <a:extLst>
              <a:ext uri="{FF2B5EF4-FFF2-40B4-BE49-F238E27FC236}">
                <a16:creationId xmlns:a16="http://schemas.microsoft.com/office/drawing/2014/main" id="{939F007F-2479-4E1B-962F-B6FEF354E7FF}"/>
              </a:ext>
            </a:extLst>
          </p:cNvPr>
          <p:cNvSpPr/>
          <p:nvPr userDrawn="1"/>
        </p:nvSpPr>
        <p:spPr>
          <a:xfrm>
            <a:off x="0" y="675900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nvGrpSpPr>
          <p:cNvPr id="11" name="Группа 10">
            <a:extLst>
              <a:ext uri="{FF2B5EF4-FFF2-40B4-BE49-F238E27FC236}">
                <a16:creationId xmlns:a16="http://schemas.microsoft.com/office/drawing/2014/main" id="{4FBB389D-F645-4EF0-A313-F1760EDDD65D}"/>
              </a:ext>
            </a:extLst>
          </p:cNvPr>
          <p:cNvGrpSpPr/>
          <p:nvPr userDrawn="1"/>
        </p:nvGrpSpPr>
        <p:grpSpPr>
          <a:xfrm>
            <a:off x="9347250" y="37980"/>
            <a:ext cx="2844750" cy="286020"/>
            <a:chOff x="9347250" y="37980"/>
            <a:chExt cx="2844750" cy="286020"/>
          </a:xfrm>
          <a:solidFill>
            <a:schemeClr val="accent1"/>
          </a:solidFill>
        </p:grpSpPr>
        <p:sp>
          <p:nvSpPr>
            <p:cNvPr id="12" name="Прямоугольник 11">
              <a:extLst>
                <a:ext uri="{FF2B5EF4-FFF2-40B4-BE49-F238E27FC236}">
                  <a16:creationId xmlns:a16="http://schemas.microsoft.com/office/drawing/2014/main" id="{E8DDD8ED-37DB-433B-9BE3-ED56AB186990}"/>
                </a:ext>
              </a:extLst>
            </p:cNvPr>
            <p:cNvSpPr/>
            <p:nvPr userDrawn="1"/>
          </p:nvSpPr>
          <p:spPr>
            <a:xfrm>
              <a:off x="9651000" y="49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3" name="Блок-схема: объединение 12">
              <a:extLst>
                <a:ext uri="{FF2B5EF4-FFF2-40B4-BE49-F238E27FC236}">
                  <a16:creationId xmlns:a16="http://schemas.microsoft.com/office/drawing/2014/main" id="{8A9AC1B6-7038-462A-A7C2-D0F29619BF17}"/>
                </a:ext>
              </a:extLst>
            </p:cNvPr>
            <p:cNvSpPr/>
            <p:nvPr userDrawn="1"/>
          </p:nvSpPr>
          <p:spPr>
            <a:xfrm>
              <a:off x="9347250" y="3798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grpSp>
        <p:nvGrpSpPr>
          <p:cNvPr id="14" name="Группа 13">
            <a:extLst>
              <a:ext uri="{FF2B5EF4-FFF2-40B4-BE49-F238E27FC236}">
                <a16:creationId xmlns:a16="http://schemas.microsoft.com/office/drawing/2014/main" id="{E463789D-0C7C-454D-BFD9-1DE51E4C5BFC}"/>
              </a:ext>
            </a:extLst>
          </p:cNvPr>
          <p:cNvGrpSpPr/>
          <p:nvPr userDrawn="1"/>
        </p:nvGrpSpPr>
        <p:grpSpPr>
          <a:xfrm>
            <a:off x="-35250" y="6583500"/>
            <a:ext cx="2844750" cy="274500"/>
            <a:chOff x="-35250" y="6583500"/>
            <a:chExt cx="2844750" cy="274500"/>
          </a:xfrm>
          <a:solidFill>
            <a:schemeClr val="accent1"/>
          </a:solidFill>
        </p:grpSpPr>
        <p:sp>
          <p:nvSpPr>
            <p:cNvPr id="15" name="Прямоугольник 14">
              <a:extLst>
                <a:ext uri="{FF2B5EF4-FFF2-40B4-BE49-F238E27FC236}">
                  <a16:creationId xmlns:a16="http://schemas.microsoft.com/office/drawing/2014/main" id="{84D431FD-AB15-4701-9AC6-CDB8CE4C764C}"/>
                </a:ext>
              </a:extLst>
            </p:cNvPr>
            <p:cNvSpPr/>
            <p:nvPr userDrawn="1"/>
          </p:nvSpPr>
          <p:spPr>
            <a:xfrm>
              <a:off x="-35250" y="6583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6" name="Блок-схема: объединение 15">
              <a:extLst>
                <a:ext uri="{FF2B5EF4-FFF2-40B4-BE49-F238E27FC236}">
                  <a16:creationId xmlns:a16="http://schemas.microsoft.com/office/drawing/2014/main" id="{E7D3F83A-004E-403A-8F03-CC8948CF9F67}"/>
                </a:ext>
              </a:extLst>
            </p:cNvPr>
            <p:cNvSpPr/>
            <p:nvPr userDrawn="1"/>
          </p:nvSpPr>
          <p:spPr>
            <a:xfrm rot="10800000">
              <a:off x="2202000" y="65835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spTree>
    <p:extLst>
      <p:ext uri="{BB962C8B-B14F-4D97-AF65-F5344CB8AC3E}">
        <p14:creationId xmlns:p14="http://schemas.microsoft.com/office/powerpoint/2010/main" val="69988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24B881EB-1784-473B-8081-FDC8508B7613}"/>
              </a:ext>
            </a:extLst>
          </p:cNvPr>
          <p:cNvSpPr/>
          <p:nvPr userDrawn="1"/>
        </p:nvSpPr>
        <p:spPr>
          <a:xfrm>
            <a:off x="0" y="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0" name="Прямоугольник 9">
            <a:extLst>
              <a:ext uri="{FF2B5EF4-FFF2-40B4-BE49-F238E27FC236}">
                <a16:creationId xmlns:a16="http://schemas.microsoft.com/office/drawing/2014/main" id="{B119E31C-4778-49B4-88E9-494EF71DCCA4}"/>
              </a:ext>
            </a:extLst>
          </p:cNvPr>
          <p:cNvSpPr/>
          <p:nvPr userDrawn="1"/>
        </p:nvSpPr>
        <p:spPr>
          <a:xfrm>
            <a:off x="0" y="675900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nvGrpSpPr>
          <p:cNvPr id="11" name="Группа 10">
            <a:extLst>
              <a:ext uri="{FF2B5EF4-FFF2-40B4-BE49-F238E27FC236}">
                <a16:creationId xmlns:a16="http://schemas.microsoft.com/office/drawing/2014/main" id="{AB8690DA-5449-464D-80A9-DCC9C148D31F}"/>
              </a:ext>
            </a:extLst>
          </p:cNvPr>
          <p:cNvGrpSpPr/>
          <p:nvPr userDrawn="1"/>
        </p:nvGrpSpPr>
        <p:grpSpPr>
          <a:xfrm>
            <a:off x="9347250" y="37980"/>
            <a:ext cx="2844750" cy="286020"/>
            <a:chOff x="9347250" y="37980"/>
            <a:chExt cx="2844750" cy="286020"/>
          </a:xfrm>
          <a:solidFill>
            <a:schemeClr val="accent1"/>
          </a:solidFill>
        </p:grpSpPr>
        <p:sp>
          <p:nvSpPr>
            <p:cNvPr id="12" name="Прямоугольник 11">
              <a:extLst>
                <a:ext uri="{FF2B5EF4-FFF2-40B4-BE49-F238E27FC236}">
                  <a16:creationId xmlns:a16="http://schemas.microsoft.com/office/drawing/2014/main" id="{315118C4-713A-4AB9-B08B-BD62864C2E6A}"/>
                </a:ext>
              </a:extLst>
            </p:cNvPr>
            <p:cNvSpPr/>
            <p:nvPr userDrawn="1"/>
          </p:nvSpPr>
          <p:spPr>
            <a:xfrm>
              <a:off x="9651000" y="49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3" name="Блок-схема: объединение 12">
              <a:extLst>
                <a:ext uri="{FF2B5EF4-FFF2-40B4-BE49-F238E27FC236}">
                  <a16:creationId xmlns:a16="http://schemas.microsoft.com/office/drawing/2014/main" id="{A0898C5B-FFF0-4624-824E-84E4C17CBB18}"/>
                </a:ext>
              </a:extLst>
            </p:cNvPr>
            <p:cNvSpPr/>
            <p:nvPr userDrawn="1"/>
          </p:nvSpPr>
          <p:spPr>
            <a:xfrm>
              <a:off x="9347250" y="3798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grpSp>
        <p:nvGrpSpPr>
          <p:cNvPr id="14" name="Группа 13">
            <a:extLst>
              <a:ext uri="{FF2B5EF4-FFF2-40B4-BE49-F238E27FC236}">
                <a16:creationId xmlns:a16="http://schemas.microsoft.com/office/drawing/2014/main" id="{7BCAD506-BA00-4E33-B68C-E5911E34BEAB}"/>
              </a:ext>
            </a:extLst>
          </p:cNvPr>
          <p:cNvGrpSpPr/>
          <p:nvPr userDrawn="1"/>
        </p:nvGrpSpPr>
        <p:grpSpPr>
          <a:xfrm>
            <a:off x="-35250" y="6583500"/>
            <a:ext cx="2844750" cy="274500"/>
            <a:chOff x="-35250" y="6583500"/>
            <a:chExt cx="2844750" cy="274500"/>
          </a:xfrm>
          <a:solidFill>
            <a:schemeClr val="accent1"/>
          </a:solidFill>
        </p:grpSpPr>
        <p:sp>
          <p:nvSpPr>
            <p:cNvPr id="15" name="Прямоугольник 14">
              <a:extLst>
                <a:ext uri="{FF2B5EF4-FFF2-40B4-BE49-F238E27FC236}">
                  <a16:creationId xmlns:a16="http://schemas.microsoft.com/office/drawing/2014/main" id="{501341E1-EFB0-48B5-8780-45599BABAF41}"/>
                </a:ext>
              </a:extLst>
            </p:cNvPr>
            <p:cNvSpPr/>
            <p:nvPr userDrawn="1"/>
          </p:nvSpPr>
          <p:spPr>
            <a:xfrm>
              <a:off x="-35250" y="6583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6" name="Блок-схема: объединение 15">
              <a:extLst>
                <a:ext uri="{FF2B5EF4-FFF2-40B4-BE49-F238E27FC236}">
                  <a16:creationId xmlns:a16="http://schemas.microsoft.com/office/drawing/2014/main" id="{DE8C835F-D205-4D6A-8A82-F0DFE38F02AB}"/>
                </a:ext>
              </a:extLst>
            </p:cNvPr>
            <p:cNvSpPr/>
            <p:nvPr userDrawn="1"/>
          </p:nvSpPr>
          <p:spPr>
            <a:xfrm rot="10800000">
              <a:off x="2202000" y="65835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spTree>
    <p:extLst>
      <p:ext uri="{BB962C8B-B14F-4D97-AF65-F5344CB8AC3E}">
        <p14:creationId xmlns:p14="http://schemas.microsoft.com/office/powerpoint/2010/main" val="148984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721462-A9E1-4536-9F2D-B2F8F2185D48}"/>
              </a:ext>
            </a:extLst>
          </p:cNvPr>
          <p:cNvSpPr>
            <a:spLocks noGrp="1"/>
          </p:cNvSpPr>
          <p:nvPr>
            <p:ph type="title"/>
          </p:nvPr>
        </p:nvSpPr>
        <p:spPr>
          <a:xfrm>
            <a:off x="6095998" y="365125"/>
            <a:ext cx="5257801" cy="1325563"/>
          </a:xfrm>
        </p:spPr>
        <p:txBody>
          <a:bodyPr/>
          <a:lstStyle>
            <a:lvl1pPr>
              <a:defRPr b="1">
                <a:solidFill>
                  <a:schemeClr val="accent1"/>
                </a:solidFill>
              </a:defRPr>
            </a:lvl1pPr>
          </a:lstStyle>
          <a:p>
            <a:r>
              <a:rPr lang="ru-RU" dirty="0"/>
              <a:t>Образец заголовка</a:t>
            </a:r>
          </a:p>
        </p:txBody>
      </p:sp>
      <p:sp>
        <p:nvSpPr>
          <p:cNvPr id="3" name="Дата 2">
            <a:extLst>
              <a:ext uri="{FF2B5EF4-FFF2-40B4-BE49-F238E27FC236}">
                <a16:creationId xmlns:a16="http://schemas.microsoft.com/office/drawing/2014/main" id="{A18D8509-D379-49B3-A4FE-EDBEE0641797}"/>
              </a:ext>
            </a:extLst>
          </p:cNvPr>
          <p:cNvSpPr>
            <a:spLocks noGrp="1"/>
          </p:cNvSpPr>
          <p:nvPr>
            <p:ph type="dt" sz="half" idx="10"/>
          </p:nvPr>
        </p:nvSpPr>
        <p:spPr/>
        <p:txBody>
          <a:bodyPr/>
          <a:lstStyle>
            <a:lvl1pPr>
              <a:defRPr>
                <a:solidFill>
                  <a:schemeClr val="accent1"/>
                </a:solidFill>
              </a:defRPr>
            </a:lvl1pPr>
          </a:lstStyle>
          <a:p>
            <a:endParaRPr lang="ru-RU" dirty="0"/>
          </a:p>
        </p:txBody>
      </p:sp>
      <p:sp>
        <p:nvSpPr>
          <p:cNvPr id="6" name="Прямоугольник 5">
            <a:extLst>
              <a:ext uri="{FF2B5EF4-FFF2-40B4-BE49-F238E27FC236}">
                <a16:creationId xmlns:a16="http://schemas.microsoft.com/office/drawing/2014/main" id="{1D1B458C-BFE5-4FED-890B-A3C81CBD9E00}"/>
              </a:ext>
            </a:extLst>
          </p:cNvPr>
          <p:cNvSpPr/>
          <p:nvPr userDrawn="1"/>
        </p:nvSpPr>
        <p:spPr>
          <a:xfrm>
            <a:off x="0" y="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7" name="Прямоугольник 6">
            <a:extLst>
              <a:ext uri="{FF2B5EF4-FFF2-40B4-BE49-F238E27FC236}">
                <a16:creationId xmlns:a16="http://schemas.microsoft.com/office/drawing/2014/main" id="{474EC097-BE1E-47C5-A4A4-558BFD9F9C06}"/>
              </a:ext>
            </a:extLst>
          </p:cNvPr>
          <p:cNvSpPr/>
          <p:nvPr userDrawn="1"/>
        </p:nvSpPr>
        <p:spPr>
          <a:xfrm>
            <a:off x="12450" y="6772425"/>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8" name="Рисунок 2">
            <a:extLst>
              <a:ext uri="{FF2B5EF4-FFF2-40B4-BE49-F238E27FC236}">
                <a16:creationId xmlns:a16="http://schemas.microsoft.com/office/drawing/2014/main" id="{17DD4B55-CA6E-4B68-97C9-646C6EC1FBE1}"/>
              </a:ext>
            </a:extLst>
          </p:cNvPr>
          <p:cNvSpPr>
            <a:spLocks noGrp="1"/>
          </p:cNvSpPr>
          <p:nvPr>
            <p:ph type="pic" sz="quarter" idx="13"/>
          </p:nvPr>
        </p:nvSpPr>
        <p:spPr>
          <a:xfrm>
            <a:off x="20850" y="-575"/>
            <a:ext cx="5186362" cy="6858575"/>
          </a:xfrm>
          <a:solidFill>
            <a:schemeClr val="bg1"/>
          </a:solidFill>
        </p:spPr>
        <p:txBody>
          <a:bodyPr/>
          <a:lstStyle>
            <a:lvl1pPr>
              <a:defRPr>
                <a:solidFill>
                  <a:schemeClr val="accent1"/>
                </a:solidFill>
              </a:defRPr>
            </a:lvl1pPr>
          </a:lstStyle>
          <a:p>
            <a:endParaRPr lang="ru-RU" dirty="0"/>
          </a:p>
        </p:txBody>
      </p:sp>
      <p:grpSp>
        <p:nvGrpSpPr>
          <p:cNvPr id="9" name="Группа 8">
            <a:extLst>
              <a:ext uri="{FF2B5EF4-FFF2-40B4-BE49-F238E27FC236}">
                <a16:creationId xmlns:a16="http://schemas.microsoft.com/office/drawing/2014/main" id="{ECD6CA42-8F84-4EF7-AC44-C6D7CA7B5256}"/>
              </a:ext>
            </a:extLst>
          </p:cNvPr>
          <p:cNvGrpSpPr/>
          <p:nvPr userDrawn="1"/>
        </p:nvGrpSpPr>
        <p:grpSpPr>
          <a:xfrm>
            <a:off x="5207212" y="36075"/>
            <a:ext cx="2844750" cy="274500"/>
            <a:chOff x="5228062" y="49500"/>
            <a:chExt cx="2844750" cy="274500"/>
          </a:xfrm>
          <a:solidFill>
            <a:schemeClr val="accent1"/>
          </a:solidFill>
        </p:grpSpPr>
        <p:sp>
          <p:nvSpPr>
            <p:cNvPr id="10" name="Прямоугольник 9">
              <a:extLst>
                <a:ext uri="{FF2B5EF4-FFF2-40B4-BE49-F238E27FC236}">
                  <a16:creationId xmlns:a16="http://schemas.microsoft.com/office/drawing/2014/main" id="{EF73193D-4957-4A8F-A457-261D1530DEC3}"/>
                </a:ext>
              </a:extLst>
            </p:cNvPr>
            <p:cNvSpPr/>
            <p:nvPr userDrawn="1"/>
          </p:nvSpPr>
          <p:spPr>
            <a:xfrm>
              <a:off x="5228062" y="49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1" name="Блок-схема: объединение 10">
              <a:extLst>
                <a:ext uri="{FF2B5EF4-FFF2-40B4-BE49-F238E27FC236}">
                  <a16:creationId xmlns:a16="http://schemas.microsoft.com/office/drawing/2014/main" id="{9CA2CB59-7E2E-4FE6-B4DA-BC82267C4973}"/>
                </a:ext>
              </a:extLst>
            </p:cNvPr>
            <p:cNvSpPr/>
            <p:nvPr userDrawn="1"/>
          </p:nvSpPr>
          <p:spPr>
            <a:xfrm>
              <a:off x="7465312" y="495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grpSp>
        <p:nvGrpSpPr>
          <p:cNvPr id="12" name="Группа 11">
            <a:extLst>
              <a:ext uri="{FF2B5EF4-FFF2-40B4-BE49-F238E27FC236}">
                <a16:creationId xmlns:a16="http://schemas.microsoft.com/office/drawing/2014/main" id="{F77822EB-8A6C-4A70-8594-303E6651250C}"/>
              </a:ext>
            </a:extLst>
          </p:cNvPr>
          <p:cNvGrpSpPr/>
          <p:nvPr userDrawn="1"/>
        </p:nvGrpSpPr>
        <p:grpSpPr>
          <a:xfrm>
            <a:off x="9382650" y="6596925"/>
            <a:ext cx="2844750" cy="274500"/>
            <a:chOff x="9347250" y="6571200"/>
            <a:chExt cx="2844750" cy="274500"/>
          </a:xfrm>
          <a:solidFill>
            <a:schemeClr val="accent1"/>
          </a:solidFill>
        </p:grpSpPr>
        <p:sp>
          <p:nvSpPr>
            <p:cNvPr id="13" name="Прямоугольник 12">
              <a:extLst>
                <a:ext uri="{FF2B5EF4-FFF2-40B4-BE49-F238E27FC236}">
                  <a16:creationId xmlns:a16="http://schemas.microsoft.com/office/drawing/2014/main" id="{1DA2A97F-749F-48D2-AE48-5762F540EF28}"/>
                </a:ext>
              </a:extLst>
            </p:cNvPr>
            <p:cNvSpPr/>
            <p:nvPr userDrawn="1"/>
          </p:nvSpPr>
          <p:spPr>
            <a:xfrm>
              <a:off x="9651000" y="65712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4" name="Блок-схема: объединение 13">
              <a:extLst>
                <a:ext uri="{FF2B5EF4-FFF2-40B4-BE49-F238E27FC236}">
                  <a16:creationId xmlns:a16="http://schemas.microsoft.com/office/drawing/2014/main" id="{3E93E1D6-3B3B-47F6-966E-B20E50008B90}"/>
                </a:ext>
              </a:extLst>
            </p:cNvPr>
            <p:cNvSpPr/>
            <p:nvPr userDrawn="1"/>
          </p:nvSpPr>
          <p:spPr>
            <a:xfrm rot="10800000">
              <a:off x="9347250" y="65712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sp>
        <p:nvSpPr>
          <p:cNvPr id="16" name="Текст 18">
            <a:extLst>
              <a:ext uri="{FF2B5EF4-FFF2-40B4-BE49-F238E27FC236}">
                <a16:creationId xmlns:a16="http://schemas.microsoft.com/office/drawing/2014/main" id="{57C0137E-3F0D-4D70-B2CA-0E5AD27AD19D}"/>
              </a:ext>
            </a:extLst>
          </p:cNvPr>
          <p:cNvSpPr>
            <a:spLocks noGrp="1"/>
          </p:cNvSpPr>
          <p:nvPr>
            <p:ph type="body" sz="quarter" idx="14"/>
          </p:nvPr>
        </p:nvSpPr>
        <p:spPr>
          <a:xfrm>
            <a:off x="6096000" y="2033588"/>
            <a:ext cx="5186363" cy="404971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606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4756F5F-238C-4EA5-953D-83BC7A40E2A5}"/>
              </a:ext>
            </a:extLst>
          </p:cNvPr>
          <p:cNvSpPr/>
          <p:nvPr userDrawn="1"/>
        </p:nvSpPr>
        <p:spPr>
          <a:xfrm>
            <a:off x="0" y="1674000"/>
            <a:ext cx="12192000" cy="1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Заголовок 2">
            <a:extLst>
              <a:ext uri="{FF2B5EF4-FFF2-40B4-BE49-F238E27FC236}">
                <a16:creationId xmlns:a16="http://schemas.microsoft.com/office/drawing/2014/main" id="{4A24F890-6633-4AD3-9C24-3D0B92AF4E3A}"/>
              </a:ext>
            </a:extLst>
          </p:cNvPr>
          <p:cNvSpPr>
            <a:spLocks noGrp="1"/>
          </p:cNvSpPr>
          <p:nvPr>
            <p:ph type="title"/>
          </p:nvPr>
        </p:nvSpPr>
        <p:spPr/>
        <p:txBody>
          <a:bodyPr/>
          <a:lstStyle>
            <a:lvl1pPr>
              <a:defRPr b="1">
                <a:solidFill>
                  <a:schemeClr val="accent1"/>
                </a:solidFill>
              </a:defRPr>
            </a:lvl1pPr>
          </a:lstStyle>
          <a:p>
            <a:r>
              <a:rPr lang="ru-RU" dirty="0"/>
              <a:t>Образец заголовка</a:t>
            </a:r>
          </a:p>
        </p:txBody>
      </p:sp>
      <p:sp>
        <p:nvSpPr>
          <p:cNvPr id="5" name="Текст 4">
            <a:extLst>
              <a:ext uri="{FF2B5EF4-FFF2-40B4-BE49-F238E27FC236}">
                <a16:creationId xmlns:a16="http://schemas.microsoft.com/office/drawing/2014/main" id="{E2BC0BA3-1E1F-4BDD-8E19-DB8F68551CEA}"/>
              </a:ext>
            </a:extLst>
          </p:cNvPr>
          <p:cNvSpPr>
            <a:spLocks noGrp="1"/>
          </p:cNvSpPr>
          <p:nvPr>
            <p:ph type="body" sz="quarter" idx="10"/>
          </p:nvPr>
        </p:nvSpPr>
        <p:spPr>
          <a:xfrm>
            <a:off x="838200" y="3294063"/>
            <a:ext cx="10515600" cy="2970212"/>
          </a:xfrm>
        </p:spPr>
        <p:txBody>
          <a:bodyPr/>
          <a:lstStyle>
            <a:lvl1pPr marL="0" indent="0">
              <a:buNone/>
              <a:defRPr>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Текст 6">
            <a:extLst>
              <a:ext uri="{FF2B5EF4-FFF2-40B4-BE49-F238E27FC236}">
                <a16:creationId xmlns:a16="http://schemas.microsoft.com/office/drawing/2014/main" id="{4560B685-5836-4067-85B7-2D3D4F5E0922}"/>
              </a:ext>
            </a:extLst>
          </p:cNvPr>
          <p:cNvSpPr>
            <a:spLocks noGrp="1"/>
          </p:cNvSpPr>
          <p:nvPr>
            <p:ph type="body" sz="quarter" idx="11"/>
          </p:nvPr>
        </p:nvSpPr>
        <p:spPr>
          <a:xfrm>
            <a:off x="838200" y="1989138"/>
            <a:ext cx="10515600" cy="8096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13939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964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4FDE91-D582-4709-83FF-EE242ECF50C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766813D-B630-4126-A3C9-2226C32880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5CCC31F-A137-46AD-88DA-36A6ABB0645D}"/>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5D17DEF3-F73E-4747-864A-12A8A72FACE6}"/>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60921183-ADE9-4ECC-9AEB-B0FC76F99B36}"/>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45234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3EA152-7F88-4E03-B2FB-5343F3A12B7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E966F72-235C-4AE1-BC76-A963878E971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C9F8C66-A586-4C7D-B9E4-C96F4B401F0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3EF58F3-E1A7-4CBF-8563-5EBA16516825}"/>
              </a:ext>
            </a:extLst>
          </p:cNvPr>
          <p:cNvSpPr>
            <a:spLocks noGrp="1"/>
          </p:cNvSpPr>
          <p:nvPr>
            <p:ph type="dt" sz="half" idx="10"/>
          </p:nvPr>
        </p:nvSpPr>
        <p:spPr/>
        <p:txBody>
          <a:bodyPr/>
          <a:lstStyle/>
          <a:p>
            <a:endParaRPr lang="ru-RU" dirty="0"/>
          </a:p>
        </p:txBody>
      </p:sp>
      <p:sp>
        <p:nvSpPr>
          <p:cNvPr id="6" name="Нижний колонтитул 5">
            <a:extLst>
              <a:ext uri="{FF2B5EF4-FFF2-40B4-BE49-F238E27FC236}">
                <a16:creationId xmlns:a16="http://schemas.microsoft.com/office/drawing/2014/main" id="{59112045-9EF5-4A98-8360-3590686F806A}"/>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9956C259-C446-415C-9DE8-47BE797E5DDA}"/>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222615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presentation-creation.ru/"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C36185-CCA7-45FC-92B1-5140A9F3B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51EA682-2C1E-470D-82EA-839726775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F972F4F-D83D-46C1-8DD1-50C991284E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dirty="0"/>
          </a:p>
        </p:txBody>
      </p:sp>
      <p:sp>
        <p:nvSpPr>
          <p:cNvPr id="5" name="Нижний колонтитул 4">
            <a:extLst>
              <a:ext uri="{FF2B5EF4-FFF2-40B4-BE49-F238E27FC236}">
                <a16:creationId xmlns:a16="http://schemas.microsoft.com/office/drawing/2014/main" id="{C8129BBB-6B40-450E-A5D3-709DAB609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id="{4FA48715-21A5-447E-9DD2-0409B97A7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B8A30-9888-4AE4-92A1-1FD404F41857}" type="slidenum">
              <a:rPr lang="ru-RU" smtClean="0"/>
              <a:pPr/>
              <a:t>‹#›</a:t>
            </a:fld>
            <a:endParaRPr lang="ru-RU" dirty="0"/>
          </a:p>
        </p:txBody>
      </p:sp>
      <p:pic>
        <p:nvPicPr>
          <p:cNvPr id="8" name="Рисунок 7">
            <a:hlinkClick r:id="rId19"/>
            <a:extLst>
              <a:ext uri="{FF2B5EF4-FFF2-40B4-BE49-F238E27FC236}">
                <a16:creationId xmlns:a16="http://schemas.microsoft.com/office/drawing/2014/main" id="{0194E61C-A340-4C3A-B8C4-0E5827CDC14C}"/>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1194000" y="367393"/>
            <a:ext cx="757762" cy="757762"/>
          </a:xfrm>
          <a:prstGeom prst="rect">
            <a:avLst/>
          </a:prstGeom>
        </p:spPr>
      </p:pic>
    </p:spTree>
    <p:extLst>
      <p:ext uri="{BB962C8B-B14F-4D97-AF65-F5344CB8AC3E}">
        <p14:creationId xmlns:p14="http://schemas.microsoft.com/office/powerpoint/2010/main" val="3764199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3" r:id="rId5"/>
    <p:sldLayoutId id="2147483664" r:id="rId6"/>
    <p:sldLayoutId id="214748366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6"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8.jpg"/><Relationship Id="rId4" Type="http://schemas.openxmlformats.org/officeDocument/2006/relationships/image" Target="../media/image3.sv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4.xml"/><Relationship Id="rId7"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chart" Target="../charts/chart71.xml"/><Relationship Id="rId1" Type="http://schemas.openxmlformats.org/officeDocument/2006/relationships/slideLayout" Target="../slideLayouts/slideLayout3.xml"/><Relationship Id="rId5" Type="http://schemas.openxmlformats.org/officeDocument/2006/relationships/chart" Target="../charts/chart74.xml"/><Relationship Id="rId4" Type="http://schemas.openxmlformats.org/officeDocument/2006/relationships/chart" Target="../charts/chart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chart" Target="../charts/chart7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chart" Target="../charts/chart79.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chart" Target="../charts/chart83.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chart" Target="../charts/chart8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chart" Target="../charts/chart8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chart" Target="../charts/chart8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chart" Target="../charts/chart87.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chart" Target="../charts/chart88.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chart" Target="../charts/chart89.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chart" Target="../charts/chart90.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chart" Target="../charts/chart91.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chart" Target="../charts/chart92.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chart" Target="../charts/chart93.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chart" Target="../charts/chart9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87.jfif"/><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chart" Target="../charts/chart95.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chart" Target="../charts/chart96.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chart" Target="../charts/chart97.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chart" Target="../charts/chart98.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chart" Target="../charts/chart99.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chart" Target="../charts/chart10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chart" Target="../charts/chart101.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chart" Target="../charts/chart102.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chart" Target="../charts/chart103.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chart" Target="../charts/chart104.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chart" Target="../charts/chart105.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chart" Target="../charts/chart106.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chart" Target="../charts/chart107.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chart" Target="../charts/chart114.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chart" Target="../charts/chart115.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chart" Target="../charts/chart118.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chart" Target="../charts/chart119.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chart" Target="../charts/chart12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chart" Target="../charts/chart121.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chart" Target="../charts/chart122.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chart" Target="../charts/chart123.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chart" Target="../charts/chart124.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chart" Target="../charts/chart12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chart" Target="../charts/chart126.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chart" Target="../charts/chart127.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chart" Target="../charts/chart128.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chart" Target="../charts/chart129.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chart" Target="../charts/chart130.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chart" Target="../charts/chart131.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chart" Target="../charts/chart132.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chart" Target="../charts/chart133.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chart" Target="../charts/chart134.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chart" Target="../charts/chart13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chart" Target="../charts/chart136.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chart" Target="../charts/chart137.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chart" Target="../charts/chart138.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chart" Target="../charts/chart139.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chart" Target="../charts/chart140.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chart" Target="../charts/chart14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90.xml.rels><?xml version="1.0" encoding="UTF-8" standalone="yes"?>
<Relationships xmlns="http://schemas.openxmlformats.org/package/2006/relationships"><Relationship Id="rId2" Type="http://schemas.openxmlformats.org/officeDocument/2006/relationships/chart" Target="../charts/chart142.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chart" Target="../charts/chart143.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chart" Target="../charts/chart144.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0.xml.rels><?xml version="1.0" encoding="UTF-8" standalone="yes"?>
<Relationships xmlns="http://schemas.openxmlformats.org/package/2006/relationships"><Relationship Id="rId2" Type="http://schemas.openxmlformats.org/officeDocument/2006/relationships/hyperlink" Target="http://adilet.zan.kz/rus/docs/P2000000338/history" TargetMode="Externa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crdownload"/><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8.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chart" Target="../charts/chart10.xml"/><Relationship Id="rId1" Type="http://schemas.openxmlformats.org/officeDocument/2006/relationships/slideLayout" Target="../slideLayouts/slideLayout3.xml"/><Relationship Id="rId4" Type="http://schemas.openxmlformats.org/officeDocument/2006/relationships/image" Target="../media/image43.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3.xml"/><Relationship Id="rId4" Type="http://schemas.openxmlformats.org/officeDocument/2006/relationships/chart" Target="../charts/char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chart" Target="../charts/chart3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52.tiff"/><Relationship Id="rId13" Type="http://schemas.openxmlformats.org/officeDocument/2006/relationships/image" Target="../media/image57.tiff"/><Relationship Id="rId3" Type="http://schemas.openxmlformats.org/officeDocument/2006/relationships/image" Target="../media/image47.tiff"/><Relationship Id="rId7" Type="http://schemas.openxmlformats.org/officeDocument/2006/relationships/image" Target="../media/image51.tiff"/><Relationship Id="rId12" Type="http://schemas.openxmlformats.org/officeDocument/2006/relationships/image" Target="../media/image56.tiff"/><Relationship Id="rId2" Type="http://schemas.openxmlformats.org/officeDocument/2006/relationships/chart" Target="../charts/chart46.xml"/><Relationship Id="rId1" Type="http://schemas.openxmlformats.org/officeDocument/2006/relationships/slideLayout" Target="../slideLayouts/slideLayout3.xml"/><Relationship Id="rId6" Type="http://schemas.openxmlformats.org/officeDocument/2006/relationships/image" Target="../media/image50.tiff"/><Relationship Id="rId11" Type="http://schemas.openxmlformats.org/officeDocument/2006/relationships/image" Target="../media/image55.tiff"/><Relationship Id="rId5" Type="http://schemas.openxmlformats.org/officeDocument/2006/relationships/image" Target="../media/image49.tiff"/><Relationship Id="rId10" Type="http://schemas.openxmlformats.org/officeDocument/2006/relationships/image" Target="../media/image54.tiff"/><Relationship Id="rId4" Type="http://schemas.openxmlformats.org/officeDocument/2006/relationships/image" Target="../media/image48.png"/><Relationship Id="rId9" Type="http://schemas.openxmlformats.org/officeDocument/2006/relationships/image" Target="../media/image53.tiff"/><Relationship Id="rId14" Type="http://schemas.openxmlformats.org/officeDocument/2006/relationships/image" Target="../media/image58.tiff"/></Relationships>
</file>

<file path=ppt/slides/_rels/slide72.xml.rels><?xml version="1.0" encoding="UTF-8" standalone="yes"?>
<Relationships xmlns="http://schemas.openxmlformats.org/package/2006/relationships"><Relationship Id="rId8" Type="http://schemas.openxmlformats.org/officeDocument/2006/relationships/image" Target="../media/image52.tiff"/><Relationship Id="rId13" Type="http://schemas.openxmlformats.org/officeDocument/2006/relationships/image" Target="../media/image57.tiff"/><Relationship Id="rId3" Type="http://schemas.openxmlformats.org/officeDocument/2006/relationships/image" Target="../media/image47.tiff"/><Relationship Id="rId7" Type="http://schemas.openxmlformats.org/officeDocument/2006/relationships/image" Target="../media/image51.tiff"/><Relationship Id="rId12" Type="http://schemas.openxmlformats.org/officeDocument/2006/relationships/image" Target="../media/image56.tiff"/><Relationship Id="rId2" Type="http://schemas.openxmlformats.org/officeDocument/2006/relationships/chart" Target="../charts/chart47.xml"/><Relationship Id="rId1" Type="http://schemas.openxmlformats.org/officeDocument/2006/relationships/slideLayout" Target="../slideLayouts/slideLayout3.xml"/><Relationship Id="rId6" Type="http://schemas.openxmlformats.org/officeDocument/2006/relationships/image" Target="../media/image50.tiff"/><Relationship Id="rId11" Type="http://schemas.openxmlformats.org/officeDocument/2006/relationships/image" Target="../media/image55.tiff"/><Relationship Id="rId5" Type="http://schemas.openxmlformats.org/officeDocument/2006/relationships/image" Target="../media/image49.tiff"/><Relationship Id="rId10" Type="http://schemas.openxmlformats.org/officeDocument/2006/relationships/image" Target="../media/image54.tiff"/><Relationship Id="rId4" Type="http://schemas.openxmlformats.org/officeDocument/2006/relationships/image" Target="../media/image48.png"/><Relationship Id="rId9" Type="http://schemas.openxmlformats.org/officeDocument/2006/relationships/image" Target="../media/image53.tiff"/><Relationship Id="rId14" Type="http://schemas.openxmlformats.org/officeDocument/2006/relationships/image" Target="../media/image58.tiff"/></Relationships>
</file>

<file path=ppt/slides/_rels/slide73.xml.rels><?xml version="1.0" encoding="UTF-8" standalone="yes"?>
<Relationships xmlns="http://schemas.openxmlformats.org/package/2006/relationships"><Relationship Id="rId8" Type="http://schemas.openxmlformats.org/officeDocument/2006/relationships/image" Target="../media/image52.tiff"/><Relationship Id="rId13" Type="http://schemas.openxmlformats.org/officeDocument/2006/relationships/image" Target="../media/image57.tiff"/><Relationship Id="rId3" Type="http://schemas.openxmlformats.org/officeDocument/2006/relationships/image" Target="../media/image47.tiff"/><Relationship Id="rId7" Type="http://schemas.openxmlformats.org/officeDocument/2006/relationships/image" Target="../media/image51.tiff"/><Relationship Id="rId12" Type="http://schemas.openxmlformats.org/officeDocument/2006/relationships/image" Target="../media/image56.tiff"/><Relationship Id="rId2" Type="http://schemas.openxmlformats.org/officeDocument/2006/relationships/chart" Target="../charts/chart48.xml"/><Relationship Id="rId1" Type="http://schemas.openxmlformats.org/officeDocument/2006/relationships/slideLayout" Target="../slideLayouts/slideLayout3.xml"/><Relationship Id="rId6" Type="http://schemas.openxmlformats.org/officeDocument/2006/relationships/image" Target="../media/image50.tiff"/><Relationship Id="rId11" Type="http://schemas.openxmlformats.org/officeDocument/2006/relationships/image" Target="../media/image59.tiff"/><Relationship Id="rId5" Type="http://schemas.openxmlformats.org/officeDocument/2006/relationships/image" Target="../media/image49.tiff"/><Relationship Id="rId10" Type="http://schemas.openxmlformats.org/officeDocument/2006/relationships/image" Target="../media/image54.tiff"/><Relationship Id="rId4" Type="http://schemas.openxmlformats.org/officeDocument/2006/relationships/image" Target="../media/image48.png"/><Relationship Id="rId9" Type="http://schemas.openxmlformats.org/officeDocument/2006/relationships/image" Target="../media/image53.tiff"/><Relationship Id="rId14" Type="http://schemas.openxmlformats.org/officeDocument/2006/relationships/image" Target="../media/image60.tiff"/></Relationships>
</file>

<file path=ppt/slides/_rels/slide74.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chart" Target="../charts/chart51.xml"/><Relationship Id="rId1" Type="http://schemas.openxmlformats.org/officeDocument/2006/relationships/slideLayout" Target="../slideLayouts/slideLayout3.xml"/><Relationship Id="rId4" Type="http://schemas.openxmlformats.org/officeDocument/2006/relationships/image" Target="../media/image6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chart" Target="../charts/chart53.xml"/><Relationship Id="rId1" Type="http://schemas.openxmlformats.org/officeDocument/2006/relationships/slideLayout" Target="../slideLayouts/slideLayout3.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82.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image" Target="../media/image64.tiff"/><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chart" Target="../charts/chart63.xml"/><Relationship Id="rId1" Type="http://schemas.openxmlformats.org/officeDocument/2006/relationships/slideLayout" Target="../slideLayouts/slideLayout3.xml"/><Relationship Id="rId4" Type="http://schemas.openxmlformats.org/officeDocument/2006/relationships/chart" Target="../charts/chart65.xml"/></Relationships>
</file>

<file path=ppt/slides/_rels/slide87.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3.xml"/><Relationship Id="rId4" Type="http://schemas.openxmlformats.org/officeDocument/2006/relationships/chart" Target="../charts/chart68.xml"/></Relationships>
</file>

<file path=ppt/slides/_rels/slide88.xml.rels><?xml version="1.0" encoding="UTF-8" standalone="yes"?>
<Relationships xmlns="http://schemas.openxmlformats.org/package/2006/relationships"><Relationship Id="rId2" Type="http://schemas.openxmlformats.org/officeDocument/2006/relationships/chart" Target="../charts/chart6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citigroup.com/citigroup/corporate/foundation/" TargetMode="External"/><Relationship Id="rId2" Type="http://schemas.openxmlformats.org/officeDocument/2006/relationships/hyperlink" Target="http://ur-consul.ru/Bibli/Povyshyeniye-finansovoyi-gramotnosti-nasyelyeniya-myezhdunarodnyyi-opyt-i-rossiyiskaya-praktika.Index.html" TargetMode="External"/><Relationship Id="rId1" Type="http://schemas.openxmlformats.org/officeDocument/2006/relationships/slideLayout" Target="../slideLayouts/slideLayout3.xml"/><Relationship Id="rId6" Type="http://schemas.openxmlformats.org/officeDocument/2006/relationships/hyperlink" Target="http://www.mymoneyskills.com/" TargetMode="External"/><Relationship Id="rId5" Type="http://schemas.openxmlformats.org/officeDocument/2006/relationships/hyperlink" Target="http://www.greenlining.org/resources/pdfs/" TargetMode="External"/><Relationship Id="rId4" Type="http://schemas.openxmlformats.org/officeDocument/2006/relationships/hyperlink" Target="http://www.sife.org/Pages/Default.aspx"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tiff"/><Relationship Id="rId5" Type="http://schemas.openxmlformats.org/officeDocument/2006/relationships/image" Target="../media/image71.jpeg"/><Relationship Id="rId4" Type="http://schemas.openxmlformats.org/officeDocument/2006/relationships/image" Target="../media/image70.tiff"/></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977B13-7F8E-4D16-8015-64D08E695C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1000" y="5503071"/>
            <a:ext cx="630000" cy="630000"/>
          </a:xfrm>
          <a:prstGeom prst="rect">
            <a:avLst/>
          </a:prstGeom>
        </p:spPr>
      </p:pic>
      <p:pic>
        <p:nvPicPr>
          <p:cNvPr id="9" name="Рисунок 8">
            <a:extLst>
              <a:ext uri="{FF2B5EF4-FFF2-40B4-BE49-F238E27FC236}">
                <a16:creationId xmlns:a16="http://schemas.microsoft.com/office/drawing/2014/main" id="{352FFB5F-CACF-4419-A54C-24CD6D7D272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081000" y="5364000"/>
            <a:ext cx="630000" cy="630000"/>
          </a:xfrm>
          <a:prstGeom prst="rect">
            <a:avLst/>
          </a:prstGeom>
        </p:spPr>
      </p:pic>
      <p:sp>
        <p:nvSpPr>
          <p:cNvPr id="39" name="Rectangle 7">
            <a:extLst>
              <a:ext uri="{FF2B5EF4-FFF2-40B4-BE49-F238E27FC236}">
                <a16:creationId xmlns:a16="http://schemas.microsoft.com/office/drawing/2014/main" id="{6041E577-529B-6E45-8CBA-5C23FE58CEB8}"/>
              </a:ext>
            </a:extLst>
          </p:cNvPr>
          <p:cNvSpPr/>
          <p:nvPr/>
        </p:nvSpPr>
        <p:spPr bwMode="gray">
          <a:xfrm rot="10800000">
            <a:off x="0" y="129858"/>
            <a:ext cx="12192001" cy="635954"/>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lstStyle/>
          <a:p>
            <a:pPr>
              <a:spcBef>
                <a:spcPts val="400"/>
              </a:spcBef>
              <a:defRPr/>
            </a:pPr>
            <a:r>
              <a:rPr lang="ru-RU" sz="5867" b="1" dirty="0">
                <a:solidFill>
                  <a:srgbClr val="006600"/>
                </a:solidFill>
                <a:effectLst>
                  <a:outerShdw blurRad="38100" dist="38100" dir="2700000" algn="tl">
                    <a:srgbClr val="000000">
                      <a:alpha val="43137"/>
                    </a:srgbClr>
                  </a:outerShdw>
                </a:effectLst>
                <a:latin typeface="+mj-lt"/>
                <a:cs typeface="Arial" panose="020B0604020202020204" pitchFamily="34" charset="0"/>
              </a:rPr>
              <a:t> </a:t>
            </a:r>
            <a:endParaRPr lang="en-GB" sz="5867" b="1" dirty="0">
              <a:solidFill>
                <a:srgbClr val="006600"/>
              </a:solidFill>
              <a:effectLst>
                <a:outerShdw blurRad="38100" dist="38100" dir="2700000" algn="tl">
                  <a:srgbClr val="000000">
                    <a:alpha val="43137"/>
                  </a:srgbClr>
                </a:outerShdw>
              </a:effectLst>
              <a:latin typeface="+mj-lt"/>
              <a:cs typeface="Arial" panose="020B0604020202020204" pitchFamily="34" charset="0"/>
            </a:endParaRPr>
          </a:p>
        </p:txBody>
      </p:sp>
      <p:sp>
        <p:nvSpPr>
          <p:cNvPr id="15" name="Прямоугольник 14">
            <a:extLst>
              <a:ext uri="{FF2B5EF4-FFF2-40B4-BE49-F238E27FC236}">
                <a16:creationId xmlns:a16="http://schemas.microsoft.com/office/drawing/2014/main" id="{1E6710EE-940D-8F4D-B978-CD21551941AC}"/>
              </a:ext>
            </a:extLst>
          </p:cNvPr>
          <p:cNvSpPr/>
          <p:nvPr/>
        </p:nvSpPr>
        <p:spPr>
          <a:xfrm rot="5400000">
            <a:off x="-3063630" y="3251312"/>
            <a:ext cx="6870843" cy="2499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6" name="Прямоугольник 15">
            <a:extLst>
              <a:ext uri="{FF2B5EF4-FFF2-40B4-BE49-F238E27FC236}">
                <a16:creationId xmlns:a16="http://schemas.microsoft.com/office/drawing/2014/main" id="{CD336E63-40D6-A54F-8C27-8FD8345959A8}"/>
              </a:ext>
            </a:extLst>
          </p:cNvPr>
          <p:cNvSpPr/>
          <p:nvPr/>
        </p:nvSpPr>
        <p:spPr>
          <a:xfrm rot="10800000">
            <a:off x="743581" y="4269856"/>
            <a:ext cx="5647067" cy="1067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a:extLst>
              <a:ext uri="{FF2B5EF4-FFF2-40B4-BE49-F238E27FC236}">
                <a16:creationId xmlns:a16="http://schemas.microsoft.com/office/drawing/2014/main" id="{1E08015D-8CE9-4B4A-9924-213855C0F3D1}"/>
              </a:ext>
            </a:extLst>
          </p:cNvPr>
          <p:cNvSpPr/>
          <p:nvPr/>
        </p:nvSpPr>
        <p:spPr>
          <a:xfrm flipH="1">
            <a:off x="666712" y="5072074"/>
            <a:ext cx="5000660" cy="1077218"/>
          </a:xfrm>
          <a:prstGeom prst="rect">
            <a:avLst/>
          </a:prstGeom>
        </p:spPr>
        <p:txBody>
          <a:bodyPr wrap="square">
            <a:spAutoFit/>
          </a:bodyPr>
          <a:lstStyle/>
          <a:p>
            <a:pPr defTabSz="685800">
              <a:defRPr/>
            </a:pP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Подготовлено ОО «ДМБК»</a:t>
            </a:r>
          </a:p>
          <a:p>
            <a:pPr defTabSz="685800">
              <a:defRPr/>
            </a:pP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для РГУ «Агентство РК по регулированию и развитию финансового рынка»  по материалам социологического исследования, 2021 г.</a:t>
            </a:r>
            <a:endParaRPr lang="en-US"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endParaRPr>
          </a:p>
        </p:txBody>
      </p:sp>
      <p:pic>
        <p:nvPicPr>
          <p:cNvPr id="21" name="Рисунок 20">
            <a:extLst>
              <a:ext uri="{FF2B5EF4-FFF2-40B4-BE49-F238E27FC236}">
                <a16:creationId xmlns:a16="http://schemas.microsoft.com/office/drawing/2014/main" id="{2D7E9AC3-CB40-CD49-BF1A-DADF4B42B9B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070227" y="-59144"/>
            <a:ext cx="1121772" cy="1071413"/>
          </a:xfrm>
          <a:prstGeom prst="rect">
            <a:avLst/>
          </a:prstGeom>
        </p:spPr>
      </p:pic>
      <p:sp>
        <p:nvSpPr>
          <p:cNvPr id="34" name="Стрелка: вправо 4">
            <a:extLst>
              <a:ext uri="{FF2B5EF4-FFF2-40B4-BE49-F238E27FC236}">
                <a16:creationId xmlns:a16="http://schemas.microsoft.com/office/drawing/2014/main" id="{2248944A-FA49-0F49-AC45-35015EC3F7BC}"/>
              </a:ext>
            </a:extLst>
          </p:cNvPr>
          <p:cNvSpPr/>
          <p:nvPr/>
        </p:nvSpPr>
        <p:spPr>
          <a:xfrm>
            <a:off x="5214608" y="4591176"/>
            <a:ext cx="1178817" cy="266321"/>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Прямоугольник 34">
            <a:extLst>
              <a:ext uri="{FF2B5EF4-FFF2-40B4-BE49-F238E27FC236}">
                <a16:creationId xmlns:a16="http://schemas.microsoft.com/office/drawing/2014/main" id="{EBADCCE6-A56F-6B4F-9667-4C052C8C8A90}"/>
              </a:ext>
            </a:extLst>
          </p:cNvPr>
          <p:cNvSpPr/>
          <p:nvPr/>
        </p:nvSpPr>
        <p:spPr>
          <a:xfrm>
            <a:off x="4015919" y="4644533"/>
            <a:ext cx="775967" cy="1596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36" name="Прямоугольник 35">
            <a:extLst>
              <a:ext uri="{FF2B5EF4-FFF2-40B4-BE49-F238E27FC236}">
                <a16:creationId xmlns:a16="http://schemas.microsoft.com/office/drawing/2014/main" id="{E4B49BCE-E485-B946-B310-FE53D4651084}"/>
              </a:ext>
            </a:extLst>
          </p:cNvPr>
          <p:cNvSpPr/>
          <p:nvPr/>
        </p:nvSpPr>
        <p:spPr>
          <a:xfrm>
            <a:off x="2916115" y="4644532"/>
            <a:ext cx="775967" cy="15960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37" name="Прямоугольник 36">
            <a:extLst>
              <a:ext uri="{FF2B5EF4-FFF2-40B4-BE49-F238E27FC236}">
                <a16:creationId xmlns:a16="http://schemas.microsoft.com/office/drawing/2014/main" id="{5344C564-DF1F-A647-AD87-F385FA90548D}"/>
              </a:ext>
            </a:extLst>
          </p:cNvPr>
          <p:cNvSpPr/>
          <p:nvPr/>
        </p:nvSpPr>
        <p:spPr>
          <a:xfrm>
            <a:off x="1841254" y="4657963"/>
            <a:ext cx="775967" cy="15960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38" name="Прямоугольник 37">
            <a:extLst>
              <a:ext uri="{FF2B5EF4-FFF2-40B4-BE49-F238E27FC236}">
                <a16:creationId xmlns:a16="http://schemas.microsoft.com/office/drawing/2014/main" id="{C91800C7-DD72-5041-8C30-AB80BF862307}"/>
              </a:ext>
            </a:extLst>
          </p:cNvPr>
          <p:cNvSpPr/>
          <p:nvPr/>
        </p:nvSpPr>
        <p:spPr>
          <a:xfrm>
            <a:off x="751439" y="4652901"/>
            <a:ext cx="775967" cy="1596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pic>
        <p:nvPicPr>
          <p:cNvPr id="41" name="Рисунок 40">
            <a:extLst>
              <a:ext uri="{FF2B5EF4-FFF2-40B4-BE49-F238E27FC236}">
                <a16:creationId xmlns:a16="http://schemas.microsoft.com/office/drawing/2014/main" id="{4651AB21-1CE7-8040-8F8A-D732F07A4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4694" y="1000108"/>
            <a:ext cx="3286148" cy="1143008"/>
          </a:xfrm>
          <a:prstGeom prst="rect">
            <a:avLst/>
          </a:prstGeom>
        </p:spPr>
      </p:pic>
      <p:sp>
        <p:nvSpPr>
          <p:cNvPr id="2" name="Прямоугольник 1">
            <a:extLst>
              <a:ext uri="{FF2B5EF4-FFF2-40B4-BE49-F238E27FC236}">
                <a16:creationId xmlns:a16="http://schemas.microsoft.com/office/drawing/2014/main" id="{BA897137-60EE-D549-856C-9A2DFAFCB1A7}"/>
              </a:ext>
            </a:extLst>
          </p:cNvPr>
          <p:cNvSpPr/>
          <p:nvPr/>
        </p:nvSpPr>
        <p:spPr>
          <a:xfrm>
            <a:off x="6453190" y="2500306"/>
            <a:ext cx="5286412" cy="3747693"/>
          </a:xfrm>
          <a:prstGeom prst="rect">
            <a:avLst/>
          </a:prstGeom>
        </p:spPr>
        <p:txBody>
          <a:bodyPr wrap="square">
            <a:spAutoFit/>
          </a:bodyPr>
          <a:lstStyle/>
          <a:p>
            <a:pPr algn="ctr">
              <a:lnSpc>
                <a:spcPct val="115000"/>
              </a:lnSpc>
              <a:spcAft>
                <a:spcPts val="1000"/>
              </a:spcAft>
            </a:pPr>
            <a:r>
              <a:rPr lang="ru-RU" sz="3200" b="1" dirty="0">
                <a:solidFill>
                  <a:srgbClr val="00B050"/>
                </a:solidFill>
                <a:effectLst>
                  <a:outerShdw blurRad="38100" dist="38100" dir="2700000" algn="tl">
                    <a:srgbClr val="000000">
                      <a:alpha val="43137"/>
                    </a:srgbClr>
                  </a:outerShdw>
                </a:effectLst>
                <a:ea typeface="Apple Symbols" panose="02000000000000000000" pitchFamily="2" charset="-79"/>
                <a:cs typeface="Times New Roman" pitchFamily="18" charset="0"/>
              </a:rPr>
              <a:t>Информационно-аналитический отчет</a:t>
            </a:r>
          </a:p>
          <a:p>
            <a:pPr lvl="0" algn="ctr" defTabSz="685800">
              <a:defRPr/>
            </a:pPr>
            <a:r>
              <a:rPr lang="ru-RU" sz="3200" b="1" dirty="0">
                <a:ln w="0"/>
                <a:solidFill>
                  <a:srgbClr val="00B050"/>
                </a:solidFill>
                <a:effectLst>
                  <a:outerShdw blurRad="38100" dist="19050" dir="2700000" algn="tl" rotWithShape="0">
                    <a:prstClr val="black">
                      <a:alpha val="40000"/>
                    </a:prstClr>
                  </a:outerShdw>
                </a:effectLst>
                <a:cs typeface="Times New Roman" pitchFamily="18" charset="0"/>
              </a:rPr>
              <a:t>«Оценка уровня</a:t>
            </a:r>
            <a:endParaRPr lang="en-US" sz="3200" b="1" dirty="0">
              <a:ln w="0"/>
              <a:solidFill>
                <a:srgbClr val="00B050"/>
              </a:solidFill>
              <a:effectLst>
                <a:outerShdw blurRad="38100" dist="19050" dir="2700000" algn="tl" rotWithShape="0">
                  <a:prstClr val="black">
                    <a:alpha val="40000"/>
                  </a:prstClr>
                </a:outerShdw>
              </a:effectLst>
              <a:cs typeface="Times New Roman" pitchFamily="18" charset="0"/>
            </a:endParaRPr>
          </a:p>
          <a:p>
            <a:pPr lvl="0" algn="ctr" defTabSz="685800">
              <a:defRPr/>
            </a:pPr>
            <a:r>
              <a:rPr lang="ru-RU" sz="3200" b="1" dirty="0">
                <a:ln w="0"/>
                <a:solidFill>
                  <a:srgbClr val="00B050"/>
                </a:solidFill>
                <a:effectLst>
                  <a:outerShdw blurRad="38100" dist="19050" dir="2700000" algn="tl" rotWithShape="0">
                    <a:prstClr val="black">
                      <a:alpha val="40000"/>
                    </a:prstClr>
                  </a:outerShdw>
                </a:effectLst>
                <a:cs typeface="Times New Roman" pitchFamily="18" charset="0"/>
              </a:rPr>
              <a:t>финансовой грамотности</a:t>
            </a:r>
            <a:endParaRPr lang="en-US" sz="3200" b="1" dirty="0">
              <a:ln w="0"/>
              <a:solidFill>
                <a:srgbClr val="00B050"/>
              </a:solidFill>
              <a:effectLst>
                <a:outerShdw blurRad="38100" dist="19050" dir="2700000" algn="tl" rotWithShape="0">
                  <a:prstClr val="black">
                    <a:alpha val="40000"/>
                  </a:prstClr>
                </a:outerShdw>
              </a:effectLst>
              <a:cs typeface="Times New Roman" pitchFamily="18" charset="0"/>
            </a:endParaRPr>
          </a:p>
          <a:p>
            <a:pPr lvl="0" algn="ctr" defTabSz="685800">
              <a:defRPr/>
            </a:pPr>
            <a:r>
              <a:rPr lang="ru-RU" sz="3200" b="1" dirty="0">
                <a:ln w="0"/>
                <a:solidFill>
                  <a:srgbClr val="00B050"/>
                </a:solidFill>
                <a:effectLst>
                  <a:outerShdw blurRad="38100" dist="19050" dir="2700000" algn="tl" rotWithShape="0">
                    <a:prstClr val="black">
                      <a:alpha val="40000"/>
                    </a:prstClr>
                  </a:outerShdw>
                </a:effectLst>
                <a:cs typeface="Times New Roman" pitchFamily="18" charset="0"/>
              </a:rPr>
              <a:t>населения Республики Казахстан»</a:t>
            </a:r>
            <a:endParaRPr lang="ru-RU" sz="2400" b="1" dirty="0">
              <a:ln w="0"/>
              <a:solidFill>
                <a:srgbClr val="00B050"/>
              </a:solidFill>
              <a:effectLst>
                <a:outerShdw blurRad="38100" dist="19050" dir="2700000" algn="tl" rotWithShape="0">
                  <a:prstClr val="black">
                    <a:alpha val="40000"/>
                  </a:prstClr>
                </a:outerShdw>
              </a:effectLst>
              <a:latin typeface="Times New Roman" pitchFamily="18" charset="0"/>
              <a:cs typeface="Times New Roman" pitchFamily="18" charset="0"/>
            </a:endParaRPr>
          </a:p>
          <a:p>
            <a:pPr algn="ctr">
              <a:lnSpc>
                <a:spcPct val="115000"/>
              </a:lnSpc>
              <a:spcAft>
                <a:spcPts val="1000"/>
              </a:spcAft>
            </a:pPr>
            <a:endParaRPr lang="ru-RU" sz="2400" b="1" dirty="0">
              <a:solidFill>
                <a:srgbClr val="407742"/>
              </a:solidFill>
              <a:ea typeface="Apple Symbols" panose="02000000000000000000" pitchFamily="2" charset="-79"/>
              <a:cs typeface="Apple Symbols" panose="02000000000000000000" pitchFamily="2" charset="-79"/>
            </a:endParaRPr>
          </a:p>
        </p:txBody>
      </p:sp>
      <p:pic>
        <p:nvPicPr>
          <p:cNvPr id="17" name="Объект 4">
            <a:extLst>
              <a:ext uri="{FF2B5EF4-FFF2-40B4-BE49-F238E27FC236}">
                <a16:creationId xmlns:a16="http://schemas.microsoft.com/office/drawing/2014/main" id="{01F31ECC-B9C7-4F0A-A914-76A879FCD8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932" y="1305413"/>
            <a:ext cx="5951124" cy="2677393"/>
          </a:xfrm>
          <a:prstGeom prst="rect">
            <a:avLst/>
          </a:prstGeom>
        </p:spPr>
      </p:pic>
    </p:spTree>
    <p:extLst>
      <p:ext uri="{BB962C8B-B14F-4D97-AF65-F5344CB8AC3E}">
        <p14:creationId xmlns:p14="http://schemas.microsoft.com/office/powerpoint/2010/main" val="326568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6AE403C-4EB7-40BC-9395-955F62C492F5}" type="slidenum">
              <a:rPr lang="ru-RU" smtClean="0"/>
              <a:pPr/>
              <a:t>10</a:t>
            </a:fld>
            <a:endParaRPr lang="ru-RU" dirty="0"/>
          </a:p>
        </p:txBody>
      </p:sp>
      <p:sp>
        <p:nvSpPr>
          <p:cNvPr id="7" name="Заголовок 6">
            <a:extLst>
              <a:ext uri="{FF2B5EF4-FFF2-40B4-BE49-F238E27FC236}">
                <a16:creationId xmlns:a16="http://schemas.microsoft.com/office/drawing/2014/main" id="{C156FD27-5B08-FD4F-BAC2-A9A561808EAB}"/>
              </a:ext>
            </a:extLst>
          </p:cNvPr>
          <p:cNvSpPr txBox="1">
            <a:spLocks noGrp="1"/>
          </p:cNvSpPr>
          <p:nvPr>
            <p:ph type="title"/>
          </p:nvPr>
        </p:nvSpPr>
        <p:spPr bwMode="gray">
          <a:xfrm>
            <a:off x="838200" y="523021"/>
            <a:ext cx="10515600" cy="775597"/>
          </a:xfrm>
          <a:prstGeom prst="rect">
            <a:avLst/>
          </a:prstGeom>
          <a:noFill/>
        </p:spPr>
        <p:txBody>
          <a:bodyPr wrap="square" lIns="0" tIns="0" rIns="0" bIns="0" rtlCol="0">
            <a:spAutoFit/>
          </a:bodyPr>
          <a:lstStyle/>
          <a:p>
            <a:pPr algn="ctr">
              <a:spcBef>
                <a:spcPts val="400"/>
              </a:spcBef>
            </a:pPr>
            <a:r>
              <a:rPr lang="ru-RU" sz="2800" b="1" dirty="0">
                <a:solidFill>
                  <a:srgbClr val="FF0000"/>
                </a:solidFill>
                <a:latin typeface="+mn-lt"/>
                <a:cs typeface="Arial" pitchFamily="34" charset="0"/>
              </a:rPr>
              <a:t>Финансовые  компании и банки, принимающие участие</a:t>
            </a:r>
            <a:br>
              <a:rPr lang="ru-RU" sz="2800" b="1" dirty="0">
                <a:solidFill>
                  <a:srgbClr val="FF0000"/>
                </a:solidFill>
                <a:latin typeface="+mn-lt"/>
                <a:cs typeface="Arial" pitchFamily="34" charset="0"/>
              </a:rPr>
            </a:br>
            <a:r>
              <a:rPr lang="ru-RU" sz="2800" b="1" dirty="0">
                <a:solidFill>
                  <a:srgbClr val="FF0000"/>
                </a:solidFill>
                <a:latin typeface="+mn-lt"/>
                <a:cs typeface="Arial" pitchFamily="34" charset="0"/>
              </a:rPr>
              <a:t> в программах улучшения финансовой грамотности</a:t>
            </a:r>
          </a:p>
        </p:txBody>
      </p:sp>
      <p:pic>
        <p:nvPicPr>
          <p:cNvPr id="8" name="Содержимое 7" descr="logo-hsbc.png">
            <a:extLst>
              <a:ext uri="{FF2B5EF4-FFF2-40B4-BE49-F238E27FC236}">
                <a16:creationId xmlns:a16="http://schemas.microsoft.com/office/drawing/2014/main" id="{26BC4265-B767-E641-964E-57C639DA2EE9}"/>
              </a:ext>
            </a:extLst>
          </p:cNvPr>
          <p:cNvPicPr>
            <a:picLocks noGrp="1" noChangeAspect="1"/>
          </p:cNvPicPr>
          <p:nvPr>
            <p:ph idx="1"/>
          </p:nvPr>
        </p:nvPicPr>
        <p:blipFill>
          <a:blip r:embed="rId2"/>
          <a:stretch>
            <a:fillRect/>
          </a:stretch>
        </p:blipFill>
        <p:spPr>
          <a:xfrm>
            <a:off x="1271464" y="3877291"/>
            <a:ext cx="4233858" cy="988176"/>
          </a:xfrm>
          <a:prstGeom prst="rect">
            <a:avLst/>
          </a:prstGeom>
        </p:spPr>
      </p:pic>
      <p:pic>
        <p:nvPicPr>
          <p:cNvPr id="9" name="Рисунок 8" descr="1200px-Citi.svg.png">
            <a:extLst>
              <a:ext uri="{FF2B5EF4-FFF2-40B4-BE49-F238E27FC236}">
                <a16:creationId xmlns:a16="http://schemas.microsoft.com/office/drawing/2014/main" id="{C1733F1F-52C8-5C42-A5F1-0BCDD6EA035B}"/>
              </a:ext>
            </a:extLst>
          </p:cNvPr>
          <p:cNvPicPr>
            <a:picLocks noChangeAspect="1"/>
          </p:cNvPicPr>
          <p:nvPr/>
        </p:nvPicPr>
        <p:blipFill>
          <a:blip r:embed="rId3" cstate="print"/>
          <a:stretch>
            <a:fillRect/>
          </a:stretch>
        </p:blipFill>
        <p:spPr>
          <a:xfrm>
            <a:off x="1415480" y="1996123"/>
            <a:ext cx="3500461" cy="980994"/>
          </a:xfrm>
          <a:prstGeom prst="rect">
            <a:avLst/>
          </a:prstGeom>
        </p:spPr>
      </p:pic>
      <p:pic>
        <p:nvPicPr>
          <p:cNvPr id="10" name="Рисунок 9" descr="Bank_of_America_Merrill_Lynch.png">
            <a:extLst>
              <a:ext uri="{FF2B5EF4-FFF2-40B4-BE49-F238E27FC236}">
                <a16:creationId xmlns:a16="http://schemas.microsoft.com/office/drawing/2014/main" id="{9E57E497-14F6-DC42-B859-31D7AA29431D}"/>
              </a:ext>
            </a:extLst>
          </p:cNvPr>
          <p:cNvPicPr>
            <a:picLocks noChangeAspect="1"/>
          </p:cNvPicPr>
          <p:nvPr/>
        </p:nvPicPr>
        <p:blipFill rotWithShape="1">
          <a:blip r:embed="rId4"/>
          <a:srcRect b="26035"/>
          <a:stretch/>
        </p:blipFill>
        <p:spPr>
          <a:xfrm>
            <a:off x="6265511" y="1800755"/>
            <a:ext cx="4143404" cy="1371729"/>
          </a:xfrm>
          <a:prstGeom prst="rect">
            <a:avLst/>
          </a:prstGeom>
        </p:spPr>
      </p:pic>
      <p:pic>
        <p:nvPicPr>
          <p:cNvPr id="11" name="Рисунок 10" descr="logo-visa.png">
            <a:extLst>
              <a:ext uri="{FF2B5EF4-FFF2-40B4-BE49-F238E27FC236}">
                <a16:creationId xmlns:a16="http://schemas.microsoft.com/office/drawing/2014/main" id="{D807903E-C950-234D-9903-0F59C8183B3A}"/>
              </a:ext>
            </a:extLst>
          </p:cNvPr>
          <p:cNvPicPr>
            <a:picLocks noChangeAspect="1"/>
          </p:cNvPicPr>
          <p:nvPr/>
        </p:nvPicPr>
        <p:blipFill>
          <a:blip r:embed="rId5"/>
          <a:stretch>
            <a:fillRect/>
          </a:stretch>
        </p:blipFill>
        <p:spPr>
          <a:xfrm>
            <a:off x="7104112" y="4480517"/>
            <a:ext cx="3596630" cy="11766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100</a:t>
            </a:fld>
            <a:endParaRPr lang="ru-RU" dirty="0"/>
          </a:p>
        </p:txBody>
      </p:sp>
      <p:sp>
        <p:nvSpPr>
          <p:cNvPr id="5" name="Равнобедренный треугольник 24">
            <a:extLst>
              <a:ext uri="{FF2B5EF4-FFF2-40B4-BE49-F238E27FC236}">
                <a16:creationId xmlns:a16="http://schemas.microsoft.com/office/drawing/2014/main" id="{5E690362-89E5-DB46-AB54-ED3A3E791661}"/>
              </a:ext>
            </a:extLst>
          </p:cNvPr>
          <p:cNvSpPr/>
          <p:nvPr/>
        </p:nvSpPr>
        <p:spPr>
          <a:xfrm rot="5400000">
            <a:off x="402464" y="23712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Объект 2">
            <a:extLst>
              <a:ext uri="{FF2B5EF4-FFF2-40B4-BE49-F238E27FC236}">
                <a16:creationId xmlns:a16="http://schemas.microsoft.com/office/drawing/2014/main" id="{E5C0172E-672B-534D-BA4E-0E630F106B10}"/>
              </a:ext>
            </a:extLst>
          </p:cNvPr>
          <p:cNvSpPr txBox="1">
            <a:spLocks/>
          </p:cNvSpPr>
          <p:nvPr/>
        </p:nvSpPr>
        <p:spPr>
          <a:xfrm>
            <a:off x="980180" y="220554"/>
            <a:ext cx="10373619"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a:solidFill>
                  <a:srgbClr val="7A4300"/>
                </a:solidFill>
                <a:ea typeface="Times New Roman" panose="02020603050405020304" pitchFamily="18" charset="0"/>
              </a:rPr>
              <a:t>Приоритетные тематики в сфере повышения ФГ </a:t>
            </a:r>
          </a:p>
          <a:p>
            <a:pPr marL="0" indent="0">
              <a:buNone/>
            </a:pP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sp>
        <p:nvSpPr>
          <p:cNvPr id="2" name="Прямоугольник 1">
            <a:extLst>
              <a:ext uri="{FF2B5EF4-FFF2-40B4-BE49-F238E27FC236}">
                <a16:creationId xmlns:a16="http://schemas.microsoft.com/office/drawing/2014/main" id="{F45458B9-5BA6-6943-8BAD-FFD3F4E074AC}"/>
              </a:ext>
            </a:extLst>
          </p:cNvPr>
          <p:cNvSpPr/>
          <p:nvPr/>
        </p:nvSpPr>
        <p:spPr>
          <a:xfrm>
            <a:off x="191344" y="822783"/>
            <a:ext cx="11723604" cy="550920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ru-RU" sz="1600" b="1" dirty="0">
                <a:solidFill>
                  <a:schemeClr val="tx1"/>
                </a:solidFill>
                <a:ea typeface="Times New Roman" panose="02020603050405020304" pitchFamily="18" charset="0"/>
              </a:rPr>
              <a:t>1) персональные финансы </a:t>
            </a:r>
            <a:r>
              <a:rPr lang="ru-RU" sz="1600" dirty="0">
                <a:solidFill>
                  <a:schemeClr val="tx1"/>
                </a:solidFill>
                <a:ea typeface="Times New Roman" panose="02020603050405020304" pitchFamily="18" charset="0"/>
              </a:rPr>
              <a:t>– разъяснение практической пользы ведения учета доходов и расходов, финансового планирования на различных этапах жизненного цикла, формирование осознания важности накопления сбережений для реализации целей, повышения личной ответственности за принятые финансовые решения; </a:t>
            </a:r>
          </a:p>
          <a:p>
            <a:pPr algn="just"/>
            <a:r>
              <a:rPr lang="ru-RU" sz="1600" b="1" dirty="0">
                <a:solidFill>
                  <a:schemeClr val="tx1"/>
                </a:solidFill>
                <a:ea typeface="Times New Roman" panose="02020603050405020304" pitchFamily="18" charset="0"/>
              </a:rPr>
              <a:t>2) базовые финансовые знания </a:t>
            </a:r>
            <a:r>
              <a:rPr lang="ru-RU" sz="1600" dirty="0">
                <a:solidFill>
                  <a:schemeClr val="tx1"/>
                </a:solidFill>
                <a:ea typeface="Times New Roman" panose="02020603050405020304" pitchFamily="18" charset="0"/>
              </a:rPr>
              <a:t>– предоставление населению знаний о принципах функционирования финансового рынка, природе и функциях финансовых институтов, сути финансовых инструментов, рисках и доходности, процентных ставках, инфляции, формирование навыков читать договор и понимание содержащейся в нем информации, умение сравнивать между собой предложения различных  организаций, принимать взвешенные, основанные на анализе всей доступной информации, решения; </a:t>
            </a:r>
          </a:p>
          <a:p>
            <a:pPr algn="just"/>
            <a:r>
              <a:rPr lang="ru-RU" sz="1600" b="1" dirty="0">
                <a:solidFill>
                  <a:schemeClr val="tx1"/>
                </a:solidFill>
                <a:ea typeface="Times New Roman" panose="02020603050405020304" pitchFamily="18" charset="0"/>
              </a:rPr>
              <a:t>3) цифровые финансовые технологии </a:t>
            </a:r>
            <a:r>
              <a:rPr lang="ru-RU" sz="1600" dirty="0">
                <a:solidFill>
                  <a:schemeClr val="tx1"/>
                </a:solidFill>
                <a:ea typeface="Times New Roman" panose="02020603050405020304" pitchFamily="18" charset="0"/>
              </a:rPr>
              <a:t>– предоставление населению информации об инновационных финансовых продуктах и услугах, применяемых в них технологиях (блокчейн, AI, Big Data и другие технологии), каналах и способах их распространения и использования, а также разъяснение основ цифровой безопасности; </a:t>
            </a:r>
          </a:p>
          <a:p>
            <a:pPr algn="just"/>
            <a:r>
              <a:rPr lang="ru-RU" sz="1600" b="1" dirty="0">
                <a:solidFill>
                  <a:schemeClr val="tx1"/>
                </a:solidFill>
                <a:ea typeface="Times New Roman" panose="02020603050405020304" pitchFamily="18" charset="0"/>
              </a:rPr>
              <a:t>4) кредитная грамотность </a:t>
            </a:r>
            <a:r>
              <a:rPr lang="ru-RU" sz="1600" dirty="0">
                <a:solidFill>
                  <a:schemeClr val="tx1"/>
                </a:solidFill>
                <a:ea typeface="Times New Roman" panose="02020603050405020304" pitchFamily="18" charset="0"/>
              </a:rPr>
              <a:t>– умение оценивать стоимость кредитных услуг и возможности исполнения кредитных обязательств; </a:t>
            </a:r>
          </a:p>
          <a:p>
            <a:pPr algn="just"/>
            <a:r>
              <a:rPr lang="ru-RU" sz="1600" b="1" dirty="0">
                <a:solidFill>
                  <a:schemeClr val="tx1"/>
                </a:solidFill>
                <a:ea typeface="Times New Roman" panose="02020603050405020304" pitchFamily="18" charset="0"/>
              </a:rPr>
              <a:t>5) налоговая грамотность </a:t>
            </a:r>
            <a:r>
              <a:rPr lang="ru-RU" sz="1600" dirty="0">
                <a:solidFill>
                  <a:schemeClr val="tx1"/>
                </a:solidFill>
                <a:ea typeface="Times New Roman" panose="02020603050405020304" pitchFamily="18" charset="0"/>
              </a:rPr>
              <a:t>– формирование у населения понимания важности уплаты налогов для государства и общества и знания о своих правах и обязанностях по уплате налогов, повышение доверия к налоговой системе и налоговым органам, что в совокупности означает налоговую культуру граждан; </a:t>
            </a:r>
          </a:p>
          <a:p>
            <a:pPr algn="just"/>
            <a:r>
              <a:rPr lang="ru-RU" sz="1600" b="1" dirty="0">
                <a:solidFill>
                  <a:schemeClr val="tx1"/>
                </a:solidFill>
                <a:ea typeface="Times New Roman" panose="02020603050405020304" pitchFamily="18" charset="0"/>
              </a:rPr>
              <a:t>6) страхование </a:t>
            </a:r>
            <a:r>
              <a:rPr lang="ru-RU" sz="1600" dirty="0">
                <a:solidFill>
                  <a:schemeClr val="tx1"/>
                </a:solidFill>
                <a:ea typeface="Times New Roman" panose="02020603050405020304" pitchFamily="18" charset="0"/>
              </a:rPr>
              <a:t>– мотивация граждан к получению знаний в страховой сфере путем информирования о важности, пользе и доступности страхования, а также проведения разъяснительной работы об основных принципах страховой деятельности, базовых страховых терминах и понятиях, важных аспектах договора страхования, выборе страховой̆ организации, обязанностях страхователя и страховщика; </a:t>
            </a:r>
          </a:p>
          <a:p>
            <a:pPr algn="just"/>
            <a:r>
              <a:rPr lang="ru-RU" sz="1600" b="1" dirty="0">
                <a:solidFill>
                  <a:schemeClr val="tx1"/>
                </a:solidFill>
                <a:ea typeface="Times New Roman" panose="02020603050405020304" pitchFamily="18" charset="0"/>
              </a:rPr>
              <a:t>7) защита прав потребителей финансовых услуг </a:t>
            </a:r>
            <a:r>
              <a:rPr lang="ru-RU" sz="1600" dirty="0">
                <a:solidFill>
                  <a:schemeClr val="tx1"/>
                </a:solidFill>
                <a:ea typeface="Times New Roman" panose="02020603050405020304" pitchFamily="18" charset="0"/>
              </a:rPr>
              <a:t>– информирование потребителей финансовых услуг об их правах, обязанностях, ответственности, разъяснение </a:t>
            </a:r>
            <a:r>
              <a:rPr lang="ru-RU" sz="1600" dirty="0">
                <a:solidFill>
                  <a:schemeClr val="tx1"/>
                </a:solidFill>
              </a:rPr>
              <a:t>основ законодательства. Защита прав потребителей включает два направления </a:t>
            </a:r>
            <a:r>
              <a:rPr lang="ru-RU" sz="1600" dirty="0">
                <a:solidFill>
                  <a:schemeClr val="tx1"/>
                </a:solidFill>
                <a:ea typeface="Times New Roman" panose="02020603050405020304" pitchFamily="18" charset="0"/>
              </a:rPr>
              <a:t> –</a:t>
            </a:r>
            <a:r>
              <a:rPr lang="ru-RU" sz="1600" dirty="0">
                <a:solidFill>
                  <a:schemeClr val="tx1"/>
                </a:solidFill>
              </a:rPr>
              <a:t> реактивное, то есть работу с жалобами и обращениями, и превентивное, когда регулятор  выявляет на рынке практики, которые могут навредить интересам потребителей финансовых услуг, и работает над их устранением.</a:t>
            </a:r>
          </a:p>
        </p:txBody>
      </p:sp>
    </p:spTree>
    <p:extLst>
      <p:ext uri="{BB962C8B-B14F-4D97-AF65-F5344CB8AC3E}">
        <p14:creationId xmlns:p14="http://schemas.microsoft.com/office/powerpoint/2010/main" val="37700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101</a:t>
            </a:fld>
            <a:endParaRPr lang="ru-RU" dirty="0"/>
          </a:p>
        </p:txBody>
      </p:sp>
      <p:sp>
        <p:nvSpPr>
          <p:cNvPr id="4" name="Равнобедренный треугольник 24">
            <a:extLst>
              <a:ext uri="{FF2B5EF4-FFF2-40B4-BE49-F238E27FC236}">
                <a16:creationId xmlns:a16="http://schemas.microsoft.com/office/drawing/2014/main" id="{1F0DB280-9046-9A4F-9669-BD6F589A47DE}"/>
              </a:ext>
            </a:extLst>
          </p:cNvPr>
          <p:cNvSpPr/>
          <p:nvPr/>
        </p:nvSpPr>
        <p:spPr>
          <a:xfrm rot="5400000">
            <a:off x="221464" y="13840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Объект 2">
            <a:extLst>
              <a:ext uri="{FF2B5EF4-FFF2-40B4-BE49-F238E27FC236}">
                <a16:creationId xmlns:a16="http://schemas.microsoft.com/office/drawing/2014/main" id="{9F9C53B7-E2C0-4749-8852-5925323C4378}"/>
              </a:ext>
            </a:extLst>
          </p:cNvPr>
          <p:cNvSpPr txBox="1">
            <a:spLocks/>
          </p:cNvSpPr>
          <p:nvPr/>
        </p:nvSpPr>
        <p:spPr>
          <a:xfrm>
            <a:off x="831000" y="220554"/>
            <a:ext cx="10373619"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a:solidFill>
                  <a:srgbClr val="7A4300"/>
                </a:solidFill>
                <a:ea typeface="Times New Roman" panose="02020603050405020304" pitchFamily="18" charset="0"/>
              </a:rPr>
              <a:t>Целевая  аудитория</a:t>
            </a:r>
          </a:p>
          <a:p>
            <a:pPr marL="0" indent="0">
              <a:buNone/>
            </a:pP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sp>
        <p:nvSpPr>
          <p:cNvPr id="6" name="Полилиния: фигура 74">
            <a:extLst>
              <a:ext uri="{FF2B5EF4-FFF2-40B4-BE49-F238E27FC236}">
                <a16:creationId xmlns:a16="http://schemas.microsoft.com/office/drawing/2014/main" id="{2F6B65F8-6C1A-CD49-A9FC-6800426AA7F8}"/>
              </a:ext>
            </a:extLst>
          </p:cNvPr>
          <p:cNvSpPr/>
          <p:nvPr/>
        </p:nvSpPr>
        <p:spPr>
          <a:xfrm rot="5400000">
            <a:off x="6244610" y="-1268260"/>
            <a:ext cx="1215442" cy="6497336"/>
          </a:xfrm>
          <a:custGeom>
            <a:avLst/>
            <a:gdLst>
              <a:gd name="connsiteX0" fmla="*/ 0 w 1040592"/>
              <a:gd name="connsiteY0" fmla="*/ 5966646 h 5966646"/>
              <a:gd name="connsiteX1" fmla="*/ 0 w 1040592"/>
              <a:gd name="connsiteY1" fmla="*/ 916078 h 5966646"/>
              <a:gd name="connsiteX2" fmla="*/ 5592 w 1040592"/>
              <a:gd name="connsiteY2" fmla="*/ 916078 h 5966646"/>
              <a:gd name="connsiteX3" fmla="*/ 523092 w 1040592"/>
              <a:gd name="connsiteY3" fmla="*/ 0 h 5966646"/>
              <a:gd name="connsiteX4" fmla="*/ 1040592 w 1040592"/>
              <a:gd name="connsiteY4" fmla="*/ 916078 h 5966646"/>
              <a:gd name="connsiteX5" fmla="*/ 1035001 w 1040592"/>
              <a:gd name="connsiteY5" fmla="*/ 916078 h 5966646"/>
              <a:gd name="connsiteX6" fmla="*/ 1035000 w 1040592"/>
              <a:gd name="connsiteY6" fmla="*/ 5966646 h 596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592" h="5966646">
                <a:moveTo>
                  <a:pt x="0" y="5966646"/>
                </a:moveTo>
                <a:lnTo>
                  <a:pt x="0" y="916078"/>
                </a:lnTo>
                <a:lnTo>
                  <a:pt x="5592" y="916078"/>
                </a:lnTo>
                <a:lnTo>
                  <a:pt x="523092" y="0"/>
                </a:lnTo>
                <a:lnTo>
                  <a:pt x="1040592" y="916078"/>
                </a:lnTo>
                <a:lnTo>
                  <a:pt x="1035001" y="916078"/>
                </a:lnTo>
                <a:lnTo>
                  <a:pt x="1035000" y="5966646"/>
                </a:lnTo>
                <a:close/>
              </a:path>
            </a:pathLst>
          </a:custGeom>
          <a:gradFill flip="none" rotWithShape="1">
            <a:gsLst>
              <a:gs pos="0">
                <a:schemeClr val="bg1">
                  <a:lumMod val="95000"/>
                </a:schemeClr>
              </a:gs>
              <a:gs pos="0">
                <a:schemeClr val="accent1"/>
              </a:gs>
              <a:gs pos="100000">
                <a:schemeClr val="accent1">
                  <a:lumMod val="40000"/>
                  <a:lumOff val="60000"/>
                </a:schemeClr>
              </a:gs>
            </a:gsLst>
            <a:lin ang="162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7" name="Полилиния: фигура 75">
            <a:extLst>
              <a:ext uri="{FF2B5EF4-FFF2-40B4-BE49-F238E27FC236}">
                <a16:creationId xmlns:a16="http://schemas.microsoft.com/office/drawing/2014/main" id="{BE84617B-9A53-3242-96E6-B3DE5BABC376}"/>
              </a:ext>
            </a:extLst>
          </p:cNvPr>
          <p:cNvSpPr/>
          <p:nvPr/>
        </p:nvSpPr>
        <p:spPr>
          <a:xfrm rot="5400000">
            <a:off x="6262746" y="106869"/>
            <a:ext cx="1400383" cy="6683879"/>
          </a:xfrm>
          <a:custGeom>
            <a:avLst/>
            <a:gdLst>
              <a:gd name="connsiteX0" fmla="*/ 0 w 1038986"/>
              <a:gd name="connsiteY0" fmla="*/ 6335608 h 6335608"/>
              <a:gd name="connsiteX1" fmla="*/ 0 w 1038986"/>
              <a:gd name="connsiteY1" fmla="*/ 916078 h 6335608"/>
              <a:gd name="connsiteX2" fmla="*/ 3987 w 1038986"/>
              <a:gd name="connsiteY2" fmla="*/ 916078 h 6335608"/>
              <a:gd name="connsiteX3" fmla="*/ 521486 w 1038986"/>
              <a:gd name="connsiteY3" fmla="*/ 0 h 6335608"/>
              <a:gd name="connsiteX4" fmla="*/ 1038986 w 1038986"/>
              <a:gd name="connsiteY4" fmla="*/ 916079 h 6335608"/>
              <a:gd name="connsiteX5" fmla="*/ 1035001 w 1038986"/>
              <a:gd name="connsiteY5" fmla="*/ 916079 h 6335608"/>
              <a:gd name="connsiteX6" fmla="*/ 1035000 w 1038986"/>
              <a:gd name="connsiteY6" fmla="*/ 6335608 h 633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986" h="6335608">
                <a:moveTo>
                  <a:pt x="0" y="6335608"/>
                </a:moveTo>
                <a:lnTo>
                  <a:pt x="0" y="916078"/>
                </a:lnTo>
                <a:lnTo>
                  <a:pt x="3987" y="916078"/>
                </a:lnTo>
                <a:lnTo>
                  <a:pt x="521486" y="0"/>
                </a:lnTo>
                <a:lnTo>
                  <a:pt x="1038986" y="916079"/>
                </a:lnTo>
                <a:lnTo>
                  <a:pt x="1035001" y="916079"/>
                </a:lnTo>
                <a:lnTo>
                  <a:pt x="1035000" y="6335608"/>
                </a:lnTo>
                <a:close/>
              </a:path>
            </a:pathLst>
          </a:custGeom>
          <a:gradFill flip="none" rotWithShape="1">
            <a:gsLst>
              <a:gs pos="0">
                <a:schemeClr val="bg1">
                  <a:lumMod val="95000"/>
                </a:schemeClr>
              </a:gs>
              <a:gs pos="0">
                <a:schemeClr val="accent2"/>
              </a:gs>
              <a:gs pos="100000">
                <a:schemeClr val="accent2">
                  <a:lumMod val="40000"/>
                  <a:lumOff val="60000"/>
                </a:schemeClr>
              </a:gs>
            </a:gsLst>
            <a:lin ang="162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8" name="Полилиния: фигура 76">
            <a:extLst>
              <a:ext uri="{FF2B5EF4-FFF2-40B4-BE49-F238E27FC236}">
                <a16:creationId xmlns:a16="http://schemas.microsoft.com/office/drawing/2014/main" id="{4EBD5C49-4710-6C43-B9B3-EB401A1E0270}"/>
              </a:ext>
            </a:extLst>
          </p:cNvPr>
          <p:cNvSpPr/>
          <p:nvPr/>
        </p:nvSpPr>
        <p:spPr>
          <a:xfrm rot="5400000">
            <a:off x="6238033" y="1687838"/>
            <a:ext cx="1458923" cy="6678660"/>
          </a:xfrm>
          <a:custGeom>
            <a:avLst/>
            <a:gdLst>
              <a:gd name="connsiteX0" fmla="*/ 1849 w 1036850"/>
              <a:gd name="connsiteY0" fmla="*/ 6678660 h 6678660"/>
              <a:gd name="connsiteX1" fmla="*/ 1850 w 1036850"/>
              <a:gd name="connsiteY1" fmla="*/ 916413 h 6678660"/>
              <a:gd name="connsiteX2" fmla="*/ 1036850 w 1036850"/>
              <a:gd name="connsiteY2" fmla="*/ 916413 h 6678660"/>
              <a:gd name="connsiteX3" fmla="*/ 1036849 w 1036850"/>
              <a:gd name="connsiteY3" fmla="*/ 6678660 h 6678660"/>
              <a:gd name="connsiteX4" fmla="*/ 0 w 1036850"/>
              <a:gd name="connsiteY4" fmla="*/ 916076 h 6678660"/>
              <a:gd name="connsiteX5" fmla="*/ 517500 w 1036850"/>
              <a:gd name="connsiteY5" fmla="*/ 0 h 6678660"/>
              <a:gd name="connsiteX6" fmla="*/ 1035000 w 1036850"/>
              <a:gd name="connsiteY6" fmla="*/ 916076 h 667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50" h="6678660">
                <a:moveTo>
                  <a:pt x="1849" y="6678660"/>
                </a:moveTo>
                <a:lnTo>
                  <a:pt x="1850" y="916413"/>
                </a:lnTo>
                <a:lnTo>
                  <a:pt x="1036850" y="916413"/>
                </a:lnTo>
                <a:lnTo>
                  <a:pt x="1036849" y="6678660"/>
                </a:lnTo>
                <a:close/>
                <a:moveTo>
                  <a:pt x="0" y="916076"/>
                </a:moveTo>
                <a:lnTo>
                  <a:pt x="517500" y="0"/>
                </a:lnTo>
                <a:lnTo>
                  <a:pt x="1035000" y="916076"/>
                </a:lnTo>
                <a:close/>
              </a:path>
            </a:pathLst>
          </a:custGeom>
          <a:solidFill>
            <a:srgbClr val="78A77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9" name="Полилиния: фигура 73">
            <a:extLst>
              <a:ext uri="{FF2B5EF4-FFF2-40B4-BE49-F238E27FC236}">
                <a16:creationId xmlns:a16="http://schemas.microsoft.com/office/drawing/2014/main" id="{85C28298-0EEE-CD40-B9B9-D58855CEA6B6}"/>
              </a:ext>
            </a:extLst>
          </p:cNvPr>
          <p:cNvSpPr/>
          <p:nvPr/>
        </p:nvSpPr>
        <p:spPr>
          <a:xfrm>
            <a:off x="449794" y="769884"/>
            <a:ext cx="3062791" cy="1822043"/>
          </a:xfrm>
          <a:custGeom>
            <a:avLst/>
            <a:gdLst>
              <a:gd name="connsiteX0" fmla="*/ 2791 w 3062791"/>
              <a:gd name="connsiteY0" fmla="*/ 583215 h 1618215"/>
              <a:gd name="connsiteX1" fmla="*/ 3062791 w 3062791"/>
              <a:gd name="connsiteY1" fmla="*/ 583215 h 1618215"/>
              <a:gd name="connsiteX2" fmla="*/ 3062791 w 3062791"/>
              <a:gd name="connsiteY2" fmla="*/ 1618215 h 1618215"/>
              <a:gd name="connsiteX3" fmla="*/ 3058583 w 3062791"/>
              <a:gd name="connsiteY3" fmla="*/ 1618215 h 1618215"/>
              <a:gd name="connsiteX4" fmla="*/ 3058583 w 3062791"/>
              <a:gd name="connsiteY4" fmla="*/ 1618155 h 1618215"/>
              <a:gd name="connsiteX5" fmla="*/ 2791 w 3062791"/>
              <a:gd name="connsiteY5" fmla="*/ 1618155 h 1618215"/>
              <a:gd name="connsiteX6" fmla="*/ 2791 w 3062791"/>
              <a:gd name="connsiteY6" fmla="*/ 1618065 h 1618215"/>
              <a:gd name="connsiteX7" fmla="*/ 3060889 w 3062791"/>
              <a:gd name="connsiteY7" fmla="*/ 1618065 h 1618215"/>
              <a:gd name="connsiteX8" fmla="*/ 2791 w 3062791"/>
              <a:gd name="connsiteY8" fmla="*/ 1215303 h 1618215"/>
              <a:gd name="connsiteX9" fmla="*/ 0 w 3062791"/>
              <a:gd name="connsiteY9" fmla="*/ 0 h 1618215"/>
              <a:gd name="connsiteX10" fmla="*/ 3060000 w 3062791"/>
              <a:gd name="connsiteY10" fmla="*/ 582261 h 1618215"/>
              <a:gd name="connsiteX11" fmla="*/ 0 w 3062791"/>
              <a:gd name="connsiteY11" fmla="*/ 582261 h 161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2791" h="1618215">
                <a:moveTo>
                  <a:pt x="2791" y="583215"/>
                </a:moveTo>
                <a:lnTo>
                  <a:pt x="3062791" y="583215"/>
                </a:lnTo>
                <a:lnTo>
                  <a:pt x="3062791" y="1618215"/>
                </a:lnTo>
                <a:lnTo>
                  <a:pt x="3058583" y="1618215"/>
                </a:lnTo>
                <a:lnTo>
                  <a:pt x="3058583" y="1618155"/>
                </a:lnTo>
                <a:lnTo>
                  <a:pt x="2791" y="1618155"/>
                </a:lnTo>
                <a:lnTo>
                  <a:pt x="2791" y="1618065"/>
                </a:lnTo>
                <a:lnTo>
                  <a:pt x="3060889" y="1618065"/>
                </a:lnTo>
                <a:lnTo>
                  <a:pt x="2791" y="1215303"/>
                </a:lnTo>
                <a:close/>
                <a:moveTo>
                  <a:pt x="0" y="0"/>
                </a:moveTo>
                <a:lnTo>
                  <a:pt x="3060000" y="582261"/>
                </a:lnTo>
                <a:lnTo>
                  <a:pt x="0" y="582261"/>
                </a:lnTo>
                <a:close/>
              </a:path>
            </a:pathLst>
          </a:custGeom>
          <a:gradFill flip="none" rotWithShape="1">
            <a:gsLst>
              <a:gs pos="78000">
                <a:schemeClr val="accent1"/>
              </a:gs>
              <a:gs pos="0">
                <a:schemeClr val="accent1">
                  <a:lumMod val="40000"/>
                  <a:lumOff val="60000"/>
                </a:schemeClr>
              </a:gs>
              <a:gs pos="100000">
                <a:schemeClr val="accent1"/>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400" b="1" dirty="0">
              <a:solidFill>
                <a:srgbClr val="7A4300"/>
              </a:solidFill>
            </a:endParaRPr>
          </a:p>
        </p:txBody>
      </p:sp>
      <p:sp>
        <p:nvSpPr>
          <p:cNvPr id="10" name="Полилиния: фигура 30">
            <a:extLst>
              <a:ext uri="{FF2B5EF4-FFF2-40B4-BE49-F238E27FC236}">
                <a16:creationId xmlns:a16="http://schemas.microsoft.com/office/drawing/2014/main" id="{A6A5AE58-247A-DA4C-8A42-3261F4BD1854}"/>
              </a:ext>
            </a:extLst>
          </p:cNvPr>
          <p:cNvSpPr/>
          <p:nvPr/>
        </p:nvSpPr>
        <p:spPr>
          <a:xfrm flipH="1">
            <a:off x="470899" y="2213532"/>
            <a:ext cx="3060889" cy="1934999"/>
          </a:xfrm>
          <a:custGeom>
            <a:avLst/>
            <a:gdLst>
              <a:gd name="connsiteX0" fmla="*/ 3060889 w 3060889"/>
              <a:gd name="connsiteY0" fmla="*/ 402736 h 1437736"/>
              <a:gd name="connsiteX1" fmla="*/ 2306 w 3060889"/>
              <a:gd name="connsiteY1" fmla="*/ 402736 h 1437736"/>
              <a:gd name="connsiteX2" fmla="*/ 2306 w 3060889"/>
              <a:gd name="connsiteY2" fmla="*/ 1437736 h 1437736"/>
              <a:gd name="connsiteX3" fmla="*/ 3060889 w 3060889"/>
              <a:gd name="connsiteY3" fmla="*/ 1437736 h 1437736"/>
              <a:gd name="connsiteX4" fmla="*/ 3060000 w 3060889"/>
              <a:gd name="connsiteY4" fmla="*/ 0 h 1437736"/>
              <a:gd name="connsiteX5" fmla="*/ 0 w 3060889"/>
              <a:gd name="connsiteY5" fmla="*/ 402646 h 1437736"/>
              <a:gd name="connsiteX6" fmla="*/ 3060000 w 3060889"/>
              <a:gd name="connsiteY6" fmla="*/ 402646 h 14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889" h="1437736">
                <a:moveTo>
                  <a:pt x="3060889" y="402736"/>
                </a:moveTo>
                <a:lnTo>
                  <a:pt x="2306" y="402736"/>
                </a:lnTo>
                <a:lnTo>
                  <a:pt x="2306" y="1437736"/>
                </a:lnTo>
                <a:lnTo>
                  <a:pt x="3060889" y="1437736"/>
                </a:lnTo>
                <a:close/>
                <a:moveTo>
                  <a:pt x="3060000" y="0"/>
                </a:moveTo>
                <a:lnTo>
                  <a:pt x="0" y="402646"/>
                </a:lnTo>
                <a:lnTo>
                  <a:pt x="3060000" y="402646"/>
                </a:lnTo>
                <a:close/>
              </a:path>
            </a:pathLst>
          </a:custGeom>
          <a:gradFill flip="none" rotWithShape="1">
            <a:gsLst>
              <a:gs pos="100000">
                <a:schemeClr val="accent2"/>
              </a:gs>
              <a:gs pos="0">
                <a:schemeClr val="accent2">
                  <a:lumMod val="40000"/>
                  <a:lumOff val="60000"/>
                </a:schemeClr>
              </a:gs>
              <a:gs pos="80000">
                <a:schemeClr val="accent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ru-RU" sz="2400" b="1" dirty="0">
                <a:solidFill>
                  <a:srgbClr val="7A4300"/>
                </a:solidFill>
              </a:rPr>
              <a:t>Молодежь</a:t>
            </a:r>
          </a:p>
        </p:txBody>
      </p:sp>
      <p:sp>
        <p:nvSpPr>
          <p:cNvPr id="11" name="Полилиния: фигура 32">
            <a:extLst>
              <a:ext uri="{FF2B5EF4-FFF2-40B4-BE49-F238E27FC236}">
                <a16:creationId xmlns:a16="http://schemas.microsoft.com/office/drawing/2014/main" id="{5044E05E-BF87-7841-A74E-F76F60745981}"/>
              </a:ext>
            </a:extLst>
          </p:cNvPr>
          <p:cNvSpPr/>
          <p:nvPr/>
        </p:nvSpPr>
        <p:spPr>
          <a:xfrm flipH="1" flipV="1">
            <a:off x="500144" y="4297706"/>
            <a:ext cx="3060889" cy="1964472"/>
          </a:xfrm>
          <a:custGeom>
            <a:avLst/>
            <a:gdLst>
              <a:gd name="connsiteX0" fmla="*/ 3060889 w 3060889"/>
              <a:gd name="connsiteY0" fmla="*/ 402736 h 1437736"/>
              <a:gd name="connsiteX1" fmla="*/ 2306 w 3060889"/>
              <a:gd name="connsiteY1" fmla="*/ 402736 h 1437736"/>
              <a:gd name="connsiteX2" fmla="*/ 2306 w 3060889"/>
              <a:gd name="connsiteY2" fmla="*/ 1437736 h 1437736"/>
              <a:gd name="connsiteX3" fmla="*/ 3060889 w 3060889"/>
              <a:gd name="connsiteY3" fmla="*/ 1437736 h 1437736"/>
              <a:gd name="connsiteX4" fmla="*/ 3060000 w 3060889"/>
              <a:gd name="connsiteY4" fmla="*/ 0 h 1437736"/>
              <a:gd name="connsiteX5" fmla="*/ 0 w 3060889"/>
              <a:gd name="connsiteY5" fmla="*/ 402646 h 1437736"/>
              <a:gd name="connsiteX6" fmla="*/ 3060000 w 3060889"/>
              <a:gd name="connsiteY6" fmla="*/ 402646 h 14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889" h="1437736">
                <a:moveTo>
                  <a:pt x="3060889" y="402736"/>
                </a:moveTo>
                <a:lnTo>
                  <a:pt x="2306" y="402736"/>
                </a:lnTo>
                <a:lnTo>
                  <a:pt x="2306" y="1437736"/>
                </a:lnTo>
                <a:lnTo>
                  <a:pt x="3060889" y="1437736"/>
                </a:lnTo>
                <a:close/>
                <a:moveTo>
                  <a:pt x="3060000" y="0"/>
                </a:moveTo>
                <a:lnTo>
                  <a:pt x="0" y="402646"/>
                </a:lnTo>
                <a:lnTo>
                  <a:pt x="3060000" y="402646"/>
                </a:lnTo>
                <a:close/>
              </a:path>
            </a:pathLst>
          </a:custGeom>
          <a:solidFill>
            <a:srgbClr val="78A77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a:endParaRPr lang="ru-RU" dirty="0"/>
          </a:p>
        </p:txBody>
      </p:sp>
      <p:sp>
        <p:nvSpPr>
          <p:cNvPr id="12" name="TextBox 11">
            <a:extLst>
              <a:ext uri="{FF2B5EF4-FFF2-40B4-BE49-F238E27FC236}">
                <a16:creationId xmlns:a16="http://schemas.microsoft.com/office/drawing/2014/main" id="{C80422C7-2388-0149-9C9D-86C1CDE252EC}"/>
              </a:ext>
            </a:extLst>
          </p:cNvPr>
          <p:cNvSpPr txBox="1"/>
          <p:nvPr/>
        </p:nvSpPr>
        <p:spPr>
          <a:xfrm rot="21346371">
            <a:off x="1000152" y="4681007"/>
            <a:ext cx="2206053" cy="830997"/>
          </a:xfrm>
          <a:prstGeom prst="rect">
            <a:avLst/>
          </a:prstGeom>
          <a:noFill/>
        </p:spPr>
        <p:txBody>
          <a:bodyPr wrap="none" rtlCol="0">
            <a:spAutoFit/>
          </a:bodyPr>
          <a:lstStyle/>
          <a:p>
            <a:r>
              <a:rPr lang="ru-RU" sz="2400" b="1" dirty="0">
                <a:solidFill>
                  <a:schemeClr val="bg1"/>
                </a:solidFill>
              </a:rPr>
              <a:t>Широкие слои </a:t>
            </a:r>
          </a:p>
          <a:p>
            <a:r>
              <a:rPr lang="ru-RU" sz="2400" b="1" dirty="0">
                <a:solidFill>
                  <a:schemeClr val="bg1"/>
                </a:solidFill>
              </a:rPr>
              <a:t> населения</a:t>
            </a:r>
          </a:p>
        </p:txBody>
      </p:sp>
      <p:sp>
        <p:nvSpPr>
          <p:cNvPr id="13" name="Прямоугольник 12">
            <a:extLst>
              <a:ext uri="{FF2B5EF4-FFF2-40B4-BE49-F238E27FC236}">
                <a16:creationId xmlns:a16="http://schemas.microsoft.com/office/drawing/2014/main" id="{F8760E20-ECCB-1548-887E-9C337946329C}"/>
              </a:ext>
            </a:extLst>
          </p:cNvPr>
          <p:cNvSpPr/>
          <p:nvPr/>
        </p:nvSpPr>
        <p:spPr>
          <a:xfrm rot="712462">
            <a:off x="843915" y="1472715"/>
            <a:ext cx="2345515" cy="461665"/>
          </a:xfrm>
          <a:prstGeom prst="rect">
            <a:avLst/>
          </a:prstGeom>
        </p:spPr>
        <p:txBody>
          <a:bodyPr wrap="none">
            <a:spAutoFit/>
          </a:bodyPr>
          <a:lstStyle/>
          <a:p>
            <a:pPr algn="ctr"/>
            <a:r>
              <a:rPr lang="ru-RU" sz="2400" b="1" dirty="0">
                <a:solidFill>
                  <a:schemeClr val="bg1"/>
                </a:solidFill>
              </a:rPr>
              <a:t>Учащиеся  школ</a:t>
            </a:r>
          </a:p>
        </p:txBody>
      </p:sp>
      <p:sp>
        <p:nvSpPr>
          <p:cNvPr id="14" name="Прямоугольник 13">
            <a:extLst>
              <a:ext uri="{FF2B5EF4-FFF2-40B4-BE49-F238E27FC236}">
                <a16:creationId xmlns:a16="http://schemas.microsoft.com/office/drawing/2014/main" id="{F305A44E-CAF6-CB47-82EF-63A07CFB90D6}"/>
              </a:ext>
            </a:extLst>
          </p:cNvPr>
          <p:cNvSpPr/>
          <p:nvPr/>
        </p:nvSpPr>
        <p:spPr>
          <a:xfrm>
            <a:off x="3798255" y="1448538"/>
            <a:ext cx="5235197" cy="877163"/>
          </a:xfrm>
          <a:prstGeom prst="rect">
            <a:avLst/>
          </a:prstGeom>
        </p:spPr>
        <p:txBody>
          <a:bodyPr wrap="square">
            <a:spAutoFit/>
          </a:bodyPr>
          <a:lstStyle/>
          <a:p>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для школьников будет продолжен выпуск приложений по финансовой грамотности в детских журналах с республиканским охватом;</a:t>
            </a:r>
            <a:r>
              <a:rPr lang="ru-RU" sz="1700" dirty="0">
                <a:solidFill>
                  <a:schemeClr val="bg1"/>
                </a:solidFill>
              </a:rPr>
              <a:t> </a:t>
            </a:r>
          </a:p>
        </p:txBody>
      </p:sp>
      <p:sp>
        <p:nvSpPr>
          <p:cNvPr id="15" name="Прямоугольник 14">
            <a:extLst>
              <a:ext uri="{FF2B5EF4-FFF2-40B4-BE49-F238E27FC236}">
                <a16:creationId xmlns:a16="http://schemas.microsoft.com/office/drawing/2014/main" id="{8DDB9D26-4E55-3847-9B71-EE0499449141}"/>
              </a:ext>
            </a:extLst>
          </p:cNvPr>
          <p:cNvSpPr/>
          <p:nvPr/>
        </p:nvSpPr>
        <p:spPr>
          <a:xfrm>
            <a:off x="3730800" y="2748616"/>
            <a:ext cx="6370199" cy="1400383"/>
          </a:xfrm>
          <a:prstGeom prst="rect">
            <a:avLst/>
          </a:prstGeom>
        </p:spPr>
        <p:txBody>
          <a:bodyPr wrap="square">
            <a:spAutoFit/>
          </a:bodyPr>
          <a:lstStyle/>
          <a:p>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для молодежи будет предусмотрен отдельный комплекс мероприятий, включающий в себя телевизионные и общественные проекты, цифровые ресурсы по финансовой грамотности (сайты, приложения), проведение лекций и семинаров;</a:t>
            </a:r>
            <a:r>
              <a:rPr lang="ru-RU" sz="1700" dirty="0">
                <a:solidFill>
                  <a:srgbClr val="7A4300"/>
                </a:solidFill>
              </a:rPr>
              <a:t> </a:t>
            </a:r>
          </a:p>
        </p:txBody>
      </p:sp>
      <p:sp>
        <p:nvSpPr>
          <p:cNvPr id="16" name="Прямоугольник 15">
            <a:extLst>
              <a:ext uri="{FF2B5EF4-FFF2-40B4-BE49-F238E27FC236}">
                <a16:creationId xmlns:a16="http://schemas.microsoft.com/office/drawing/2014/main" id="{53610D9B-8E38-6E4D-BE75-205C5CDBEB9D}"/>
              </a:ext>
            </a:extLst>
          </p:cNvPr>
          <p:cNvSpPr/>
          <p:nvPr/>
        </p:nvSpPr>
        <p:spPr>
          <a:xfrm>
            <a:off x="3800204" y="4297706"/>
            <a:ext cx="6096000" cy="1477328"/>
          </a:xfrm>
          <a:prstGeom prst="rect">
            <a:avLst/>
          </a:prstGeom>
        </p:spPr>
        <p:txBody>
          <a:bodyPr>
            <a:spAutoFit/>
          </a:bodyPr>
          <a:lstStyle/>
          <a:p>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для широких слоев населения предусмотрен комплекс мероприятий:  лекции, выпуск телевизионных передач и видеороликов, специальные мероприятия (конкурсы, акции, недели финансовой грамотности), цифровые ресурсы.</a:t>
            </a:r>
            <a:r>
              <a:rPr lang="ru-RU" dirty="0">
                <a:solidFill>
                  <a:schemeClr val="bg1"/>
                </a:solidFill>
              </a:rPr>
              <a:t> </a:t>
            </a:r>
          </a:p>
        </p:txBody>
      </p:sp>
    </p:spTree>
    <p:extLst>
      <p:ext uri="{BB962C8B-B14F-4D97-AF65-F5344CB8AC3E}">
        <p14:creationId xmlns:p14="http://schemas.microsoft.com/office/powerpoint/2010/main" val="12219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C584D8D-4092-1244-B501-4EFE39E5A76B}"/>
              </a:ext>
            </a:extLst>
          </p:cNvPr>
          <p:cNvSpPr>
            <a:spLocks noGrp="1"/>
          </p:cNvSpPr>
          <p:nvPr>
            <p:ph type="sldNum" sz="quarter" idx="12"/>
          </p:nvPr>
        </p:nvSpPr>
        <p:spPr/>
        <p:txBody>
          <a:bodyPr/>
          <a:lstStyle/>
          <a:p>
            <a:fld id="{36AE403C-4EB7-40BC-9395-955F62C492F5}" type="slidenum">
              <a:rPr lang="ru-RU" smtClean="0"/>
              <a:pPr/>
              <a:t>102</a:t>
            </a:fld>
            <a:endParaRPr lang="ru-RU" dirty="0"/>
          </a:p>
        </p:txBody>
      </p:sp>
      <p:sp>
        <p:nvSpPr>
          <p:cNvPr id="5" name="Прямоугольник 4">
            <a:extLst>
              <a:ext uri="{FF2B5EF4-FFF2-40B4-BE49-F238E27FC236}">
                <a16:creationId xmlns:a16="http://schemas.microsoft.com/office/drawing/2014/main" id="{2FE60689-D709-F447-B185-7A263FDFF95C}"/>
              </a:ext>
            </a:extLst>
          </p:cNvPr>
          <p:cNvSpPr/>
          <p:nvPr/>
        </p:nvSpPr>
        <p:spPr>
          <a:xfrm>
            <a:off x="623391" y="1366084"/>
            <a:ext cx="11458621" cy="4278094"/>
          </a:xfrm>
          <a:prstGeom prst="rect">
            <a:avLst/>
          </a:prstGeom>
          <a:solidFill>
            <a:schemeClr val="accent2">
              <a:lumMod val="60000"/>
              <a:lumOff val="40000"/>
            </a:schemeClr>
          </a:solidFill>
        </p:spPr>
        <p:txBody>
          <a:bodyPr wrap="square">
            <a:spAutoFit/>
          </a:bodyPr>
          <a:lstStyle/>
          <a:p>
            <a:pPr marL="342900" indent="-342900" algn="just">
              <a:buFont typeface="Arial" panose="020B0604020202020204" pitchFamily="34" charset="0"/>
              <a:buChar char="•"/>
            </a:pPr>
            <a:r>
              <a:rPr lang="ru-RU" sz="1600" dirty="0"/>
              <a:t>отсутствие обучения ФГ в школах, хотя бы в качестве факультатива;</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a:t>отсутствие правовых знаний в области защиты прав потребителей на финансовых рынках;</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a:t>недоступность для большинства граждан услуг профессионального финансового консультирования;</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a:t>неспособность населения принимать взвешенные, основанные на анализе всей доступной информации, решения в отношении использования тех или иных финансовых продуктов или услуг;</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a:t>неумение адекватно оценивать риски, в том числе финансового мошенничества;</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a:t>недостаточная информированность граждан о возможностях инвестирования и ведения операций на финансовых рынках;</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a:t>отсутствие понимания ключевых финансовых терминов и механизмов и неумение использовать эту информацию для принятия обоснованных финансовых решений;</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a:t>неумение использовать государственные инструменты (льготы, налоговые вычеты и другие).</a:t>
            </a:r>
            <a:endParaRPr lang="ru-RU" sz="1600" i="0" u="none" strike="noStrike" dirty="0">
              <a:effectLst/>
            </a:endParaRPr>
          </a:p>
        </p:txBody>
      </p:sp>
      <p:sp>
        <p:nvSpPr>
          <p:cNvPr id="6" name="Равнобедренный треугольник 24">
            <a:extLst>
              <a:ext uri="{FF2B5EF4-FFF2-40B4-BE49-F238E27FC236}">
                <a16:creationId xmlns:a16="http://schemas.microsoft.com/office/drawing/2014/main" id="{9A179B2F-73E8-4543-A484-BC7116044D52}"/>
              </a:ext>
            </a:extLst>
          </p:cNvPr>
          <p:cNvSpPr/>
          <p:nvPr/>
        </p:nvSpPr>
        <p:spPr>
          <a:xfrm rot="5400000">
            <a:off x="373956" y="41783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бъект 2">
            <a:extLst>
              <a:ext uri="{FF2B5EF4-FFF2-40B4-BE49-F238E27FC236}">
                <a16:creationId xmlns:a16="http://schemas.microsoft.com/office/drawing/2014/main" id="{A9270FAD-AAB1-CA4D-AAE1-E209F342FB27}"/>
              </a:ext>
            </a:extLst>
          </p:cNvPr>
          <p:cNvSpPr txBox="1">
            <a:spLocks/>
          </p:cNvSpPr>
          <p:nvPr/>
        </p:nvSpPr>
        <p:spPr>
          <a:xfrm>
            <a:off x="980181" y="49141"/>
            <a:ext cx="10373619" cy="850992"/>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endParaRPr lang="ru-RU" sz="2200" b="1" dirty="0">
              <a:solidFill>
                <a:srgbClr val="7A4300"/>
              </a:solidFill>
            </a:endParaRPr>
          </a:p>
          <a:p>
            <a:pPr marL="0" indent="0">
              <a:buNone/>
            </a:pPr>
            <a:r>
              <a:rPr lang="ru-RU" sz="2200" b="1" dirty="0">
                <a:solidFill>
                  <a:srgbClr val="7A4300"/>
                </a:solidFill>
              </a:rPr>
              <a:t>Наиболее острые проблемы в области ФГ, приводящие к ошибкам в принятии рациональных финансовых решений населением:</a:t>
            </a:r>
          </a:p>
          <a:p>
            <a:pPr marL="0" indent="0">
              <a:buNone/>
            </a:pP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spTree>
    <p:extLst>
      <p:ext uri="{BB962C8B-B14F-4D97-AF65-F5344CB8AC3E}">
        <p14:creationId xmlns:p14="http://schemas.microsoft.com/office/powerpoint/2010/main" val="13530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81014DC4-D404-D242-B1F1-AE5EA107894F}"/>
              </a:ext>
            </a:extLst>
          </p:cNvPr>
          <p:cNvSpPr>
            <a:spLocks noGrp="1"/>
          </p:cNvSpPr>
          <p:nvPr>
            <p:ph type="sldNum" sz="quarter" idx="12"/>
          </p:nvPr>
        </p:nvSpPr>
        <p:spPr/>
        <p:txBody>
          <a:bodyPr/>
          <a:lstStyle/>
          <a:p>
            <a:fld id="{36AE403C-4EB7-40BC-9395-955F62C492F5}" type="slidenum">
              <a:rPr lang="ru-RU" smtClean="0"/>
              <a:pPr/>
              <a:t>103</a:t>
            </a:fld>
            <a:endParaRPr lang="ru-RU" dirty="0"/>
          </a:p>
        </p:txBody>
      </p:sp>
      <p:sp>
        <p:nvSpPr>
          <p:cNvPr id="5" name="Прямоугольник 4">
            <a:extLst>
              <a:ext uri="{FF2B5EF4-FFF2-40B4-BE49-F238E27FC236}">
                <a16:creationId xmlns:a16="http://schemas.microsoft.com/office/drawing/2014/main" id="{AD23721D-9B37-2C42-8A21-2A8693C47F4D}"/>
              </a:ext>
            </a:extLst>
          </p:cNvPr>
          <p:cNvSpPr/>
          <p:nvPr/>
        </p:nvSpPr>
        <p:spPr>
          <a:xfrm>
            <a:off x="479376" y="937167"/>
            <a:ext cx="11430000" cy="4031873"/>
          </a:xfrm>
          <a:prstGeom prst="rect">
            <a:avLst/>
          </a:prstGeom>
          <a:solidFill>
            <a:schemeClr val="accent2">
              <a:lumMod val="60000"/>
              <a:lumOff val="40000"/>
            </a:schemeClr>
          </a:solidFill>
        </p:spPr>
        <p:txBody>
          <a:bodyPr wrap="square">
            <a:spAutoFit/>
          </a:bodyPr>
          <a:lstStyle/>
          <a:p>
            <a:pPr algn="just">
              <a:buFont typeface="+mj-lt"/>
              <a:buAutoNum type="arabicPeriod"/>
            </a:pPr>
            <a:r>
              <a:rPr lang="ru-RU" sz="1600" dirty="0"/>
              <a:t> Повысить охват и качество информированности населения о финансовых услугах и продуктах, инвестиционных инструментах и деятельности финрегулятора;</a:t>
            </a:r>
          </a:p>
          <a:p>
            <a:pPr algn="just">
              <a:buFont typeface="+mj-lt"/>
              <a:buAutoNum type="arabicPeriod"/>
            </a:pPr>
            <a:r>
              <a:rPr lang="ru-RU" sz="1600" dirty="0"/>
              <a:t> Разработать и запустить обучающие программы для школьников, студентов и взрослых с использованием различных инструментов и каналов коммуникации, в том числе широкого спектра информационных материалов по ФГ и защите прав потребителей финансовых услуг в цифровом формате;</a:t>
            </a:r>
          </a:p>
          <a:p>
            <a:pPr algn="just">
              <a:buFont typeface="+mj-lt"/>
              <a:buAutoNum type="arabicPeriod"/>
            </a:pPr>
            <a:r>
              <a:rPr lang="ru-RU" sz="1600" dirty="0"/>
              <a:t> Создать систему эффективных и доступных информационных ресурсов, в том числе цифровых, в области финансовой грамотности и защиты прав потребителей финансовых услуг, развивать необходимую институциональную базу и методические ресурсы по теме ФГ с учетом развития современных финансовых технологий;</a:t>
            </a:r>
          </a:p>
          <a:p>
            <a:pPr algn="just">
              <a:buFont typeface="+mj-lt"/>
              <a:buAutoNum type="arabicPeriod"/>
            </a:pPr>
            <a:r>
              <a:rPr lang="ru-RU" sz="1600" dirty="0"/>
              <a:t> Разработать систему поддержки широкого круга инициатив всех слоев населения, направленных на повышение ФГ, развитие финансового просвещения и повышение защиты прав потребителей финансовых услуг;</a:t>
            </a:r>
          </a:p>
          <a:p>
            <a:pPr algn="just">
              <a:buFont typeface="+mj-lt"/>
              <a:buAutoNum type="arabicPeriod"/>
            </a:pPr>
            <a:r>
              <a:rPr lang="ru-RU" sz="1600" dirty="0"/>
              <a:t> Обеспечить формирование социально ответственного поведения поставщиков финансовых продуктов и услуг в отношении потребителей, создание прозрачных и непредвзятых моделей продвижения и предоставления финансовых услуг, усиление преддоговорной работы;</a:t>
            </a:r>
          </a:p>
          <a:p>
            <a:pPr algn="just">
              <a:buFont typeface="+mj-lt"/>
              <a:buAutoNum type="arabicPeriod"/>
            </a:pPr>
            <a:r>
              <a:rPr lang="ru-RU" sz="1600" dirty="0"/>
              <a:t> Провести на ежегодной основе анализ эффективности мероприятий по повышению ФГ и оценку уровня ФГ населения с целью выбора наиболее оптимальных и эффективных каналов предоставления информации, способствующей повышению финансовой грамотности в зависимости от целевой аудитории.</a:t>
            </a:r>
            <a:endParaRPr lang="ru-RU" sz="1600" b="0" i="0" u="none" strike="noStrike" dirty="0">
              <a:effectLst/>
            </a:endParaRPr>
          </a:p>
        </p:txBody>
      </p:sp>
      <p:sp>
        <p:nvSpPr>
          <p:cNvPr id="6" name="Равнобедренный треугольник 24">
            <a:extLst>
              <a:ext uri="{FF2B5EF4-FFF2-40B4-BE49-F238E27FC236}">
                <a16:creationId xmlns:a16="http://schemas.microsoft.com/office/drawing/2014/main" id="{40CFE59F-8862-A748-B0E1-9FC2F9A4D0AE}"/>
              </a:ext>
            </a:extLst>
          </p:cNvPr>
          <p:cNvSpPr/>
          <p:nvPr/>
        </p:nvSpPr>
        <p:spPr>
          <a:xfrm rot="5400000">
            <a:off x="364433" y="34048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бъект 2">
            <a:extLst>
              <a:ext uri="{FF2B5EF4-FFF2-40B4-BE49-F238E27FC236}">
                <a16:creationId xmlns:a16="http://schemas.microsoft.com/office/drawing/2014/main" id="{B7FA15D4-B98C-BD4F-AF06-5BCB1A92351E}"/>
              </a:ext>
            </a:extLst>
          </p:cNvPr>
          <p:cNvSpPr txBox="1">
            <a:spLocks/>
          </p:cNvSpPr>
          <p:nvPr/>
        </p:nvSpPr>
        <p:spPr>
          <a:xfrm>
            <a:off x="980180" y="376758"/>
            <a:ext cx="10830820"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dirty="0">
                <a:solidFill>
                  <a:srgbClr val="7A4300"/>
                </a:solidFill>
              </a:rPr>
              <a:t>Первоочередные  задачи, необходимые для  реализации Концепции:</a:t>
            </a:r>
          </a:p>
          <a:p>
            <a:pPr marL="0" indent="0">
              <a:buNone/>
            </a:pP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pic>
        <p:nvPicPr>
          <p:cNvPr id="15364" name="Picture 4" descr="Онлайн-занятия«Финансовая грамотность для старшего возраста» | КГБУ  &amp;quot;Комплексный центр социального обслуживания населения по району имени Лазо&amp;quot;">
            <a:extLst>
              <a:ext uri="{FF2B5EF4-FFF2-40B4-BE49-F238E27FC236}">
                <a16:creationId xmlns:a16="http://schemas.microsoft.com/office/drawing/2014/main" id="{59E2744D-2081-449D-A5E5-7516837BD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08" y="5047724"/>
            <a:ext cx="3312368" cy="162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96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104</a:t>
            </a:fld>
            <a:endParaRPr lang="ru-RU" dirty="0"/>
          </a:p>
        </p:txBody>
      </p:sp>
      <p:sp>
        <p:nvSpPr>
          <p:cNvPr id="4" name="Равнобедренный треугольник 24">
            <a:extLst>
              <a:ext uri="{FF2B5EF4-FFF2-40B4-BE49-F238E27FC236}">
                <a16:creationId xmlns:a16="http://schemas.microsoft.com/office/drawing/2014/main" id="{D75B9102-72AA-C54B-BAAB-573146452801}"/>
              </a:ext>
            </a:extLst>
          </p:cNvPr>
          <p:cNvSpPr/>
          <p:nvPr/>
        </p:nvSpPr>
        <p:spPr>
          <a:xfrm rot="5400000">
            <a:off x="337297" y="140365"/>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Объект 2">
            <a:extLst>
              <a:ext uri="{FF2B5EF4-FFF2-40B4-BE49-F238E27FC236}">
                <a16:creationId xmlns:a16="http://schemas.microsoft.com/office/drawing/2014/main" id="{87B91491-674C-3E4E-B04B-129471B5CF7E}"/>
              </a:ext>
            </a:extLst>
          </p:cNvPr>
          <p:cNvSpPr txBox="1">
            <a:spLocks/>
          </p:cNvSpPr>
          <p:nvPr/>
        </p:nvSpPr>
        <p:spPr>
          <a:xfrm>
            <a:off x="881026" y="214290"/>
            <a:ext cx="4095000"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a:solidFill>
                  <a:srgbClr val="7A4300"/>
                </a:solidFill>
                <a:ea typeface="Times New Roman" panose="02020603050405020304" pitchFamily="18" charset="0"/>
              </a:rPr>
              <a:t>Ожидаемые  результаты</a:t>
            </a:r>
          </a:p>
          <a:p>
            <a:pPr marL="0" indent="0">
              <a:buNone/>
            </a:pP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pic>
        <p:nvPicPr>
          <p:cNvPr id="6" name="Рисунок 5">
            <a:extLst>
              <a:ext uri="{FF2B5EF4-FFF2-40B4-BE49-F238E27FC236}">
                <a16:creationId xmlns:a16="http://schemas.microsoft.com/office/drawing/2014/main" id="{CDAD1AD6-7CDE-2E47-BD80-455FFDB4117A}"/>
              </a:ext>
            </a:extLst>
          </p:cNvPr>
          <p:cNvPicPr>
            <a:picLocks noChangeAspect="1"/>
          </p:cNvPicPr>
          <p:nvPr/>
        </p:nvPicPr>
        <p:blipFill>
          <a:blip r:embed="rId2" cstate="print"/>
          <a:stretch>
            <a:fillRect/>
          </a:stretch>
        </p:blipFill>
        <p:spPr>
          <a:xfrm>
            <a:off x="672077" y="838827"/>
            <a:ext cx="4412848" cy="3143186"/>
          </a:xfrm>
          <a:prstGeom prst="rect">
            <a:avLst/>
          </a:prstGeom>
          <a:ln>
            <a:noFill/>
          </a:ln>
          <a:effectLst>
            <a:outerShdw blurRad="292100" dist="139700" dir="2700000" algn="tl" rotWithShape="0">
              <a:srgbClr val="333333">
                <a:alpha val="65000"/>
              </a:srgbClr>
            </a:outerShdw>
          </a:effectLst>
        </p:spPr>
      </p:pic>
      <p:sp>
        <p:nvSpPr>
          <p:cNvPr id="7" name="Прямоугольник 6">
            <a:extLst>
              <a:ext uri="{FF2B5EF4-FFF2-40B4-BE49-F238E27FC236}">
                <a16:creationId xmlns:a16="http://schemas.microsoft.com/office/drawing/2014/main" id="{D2CCFCFA-B754-A144-9D81-BA1A22CFA1A9}"/>
              </a:ext>
            </a:extLst>
          </p:cNvPr>
          <p:cNvSpPr/>
          <p:nvPr/>
        </p:nvSpPr>
        <p:spPr>
          <a:xfrm>
            <a:off x="5503188" y="822784"/>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a:extLst>
              <a:ext uri="{FF2B5EF4-FFF2-40B4-BE49-F238E27FC236}">
                <a16:creationId xmlns:a16="http://schemas.microsoft.com/office/drawing/2014/main" id="{3B3FE5AD-270F-7040-9EBB-F2251313674E}"/>
              </a:ext>
            </a:extLst>
          </p:cNvPr>
          <p:cNvSpPr txBox="1"/>
          <p:nvPr/>
        </p:nvSpPr>
        <p:spPr>
          <a:xfrm>
            <a:off x="5552389" y="867408"/>
            <a:ext cx="746741" cy="584775"/>
          </a:xfrm>
          <a:prstGeom prst="rect">
            <a:avLst/>
          </a:prstGeom>
          <a:noFill/>
        </p:spPr>
        <p:txBody>
          <a:bodyPr wrap="square" rtlCol="0">
            <a:spAutoFit/>
          </a:bodyPr>
          <a:lstStyle/>
          <a:p>
            <a:r>
              <a:rPr lang="ru-RU" sz="3200" b="1" dirty="0">
                <a:solidFill>
                  <a:schemeClr val="bg1"/>
                </a:solidFill>
              </a:rPr>
              <a:t>1</a:t>
            </a:r>
          </a:p>
        </p:txBody>
      </p:sp>
      <p:sp>
        <p:nvSpPr>
          <p:cNvPr id="9" name="Прямоугольник 8">
            <a:extLst>
              <a:ext uri="{FF2B5EF4-FFF2-40B4-BE49-F238E27FC236}">
                <a16:creationId xmlns:a16="http://schemas.microsoft.com/office/drawing/2014/main" id="{F9768403-E953-D946-88E7-BA978EE5CBB5}"/>
              </a:ext>
            </a:extLst>
          </p:cNvPr>
          <p:cNvSpPr/>
          <p:nvPr/>
        </p:nvSpPr>
        <p:spPr>
          <a:xfrm>
            <a:off x="6209240" y="730327"/>
            <a:ext cx="5719407" cy="923330"/>
          </a:xfrm>
          <a:prstGeom prst="rect">
            <a:avLst/>
          </a:prstGeom>
        </p:spPr>
        <p:txBody>
          <a:bodyPr wrap="square">
            <a:spAutoFit/>
          </a:bodyPr>
          <a:lstStyle/>
          <a:p>
            <a:pPr marL="180000" algn="just" fontAlgn="ctr">
              <a:spcAft>
                <a:spcPts val="600"/>
              </a:spcAft>
              <a:buClr>
                <a:srgbClr val="000000"/>
              </a:buClr>
              <a:buSzPct val="100000"/>
              <a:defRPr/>
            </a:pPr>
            <a:r>
              <a:rPr lang="ru-RU" dirty="0"/>
              <a:t>Развитие у граждан навыков финансового планирования и формирования резервов на случай непредвиденных обстоятельств;</a:t>
            </a:r>
            <a:r>
              <a:rPr lang="ru-RU" dirty="0">
                <a:solidFill>
                  <a:srgbClr val="7A4300"/>
                </a:solidFill>
                <a:cs typeface="Arial" panose="020B0604020202020204" pitchFamily="34" charset="0"/>
              </a:rPr>
              <a:t> </a:t>
            </a:r>
          </a:p>
        </p:txBody>
      </p:sp>
      <p:sp>
        <p:nvSpPr>
          <p:cNvPr id="10" name="Прямоугольник 9">
            <a:extLst>
              <a:ext uri="{FF2B5EF4-FFF2-40B4-BE49-F238E27FC236}">
                <a16:creationId xmlns:a16="http://schemas.microsoft.com/office/drawing/2014/main" id="{0F953CF3-551A-B849-BE96-42A9DC980AD8}"/>
              </a:ext>
            </a:extLst>
          </p:cNvPr>
          <p:cNvSpPr/>
          <p:nvPr/>
        </p:nvSpPr>
        <p:spPr>
          <a:xfrm>
            <a:off x="5503188" y="1790738"/>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a:extLst>
              <a:ext uri="{FF2B5EF4-FFF2-40B4-BE49-F238E27FC236}">
                <a16:creationId xmlns:a16="http://schemas.microsoft.com/office/drawing/2014/main" id="{8D63F078-E39F-644E-BAC7-CF659E7C4634}"/>
              </a:ext>
            </a:extLst>
          </p:cNvPr>
          <p:cNvSpPr txBox="1"/>
          <p:nvPr/>
        </p:nvSpPr>
        <p:spPr>
          <a:xfrm>
            <a:off x="5552389" y="1835362"/>
            <a:ext cx="746741" cy="584775"/>
          </a:xfrm>
          <a:prstGeom prst="rect">
            <a:avLst/>
          </a:prstGeom>
          <a:noFill/>
        </p:spPr>
        <p:txBody>
          <a:bodyPr wrap="square" rtlCol="0">
            <a:spAutoFit/>
          </a:bodyPr>
          <a:lstStyle/>
          <a:p>
            <a:r>
              <a:rPr lang="ru-RU" sz="3200" b="1" dirty="0">
                <a:solidFill>
                  <a:schemeClr val="bg1"/>
                </a:solidFill>
              </a:rPr>
              <a:t>2</a:t>
            </a:r>
          </a:p>
        </p:txBody>
      </p:sp>
      <p:sp>
        <p:nvSpPr>
          <p:cNvPr id="12" name="Прямоугольник 11">
            <a:extLst>
              <a:ext uri="{FF2B5EF4-FFF2-40B4-BE49-F238E27FC236}">
                <a16:creationId xmlns:a16="http://schemas.microsoft.com/office/drawing/2014/main" id="{B04655A2-9A4F-054B-9C36-23088511F276}"/>
              </a:ext>
            </a:extLst>
          </p:cNvPr>
          <p:cNvSpPr/>
          <p:nvPr/>
        </p:nvSpPr>
        <p:spPr>
          <a:xfrm>
            <a:off x="5503188" y="2744751"/>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a:extLst>
              <a:ext uri="{FF2B5EF4-FFF2-40B4-BE49-F238E27FC236}">
                <a16:creationId xmlns:a16="http://schemas.microsoft.com/office/drawing/2014/main" id="{2305CAE6-AE9A-8F4B-8148-7BFCF1DCD4E5}"/>
              </a:ext>
            </a:extLst>
          </p:cNvPr>
          <p:cNvSpPr txBox="1"/>
          <p:nvPr/>
        </p:nvSpPr>
        <p:spPr>
          <a:xfrm>
            <a:off x="5552389" y="2789375"/>
            <a:ext cx="746741" cy="584775"/>
          </a:xfrm>
          <a:prstGeom prst="rect">
            <a:avLst/>
          </a:prstGeom>
          <a:noFill/>
        </p:spPr>
        <p:txBody>
          <a:bodyPr wrap="square" rtlCol="0">
            <a:spAutoFit/>
          </a:bodyPr>
          <a:lstStyle/>
          <a:p>
            <a:r>
              <a:rPr lang="ru-RU" sz="3200" b="1" dirty="0">
                <a:solidFill>
                  <a:schemeClr val="bg1"/>
                </a:solidFill>
              </a:rPr>
              <a:t>3</a:t>
            </a:r>
          </a:p>
        </p:txBody>
      </p:sp>
      <p:sp>
        <p:nvSpPr>
          <p:cNvPr id="14" name="Прямоугольник 13">
            <a:extLst>
              <a:ext uri="{FF2B5EF4-FFF2-40B4-BE49-F238E27FC236}">
                <a16:creationId xmlns:a16="http://schemas.microsoft.com/office/drawing/2014/main" id="{B7323ACF-F160-3440-BD63-40BDE927B2EB}"/>
              </a:ext>
            </a:extLst>
          </p:cNvPr>
          <p:cNvSpPr/>
          <p:nvPr/>
        </p:nvSpPr>
        <p:spPr>
          <a:xfrm>
            <a:off x="5503188" y="3676438"/>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TextBox 14">
            <a:extLst>
              <a:ext uri="{FF2B5EF4-FFF2-40B4-BE49-F238E27FC236}">
                <a16:creationId xmlns:a16="http://schemas.microsoft.com/office/drawing/2014/main" id="{6401E437-B3C7-8A41-88D4-54EA649FC1AA}"/>
              </a:ext>
            </a:extLst>
          </p:cNvPr>
          <p:cNvSpPr txBox="1"/>
          <p:nvPr/>
        </p:nvSpPr>
        <p:spPr>
          <a:xfrm>
            <a:off x="5552389" y="3721062"/>
            <a:ext cx="746741" cy="584775"/>
          </a:xfrm>
          <a:prstGeom prst="rect">
            <a:avLst/>
          </a:prstGeom>
          <a:noFill/>
        </p:spPr>
        <p:txBody>
          <a:bodyPr wrap="square" rtlCol="0">
            <a:spAutoFit/>
          </a:bodyPr>
          <a:lstStyle/>
          <a:p>
            <a:r>
              <a:rPr lang="ru-RU" sz="3200" b="1" dirty="0">
                <a:solidFill>
                  <a:schemeClr val="bg1"/>
                </a:solidFill>
              </a:rPr>
              <a:t>4</a:t>
            </a:r>
          </a:p>
        </p:txBody>
      </p:sp>
      <p:sp>
        <p:nvSpPr>
          <p:cNvPr id="16" name="Прямоугольник 15">
            <a:extLst>
              <a:ext uri="{FF2B5EF4-FFF2-40B4-BE49-F238E27FC236}">
                <a16:creationId xmlns:a16="http://schemas.microsoft.com/office/drawing/2014/main" id="{DCF29643-A481-F641-8FFD-BF2D1A443CE7}"/>
              </a:ext>
            </a:extLst>
          </p:cNvPr>
          <p:cNvSpPr/>
          <p:nvPr/>
        </p:nvSpPr>
        <p:spPr>
          <a:xfrm>
            <a:off x="5503188" y="4608125"/>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a:extLst>
              <a:ext uri="{FF2B5EF4-FFF2-40B4-BE49-F238E27FC236}">
                <a16:creationId xmlns:a16="http://schemas.microsoft.com/office/drawing/2014/main" id="{661E86D0-E7D7-3B4F-B853-7BA671002807}"/>
              </a:ext>
            </a:extLst>
          </p:cNvPr>
          <p:cNvSpPr txBox="1"/>
          <p:nvPr/>
        </p:nvSpPr>
        <p:spPr>
          <a:xfrm>
            <a:off x="5552389" y="4652749"/>
            <a:ext cx="746741" cy="584775"/>
          </a:xfrm>
          <a:prstGeom prst="rect">
            <a:avLst/>
          </a:prstGeom>
          <a:noFill/>
        </p:spPr>
        <p:txBody>
          <a:bodyPr wrap="square" rtlCol="0">
            <a:spAutoFit/>
          </a:bodyPr>
          <a:lstStyle/>
          <a:p>
            <a:r>
              <a:rPr lang="ru-RU" sz="3200" b="1" dirty="0">
                <a:solidFill>
                  <a:schemeClr val="bg1"/>
                </a:solidFill>
              </a:rPr>
              <a:t>5</a:t>
            </a:r>
          </a:p>
        </p:txBody>
      </p:sp>
      <p:sp>
        <p:nvSpPr>
          <p:cNvPr id="2" name="Прямоугольник 1">
            <a:extLst>
              <a:ext uri="{FF2B5EF4-FFF2-40B4-BE49-F238E27FC236}">
                <a16:creationId xmlns:a16="http://schemas.microsoft.com/office/drawing/2014/main" id="{7C2BF59E-7D0B-A04A-8A85-E14DE4D81113}"/>
              </a:ext>
            </a:extLst>
          </p:cNvPr>
          <p:cNvSpPr/>
          <p:nvPr/>
        </p:nvSpPr>
        <p:spPr>
          <a:xfrm>
            <a:off x="6438800" y="1660075"/>
            <a:ext cx="5597200" cy="1200329"/>
          </a:xfrm>
          <a:prstGeom prst="rect">
            <a:avLst/>
          </a:prstGeom>
        </p:spPr>
        <p:txBody>
          <a:bodyPr wrap="square">
            <a:spAutoFit/>
          </a:bodyPr>
          <a:lstStyle/>
          <a:p>
            <a:pPr algn="just"/>
            <a:r>
              <a:rPr lang="ru-RU" dirty="0">
                <a:solidFill>
                  <a:srgbClr val="000000"/>
                </a:solidFill>
              </a:rPr>
              <a:t>Формирование у граждан нового типа мышления, содержащего установки на активное экономическое поведение, соответствующее их финансовым возможностям;</a:t>
            </a:r>
            <a:endParaRPr lang="ru-RU" dirty="0"/>
          </a:p>
        </p:txBody>
      </p:sp>
      <p:sp>
        <p:nvSpPr>
          <p:cNvPr id="18" name="Прямоугольник 17">
            <a:extLst>
              <a:ext uri="{FF2B5EF4-FFF2-40B4-BE49-F238E27FC236}">
                <a16:creationId xmlns:a16="http://schemas.microsoft.com/office/drawing/2014/main" id="{BEB9C016-4B8A-AE40-9EE0-AC61D6A68E0B}"/>
              </a:ext>
            </a:extLst>
          </p:cNvPr>
          <p:cNvSpPr/>
          <p:nvPr/>
        </p:nvSpPr>
        <p:spPr>
          <a:xfrm>
            <a:off x="6454426" y="2830037"/>
            <a:ext cx="5474221" cy="646331"/>
          </a:xfrm>
          <a:prstGeom prst="rect">
            <a:avLst/>
          </a:prstGeom>
        </p:spPr>
        <p:txBody>
          <a:bodyPr wrap="square">
            <a:spAutoFit/>
          </a:bodyPr>
          <a:lstStyle/>
          <a:p>
            <a:pPr algn="just"/>
            <a:r>
              <a:rPr lang="ru-RU" dirty="0">
                <a:solidFill>
                  <a:srgbClr val="000000"/>
                </a:solidFill>
              </a:rPr>
              <a:t>Повышение доверия потребителей финансовых услуг к финансовому сектору;</a:t>
            </a:r>
            <a:endParaRPr lang="ru-RU" dirty="0"/>
          </a:p>
        </p:txBody>
      </p:sp>
      <p:sp>
        <p:nvSpPr>
          <p:cNvPr id="19" name="Прямоугольник 18">
            <a:extLst>
              <a:ext uri="{FF2B5EF4-FFF2-40B4-BE49-F238E27FC236}">
                <a16:creationId xmlns:a16="http://schemas.microsoft.com/office/drawing/2014/main" id="{CA7F63D8-FDBA-F240-860B-7AE7D022CA02}"/>
              </a:ext>
            </a:extLst>
          </p:cNvPr>
          <p:cNvSpPr/>
          <p:nvPr/>
        </p:nvSpPr>
        <p:spPr>
          <a:xfrm>
            <a:off x="6454426" y="3610309"/>
            <a:ext cx="5402214" cy="923330"/>
          </a:xfrm>
          <a:prstGeom prst="rect">
            <a:avLst/>
          </a:prstGeom>
        </p:spPr>
        <p:txBody>
          <a:bodyPr wrap="square">
            <a:spAutoFit/>
          </a:bodyPr>
          <a:lstStyle/>
          <a:p>
            <a:pPr algn="just"/>
            <a:r>
              <a:rPr lang="ru-RU" dirty="0">
                <a:solidFill>
                  <a:srgbClr val="000000"/>
                </a:solidFill>
              </a:rPr>
              <a:t>Повышение общей экономической активности населения, поддержка предпринимательства и создания собственного бизнеса;</a:t>
            </a:r>
            <a:endParaRPr lang="ru-RU" dirty="0"/>
          </a:p>
        </p:txBody>
      </p:sp>
      <p:sp>
        <p:nvSpPr>
          <p:cNvPr id="20" name="Прямоугольник 19">
            <a:extLst>
              <a:ext uri="{FF2B5EF4-FFF2-40B4-BE49-F238E27FC236}">
                <a16:creationId xmlns:a16="http://schemas.microsoft.com/office/drawing/2014/main" id="{8E73C09B-A4AA-7340-9593-2AB876E495D3}"/>
              </a:ext>
            </a:extLst>
          </p:cNvPr>
          <p:cNvSpPr/>
          <p:nvPr/>
        </p:nvSpPr>
        <p:spPr>
          <a:xfrm>
            <a:off x="6454426" y="4614789"/>
            <a:ext cx="5474221" cy="923330"/>
          </a:xfrm>
          <a:prstGeom prst="rect">
            <a:avLst/>
          </a:prstGeom>
        </p:spPr>
        <p:txBody>
          <a:bodyPr wrap="square">
            <a:spAutoFit/>
          </a:bodyPr>
          <a:lstStyle/>
          <a:p>
            <a:pPr algn="just"/>
            <a:r>
              <a:rPr lang="ru-RU" dirty="0">
                <a:solidFill>
                  <a:srgbClr val="000000"/>
                </a:solidFill>
              </a:rPr>
              <a:t>Повышение эффективности и охвата мероприятий по финансовой грамотности за счет использования цифровых решений.</a:t>
            </a:r>
            <a:endParaRPr lang="ru-RU" dirty="0"/>
          </a:p>
        </p:txBody>
      </p:sp>
      <p:sp>
        <p:nvSpPr>
          <p:cNvPr id="21" name="Прямоугольник 20">
            <a:extLst>
              <a:ext uri="{FF2B5EF4-FFF2-40B4-BE49-F238E27FC236}">
                <a16:creationId xmlns:a16="http://schemas.microsoft.com/office/drawing/2014/main" id="{3AC6BE9C-CFB2-E54C-8D4B-EA9B6476C579}"/>
              </a:ext>
            </a:extLst>
          </p:cNvPr>
          <p:cNvSpPr/>
          <p:nvPr/>
        </p:nvSpPr>
        <p:spPr>
          <a:xfrm>
            <a:off x="492488" y="4667876"/>
            <a:ext cx="4433513" cy="1384995"/>
          </a:xfrm>
          <a:prstGeom prst="rect">
            <a:avLst/>
          </a:prstGeom>
          <a:ln w="28575">
            <a:solidFill>
              <a:schemeClr val="accent1"/>
            </a:solidFill>
          </a:ln>
        </p:spPr>
        <p:txBody>
          <a:bodyPr wrap="square">
            <a:spAutoFit/>
          </a:bodyPr>
          <a:lstStyle/>
          <a:p>
            <a:pPr algn="just"/>
            <a:r>
              <a:rPr lang="ru-RU" b="1" dirty="0">
                <a:solidFill>
                  <a:srgbClr val="7A4300"/>
                </a:solidFill>
              </a:rPr>
              <a:t>В качестве количественного показателя ожидается достижение уровня финансовой грамотности, равного </a:t>
            </a:r>
            <a:r>
              <a:rPr lang="ru-RU" sz="2400" b="1" dirty="0">
                <a:solidFill>
                  <a:srgbClr val="7A4300"/>
                </a:solidFill>
              </a:rPr>
              <a:t>41%,</a:t>
            </a:r>
            <a:r>
              <a:rPr lang="ru-RU" b="1" dirty="0">
                <a:solidFill>
                  <a:srgbClr val="7A4300"/>
                </a:solidFill>
              </a:rPr>
              <a:t> в </a:t>
            </a:r>
            <a:r>
              <a:rPr lang="ru-RU" sz="2400" b="1" dirty="0">
                <a:solidFill>
                  <a:srgbClr val="7A4300"/>
                </a:solidFill>
              </a:rPr>
              <a:t>2024</a:t>
            </a:r>
            <a:r>
              <a:rPr lang="ru-RU" b="1" dirty="0">
                <a:solidFill>
                  <a:srgbClr val="7A4300"/>
                </a:solidFill>
              </a:rPr>
              <a:t> году.</a:t>
            </a:r>
          </a:p>
        </p:txBody>
      </p:sp>
    </p:spTree>
    <p:extLst>
      <p:ext uri="{BB962C8B-B14F-4D97-AF65-F5344CB8AC3E}">
        <p14:creationId xmlns:p14="http://schemas.microsoft.com/office/powerpoint/2010/main" val="192291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105</a:t>
            </a:fld>
            <a:endParaRPr lang="ru-RU" dirty="0"/>
          </a:p>
        </p:txBody>
      </p:sp>
      <p:sp>
        <p:nvSpPr>
          <p:cNvPr id="4" name="Rectangle 7">
            <a:extLst>
              <a:ext uri="{FF2B5EF4-FFF2-40B4-BE49-F238E27FC236}">
                <a16:creationId xmlns:a16="http://schemas.microsoft.com/office/drawing/2014/main" id="{6B8D50F3-C70B-7546-BAF0-91BAE4225DC7}"/>
              </a:ext>
            </a:extLst>
          </p:cNvPr>
          <p:cNvSpPr/>
          <p:nvPr/>
        </p:nvSpPr>
        <p:spPr bwMode="gray">
          <a:xfrm>
            <a:off x="309522" y="908720"/>
            <a:ext cx="5626106" cy="5112568"/>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fontAlgn="ctr"/>
            <a:r>
              <a:rPr lang="ru-RU" sz="3200" b="1" dirty="0">
                <a:solidFill>
                  <a:srgbClr val="407742"/>
                </a:solidFill>
              </a:rPr>
              <a:t>Раздел  4. Результаты социологического исследования </a:t>
            </a:r>
          </a:p>
          <a:p>
            <a:pPr fontAlgn="ctr"/>
            <a:r>
              <a:rPr lang="ru-RU" sz="3200" b="1" dirty="0">
                <a:solidFill>
                  <a:srgbClr val="407742"/>
                </a:solidFill>
              </a:rPr>
              <a:t>«Оценка уровня финансовой грамотности населения Республики Казахстан» </a:t>
            </a:r>
          </a:p>
          <a:p>
            <a:pPr fontAlgn="ctr"/>
            <a:r>
              <a:rPr lang="ru-RU" sz="3200" b="1" dirty="0">
                <a:solidFill>
                  <a:srgbClr val="407742"/>
                </a:solidFill>
              </a:rPr>
              <a:t>за 2021 год</a:t>
            </a:r>
            <a:endParaRPr lang="ru-RU" sz="3200" b="1" dirty="0">
              <a:solidFill>
                <a:srgbClr val="407742"/>
              </a:solidFill>
              <a:latin typeface="Arial" panose="020B0604020202020204" pitchFamily="34" charset="0"/>
            </a:endParaRPr>
          </a:p>
        </p:txBody>
      </p:sp>
      <p:pic>
        <p:nvPicPr>
          <p:cNvPr id="14338" name="Picture 2" descr="C:\Users\Пользователь\Desktop\финграмотность\bank-houm-kredit-vyyasnil-uroven-finansovoj-gramotnosti_2.jpg"/>
          <p:cNvPicPr>
            <a:picLocks noChangeAspect="1" noChangeArrowheads="1"/>
          </p:cNvPicPr>
          <p:nvPr/>
        </p:nvPicPr>
        <p:blipFill>
          <a:blip r:embed="rId2"/>
          <a:srcRect/>
          <a:stretch>
            <a:fillRect/>
          </a:stretch>
        </p:blipFill>
        <p:spPr bwMode="auto">
          <a:xfrm>
            <a:off x="6256373" y="908720"/>
            <a:ext cx="5902816" cy="5112568"/>
          </a:xfrm>
          <a:prstGeom prst="rect">
            <a:avLst/>
          </a:prstGeom>
          <a:noFill/>
        </p:spPr>
      </p:pic>
    </p:spTree>
    <p:extLst>
      <p:ext uri="{BB962C8B-B14F-4D97-AF65-F5344CB8AC3E}">
        <p14:creationId xmlns:p14="http://schemas.microsoft.com/office/powerpoint/2010/main" val="18552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106</a:t>
            </a:fld>
            <a:endParaRPr lang="ru-RU" dirty="0"/>
          </a:p>
        </p:txBody>
      </p:sp>
      <p:sp>
        <p:nvSpPr>
          <p:cNvPr id="4" name="Объект 2">
            <a:extLst>
              <a:ext uri="{FF2B5EF4-FFF2-40B4-BE49-F238E27FC236}">
                <a16:creationId xmlns:a16="http://schemas.microsoft.com/office/drawing/2014/main" id="{3E9EEC4D-7009-EC4C-BB6E-5D4BBE49F986}"/>
              </a:ext>
            </a:extLst>
          </p:cNvPr>
          <p:cNvSpPr txBox="1">
            <a:spLocks/>
          </p:cNvSpPr>
          <p:nvPr/>
        </p:nvSpPr>
        <p:spPr>
          <a:xfrm>
            <a:off x="1055440" y="229466"/>
            <a:ext cx="10231052"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lgn="l">
              <a:lnSpc>
                <a:spcPct val="100000"/>
              </a:lnSpc>
              <a:spcBef>
                <a:spcPts val="0"/>
              </a:spcBef>
              <a:buNone/>
            </a:pPr>
            <a:r>
              <a:rPr lang="ru-RU" sz="2800" b="1" dirty="0">
                <a:solidFill>
                  <a:schemeClr val="accent1"/>
                </a:solidFill>
              </a:rPr>
              <a:t>Цель и задачи исследования</a:t>
            </a:r>
            <a:endParaRPr lang="ru-RU" sz="2800" dirty="0">
              <a:solidFill>
                <a:schemeClr val="accent1"/>
              </a:solidFill>
            </a:endParaRPr>
          </a:p>
        </p:txBody>
      </p:sp>
      <p:sp>
        <p:nvSpPr>
          <p:cNvPr id="5" name="Равнобедренный треугольник 24">
            <a:extLst>
              <a:ext uri="{FF2B5EF4-FFF2-40B4-BE49-F238E27FC236}">
                <a16:creationId xmlns:a16="http://schemas.microsoft.com/office/drawing/2014/main" id="{D74EFD4E-D7C7-6249-8F6E-E4E0830A43B7}"/>
              </a:ext>
            </a:extLst>
          </p:cNvPr>
          <p:cNvSpPr/>
          <p:nvPr/>
        </p:nvSpPr>
        <p:spPr>
          <a:xfrm rot="5400000">
            <a:off x="410386" y="232408"/>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B537AFC5-D698-694F-AEDB-9C3E2666C9F8}"/>
              </a:ext>
            </a:extLst>
          </p:cNvPr>
          <p:cNvSpPr/>
          <p:nvPr/>
        </p:nvSpPr>
        <p:spPr>
          <a:xfrm>
            <a:off x="191344" y="714710"/>
            <a:ext cx="11520000" cy="5755422"/>
          </a:xfrm>
          <a:prstGeom prst="rect">
            <a:avLst/>
          </a:prstGeom>
        </p:spPr>
        <p:txBody>
          <a:bodyPr wrap="square">
            <a:spAutoFit/>
          </a:bodyPr>
          <a:lstStyle/>
          <a:p>
            <a:pPr algn="just"/>
            <a:r>
              <a:rPr lang="ru-RU" sz="1600" b="1" dirty="0"/>
              <a:t>Цель исследования</a:t>
            </a:r>
            <a:r>
              <a:rPr lang="ru-RU" sz="1600" dirty="0"/>
              <a:t>: оценка уровня финансовой грамотности населения, вовлеченности населения в финансовый рынок, доступности финансовых услуг, включая определение уровня осведомленности и представления граждан Республики Казахстан о финансовых инструментах, их возможностях и функциях, навыков их использования, а также информационные и образовательные потребности населения. </a:t>
            </a:r>
          </a:p>
          <a:p>
            <a:r>
              <a:rPr lang="ru-RU" sz="1600" b="1" dirty="0"/>
              <a:t>Задачи исследования: </a:t>
            </a:r>
          </a:p>
          <a:p>
            <a:pPr marL="342900" indent="-342900" algn="just">
              <a:buFont typeface="+mj-lt"/>
              <a:buAutoNum type="arabicPeriod"/>
            </a:pPr>
            <a:r>
              <a:rPr lang="ru-RU" sz="1600" i="1" dirty="0"/>
              <a:t>изучение особенностей финансового поведения населения, опыта и практик использования финансовых инструментов, навыков финансового планирования в семье; </a:t>
            </a:r>
          </a:p>
          <a:p>
            <a:pPr marL="342900" indent="-342900" algn="just">
              <a:buFont typeface="+mj-lt"/>
              <a:buAutoNum type="arabicPeriod"/>
            </a:pPr>
            <a:r>
              <a:rPr lang="ru-RU" sz="1600" i="1" dirty="0"/>
              <a:t>оценка уровня ФГ граждан Республики Казахстан (уровень осведомленности и представления о финансовых инструментах и элементах финансовой системы, об их возможностях и функциях) по показателям ФГ;</a:t>
            </a:r>
          </a:p>
          <a:p>
            <a:pPr marL="342900" indent="-342900" algn="just">
              <a:buFont typeface="+mj-lt"/>
              <a:buAutoNum type="arabicPeriod"/>
            </a:pPr>
            <a:r>
              <a:rPr lang="ru-RU" sz="1600" i="1" dirty="0"/>
              <a:t>определение навыков использования и информированности о конкретных продуктах: банковских, микрофинансовых, продуктах страхового рынка, инвестиционных продуктах; </a:t>
            </a:r>
          </a:p>
          <a:p>
            <a:pPr marL="342900" indent="-342900" algn="just">
              <a:buFont typeface="+mj-lt"/>
              <a:buAutoNum type="arabicPeriod"/>
            </a:pPr>
            <a:r>
              <a:rPr lang="ru-RU" sz="1600" i="1" dirty="0"/>
              <a:t>определение ключевых факторов, влияющих на ФГ, вовлеченность и финансовую активность населения; </a:t>
            </a:r>
          </a:p>
          <a:p>
            <a:pPr marL="342900" indent="-342900" algn="just">
              <a:buFont typeface="+mj-lt"/>
              <a:buAutoNum type="arabicPeriod"/>
            </a:pPr>
            <a:r>
              <a:rPr lang="ru-RU" sz="1600" i="1" dirty="0"/>
              <a:t>описание портрета потребителя финансовых услуг (включая медиапредпочтения); </a:t>
            </a:r>
          </a:p>
          <a:p>
            <a:pPr marL="342900" indent="-342900" algn="just">
              <a:buFont typeface="+mj-lt"/>
              <a:buAutoNum type="arabicPeriod"/>
            </a:pPr>
            <a:r>
              <a:rPr lang="ru-RU" sz="1600" i="1" dirty="0"/>
              <a:t>выявление уровня физической и ценовой доступности финансовых продуктов и услуг для различных групп потребителей; </a:t>
            </a:r>
          </a:p>
          <a:p>
            <a:pPr marL="342900" indent="-342900" algn="just">
              <a:buFont typeface="+mj-lt"/>
              <a:buAutoNum type="arabicPeriod"/>
            </a:pPr>
            <a:r>
              <a:rPr lang="ru-RU" sz="1600" i="1" dirty="0"/>
              <a:t>определение оптимальных каналов, инструментов формирования и поддержки ФГ и инвестиционной активности населения, развития финансовой доступности и инклюзии; </a:t>
            </a:r>
          </a:p>
          <a:p>
            <a:pPr marL="342900" indent="-342900" algn="just">
              <a:buFont typeface="+mj-lt"/>
              <a:buAutoNum type="arabicPeriod"/>
            </a:pPr>
            <a:r>
              <a:rPr lang="ru-RU" sz="1600" i="1" dirty="0"/>
              <a:t>анализ имеющейся активности в сфере повышения ФГ, доступности и инклюзии, вовлеченные организации и используемые каналы и инструменты формирования и поддержки ФГ и инвестиционной активности населения; </a:t>
            </a:r>
          </a:p>
          <a:p>
            <a:pPr marL="342900" indent="-342900" algn="just">
              <a:buFont typeface="+mj-lt"/>
              <a:buAutoNum type="arabicPeriod"/>
            </a:pPr>
            <a:r>
              <a:rPr lang="ru-RU" sz="1600" i="1" dirty="0"/>
              <a:t>выявление информационных и образовательных потребностей населения в области ФГ; </a:t>
            </a:r>
          </a:p>
          <a:p>
            <a:pPr marL="342900" indent="-342900" algn="just">
              <a:buFont typeface="+mj-lt"/>
              <a:buAutoNum type="arabicPeriod"/>
            </a:pPr>
            <a:r>
              <a:rPr lang="ru-RU" sz="1600" i="1" dirty="0"/>
              <a:t>выявление отношения населения к денежно-финансовой системе страны; </a:t>
            </a:r>
          </a:p>
          <a:p>
            <a:pPr marL="342900" indent="-342900" algn="just">
              <a:buFont typeface="+mj-lt"/>
              <a:buAutoNum type="arabicPeriod"/>
            </a:pPr>
            <a:r>
              <a:rPr lang="ru-RU" sz="1600" i="1" dirty="0"/>
              <a:t>выявление осведомленности населения о деятельности Агентства РК по регулированию и развитию финансового рынка; </a:t>
            </a:r>
          </a:p>
          <a:p>
            <a:pPr marL="342900" indent="-342900" algn="just">
              <a:buFont typeface="+mj-lt"/>
              <a:buAutoNum type="arabicPeriod"/>
            </a:pPr>
            <a:r>
              <a:rPr lang="ru-RU" sz="1600" i="1" dirty="0"/>
              <a:t>анализ зарубежного опыта – лучших практик и кейсов в сфере повышения финансовой грамотности, финансовой доступности и инклюзии. </a:t>
            </a:r>
          </a:p>
        </p:txBody>
      </p:sp>
    </p:spTree>
    <p:extLst>
      <p:ext uri="{BB962C8B-B14F-4D97-AF65-F5344CB8AC3E}">
        <p14:creationId xmlns:p14="http://schemas.microsoft.com/office/powerpoint/2010/main" val="218145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C0B494D-3563-1B44-9261-294CE6B0A832}"/>
              </a:ext>
            </a:extLst>
          </p:cNvPr>
          <p:cNvSpPr>
            <a:spLocks noGrp="1"/>
          </p:cNvSpPr>
          <p:nvPr>
            <p:ph type="sldNum" sz="quarter" idx="12"/>
          </p:nvPr>
        </p:nvSpPr>
        <p:spPr/>
        <p:txBody>
          <a:bodyPr/>
          <a:lstStyle/>
          <a:p>
            <a:fld id="{36AE403C-4EB7-40BC-9395-955F62C492F5}" type="slidenum">
              <a:rPr lang="ru-RU" smtClean="0"/>
              <a:pPr/>
              <a:t>107</a:t>
            </a:fld>
            <a:endParaRPr lang="ru-RU" dirty="0"/>
          </a:p>
        </p:txBody>
      </p:sp>
      <p:grpSp>
        <p:nvGrpSpPr>
          <p:cNvPr id="2" name="Gruppieren 127">
            <a:extLst>
              <a:ext uri="{FF2B5EF4-FFF2-40B4-BE49-F238E27FC236}">
                <a16:creationId xmlns:a16="http://schemas.microsoft.com/office/drawing/2014/main" id="{26DA18BA-4705-A14D-AF8F-C1D532A16761}"/>
              </a:ext>
            </a:extLst>
          </p:cNvPr>
          <p:cNvGrpSpPr>
            <a:grpSpLocks noChangeAspect="1"/>
          </p:cNvGrpSpPr>
          <p:nvPr/>
        </p:nvGrpSpPr>
        <p:grpSpPr>
          <a:xfrm>
            <a:off x="6721843" y="1315264"/>
            <a:ext cx="667759" cy="578317"/>
            <a:chOff x="467544" y="3192771"/>
            <a:chExt cx="1090800" cy="1090800"/>
          </a:xfrm>
        </p:grpSpPr>
        <p:sp>
          <p:nvSpPr>
            <p:cNvPr id="6" name="Rechteck 128">
              <a:extLst>
                <a:ext uri="{FF2B5EF4-FFF2-40B4-BE49-F238E27FC236}">
                  <a16:creationId xmlns:a16="http://schemas.microsoft.com/office/drawing/2014/main" id="{D2D10010-F9DD-9C4B-BAF9-B0779CBC6AC3}"/>
                </a:ext>
              </a:extLst>
            </p:cNvPr>
            <p:cNvSpPr>
              <a:spLocks noChangeAspect="1"/>
            </p:cNvSpPr>
            <p:nvPr/>
          </p:nvSpPr>
          <p:spPr bwMode="gray">
            <a:xfrm>
              <a:off x="467544" y="3192771"/>
              <a:ext cx="1090800" cy="1090800"/>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7" name="Freeform 21">
              <a:extLst>
                <a:ext uri="{FF2B5EF4-FFF2-40B4-BE49-F238E27FC236}">
                  <a16:creationId xmlns:a16="http://schemas.microsoft.com/office/drawing/2014/main" id="{BC8B8FD4-8E7B-6840-AD18-049B32363246}"/>
                </a:ext>
              </a:extLst>
            </p:cNvPr>
            <p:cNvSpPr>
              <a:spLocks noEditPoints="1"/>
            </p:cNvSpPr>
            <p:nvPr/>
          </p:nvSpPr>
          <p:spPr bwMode="auto">
            <a:xfrm>
              <a:off x="627181" y="3331410"/>
              <a:ext cx="771526" cy="811213"/>
            </a:xfrm>
            <a:custGeom>
              <a:avLst/>
              <a:gdLst/>
              <a:ahLst/>
              <a:cxnLst>
                <a:cxn ang="0">
                  <a:pos x="409" y="271"/>
                </a:cxn>
                <a:cxn ang="0">
                  <a:pos x="409" y="37"/>
                </a:cxn>
                <a:cxn ang="0">
                  <a:pos x="404" y="28"/>
                </a:cxn>
                <a:cxn ang="0">
                  <a:pos x="313" y="0"/>
                </a:cxn>
                <a:cxn ang="0">
                  <a:pos x="201" y="27"/>
                </a:cxn>
                <a:cxn ang="0">
                  <a:pos x="95" y="53"/>
                </a:cxn>
                <a:cxn ang="0">
                  <a:pos x="16" y="28"/>
                </a:cxn>
                <a:cxn ang="0">
                  <a:pos x="5" y="28"/>
                </a:cxn>
                <a:cxn ang="0">
                  <a:pos x="0" y="37"/>
                </a:cxn>
                <a:cxn ang="0">
                  <a:pos x="0" y="420"/>
                </a:cxn>
                <a:cxn ang="0">
                  <a:pos x="10" y="430"/>
                </a:cxn>
                <a:cxn ang="0">
                  <a:pos x="20" y="420"/>
                </a:cxn>
                <a:cxn ang="0">
                  <a:pos x="20" y="291"/>
                </a:cxn>
                <a:cxn ang="0">
                  <a:pos x="95" y="309"/>
                </a:cxn>
                <a:cxn ang="0">
                  <a:pos x="95" y="309"/>
                </a:cxn>
                <a:cxn ang="0">
                  <a:pos x="208" y="283"/>
                </a:cxn>
                <a:cxn ang="0">
                  <a:pos x="313" y="257"/>
                </a:cxn>
                <a:cxn ang="0">
                  <a:pos x="392" y="281"/>
                </a:cxn>
                <a:cxn ang="0">
                  <a:pos x="398" y="283"/>
                </a:cxn>
                <a:cxn ang="0">
                  <a:pos x="398" y="283"/>
                </a:cxn>
                <a:cxn ang="0">
                  <a:pos x="409" y="273"/>
                </a:cxn>
                <a:cxn ang="0">
                  <a:pos x="409" y="271"/>
                </a:cxn>
                <a:cxn ang="0">
                  <a:pos x="388" y="254"/>
                </a:cxn>
                <a:cxn ang="0">
                  <a:pos x="313" y="236"/>
                </a:cxn>
                <a:cxn ang="0">
                  <a:pos x="201" y="263"/>
                </a:cxn>
                <a:cxn ang="0">
                  <a:pos x="95" y="288"/>
                </a:cxn>
                <a:cxn ang="0">
                  <a:pos x="95" y="288"/>
                </a:cxn>
                <a:cxn ang="0">
                  <a:pos x="21" y="267"/>
                </a:cxn>
                <a:cxn ang="0">
                  <a:pos x="21" y="55"/>
                </a:cxn>
                <a:cxn ang="0">
                  <a:pos x="95" y="74"/>
                </a:cxn>
                <a:cxn ang="0">
                  <a:pos x="208" y="47"/>
                </a:cxn>
                <a:cxn ang="0">
                  <a:pos x="313" y="22"/>
                </a:cxn>
                <a:cxn ang="0">
                  <a:pos x="388" y="43"/>
                </a:cxn>
                <a:cxn ang="0">
                  <a:pos x="388" y="116"/>
                </a:cxn>
                <a:cxn ang="0">
                  <a:pos x="388" y="254"/>
                </a:cxn>
              </a:cxnLst>
              <a:rect l="0" t="0" r="r" b="b"/>
              <a:pathLst>
                <a:path w="409" h="430">
                  <a:moveTo>
                    <a:pt x="409" y="271"/>
                  </a:moveTo>
                  <a:cubicBezTo>
                    <a:pt x="409" y="37"/>
                    <a:pt x="409" y="37"/>
                    <a:pt x="409" y="37"/>
                  </a:cubicBezTo>
                  <a:cubicBezTo>
                    <a:pt x="409" y="34"/>
                    <a:pt x="407" y="30"/>
                    <a:pt x="404" y="28"/>
                  </a:cubicBezTo>
                  <a:cubicBezTo>
                    <a:pt x="375" y="10"/>
                    <a:pt x="345" y="0"/>
                    <a:pt x="313" y="0"/>
                  </a:cubicBezTo>
                  <a:cubicBezTo>
                    <a:pt x="274" y="0"/>
                    <a:pt x="237" y="14"/>
                    <a:pt x="201" y="27"/>
                  </a:cubicBezTo>
                  <a:cubicBezTo>
                    <a:pt x="165" y="40"/>
                    <a:pt x="131" y="53"/>
                    <a:pt x="95" y="53"/>
                  </a:cubicBezTo>
                  <a:cubicBezTo>
                    <a:pt x="67" y="53"/>
                    <a:pt x="41" y="45"/>
                    <a:pt x="16" y="28"/>
                  </a:cubicBezTo>
                  <a:cubicBezTo>
                    <a:pt x="13" y="26"/>
                    <a:pt x="9" y="26"/>
                    <a:pt x="5" y="28"/>
                  </a:cubicBezTo>
                  <a:cubicBezTo>
                    <a:pt x="2" y="30"/>
                    <a:pt x="0" y="33"/>
                    <a:pt x="0" y="37"/>
                  </a:cubicBezTo>
                  <a:cubicBezTo>
                    <a:pt x="0" y="420"/>
                    <a:pt x="0" y="420"/>
                    <a:pt x="0" y="420"/>
                  </a:cubicBezTo>
                  <a:cubicBezTo>
                    <a:pt x="0" y="425"/>
                    <a:pt x="5" y="430"/>
                    <a:pt x="10" y="430"/>
                  </a:cubicBezTo>
                  <a:cubicBezTo>
                    <a:pt x="16" y="430"/>
                    <a:pt x="20" y="425"/>
                    <a:pt x="20" y="420"/>
                  </a:cubicBezTo>
                  <a:cubicBezTo>
                    <a:pt x="20" y="291"/>
                    <a:pt x="20" y="291"/>
                    <a:pt x="20" y="291"/>
                  </a:cubicBezTo>
                  <a:cubicBezTo>
                    <a:pt x="44" y="303"/>
                    <a:pt x="69" y="309"/>
                    <a:pt x="95" y="309"/>
                  </a:cubicBezTo>
                  <a:cubicBezTo>
                    <a:pt x="95" y="309"/>
                    <a:pt x="95" y="309"/>
                    <a:pt x="95" y="309"/>
                  </a:cubicBezTo>
                  <a:cubicBezTo>
                    <a:pt x="135" y="309"/>
                    <a:pt x="172" y="296"/>
                    <a:pt x="208" y="283"/>
                  </a:cubicBezTo>
                  <a:cubicBezTo>
                    <a:pt x="244" y="269"/>
                    <a:pt x="277" y="257"/>
                    <a:pt x="313" y="257"/>
                  </a:cubicBezTo>
                  <a:cubicBezTo>
                    <a:pt x="341" y="257"/>
                    <a:pt x="367" y="265"/>
                    <a:pt x="392" y="281"/>
                  </a:cubicBezTo>
                  <a:cubicBezTo>
                    <a:pt x="394" y="283"/>
                    <a:pt x="396" y="283"/>
                    <a:pt x="398" y="283"/>
                  </a:cubicBezTo>
                  <a:cubicBezTo>
                    <a:pt x="398" y="283"/>
                    <a:pt x="398" y="283"/>
                    <a:pt x="398" y="283"/>
                  </a:cubicBezTo>
                  <a:cubicBezTo>
                    <a:pt x="404" y="283"/>
                    <a:pt x="409" y="278"/>
                    <a:pt x="409" y="273"/>
                  </a:cubicBezTo>
                  <a:cubicBezTo>
                    <a:pt x="409" y="272"/>
                    <a:pt x="409" y="272"/>
                    <a:pt x="409" y="271"/>
                  </a:cubicBezTo>
                  <a:close/>
                  <a:moveTo>
                    <a:pt x="388" y="254"/>
                  </a:moveTo>
                  <a:cubicBezTo>
                    <a:pt x="364" y="242"/>
                    <a:pt x="339" y="236"/>
                    <a:pt x="313" y="236"/>
                  </a:cubicBezTo>
                  <a:cubicBezTo>
                    <a:pt x="274" y="236"/>
                    <a:pt x="237" y="250"/>
                    <a:pt x="201" y="263"/>
                  </a:cubicBezTo>
                  <a:cubicBezTo>
                    <a:pt x="165" y="276"/>
                    <a:pt x="131" y="288"/>
                    <a:pt x="95" y="288"/>
                  </a:cubicBezTo>
                  <a:cubicBezTo>
                    <a:pt x="95" y="288"/>
                    <a:pt x="95" y="288"/>
                    <a:pt x="95" y="288"/>
                  </a:cubicBezTo>
                  <a:cubicBezTo>
                    <a:pt x="69" y="288"/>
                    <a:pt x="45" y="281"/>
                    <a:pt x="21" y="267"/>
                  </a:cubicBezTo>
                  <a:cubicBezTo>
                    <a:pt x="21" y="55"/>
                    <a:pt x="21" y="55"/>
                    <a:pt x="21" y="55"/>
                  </a:cubicBezTo>
                  <a:cubicBezTo>
                    <a:pt x="45" y="68"/>
                    <a:pt x="69" y="74"/>
                    <a:pt x="95" y="74"/>
                  </a:cubicBezTo>
                  <a:cubicBezTo>
                    <a:pt x="135" y="74"/>
                    <a:pt x="172" y="60"/>
                    <a:pt x="208" y="47"/>
                  </a:cubicBezTo>
                  <a:cubicBezTo>
                    <a:pt x="244" y="34"/>
                    <a:pt x="277" y="22"/>
                    <a:pt x="313" y="22"/>
                  </a:cubicBezTo>
                  <a:cubicBezTo>
                    <a:pt x="339" y="22"/>
                    <a:pt x="364" y="29"/>
                    <a:pt x="388" y="43"/>
                  </a:cubicBezTo>
                  <a:cubicBezTo>
                    <a:pt x="388" y="116"/>
                    <a:pt x="388" y="116"/>
                    <a:pt x="388" y="116"/>
                  </a:cubicBezTo>
                  <a:lnTo>
                    <a:pt x="388" y="2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grpSp>
        <p:nvGrpSpPr>
          <p:cNvPr id="3" name="Gruppieren 58">
            <a:extLst>
              <a:ext uri="{FF2B5EF4-FFF2-40B4-BE49-F238E27FC236}">
                <a16:creationId xmlns:a16="http://schemas.microsoft.com/office/drawing/2014/main" id="{03EE7FAF-E88C-6149-B4A5-B9153C3BFAC8}"/>
              </a:ext>
            </a:extLst>
          </p:cNvPr>
          <p:cNvGrpSpPr>
            <a:grpSpLocks noChangeAspect="1"/>
          </p:cNvGrpSpPr>
          <p:nvPr/>
        </p:nvGrpSpPr>
        <p:grpSpPr>
          <a:xfrm>
            <a:off x="475301" y="2693618"/>
            <a:ext cx="628144" cy="602204"/>
            <a:chOff x="7585656" y="3192771"/>
            <a:chExt cx="1090800" cy="1090800"/>
          </a:xfrm>
        </p:grpSpPr>
        <p:sp>
          <p:nvSpPr>
            <p:cNvPr id="9" name="Rechteck 59">
              <a:extLst>
                <a:ext uri="{FF2B5EF4-FFF2-40B4-BE49-F238E27FC236}">
                  <a16:creationId xmlns:a16="http://schemas.microsoft.com/office/drawing/2014/main" id="{FA28737E-4190-3447-93F8-3DB0B3077B56}"/>
                </a:ext>
              </a:extLst>
            </p:cNvPr>
            <p:cNvSpPr>
              <a:spLocks noChangeAspect="1"/>
            </p:cNvSpPr>
            <p:nvPr/>
          </p:nvSpPr>
          <p:spPr bwMode="gray">
            <a:xfrm>
              <a:off x="7585656" y="3192771"/>
              <a:ext cx="1090800" cy="1090800"/>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10" name="Freeform 45">
              <a:extLst>
                <a:ext uri="{FF2B5EF4-FFF2-40B4-BE49-F238E27FC236}">
                  <a16:creationId xmlns:a16="http://schemas.microsoft.com/office/drawing/2014/main" id="{EBDD1B3C-7A19-BF40-961E-8D2BDDB3D381}"/>
                </a:ext>
              </a:extLst>
            </p:cNvPr>
            <p:cNvSpPr>
              <a:spLocks noChangeAspect="1" noEditPoints="1"/>
            </p:cNvSpPr>
            <p:nvPr/>
          </p:nvSpPr>
          <p:spPr bwMode="auto">
            <a:xfrm>
              <a:off x="7726056" y="3342696"/>
              <a:ext cx="810000" cy="810000"/>
            </a:xfrm>
            <a:custGeom>
              <a:avLst/>
              <a:gdLst/>
              <a:ahLst/>
              <a:cxnLst>
                <a:cxn ang="0">
                  <a:pos x="215" y="0"/>
                </a:cxn>
                <a:cxn ang="0">
                  <a:pos x="0" y="215"/>
                </a:cxn>
                <a:cxn ang="0">
                  <a:pos x="215" y="431"/>
                </a:cxn>
                <a:cxn ang="0">
                  <a:pos x="431" y="215"/>
                </a:cxn>
                <a:cxn ang="0">
                  <a:pos x="215" y="0"/>
                </a:cxn>
                <a:cxn ang="0">
                  <a:pos x="215" y="411"/>
                </a:cxn>
                <a:cxn ang="0">
                  <a:pos x="20" y="215"/>
                </a:cxn>
                <a:cxn ang="0">
                  <a:pos x="215" y="20"/>
                </a:cxn>
                <a:cxn ang="0">
                  <a:pos x="411" y="215"/>
                </a:cxn>
                <a:cxn ang="0">
                  <a:pos x="215" y="411"/>
                </a:cxn>
                <a:cxn ang="0">
                  <a:pos x="353" y="215"/>
                </a:cxn>
                <a:cxn ang="0">
                  <a:pos x="343" y="225"/>
                </a:cxn>
                <a:cxn ang="0">
                  <a:pos x="215" y="225"/>
                </a:cxn>
                <a:cxn ang="0">
                  <a:pos x="215" y="225"/>
                </a:cxn>
                <a:cxn ang="0">
                  <a:pos x="214" y="225"/>
                </a:cxn>
                <a:cxn ang="0">
                  <a:pos x="213" y="225"/>
                </a:cxn>
                <a:cxn ang="0">
                  <a:pos x="212" y="224"/>
                </a:cxn>
                <a:cxn ang="0">
                  <a:pos x="211" y="224"/>
                </a:cxn>
                <a:cxn ang="0">
                  <a:pos x="210" y="223"/>
                </a:cxn>
                <a:cxn ang="0">
                  <a:pos x="209" y="222"/>
                </a:cxn>
                <a:cxn ang="0">
                  <a:pos x="208" y="222"/>
                </a:cxn>
                <a:cxn ang="0">
                  <a:pos x="88" y="102"/>
                </a:cxn>
                <a:cxn ang="0">
                  <a:pos x="88" y="88"/>
                </a:cxn>
                <a:cxn ang="0">
                  <a:pos x="102" y="88"/>
                </a:cxn>
                <a:cxn ang="0">
                  <a:pos x="220" y="205"/>
                </a:cxn>
                <a:cxn ang="0">
                  <a:pos x="343" y="205"/>
                </a:cxn>
                <a:cxn ang="0">
                  <a:pos x="353" y="215"/>
                </a:cxn>
              </a:cxnLst>
              <a:rect l="0" t="0" r="r" b="b"/>
              <a:pathLst>
                <a:path w="431" h="431">
                  <a:moveTo>
                    <a:pt x="215" y="0"/>
                  </a:moveTo>
                  <a:cubicBezTo>
                    <a:pt x="97" y="0"/>
                    <a:pt x="0" y="96"/>
                    <a:pt x="0" y="215"/>
                  </a:cubicBezTo>
                  <a:cubicBezTo>
                    <a:pt x="0" y="334"/>
                    <a:pt x="97" y="431"/>
                    <a:pt x="215" y="431"/>
                  </a:cubicBezTo>
                  <a:cubicBezTo>
                    <a:pt x="334" y="431"/>
                    <a:pt x="431" y="334"/>
                    <a:pt x="431" y="215"/>
                  </a:cubicBezTo>
                  <a:cubicBezTo>
                    <a:pt x="431" y="96"/>
                    <a:pt x="334" y="0"/>
                    <a:pt x="215" y="0"/>
                  </a:cubicBezTo>
                  <a:close/>
                  <a:moveTo>
                    <a:pt x="215" y="411"/>
                  </a:moveTo>
                  <a:cubicBezTo>
                    <a:pt x="108" y="411"/>
                    <a:pt x="20" y="323"/>
                    <a:pt x="20" y="215"/>
                  </a:cubicBezTo>
                  <a:cubicBezTo>
                    <a:pt x="20" y="107"/>
                    <a:pt x="108" y="20"/>
                    <a:pt x="215" y="20"/>
                  </a:cubicBezTo>
                  <a:cubicBezTo>
                    <a:pt x="323" y="20"/>
                    <a:pt x="411" y="107"/>
                    <a:pt x="411" y="215"/>
                  </a:cubicBezTo>
                  <a:cubicBezTo>
                    <a:pt x="411" y="323"/>
                    <a:pt x="323" y="411"/>
                    <a:pt x="215" y="411"/>
                  </a:cubicBezTo>
                  <a:close/>
                  <a:moveTo>
                    <a:pt x="353" y="215"/>
                  </a:moveTo>
                  <a:cubicBezTo>
                    <a:pt x="353" y="221"/>
                    <a:pt x="348" y="225"/>
                    <a:pt x="343" y="225"/>
                  </a:cubicBezTo>
                  <a:cubicBezTo>
                    <a:pt x="215" y="225"/>
                    <a:pt x="215" y="225"/>
                    <a:pt x="215" y="225"/>
                  </a:cubicBezTo>
                  <a:cubicBezTo>
                    <a:pt x="215" y="225"/>
                    <a:pt x="215" y="225"/>
                    <a:pt x="215" y="225"/>
                  </a:cubicBezTo>
                  <a:cubicBezTo>
                    <a:pt x="215" y="225"/>
                    <a:pt x="214" y="225"/>
                    <a:pt x="214" y="225"/>
                  </a:cubicBezTo>
                  <a:cubicBezTo>
                    <a:pt x="213" y="225"/>
                    <a:pt x="213" y="225"/>
                    <a:pt x="213" y="225"/>
                  </a:cubicBezTo>
                  <a:cubicBezTo>
                    <a:pt x="212" y="225"/>
                    <a:pt x="212" y="225"/>
                    <a:pt x="212" y="224"/>
                  </a:cubicBezTo>
                  <a:cubicBezTo>
                    <a:pt x="211" y="224"/>
                    <a:pt x="211" y="224"/>
                    <a:pt x="211" y="224"/>
                  </a:cubicBezTo>
                  <a:cubicBezTo>
                    <a:pt x="211" y="224"/>
                    <a:pt x="210" y="224"/>
                    <a:pt x="210" y="223"/>
                  </a:cubicBezTo>
                  <a:cubicBezTo>
                    <a:pt x="209" y="223"/>
                    <a:pt x="209" y="223"/>
                    <a:pt x="209" y="222"/>
                  </a:cubicBezTo>
                  <a:cubicBezTo>
                    <a:pt x="209" y="222"/>
                    <a:pt x="208" y="222"/>
                    <a:pt x="208" y="222"/>
                  </a:cubicBezTo>
                  <a:cubicBezTo>
                    <a:pt x="88" y="102"/>
                    <a:pt x="88" y="102"/>
                    <a:pt x="88" y="102"/>
                  </a:cubicBezTo>
                  <a:cubicBezTo>
                    <a:pt x="84" y="98"/>
                    <a:pt x="84" y="92"/>
                    <a:pt x="88" y="88"/>
                  </a:cubicBezTo>
                  <a:cubicBezTo>
                    <a:pt x="92" y="84"/>
                    <a:pt x="98" y="84"/>
                    <a:pt x="102" y="88"/>
                  </a:cubicBezTo>
                  <a:cubicBezTo>
                    <a:pt x="220" y="205"/>
                    <a:pt x="220" y="205"/>
                    <a:pt x="220" y="205"/>
                  </a:cubicBezTo>
                  <a:cubicBezTo>
                    <a:pt x="343" y="205"/>
                    <a:pt x="343" y="205"/>
                    <a:pt x="343" y="205"/>
                  </a:cubicBezTo>
                  <a:cubicBezTo>
                    <a:pt x="348" y="205"/>
                    <a:pt x="353" y="210"/>
                    <a:pt x="353" y="215"/>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grpSp>
        <p:nvGrpSpPr>
          <p:cNvPr id="5" name="Группа 10">
            <a:extLst>
              <a:ext uri="{FF2B5EF4-FFF2-40B4-BE49-F238E27FC236}">
                <a16:creationId xmlns:a16="http://schemas.microsoft.com/office/drawing/2014/main" id="{C1161636-AAE6-5B4B-BA25-0ADC1CD06124}"/>
              </a:ext>
            </a:extLst>
          </p:cNvPr>
          <p:cNvGrpSpPr/>
          <p:nvPr/>
        </p:nvGrpSpPr>
        <p:grpSpPr>
          <a:xfrm>
            <a:off x="452265" y="3794495"/>
            <a:ext cx="640161" cy="602204"/>
            <a:chOff x="836767" y="3147830"/>
            <a:chExt cx="428289" cy="428289"/>
          </a:xfrm>
        </p:grpSpPr>
        <p:sp>
          <p:nvSpPr>
            <p:cNvPr id="12" name="Rechteck 59">
              <a:extLst>
                <a:ext uri="{FF2B5EF4-FFF2-40B4-BE49-F238E27FC236}">
                  <a16:creationId xmlns:a16="http://schemas.microsoft.com/office/drawing/2014/main" id="{C91D1B49-64E3-7446-AEC9-483BBC07B6E4}"/>
                </a:ext>
              </a:extLst>
            </p:cNvPr>
            <p:cNvSpPr>
              <a:spLocks noChangeAspect="1"/>
            </p:cNvSpPr>
            <p:nvPr/>
          </p:nvSpPr>
          <p:spPr bwMode="gray">
            <a:xfrm>
              <a:off x="836767" y="3147830"/>
              <a:ext cx="428289" cy="428289"/>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grpSp>
          <p:nvGrpSpPr>
            <p:cNvPr id="8" name="Group 102">
              <a:extLst>
                <a:ext uri="{FF2B5EF4-FFF2-40B4-BE49-F238E27FC236}">
                  <a16:creationId xmlns:a16="http://schemas.microsoft.com/office/drawing/2014/main" id="{9FD8EF8F-2914-344E-AC7F-D3E9C7834EED}"/>
                </a:ext>
              </a:extLst>
            </p:cNvPr>
            <p:cNvGrpSpPr>
              <a:grpSpLocks noChangeAspect="1"/>
            </p:cNvGrpSpPr>
            <p:nvPr>
              <p:custDataLst>
                <p:tags r:id="rId3"/>
              </p:custDataLst>
            </p:nvPr>
          </p:nvGrpSpPr>
          <p:grpSpPr bwMode="gray">
            <a:xfrm>
              <a:off x="858554" y="3193083"/>
              <a:ext cx="384713" cy="337782"/>
              <a:chOff x="2171" y="2447"/>
              <a:chExt cx="1482" cy="1301"/>
            </a:xfrm>
            <a:solidFill>
              <a:schemeClr val="bg1"/>
            </a:solidFill>
          </p:grpSpPr>
          <p:sp>
            <p:nvSpPr>
              <p:cNvPr id="14" name="Freeform 103">
                <a:extLst>
                  <a:ext uri="{FF2B5EF4-FFF2-40B4-BE49-F238E27FC236}">
                    <a16:creationId xmlns:a16="http://schemas.microsoft.com/office/drawing/2014/main" id="{D6EE7959-E05B-B649-8BCC-32DC366E084E}"/>
                  </a:ext>
                </a:extLst>
              </p:cNvPr>
              <p:cNvSpPr>
                <a:spLocks noChangeAspect="1"/>
              </p:cNvSpPr>
              <p:nvPr>
                <p:custDataLst>
                  <p:tags r:id="rId4"/>
                </p:custDataLst>
              </p:nvPr>
            </p:nvSpPr>
            <p:spPr bwMode="gray">
              <a:xfrm>
                <a:off x="2171" y="2504"/>
                <a:ext cx="356" cy="1244"/>
              </a:xfrm>
              <a:custGeom>
                <a:avLst/>
                <a:gdLst>
                  <a:gd name="T0" fmla="*/ 575 w 585"/>
                  <a:gd name="T1" fmla="*/ 593 h 2047"/>
                  <a:gd name="T2" fmla="*/ 522 w 585"/>
                  <a:gd name="T3" fmla="*/ 537 h 2047"/>
                  <a:gd name="T4" fmla="*/ 505 w 585"/>
                  <a:gd name="T5" fmla="*/ 516 h 2047"/>
                  <a:gd name="T6" fmla="*/ 488 w 585"/>
                  <a:gd name="T7" fmla="*/ 499 h 2047"/>
                  <a:gd name="T8" fmla="*/ 484 w 585"/>
                  <a:gd name="T9" fmla="*/ 482 h 2047"/>
                  <a:gd name="T10" fmla="*/ 446 w 585"/>
                  <a:gd name="T11" fmla="*/ 405 h 2047"/>
                  <a:gd name="T12" fmla="*/ 428 w 585"/>
                  <a:gd name="T13" fmla="*/ 370 h 2047"/>
                  <a:gd name="T14" fmla="*/ 338 w 585"/>
                  <a:gd name="T15" fmla="*/ 332 h 2047"/>
                  <a:gd name="T16" fmla="*/ 317 w 585"/>
                  <a:gd name="T17" fmla="*/ 293 h 2047"/>
                  <a:gd name="T18" fmla="*/ 362 w 585"/>
                  <a:gd name="T19" fmla="*/ 210 h 2047"/>
                  <a:gd name="T20" fmla="*/ 373 w 585"/>
                  <a:gd name="T21" fmla="*/ 164 h 2047"/>
                  <a:gd name="T22" fmla="*/ 380 w 585"/>
                  <a:gd name="T23" fmla="*/ 63 h 2047"/>
                  <a:gd name="T24" fmla="*/ 359 w 585"/>
                  <a:gd name="T25" fmla="*/ 28 h 2047"/>
                  <a:gd name="T26" fmla="*/ 317 w 585"/>
                  <a:gd name="T27" fmla="*/ 14 h 2047"/>
                  <a:gd name="T28" fmla="*/ 282 w 585"/>
                  <a:gd name="T29" fmla="*/ 0 h 2047"/>
                  <a:gd name="T30" fmla="*/ 223 w 585"/>
                  <a:gd name="T31" fmla="*/ 21 h 2047"/>
                  <a:gd name="T32" fmla="*/ 174 w 585"/>
                  <a:gd name="T33" fmla="*/ 60 h 2047"/>
                  <a:gd name="T34" fmla="*/ 160 w 585"/>
                  <a:gd name="T35" fmla="*/ 143 h 2047"/>
                  <a:gd name="T36" fmla="*/ 160 w 585"/>
                  <a:gd name="T37" fmla="*/ 178 h 2047"/>
                  <a:gd name="T38" fmla="*/ 181 w 585"/>
                  <a:gd name="T39" fmla="*/ 244 h 2047"/>
                  <a:gd name="T40" fmla="*/ 157 w 585"/>
                  <a:gd name="T41" fmla="*/ 272 h 2047"/>
                  <a:gd name="T42" fmla="*/ 129 w 585"/>
                  <a:gd name="T43" fmla="*/ 293 h 2047"/>
                  <a:gd name="T44" fmla="*/ 42 w 585"/>
                  <a:gd name="T45" fmla="*/ 328 h 2047"/>
                  <a:gd name="T46" fmla="*/ 7 w 585"/>
                  <a:gd name="T47" fmla="*/ 391 h 2047"/>
                  <a:gd name="T48" fmla="*/ 17 w 585"/>
                  <a:gd name="T49" fmla="*/ 527 h 2047"/>
                  <a:gd name="T50" fmla="*/ 66 w 585"/>
                  <a:gd name="T51" fmla="*/ 677 h 2047"/>
                  <a:gd name="T52" fmla="*/ 52 w 585"/>
                  <a:gd name="T53" fmla="*/ 806 h 2047"/>
                  <a:gd name="T54" fmla="*/ 21 w 585"/>
                  <a:gd name="T55" fmla="*/ 935 h 2047"/>
                  <a:gd name="T56" fmla="*/ 56 w 585"/>
                  <a:gd name="T57" fmla="*/ 1109 h 2047"/>
                  <a:gd name="T58" fmla="*/ 66 w 585"/>
                  <a:gd name="T59" fmla="*/ 1168 h 2047"/>
                  <a:gd name="T60" fmla="*/ 77 w 585"/>
                  <a:gd name="T61" fmla="*/ 1315 h 2047"/>
                  <a:gd name="T62" fmla="*/ 66 w 585"/>
                  <a:gd name="T63" fmla="*/ 1503 h 2047"/>
                  <a:gd name="T64" fmla="*/ 77 w 585"/>
                  <a:gd name="T65" fmla="*/ 1737 h 2047"/>
                  <a:gd name="T66" fmla="*/ 73 w 585"/>
                  <a:gd name="T67" fmla="*/ 1831 h 2047"/>
                  <a:gd name="T68" fmla="*/ 94 w 585"/>
                  <a:gd name="T69" fmla="*/ 1883 h 2047"/>
                  <a:gd name="T70" fmla="*/ 94 w 585"/>
                  <a:gd name="T71" fmla="*/ 1925 h 2047"/>
                  <a:gd name="T72" fmla="*/ 87 w 585"/>
                  <a:gd name="T73" fmla="*/ 2002 h 2047"/>
                  <a:gd name="T74" fmla="*/ 164 w 585"/>
                  <a:gd name="T75" fmla="*/ 2047 h 2047"/>
                  <a:gd name="T76" fmla="*/ 219 w 585"/>
                  <a:gd name="T77" fmla="*/ 2026 h 2047"/>
                  <a:gd name="T78" fmla="*/ 212 w 585"/>
                  <a:gd name="T79" fmla="*/ 1960 h 2047"/>
                  <a:gd name="T80" fmla="*/ 195 w 585"/>
                  <a:gd name="T81" fmla="*/ 1911 h 2047"/>
                  <a:gd name="T82" fmla="*/ 188 w 585"/>
                  <a:gd name="T83" fmla="*/ 1897 h 2047"/>
                  <a:gd name="T84" fmla="*/ 216 w 585"/>
                  <a:gd name="T85" fmla="*/ 1866 h 2047"/>
                  <a:gd name="T86" fmla="*/ 254 w 585"/>
                  <a:gd name="T87" fmla="*/ 1887 h 2047"/>
                  <a:gd name="T88" fmla="*/ 341 w 585"/>
                  <a:gd name="T89" fmla="*/ 1904 h 2047"/>
                  <a:gd name="T90" fmla="*/ 400 w 585"/>
                  <a:gd name="T91" fmla="*/ 1894 h 2047"/>
                  <a:gd name="T92" fmla="*/ 359 w 585"/>
                  <a:gd name="T93" fmla="*/ 1852 h 2047"/>
                  <a:gd name="T94" fmla="*/ 289 w 585"/>
                  <a:gd name="T95" fmla="*/ 1817 h 2047"/>
                  <a:gd name="T96" fmla="*/ 268 w 585"/>
                  <a:gd name="T97" fmla="*/ 1747 h 2047"/>
                  <a:gd name="T98" fmla="*/ 275 w 585"/>
                  <a:gd name="T99" fmla="*/ 1733 h 2047"/>
                  <a:gd name="T100" fmla="*/ 286 w 585"/>
                  <a:gd name="T101" fmla="*/ 1674 h 2047"/>
                  <a:gd name="T102" fmla="*/ 390 w 585"/>
                  <a:gd name="T103" fmla="*/ 1228 h 2047"/>
                  <a:gd name="T104" fmla="*/ 421 w 585"/>
                  <a:gd name="T105" fmla="*/ 1102 h 2047"/>
                  <a:gd name="T106" fmla="*/ 449 w 585"/>
                  <a:gd name="T107" fmla="*/ 1102 h 2047"/>
                  <a:gd name="T108" fmla="*/ 446 w 585"/>
                  <a:gd name="T109" fmla="*/ 928 h 2047"/>
                  <a:gd name="T110" fmla="*/ 425 w 585"/>
                  <a:gd name="T111" fmla="*/ 809 h 2047"/>
                  <a:gd name="T112" fmla="*/ 432 w 585"/>
                  <a:gd name="T113" fmla="*/ 736 h 2047"/>
                  <a:gd name="T114" fmla="*/ 446 w 585"/>
                  <a:gd name="T115" fmla="*/ 705 h 2047"/>
                  <a:gd name="T116" fmla="*/ 529 w 585"/>
                  <a:gd name="T117" fmla="*/ 698 h 2047"/>
                  <a:gd name="T118" fmla="*/ 578 w 585"/>
                  <a:gd name="T119" fmla="*/ 666 h 2047"/>
                  <a:gd name="T120" fmla="*/ 582 w 585"/>
                  <a:gd name="T121" fmla="*/ 621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5" h="2047">
                    <a:moveTo>
                      <a:pt x="582" y="621"/>
                    </a:moveTo>
                    <a:lnTo>
                      <a:pt x="582" y="618"/>
                    </a:lnTo>
                    <a:lnTo>
                      <a:pt x="582" y="614"/>
                    </a:lnTo>
                    <a:lnTo>
                      <a:pt x="582" y="604"/>
                    </a:lnTo>
                    <a:lnTo>
                      <a:pt x="575" y="593"/>
                    </a:lnTo>
                    <a:lnTo>
                      <a:pt x="564" y="583"/>
                    </a:lnTo>
                    <a:lnTo>
                      <a:pt x="543" y="562"/>
                    </a:lnTo>
                    <a:lnTo>
                      <a:pt x="526" y="548"/>
                    </a:lnTo>
                    <a:lnTo>
                      <a:pt x="526" y="544"/>
                    </a:lnTo>
                    <a:lnTo>
                      <a:pt x="522" y="537"/>
                    </a:lnTo>
                    <a:lnTo>
                      <a:pt x="522" y="534"/>
                    </a:lnTo>
                    <a:lnTo>
                      <a:pt x="519" y="530"/>
                    </a:lnTo>
                    <a:lnTo>
                      <a:pt x="508" y="523"/>
                    </a:lnTo>
                    <a:lnTo>
                      <a:pt x="508" y="520"/>
                    </a:lnTo>
                    <a:lnTo>
                      <a:pt x="505" y="516"/>
                    </a:lnTo>
                    <a:lnTo>
                      <a:pt x="501" y="513"/>
                    </a:lnTo>
                    <a:lnTo>
                      <a:pt x="498" y="509"/>
                    </a:lnTo>
                    <a:lnTo>
                      <a:pt x="491" y="502"/>
                    </a:lnTo>
                    <a:lnTo>
                      <a:pt x="491" y="499"/>
                    </a:lnTo>
                    <a:lnTo>
                      <a:pt x="488" y="499"/>
                    </a:lnTo>
                    <a:lnTo>
                      <a:pt x="491" y="496"/>
                    </a:lnTo>
                    <a:lnTo>
                      <a:pt x="498" y="489"/>
                    </a:lnTo>
                    <a:lnTo>
                      <a:pt x="494" y="489"/>
                    </a:lnTo>
                    <a:lnTo>
                      <a:pt x="488" y="485"/>
                    </a:lnTo>
                    <a:lnTo>
                      <a:pt x="484" y="482"/>
                    </a:lnTo>
                    <a:lnTo>
                      <a:pt x="484" y="478"/>
                    </a:lnTo>
                    <a:lnTo>
                      <a:pt x="474" y="461"/>
                    </a:lnTo>
                    <a:lnTo>
                      <a:pt x="456" y="433"/>
                    </a:lnTo>
                    <a:lnTo>
                      <a:pt x="449" y="415"/>
                    </a:lnTo>
                    <a:lnTo>
                      <a:pt x="446" y="405"/>
                    </a:lnTo>
                    <a:lnTo>
                      <a:pt x="446" y="398"/>
                    </a:lnTo>
                    <a:lnTo>
                      <a:pt x="446" y="391"/>
                    </a:lnTo>
                    <a:lnTo>
                      <a:pt x="442" y="384"/>
                    </a:lnTo>
                    <a:lnTo>
                      <a:pt x="439" y="377"/>
                    </a:lnTo>
                    <a:lnTo>
                      <a:pt x="428" y="370"/>
                    </a:lnTo>
                    <a:lnTo>
                      <a:pt x="418" y="360"/>
                    </a:lnTo>
                    <a:lnTo>
                      <a:pt x="404" y="353"/>
                    </a:lnTo>
                    <a:lnTo>
                      <a:pt x="390" y="349"/>
                    </a:lnTo>
                    <a:lnTo>
                      <a:pt x="362" y="339"/>
                    </a:lnTo>
                    <a:lnTo>
                      <a:pt x="338" y="332"/>
                    </a:lnTo>
                    <a:lnTo>
                      <a:pt x="327" y="325"/>
                    </a:lnTo>
                    <a:lnTo>
                      <a:pt x="324" y="321"/>
                    </a:lnTo>
                    <a:lnTo>
                      <a:pt x="320" y="314"/>
                    </a:lnTo>
                    <a:lnTo>
                      <a:pt x="317" y="304"/>
                    </a:lnTo>
                    <a:lnTo>
                      <a:pt x="317" y="293"/>
                    </a:lnTo>
                    <a:lnTo>
                      <a:pt x="320" y="283"/>
                    </a:lnTo>
                    <a:lnTo>
                      <a:pt x="327" y="272"/>
                    </a:lnTo>
                    <a:lnTo>
                      <a:pt x="341" y="248"/>
                    </a:lnTo>
                    <a:lnTo>
                      <a:pt x="355" y="224"/>
                    </a:lnTo>
                    <a:lnTo>
                      <a:pt x="362" y="210"/>
                    </a:lnTo>
                    <a:lnTo>
                      <a:pt x="366" y="196"/>
                    </a:lnTo>
                    <a:lnTo>
                      <a:pt x="366" y="168"/>
                    </a:lnTo>
                    <a:lnTo>
                      <a:pt x="366" y="178"/>
                    </a:lnTo>
                    <a:lnTo>
                      <a:pt x="366" y="192"/>
                    </a:lnTo>
                    <a:lnTo>
                      <a:pt x="373" y="164"/>
                    </a:lnTo>
                    <a:lnTo>
                      <a:pt x="380" y="136"/>
                    </a:lnTo>
                    <a:lnTo>
                      <a:pt x="383" y="105"/>
                    </a:lnTo>
                    <a:lnTo>
                      <a:pt x="383" y="91"/>
                    </a:lnTo>
                    <a:lnTo>
                      <a:pt x="383" y="77"/>
                    </a:lnTo>
                    <a:lnTo>
                      <a:pt x="380" y="63"/>
                    </a:lnTo>
                    <a:lnTo>
                      <a:pt x="376" y="49"/>
                    </a:lnTo>
                    <a:lnTo>
                      <a:pt x="376" y="42"/>
                    </a:lnTo>
                    <a:lnTo>
                      <a:pt x="373" y="39"/>
                    </a:lnTo>
                    <a:lnTo>
                      <a:pt x="366" y="32"/>
                    </a:lnTo>
                    <a:lnTo>
                      <a:pt x="359" y="28"/>
                    </a:lnTo>
                    <a:lnTo>
                      <a:pt x="345" y="18"/>
                    </a:lnTo>
                    <a:lnTo>
                      <a:pt x="338" y="14"/>
                    </a:lnTo>
                    <a:lnTo>
                      <a:pt x="331" y="14"/>
                    </a:lnTo>
                    <a:lnTo>
                      <a:pt x="320" y="14"/>
                    </a:lnTo>
                    <a:lnTo>
                      <a:pt x="317" y="14"/>
                    </a:lnTo>
                    <a:lnTo>
                      <a:pt x="313" y="14"/>
                    </a:lnTo>
                    <a:lnTo>
                      <a:pt x="306" y="11"/>
                    </a:lnTo>
                    <a:lnTo>
                      <a:pt x="296" y="4"/>
                    </a:lnTo>
                    <a:lnTo>
                      <a:pt x="289" y="0"/>
                    </a:lnTo>
                    <a:lnTo>
                      <a:pt x="282" y="0"/>
                    </a:lnTo>
                    <a:lnTo>
                      <a:pt x="275" y="0"/>
                    </a:lnTo>
                    <a:lnTo>
                      <a:pt x="265" y="0"/>
                    </a:lnTo>
                    <a:lnTo>
                      <a:pt x="258" y="4"/>
                    </a:lnTo>
                    <a:lnTo>
                      <a:pt x="251" y="7"/>
                    </a:lnTo>
                    <a:lnTo>
                      <a:pt x="223" y="21"/>
                    </a:lnTo>
                    <a:lnTo>
                      <a:pt x="209" y="28"/>
                    </a:lnTo>
                    <a:lnTo>
                      <a:pt x="195" y="35"/>
                    </a:lnTo>
                    <a:lnTo>
                      <a:pt x="188" y="42"/>
                    </a:lnTo>
                    <a:lnTo>
                      <a:pt x="181" y="49"/>
                    </a:lnTo>
                    <a:lnTo>
                      <a:pt x="174" y="60"/>
                    </a:lnTo>
                    <a:lnTo>
                      <a:pt x="171" y="74"/>
                    </a:lnTo>
                    <a:lnTo>
                      <a:pt x="171" y="88"/>
                    </a:lnTo>
                    <a:lnTo>
                      <a:pt x="171" y="119"/>
                    </a:lnTo>
                    <a:lnTo>
                      <a:pt x="167" y="133"/>
                    </a:lnTo>
                    <a:lnTo>
                      <a:pt x="160" y="143"/>
                    </a:lnTo>
                    <a:lnTo>
                      <a:pt x="157" y="150"/>
                    </a:lnTo>
                    <a:lnTo>
                      <a:pt x="157" y="157"/>
                    </a:lnTo>
                    <a:lnTo>
                      <a:pt x="157" y="161"/>
                    </a:lnTo>
                    <a:lnTo>
                      <a:pt x="157" y="168"/>
                    </a:lnTo>
                    <a:lnTo>
                      <a:pt x="160" y="178"/>
                    </a:lnTo>
                    <a:lnTo>
                      <a:pt x="167" y="192"/>
                    </a:lnTo>
                    <a:lnTo>
                      <a:pt x="181" y="213"/>
                    </a:lnTo>
                    <a:lnTo>
                      <a:pt x="185" y="224"/>
                    </a:lnTo>
                    <a:lnTo>
                      <a:pt x="185" y="234"/>
                    </a:lnTo>
                    <a:lnTo>
                      <a:pt x="181" y="244"/>
                    </a:lnTo>
                    <a:lnTo>
                      <a:pt x="178" y="255"/>
                    </a:lnTo>
                    <a:lnTo>
                      <a:pt x="167" y="265"/>
                    </a:lnTo>
                    <a:lnTo>
                      <a:pt x="164" y="272"/>
                    </a:lnTo>
                    <a:lnTo>
                      <a:pt x="160" y="272"/>
                    </a:lnTo>
                    <a:lnTo>
                      <a:pt x="157" y="272"/>
                    </a:lnTo>
                    <a:lnTo>
                      <a:pt x="153" y="272"/>
                    </a:lnTo>
                    <a:lnTo>
                      <a:pt x="150" y="276"/>
                    </a:lnTo>
                    <a:lnTo>
                      <a:pt x="139" y="290"/>
                    </a:lnTo>
                    <a:lnTo>
                      <a:pt x="136" y="293"/>
                    </a:lnTo>
                    <a:lnTo>
                      <a:pt x="129" y="293"/>
                    </a:lnTo>
                    <a:lnTo>
                      <a:pt x="115" y="300"/>
                    </a:lnTo>
                    <a:lnTo>
                      <a:pt x="101" y="304"/>
                    </a:lnTo>
                    <a:lnTo>
                      <a:pt x="84" y="311"/>
                    </a:lnTo>
                    <a:lnTo>
                      <a:pt x="56" y="321"/>
                    </a:lnTo>
                    <a:lnTo>
                      <a:pt x="42" y="328"/>
                    </a:lnTo>
                    <a:lnTo>
                      <a:pt x="31" y="335"/>
                    </a:lnTo>
                    <a:lnTo>
                      <a:pt x="21" y="346"/>
                    </a:lnTo>
                    <a:lnTo>
                      <a:pt x="14" y="360"/>
                    </a:lnTo>
                    <a:lnTo>
                      <a:pt x="10" y="373"/>
                    </a:lnTo>
                    <a:lnTo>
                      <a:pt x="7" y="391"/>
                    </a:lnTo>
                    <a:lnTo>
                      <a:pt x="7" y="405"/>
                    </a:lnTo>
                    <a:lnTo>
                      <a:pt x="7" y="422"/>
                    </a:lnTo>
                    <a:lnTo>
                      <a:pt x="10" y="485"/>
                    </a:lnTo>
                    <a:lnTo>
                      <a:pt x="14" y="506"/>
                    </a:lnTo>
                    <a:lnTo>
                      <a:pt x="17" y="527"/>
                    </a:lnTo>
                    <a:lnTo>
                      <a:pt x="31" y="565"/>
                    </a:lnTo>
                    <a:lnTo>
                      <a:pt x="45" y="604"/>
                    </a:lnTo>
                    <a:lnTo>
                      <a:pt x="59" y="642"/>
                    </a:lnTo>
                    <a:lnTo>
                      <a:pt x="66" y="659"/>
                    </a:lnTo>
                    <a:lnTo>
                      <a:pt x="66" y="677"/>
                    </a:lnTo>
                    <a:lnTo>
                      <a:pt x="66" y="694"/>
                    </a:lnTo>
                    <a:lnTo>
                      <a:pt x="66" y="712"/>
                    </a:lnTo>
                    <a:lnTo>
                      <a:pt x="63" y="750"/>
                    </a:lnTo>
                    <a:lnTo>
                      <a:pt x="56" y="785"/>
                    </a:lnTo>
                    <a:lnTo>
                      <a:pt x="52" y="806"/>
                    </a:lnTo>
                    <a:lnTo>
                      <a:pt x="49" y="823"/>
                    </a:lnTo>
                    <a:lnTo>
                      <a:pt x="38" y="862"/>
                    </a:lnTo>
                    <a:lnTo>
                      <a:pt x="28" y="900"/>
                    </a:lnTo>
                    <a:lnTo>
                      <a:pt x="24" y="917"/>
                    </a:lnTo>
                    <a:lnTo>
                      <a:pt x="21" y="935"/>
                    </a:lnTo>
                    <a:lnTo>
                      <a:pt x="10" y="1022"/>
                    </a:lnTo>
                    <a:lnTo>
                      <a:pt x="0" y="1109"/>
                    </a:lnTo>
                    <a:lnTo>
                      <a:pt x="28" y="1109"/>
                    </a:lnTo>
                    <a:lnTo>
                      <a:pt x="45" y="1109"/>
                    </a:lnTo>
                    <a:lnTo>
                      <a:pt x="56" y="1109"/>
                    </a:lnTo>
                    <a:lnTo>
                      <a:pt x="59" y="1113"/>
                    </a:lnTo>
                    <a:lnTo>
                      <a:pt x="59" y="1120"/>
                    </a:lnTo>
                    <a:lnTo>
                      <a:pt x="63" y="1130"/>
                    </a:lnTo>
                    <a:lnTo>
                      <a:pt x="63" y="1137"/>
                    </a:lnTo>
                    <a:lnTo>
                      <a:pt x="66" y="1168"/>
                    </a:lnTo>
                    <a:lnTo>
                      <a:pt x="70" y="1200"/>
                    </a:lnTo>
                    <a:lnTo>
                      <a:pt x="73" y="1228"/>
                    </a:lnTo>
                    <a:lnTo>
                      <a:pt x="77" y="1256"/>
                    </a:lnTo>
                    <a:lnTo>
                      <a:pt x="77" y="1287"/>
                    </a:lnTo>
                    <a:lnTo>
                      <a:pt x="77" y="1315"/>
                    </a:lnTo>
                    <a:lnTo>
                      <a:pt x="77" y="1346"/>
                    </a:lnTo>
                    <a:lnTo>
                      <a:pt x="77" y="1374"/>
                    </a:lnTo>
                    <a:lnTo>
                      <a:pt x="77" y="1405"/>
                    </a:lnTo>
                    <a:lnTo>
                      <a:pt x="70" y="1472"/>
                    </a:lnTo>
                    <a:lnTo>
                      <a:pt x="66" y="1503"/>
                    </a:lnTo>
                    <a:lnTo>
                      <a:pt x="66" y="1538"/>
                    </a:lnTo>
                    <a:lnTo>
                      <a:pt x="70" y="1608"/>
                    </a:lnTo>
                    <a:lnTo>
                      <a:pt x="70" y="1677"/>
                    </a:lnTo>
                    <a:lnTo>
                      <a:pt x="73" y="1705"/>
                    </a:lnTo>
                    <a:lnTo>
                      <a:pt x="77" y="1737"/>
                    </a:lnTo>
                    <a:lnTo>
                      <a:pt x="80" y="1796"/>
                    </a:lnTo>
                    <a:lnTo>
                      <a:pt x="77" y="1806"/>
                    </a:lnTo>
                    <a:lnTo>
                      <a:pt x="77" y="1810"/>
                    </a:lnTo>
                    <a:lnTo>
                      <a:pt x="73" y="1813"/>
                    </a:lnTo>
                    <a:lnTo>
                      <a:pt x="73" y="1831"/>
                    </a:lnTo>
                    <a:lnTo>
                      <a:pt x="77" y="1845"/>
                    </a:lnTo>
                    <a:lnTo>
                      <a:pt x="80" y="1859"/>
                    </a:lnTo>
                    <a:lnTo>
                      <a:pt x="91" y="1873"/>
                    </a:lnTo>
                    <a:lnTo>
                      <a:pt x="94" y="1876"/>
                    </a:lnTo>
                    <a:lnTo>
                      <a:pt x="94" y="1883"/>
                    </a:lnTo>
                    <a:lnTo>
                      <a:pt x="94" y="1890"/>
                    </a:lnTo>
                    <a:lnTo>
                      <a:pt x="94" y="1897"/>
                    </a:lnTo>
                    <a:lnTo>
                      <a:pt x="94" y="1904"/>
                    </a:lnTo>
                    <a:lnTo>
                      <a:pt x="91" y="1911"/>
                    </a:lnTo>
                    <a:lnTo>
                      <a:pt x="94" y="1925"/>
                    </a:lnTo>
                    <a:lnTo>
                      <a:pt x="98" y="1956"/>
                    </a:lnTo>
                    <a:lnTo>
                      <a:pt x="94" y="1967"/>
                    </a:lnTo>
                    <a:lnTo>
                      <a:pt x="91" y="1981"/>
                    </a:lnTo>
                    <a:lnTo>
                      <a:pt x="87" y="1995"/>
                    </a:lnTo>
                    <a:lnTo>
                      <a:pt x="87" y="2002"/>
                    </a:lnTo>
                    <a:lnTo>
                      <a:pt x="91" y="2005"/>
                    </a:lnTo>
                    <a:lnTo>
                      <a:pt x="125" y="2030"/>
                    </a:lnTo>
                    <a:lnTo>
                      <a:pt x="146" y="2044"/>
                    </a:lnTo>
                    <a:lnTo>
                      <a:pt x="153" y="2047"/>
                    </a:lnTo>
                    <a:lnTo>
                      <a:pt x="164" y="2047"/>
                    </a:lnTo>
                    <a:lnTo>
                      <a:pt x="202" y="2044"/>
                    </a:lnTo>
                    <a:lnTo>
                      <a:pt x="209" y="2040"/>
                    </a:lnTo>
                    <a:lnTo>
                      <a:pt x="212" y="2037"/>
                    </a:lnTo>
                    <a:lnTo>
                      <a:pt x="216" y="2033"/>
                    </a:lnTo>
                    <a:lnTo>
                      <a:pt x="219" y="2026"/>
                    </a:lnTo>
                    <a:lnTo>
                      <a:pt x="223" y="2016"/>
                    </a:lnTo>
                    <a:lnTo>
                      <a:pt x="223" y="2009"/>
                    </a:lnTo>
                    <a:lnTo>
                      <a:pt x="223" y="2002"/>
                    </a:lnTo>
                    <a:lnTo>
                      <a:pt x="219" y="1981"/>
                    </a:lnTo>
                    <a:lnTo>
                      <a:pt x="212" y="1960"/>
                    </a:lnTo>
                    <a:lnTo>
                      <a:pt x="209" y="1942"/>
                    </a:lnTo>
                    <a:lnTo>
                      <a:pt x="205" y="1935"/>
                    </a:lnTo>
                    <a:lnTo>
                      <a:pt x="202" y="1928"/>
                    </a:lnTo>
                    <a:lnTo>
                      <a:pt x="198" y="1918"/>
                    </a:lnTo>
                    <a:lnTo>
                      <a:pt x="195" y="1911"/>
                    </a:lnTo>
                    <a:lnTo>
                      <a:pt x="192" y="1901"/>
                    </a:lnTo>
                    <a:lnTo>
                      <a:pt x="188" y="1897"/>
                    </a:lnTo>
                    <a:lnTo>
                      <a:pt x="171" y="1894"/>
                    </a:lnTo>
                    <a:lnTo>
                      <a:pt x="185" y="1897"/>
                    </a:lnTo>
                    <a:lnTo>
                      <a:pt x="188" y="1897"/>
                    </a:lnTo>
                    <a:lnTo>
                      <a:pt x="195" y="1894"/>
                    </a:lnTo>
                    <a:lnTo>
                      <a:pt x="216" y="1855"/>
                    </a:lnTo>
                    <a:lnTo>
                      <a:pt x="205" y="1873"/>
                    </a:lnTo>
                    <a:lnTo>
                      <a:pt x="209" y="1866"/>
                    </a:lnTo>
                    <a:lnTo>
                      <a:pt x="216" y="1866"/>
                    </a:lnTo>
                    <a:lnTo>
                      <a:pt x="219" y="1866"/>
                    </a:lnTo>
                    <a:lnTo>
                      <a:pt x="226" y="1866"/>
                    </a:lnTo>
                    <a:lnTo>
                      <a:pt x="237" y="1873"/>
                    </a:lnTo>
                    <a:lnTo>
                      <a:pt x="247" y="1880"/>
                    </a:lnTo>
                    <a:lnTo>
                      <a:pt x="254" y="1887"/>
                    </a:lnTo>
                    <a:lnTo>
                      <a:pt x="261" y="1890"/>
                    </a:lnTo>
                    <a:lnTo>
                      <a:pt x="275" y="1897"/>
                    </a:lnTo>
                    <a:lnTo>
                      <a:pt x="293" y="1897"/>
                    </a:lnTo>
                    <a:lnTo>
                      <a:pt x="310" y="1901"/>
                    </a:lnTo>
                    <a:lnTo>
                      <a:pt x="341" y="1904"/>
                    </a:lnTo>
                    <a:lnTo>
                      <a:pt x="369" y="1908"/>
                    </a:lnTo>
                    <a:lnTo>
                      <a:pt x="383" y="1904"/>
                    </a:lnTo>
                    <a:lnTo>
                      <a:pt x="393" y="1901"/>
                    </a:lnTo>
                    <a:lnTo>
                      <a:pt x="397" y="1897"/>
                    </a:lnTo>
                    <a:lnTo>
                      <a:pt x="400" y="1894"/>
                    </a:lnTo>
                    <a:lnTo>
                      <a:pt x="400" y="1890"/>
                    </a:lnTo>
                    <a:lnTo>
                      <a:pt x="397" y="1883"/>
                    </a:lnTo>
                    <a:lnTo>
                      <a:pt x="390" y="1873"/>
                    </a:lnTo>
                    <a:lnTo>
                      <a:pt x="383" y="1866"/>
                    </a:lnTo>
                    <a:lnTo>
                      <a:pt x="359" y="1852"/>
                    </a:lnTo>
                    <a:lnTo>
                      <a:pt x="345" y="1845"/>
                    </a:lnTo>
                    <a:lnTo>
                      <a:pt x="331" y="1838"/>
                    </a:lnTo>
                    <a:lnTo>
                      <a:pt x="299" y="1824"/>
                    </a:lnTo>
                    <a:lnTo>
                      <a:pt x="293" y="1820"/>
                    </a:lnTo>
                    <a:lnTo>
                      <a:pt x="289" y="1817"/>
                    </a:lnTo>
                    <a:lnTo>
                      <a:pt x="286" y="1803"/>
                    </a:lnTo>
                    <a:lnTo>
                      <a:pt x="279" y="1782"/>
                    </a:lnTo>
                    <a:lnTo>
                      <a:pt x="272" y="1765"/>
                    </a:lnTo>
                    <a:lnTo>
                      <a:pt x="268" y="1758"/>
                    </a:lnTo>
                    <a:lnTo>
                      <a:pt x="268" y="1747"/>
                    </a:lnTo>
                    <a:lnTo>
                      <a:pt x="268" y="1744"/>
                    </a:lnTo>
                    <a:lnTo>
                      <a:pt x="265" y="1740"/>
                    </a:lnTo>
                    <a:lnTo>
                      <a:pt x="268" y="1737"/>
                    </a:lnTo>
                    <a:lnTo>
                      <a:pt x="272" y="1733"/>
                    </a:lnTo>
                    <a:lnTo>
                      <a:pt x="275" y="1733"/>
                    </a:lnTo>
                    <a:lnTo>
                      <a:pt x="279" y="1730"/>
                    </a:lnTo>
                    <a:lnTo>
                      <a:pt x="279" y="1716"/>
                    </a:lnTo>
                    <a:lnTo>
                      <a:pt x="282" y="1702"/>
                    </a:lnTo>
                    <a:lnTo>
                      <a:pt x="282" y="1688"/>
                    </a:lnTo>
                    <a:lnTo>
                      <a:pt x="286" y="1674"/>
                    </a:lnTo>
                    <a:lnTo>
                      <a:pt x="299" y="1622"/>
                    </a:lnTo>
                    <a:lnTo>
                      <a:pt x="341" y="1468"/>
                    </a:lnTo>
                    <a:lnTo>
                      <a:pt x="355" y="1409"/>
                    </a:lnTo>
                    <a:lnTo>
                      <a:pt x="369" y="1350"/>
                    </a:lnTo>
                    <a:lnTo>
                      <a:pt x="390" y="1228"/>
                    </a:lnTo>
                    <a:lnTo>
                      <a:pt x="397" y="1189"/>
                    </a:lnTo>
                    <a:lnTo>
                      <a:pt x="400" y="1154"/>
                    </a:lnTo>
                    <a:lnTo>
                      <a:pt x="411" y="1078"/>
                    </a:lnTo>
                    <a:lnTo>
                      <a:pt x="414" y="1088"/>
                    </a:lnTo>
                    <a:lnTo>
                      <a:pt x="421" y="1102"/>
                    </a:lnTo>
                    <a:lnTo>
                      <a:pt x="425" y="1109"/>
                    </a:lnTo>
                    <a:lnTo>
                      <a:pt x="432" y="1116"/>
                    </a:lnTo>
                    <a:lnTo>
                      <a:pt x="435" y="1116"/>
                    </a:lnTo>
                    <a:lnTo>
                      <a:pt x="439" y="1113"/>
                    </a:lnTo>
                    <a:lnTo>
                      <a:pt x="449" y="1102"/>
                    </a:lnTo>
                    <a:lnTo>
                      <a:pt x="453" y="1095"/>
                    </a:lnTo>
                    <a:lnTo>
                      <a:pt x="453" y="1067"/>
                    </a:lnTo>
                    <a:lnTo>
                      <a:pt x="449" y="998"/>
                    </a:lnTo>
                    <a:lnTo>
                      <a:pt x="449" y="963"/>
                    </a:lnTo>
                    <a:lnTo>
                      <a:pt x="446" y="928"/>
                    </a:lnTo>
                    <a:lnTo>
                      <a:pt x="446" y="893"/>
                    </a:lnTo>
                    <a:lnTo>
                      <a:pt x="446" y="876"/>
                    </a:lnTo>
                    <a:lnTo>
                      <a:pt x="442" y="858"/>
                    </a:lnTo>
                    <a:lnTo>
                      <a:pt x="432" y="827"/>
                    </a:lnTo>
                    <a:lnTo>
                      <a:pt x="425" y="809"/>
                    </a:lnTo>
                    <a:lnTo>
                      <a:pt x="425" y="792"/>
                    </a:lnTo>
                    <a:lnTo>
                      <a:pt x="425" y="760"/>
                    </a:lnTo>
                    <a:lnTo>
                      <a:pt x="425" y="750"/>
                    </a:lnTo>
                    <a:lnTo>
                      <a:pt x="425" y="743"/>
                    </a:lnTo>
                    <a:lnTo>
                      <a:pt x="432" y="736"/>
                    </a:lnTo>
                    <a:lnTo>
                      <a:pt x="439" y="733"/>
                    </a:lnTo>
                    <a:lnTo>
                      <a:pt x="446" y="729"/>
                    </a:lnTo>
                    <a:lnTo>
                      <a:pt x="446" y="726"/>
                    </a:lnTo>
                    <a:lnTo>
                      <a:pt x="449" y="719"/>
                    </a:lnTo>
                    <a:lnTo>
                      <a:pt x="446" y="705"/>
                    </a:lnTo>
                    <a:lnTo>
                      <a:pt x="442" y="691"/>
                    </a:lnTo>
                    <a:lnTo>
                      <a:pt x="467" y="694"/>
                    </a:lnTo>
                    <a:lnTo>
                      <a:pt x="494" y="694"/>
                    </a:lnTo>
                    <a:lnTo>
                      <a:pt x="519" y="698"/>
                    </a:lnTo>
                    <a:lnTo>
                      <a:pt x="529" y="698"/>
                    </a:lnTo>
                    <a:lnTo>
                      <a:pt x="543" y="694"/>
                    </a:lnTo>
                    <a:lnTo>
                      <a:pt x="557" y="691"/>
                    </a:lnTo>
                    <a:lnTo>
                      <a:pt x="564" y="684"/>
                    </a:lnTo>
                    <a:lnTo>
                      <a:pt x="575" y="677"/>
                    </a:lnTo>
                    <a:lnTo>
                      <a:pt x="578" y="666"/>
                    </a:lnTo>
                    <a:lnTo>
                      <a:pt x="585" y="656"/>
                    </a:lnTo>
                    <a:lnTo>
                      <a:pt x="585" y="642"/>
                    </a:lnTo>
                    <a:lnTo>
                      <a:pt x="585" y="631"/>
                    </a:lnTo>
                    <a:lnTo>
                      <a:pt x="585" y="628"/>
                    </a:lnTo>
                    <a:lnTo>
                      <a:pt x="582" y="621"/>
                    </a:lnTo>
                    <a:close/>
                  </a:path>
                </a:pathLst>
              </a:custGeom>
              <a:grp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33" dirty="0">
                  <a:latin typeface="Calibri" panose="020F0502020204030204" pitchFamily="34" charset="0"/>
                </a:endParaRPr>
              </a:p>
            </p:txBody>
          </p:sp>
          <p:sp>
            <p:nvSpPr>
              <p:cNvPr id="15" name="Freeform 104">
                <a:extLst>
                  <a:ext uri="{FF2B5EF4-FFF2-40B4-BE49-F238E27FC236}">
                    <a16:creationId xmlns:a16="http://schemas.microsoft.com/office/drawing/2014/main" id="{0FA01016-0722-D74A-8E1E-B7B0CB84B835}"/>
                  </a:ext>
                </a:extLst>
              </p:cNvPr>
              <p:cNvSpPr>
                <a:spLocks noChangeAspect="1" noEditPoints="1"/>
              </p:cNvSpPr>
              <p:nvPr>
                <p:custDataLst>
                  <p:tags r:id="rId5"/>
                </p:custDataLst>
              </p:nvPr>
            </p:nvSpPr>
            <p:spPr bwMode="gray">
              <a:xfrm flipH="1">
                <a:off x="3277" y="2504"/>
                <a:ext cx="376" cy="1244"/>
              </a:xfrm>
              <a:custGeom>
                <a:avLst/>
                <a:gdLst>
                  <a:gd name="T0" fmla="*/ 485 w 1199"/>
                  <a:gd name="T1" fmla="*/ 471 h 3970"/>
                  <a:gd name="T2" fmla="*/ 535 w 1199"/>
                  <a:gd name="T3" fmla="*/ 592 h 3970"/>
                  <a:gd name="T4" fmla="*/ 613 w 1199"/>
                  <a:gd name="T5" fmla="*/ 600 h 3970"/>
                  <a:gd name="T6" fmla="*/ 707 w 1199"/>
                  <a:gd name="T7" fmla="*/ 485 h 3970"/>
                  <a:gd name="T8" fmla="*/ 756 w 1199"/>
                  <a:gd name="T9" fmla="*/ 399 h 3970"/>
                  <a:gd name="T10" fmla="*/ 792 w 1199"/>
                  <a:gd name="T11" fmla="*/ 150 h 3970"/>
                  <a:gd name="T12" fmla="*/ 720 w 1199"/>
                  <a:gd name="T13" fmla="*/ 21 h 3970"/>
                  <a:gd name="T14" fmla="*/ 557 w 1199"/>
                  <a:gd name="T15" fmla="*/ 14 h 3970"/>
                  <a:gd name="T16" fmla="*/ 471 w 1199"/>
                  <a:gd name="T17" fmla="*/ 78 h 3970"/>
                  <a:gd name="T18" fmla="*/ 450 w 1199"/>
                  <a:gd name="T19" fmla="*/ 200 h 3970"/>
                  <a:gd name="T20" fmla="*/ 435 w 1199"/>
                  <a:gd name="T21" fmla="*/ 279 h 3970"/>
                  <a:gd name="T22" fmla="*/ 1184 w 1199"/>
                  <a:gd name="T23" fmla="*/ 1206 h 3970"/>
                  <a:gd name="T24" fmla="*/ 1071 w 1199"/>
                  <a:gd name="T25" fmla="*/ 729 h 3970"/>
                  <a:gd name="T26" fmla="*/ 857 w 1199"/>
                  <a:gd name="T27" fmla="*/ 613 h 3970"/>
                  <a:gd name="T28" fmla="*/ 756 w 1199"/>
                  <a:gd name="T29" fmla="*/ 707 h 3970"/>
                  <a:gd name="T30" fmla="*/ 664 w 1199"/>
                  <a:gd name="T31" fmla="*/ 1299 h 3970"/>
                  <a:gd name="T32" fmla="*/ 613 w 1199"/>
                  <a:gd name="T33" fmla="*/ 1185 h 3970"/>
                  <a:gd name="T34" fmla="*/ 613 w 1199"/>
                  <a:gd name="T35" fmla="*/ 750 h 3970"/>
                  <a:gd name="T36" fmla="*/ 628 w 1199"/>
                  <a:gd name="T37" fmla="*/ 657 h 3970"/>
                  <a:gd name="T38" fmla="*/ 564 w 1199"/>
                  <a:gd name="T39" fmla="*/ 622 h 3970"/>
                  <a:gd name="T40" fmla="*/ 557 w 1199"/>
                  <a:gd name="T41" fmla="*/ 678 h 3970"/>
                  <a:gd name="T42" fmla="*/ 521 w 1199"/>
                  <a:gd name="T43" fmla="*/ 949 h 3970"/>
                  <a:gd name="T44" fmla="*/ 435 w 1199"/>
                  <a:gd name="T45" fmla="*/ 1085 h 3970"/>
                  <a:gd name="T46" fmla="*/ 418 w 1199"/>
                  <a:gd name="T47" fmla="*/ 545 h 3970"/>
                  <a:gd name="T48" fmla="*/ 279 w 1199"/>
                  <a:gd name="T49" fmla="*/ 622 h 3970"/>
                  <a:gd name="T50" fmla="*/ 129 w 1199"/>
                  <a:gd name="T51" fmla="*/ 714 h 3970"/>
                  <a:gd name="T52" fmla="*/ 43 w 1199"/>
                  <a:gd name="T53" fmla="*/ 985 h 3970"/>
                  <a:gd name="T54" fmla="*/ 7 w 1199"/>
                  <a:gd name="T55" fmla="*/ 1385 h 3970"/>
                  <a:gd name="T56" fmla="*/ 150 w 1199"/>
                  <a:gd name="T57" fmla="*/ 1593 h 3970"/>
                  <a:gd name="T58" fmla="*/ 193 w 1199"/>
                  <a:gd name="T59" fmla="*/ 1892 h 3970"/>
                  <a:gd name="T60" fmla="*/ 207 w 1199"/>
                  <a:gd name="T61" fmla="*/ 2085 h 3970"/>
                  <a:gd name="T62" fmla="*/ 207 w 1199"/>
                  <a:gd name="T63" fmla="*/ 3171 h 3970"/>
                  <a:gd name="T64" fmla="*/ 221 w 1199"/>
                  <a:gd name="T65" fmla="*/ 3634 h 3970"/>
                  <a:gd name="T66" fmla="*/ 238 w 1199"/>
                  <a:gd name="T67" fmla="*/ 3771 h 3970"/>
                  <a:gd name="T68" fmla="*/ 301 w 1199"/>
                  <a:gd name="T69" fmla="*/ 3850 h 3970"/>
                  <a:gd name="T70" fmla="*/ 437 w 1199"/>
                  <a:gd name="T71" fmla="*/ 3821 h 3970"/>
                  <a:gd name="T72" fmla="*/ 444 w 1199"/>
                  <a:gd name="T73" fmla="*/ 3721 h 3970"/>
                  <a:gd name="T74" fmla="*/ 499 w 1199"/>
                  <a:gd name="T75" fmla="*/ 3613 h 3970"/>
                  <a:gd name="T76" fmla="*/ 514 w 1199"/>
                  <a:gd name="T77" fmla="*/ 2627 h 3970"/>
                  <a:gd name="T78" fmla="*/ 564 w 1199"/>
                  <a:gd name="T79" fmla="*/ 2213 h 3970"/>
                  <a:gd name="T80" fmla="*/ 642 w 1199"/>
                  <a:gd name="T81" fmla="*/ 2763 h 3970"/>
                  <a:gd name="T82" fmla="*/ 642 w 1199"/>
                  <a:gd name="T83" fmla="*/ 3677 h 3970"/>
                  <a:gd name="T84" fmla="*/ 678 w 1199"/>
                  <a:gd name="T85" fmla="*/ 3805 h 3970"/>
                  <a:gd name="T86" fmla="*/ 671 w 1199"/>
                  <a:gd name="T87" fmla="*/ 3899 h 3970"/>
                  <a:gd name="T88" fmla="*/ 742 w 1199"/>
                  <a:gd name="T89" fmla="*/ 3970 h 3970"/>
                  <a:gd name="T90" fmla="*/ 870 w 1199"/>
                  <a:gd name="T91" fmla="*/ 3948 h 3970"/>
                  <a:gd name="T92" fmla="*/ 842 w 1199"/>
                  <a:gd name="T93" fmla="*/ 3770 h 3970"/>
                  <a:gd name="T94" fmla="*/ 878 w 1199"/>
                  <a:gd name="T95" fmla="*/ 3284 h 3970"/>
                  <a:gd name="T96" fmla="*/ 906 w 1199"/>
                  <a:gd name="T97" fmla="*/ 2428 h 3970"/>
                  <a:gd name="T98" fmla="*/ 977 w 1199"/>
                  <a:gd name="T99" fmla="*/ 2042 h 3970"/>
                  <a:gd name="T100" fmla="*/ 1056 w 1199"/>
                  <a:gd name="T101" fmla="*/ 1714 h 3970"/>
                  <a:gd name="T102" fmla="*/ 1199 w 1199"/>
                  <a:gd name="T103" fmla="*/ 1271 h 3970"/>
                  <a:gd name="T104" fmla="*/ 221 w 1199"/>
                  <a:gd name="T105" fmla="*/ 1335 h 3970"/>
                  <a:gd name="T106" fmla="*/ 249 w 1199"/>
                  <a:gd name="T107" fmla="*/ 1214 h 3970"/>
                  <a:gd name="T108" fmla="*/ 949 w 1199"/>
                  <a:gd name="T109" fmla="*/ 1292 h 3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9" h="3970">
                    <a:moveTo>
                      <a:pt x="463" y="364"/>
                    </a:moveTo>
                    <a:lnTo>
                      <a:pt x="478" y="386"/>
                    </a:lnTo>
                    <a:lnTo>
                      <a:pt x="485" y="428"/>
                    </a:lnTo>
                    <a:lnTo>
                      <a:pt x="485" y="471"/>
                    </a:lnTo>
                    <a:lnTo>
                      <a:pt x="478" y="493"/>
                    </a:lnTo>
                    <a:lnTo>
                      <a:pt x="463" y="500"/>
                    </a:lnTo>
                    <a:lnTo>
                      <a:pt x="499" y="550"/>
                    </a:lnTo>
                    <a:lnTo>
                      <a:pt x="535" y="592"/>
                    </a:lnTo>
                    <a:lnTo>
                      <a:pt x="557" y="607"/>
                    </a:lnTo>
                    <a:lnTo>
                      <a:pt x="578" y="613"/>
                    </a:lnTo>
                    <a:lnTo>
                      <a:pt x="592" y="613"/>
                    </a:lnTo>
                    <a:lnTo>
                      <a:pt x="613" y="600"/>
                    </a:lnTo>
                    <a:lnTo>
                      <a:pt x="664" y="564"/>
                    </a:lnTo>
                    <a:lnTo>
                      <a:pt x="699" y="515"/>
                    </a:lnTo>
                    <a:lnTo>
                      <a:pt x="713" y="495"/>
                    </a:lnTo>
                    <a:lnTo>
                      <a:pt x="707" y="485"/>
                    </a:lnTo>
                    <a:lnTo>
                      <a:pt x="707" y="464"/>
                    </a:lnTo>
                    <a:lnTo>
                      <a:pt x="714" y="442"/>
                    </a:lnTo>
                    <a:lnTo>
                      <a:pt x="728" y="428"/>
                    </a:lnTo>
                    <a:lnTo>
                      <a:pt x="756" y="399"/>
                    </a:lnTo>
                    <a:lnTo>
                      <a:pt x="778" y="343"/>
                    </a:lnTo>
                    <a:lnTo>
                      <a:pt x="792" y="285"/>
                    </a:lnTo>
                    <a:lnTo>
                      <a:pt x="799" y="221"/>
                    </a:lnTo>
                    <a:lnTo>
                      <a:pt x="792" y="150"/>
                    </a:lnTo>
                    <a:lnTo>
                      <a:pt x="785" y="114"/>
                    </a:lnTo>
                    <a:lnTo>
                      <a:pt x="771" y="78"/>
                    </a:lnTo>
                    <a:lnTo>
                      <a:pt x="750" y="50"/>
                    </a:lnTo>
                    <a:lnTo>
                      <a:pt x="720" y="21"/>
                    </a:lnTo>
                    <a:lnTo>
                      <a:pt x="678" y="7"/>
                    </a:lnTo>
                    <a:lnTo>
                      <a:pt x="621" y="0"/>
                    </a:lnTo>
                    <a:lnTo>
                      <a:pt x="585" y="0"/>
                    </a:lnTo>
                    <a:lnTo>
                      <a:pt x="557" y="14"/>
                    </a:lnTo>
                    <a:lnTo>
                      <a:pt x="528" y="21"/>
                    </a:lnTo>
                    <a:lnTo>
                      <a:pt x="506" y="43"/>
                    </a:lnTo>
                    <a:lnTo>
                      <a:pt x="485" y="56"/>
                    </a:lnTo>
                    <a:lnTo>
                      <a:pt x="471" y="78"/>
                    </a:lnTo>
                    <a:lnTo>
                      <a:pt x="457" y="100"/>
                    </a:lnTo>
                    <a:lnTo>
                      <a:pt x="450" y="121"/>
                    </a:lnTo>
                    <a:lnTo>
                      <a:pt x="450" y="157"/>
                    </a:lnTo>
                    <a:lnTo>
                      <a:pt x="450" y="200"/>
                    </a:lnTo>
                    <a:lnTo>
                      <a:pt x="450" y="221"/>
                    </a:lnTo>
                    <a:lnTo>
                      <a:pt x="442" y="236"/>
                    </a:lnTo>
                    <a:lnTo>
                      <a:pt x="435" y="257"/>
                    </a:lnTo>
                    <a:lnTo>
                      <a:pt x="435" y="279"/>
                    </a:lnTo>
                    <a:lnTo>
                      <a:pt x="435" y="307"/>
                    </a:lnTo>
                    <a:lnTo>
                      <a:pt x="450" y="335"/>
                    </a:lnTo>
                    <a:lnTo>
                      <a:pt x="463" y="364"/>
                    </a:lnTo>
                    <a:close/>
                    <a:moveTo>
                      <a:pt x="1184" y="1206"/>
                    </a:moveTo>
                    <a:lnTo>
                      <a:pt x="1156" y="1042"/>
                    </a:lnTo>
                    <a:lnTo>
                      <a:pt x="1099" y="793"/>
                    </a:lnTo>
                    <a:lnTo>
                      <a:pt x="1084" y="750"/>
                    </a:lnTo>
                    <a:lnTo>
                      <a:pt x="1071" y="729"/>
                    </a:lnTo>
                    <a:lnTo>
                      <a:pt x="1049" y="707"/>
                    </a:lnTo>
                    <a:lnTo>
                      <a:pt x="1020" y="685"/>
                    </a:lnTo>
                    <a:lnTo>
                      <a:pt x="977" y="664"/>
                    </a:lnTo>
                    <a:lnTo>
                      <a:pt x="857" y="613"/>
                    </a:lnTo>
                    <a:lnTo>
                      <a:pt x="799" y="586"/>
                    </a:lnTo>
                    <a:lnTo>
                      <a:pt x="778" y="564"/>
                    </a:lnTo>
                    <a:lnTo>
                      <a:pt x="756" y="550"/>
                    </a:lnTo>
                    <a:lnTo>
                      <a:pt x="756" y="707"/>
                    </a:lnTo>
                    <a:lnTo>
                      <a:pt x="750" y="849"/>
                    </a:lnTo>
                    <a:lnTo>
                      <a:pt x="742" y="914"/>
                    </a:lnTo>
                    <a:lnTo>
                      <a:pt x="735" y="971"/>
                    </a:lnTo>
                    <a:lnTo>
                      <a:pt x="664" y="1299"/>
                    </a:lnTo>
                    <a:lnTo>
                      <a:pt x="635" y="1455"/>
                    </a:lnTo>
                    <a:lnTo>
                      <a:pt x="621" y="1321"/>
                    </a:lnTo>
                    <a:lnTo>
                      <a:pt x="613" y="1256"/>
                    </a:lnTo>
                    <a:lnTo>
                      <a:pt x="613" y="1185"/>
                    </a:lnTo>
                    <a:lnTo>
                      <a:pt x="628" y="914"/>
                    </a:lnTo>
                    <a:lnTo>
                      <a:pt x="628" y="806"/>
                    </a:lnTo>
                    <a:lnTo>
                      <a:pt x="621" y="771"/>
                    </a:lnTo>
                    <a:lnTo>
                      <a:pt x="613" y="750"/>
                    </a:lnTo>
                    <a:lnTo>
                      <a:pt x="607" y="729"/>
                    </a:lnTo>
                    <a:lnTo>
                      <a:pt x="600" y="707"/>
                    </a:lnTo>
                    <a:lnTo>
                      <a:pt x="607" y="685"/>
                    </a:lnTo>
                    <a:lnTo>
                      <a:pt x="628" y="657"/>
                    </a:lnTo>
                    <a:lnTo>
                      <a:pt x="613" y="635"/>
                    </a:lnTo>
                    <a:lnTo>
                      <a:pt x="600" y="622"/>
                    </a:lnTo>
                    <a:lnTo>
                      <a:pt x="578" y="622"/>
                    </a:lnTo>
                    <a:lnTo>
                      <a:pt x="564" y="622"/>
                    </a:lnTo>
                    <a:lnTo>
                      <a:pt x="549" y="635"/>
                    </a:lnTo>
                    <a:lnTo>
                      <a:pt x="542" y="643"/>
                    </a:lnTo>
                    <a:lnTo>
                      <a:pt x="542" y="657"/>
                    </a:lnTo>
                    <a:lnTo>
                      <a:pt x="557" y="678"/>
                    </a:lnTo>
                    <a:lnTo>
                      <a:pt x="557" y="714"/>
                    </a:lnTo>
                    <a:lnTo>
                      <a:pt x="535" y="828"/>
                    </a:lnTo>
                    <a:lnTo>
                      <a:pt x="521" y="892"/>
                    </a:lnTo>
                    <a:lnTo>
                      <a:pt x="521" y="949"/>
                    </a:lnTo>
                    <a:lnTo>
                      <a:pt x="493" y="1357"/>
                    </a:lnTo>
                    <a:lnTo>
                      <a:pt x="484" y="1528"/>
                    </a:lnTo>
                    <a:lnTo>
                      <a:pt x="471" y="1449"/>
                    </a:lnTo>
                    <a:lnTo>
                      <a:pt x="435" y="1085"/>
                    </a:lnTo>
                    <a:lnTo>
                      <a:pt x="414" y="878"/>
                    </a:lnTo>
                    <a:lnTo>
                      <a:pt x="407" y="729"/>
                    </a:lnTo>
                    <a:lnTo>
                      <a:pt x="414" y="578"/>
                    </a:lnTo>
                    <a:lnTo>
                      <a:pt x="418" y="545"/>
                    </a:lnTo>
                    <a:lnTo>
                      <a:pt x="418" y="545"/>
                    </a:lnTo>
                    <a:lnTo>
                      <a:pt x="414" y="550"/>
                    </a:lnTo>
                    <a:lnTo>
                      <a:pt x="364" y="578"/>
                    </a:lnTo>
                    <a:lnTo>
                      <a:pt x="279" y="622"/>
                    </a:lnTo>
                    <a:lnTo>
                      <a:pt x="178" y="664"/>
                    </a:lnTo>
                    <a:lnTo>
                      <a:pt x="157" y="685"/>
                    </a:lnTo>
                    <a:lnTo>
                      <a:pt x="142" y="693"/>
                    </a:lnTo>
                    <a:lnTo>
                      <a:pt x="129" y="714"/>
                    </a:lnTo>
                    <a:lnTo>
                      <a:pt x="100" y="764"/>
                    </a:lnTo>
                    <a:lnTo>
                      <a:pt x="78" y="828"/>
                    </a:lnTo>
                    <a:lnTo>
                      <a:pt x="57" y="907"/>
                    </a:lnTo>
                    <a:lnTo>
                      <a:pt x="43" y="985"/>
                    </a:lnTo>
                    <a:lnTo>
                      <a:pt x="14" y="1149"/>
                    </a:lnTo>
                    <a:lnTo>
                      <a:pt x="0" y="1278"/>
                    </a:lnTo>
                    <a:lnTo>
                      <a:pt x="0" y="1342"/>
                    </a:lnTo>
                    <a:lnTo>
                      <a:pt x="7" y="1385"/>
                    </a:lnTo>
                    <a:lnTo>
                      <a:pt x="29" y="1428"/>
                    </a:lnTo>
                    <a:lnTo>
                      <a:pt x="50" y="1464"/>
                    </a:lnTo>
                    <a:lnTo>
                      <a:pt x="100" y="1528"/>
                    </a:lnTo>
                    <a:lnTo>
                      <a:pt x="150" y="1593"/>
                    </a:lnTo>
                    <a:lnTo>
                      <a:pt x="172" y="1635"/>
                    </a:lnTo>
                    <a:lnTo>
                      <a:pt x="185" y="1678"/>
                    </a:lnTo>
                    <a:lnTo>
                      <a:pt x="207" y="1771"/>
                    </a:lnTo>
                    <a:lnTo>
                      <a:pt x="193" y="1892"/>
                    </a:lnTo>
                    <a:lnTo>
                      <a:pt x="185" y="2042"/>
                    </a:lnTo>
                    <a:lnTo>
                      <a:pt x="193" y="2070"/>
                    </a:lnTo>
                    <a:lnTo>
                      <a:pt x="200" y="2078"/>
                    </a:lnTo>
                    <a:lnTo>
                      <a:pt x="207" y="2085"/>
                    </a:lnTo>
                    <a:lnTo>
                      <a:pt x="214" y="2293"/>
                    </a:lnTo>
                    <a:lnTo>
                      <a:pt x="221" y="2721"/>
                    </a:lnTo>
                    <a:lnTo>
                      <a:pt x="214" y="2949"/>
                    </a:lnTo>
                    <a:lnTo>
                      <a:pt x="207" y="3171"/>
                    </a:lnTo>
                    <a:lnTo>
                      <a:pt x="210" y="3355"/>
                    </a:lnTo>
                    <a:lnTo>
                      <a:pt x="213" y="3427"/>
                    </a:lnTo>
                    <a:lnTo>
                      <a:pt x="213" y="3478"/>
                    </a:lnTo>
                    <a:lnTo>
                      <a:pt x="221" y="3634"/>
                    </a:lnTo>
                    <a:lnTo>
                      <a:pt x="228" y="3698"/>
                    </a:lnTo>
                    <a:lnTo>
                      <a:pt x="256" y="3697"/>
                    </a:lnTo>
                    <a:lnTo>
                      <a:pt x="244" y="3721"/>
                    </a:lnTo>
                    <a:lnTo>
                      <a:pt x="238" y="3771"/>
                    </a:lnTo>
                    <a:lnTo>
                      <a:pt x="238" y="3807"/>
                    </a:lnTo>
                    <a:lnTo>
                      <a:pt x="252" y="3828"/>
                    </a:lnTo>
                    <a:lnTo>
                      <a:pt x="274" y="3843"/>
                    </a:lnTo>
                    <a:lnTo>
                      <a:pt x="301" y="3850"/>
                    </a:lnTo>
                    <a:lnTo>
                      <a:pt x="323" y="3850"/>
                    </a:lnTo>
                    <a:lnTo>
                      <a:pt x="381" y="3850"/>
                    </a:lnTo>
                    <a:lnTo>
                      <a:pt x="416" y="3835"/>
                    </a:lnTo>
                    <a:lnTo>
                      <a:pt x="437" y="3821"/>
                    </a:lnTo>
                    <a:lnTo>
                      <a:pt x="452" y="3800"/>
                    </a:lnTo>
                    <a:lnTo>
                      <a:pt x="452" y="3779"/>
                    </a:lnTo>
                    <a:lnTo>
                      <a:pt x="452" y="3757"/>
                    </a:lnTo>
                    <a:lnTo>
                      <a:pt x="444" y="3721"/>
                    </a:lnTo>
                    <a:lnTo>
                      <a:pt x="444" y="3693"/>
                    </a:lnTo>
                    <a:lnTo>
                      <a:pt x="444" y="3687"/>
                    </a:lnTo>
                    <a:lnTo>
                      <a:pt x="493" y="3685"/>
                    </a:lnTo>
                    <a:lnTo>
                      <a:pt x="499" y="3613"/>
                    </a:lnTo>
                    <a:lnTo>
                      <a:pt x="499" y="3156"/>
                    </a:lnTo>
                    <a:lnTo>
                      <a:pt x="499" y="2834"/>
                    </a:lnTo>
                    <a:lnTo>
                      <a:pt x="506" y="2707"/>
                    </a:lnTo>
                    <a:lnTo>
                      <a:pt x="514" y="2627"/>
                    </a:lnTo>
                    <a:lnTo>
                      <a:pt x="528" y="2492"/>
                    </a:lnTo>
                    <a:lnTo>
                      <a:pt x="542" y="2342"/>
                    </a:lnTo>
                    <a:lnTo>
                      <a:pt x="557" y="2235"/>
                    </a:lnTo>
                    <a:lnTo>
                      <a:pt x="564" y="2213"/>
                    </a:lnTo>
                    <a:lnTo>
                      <a:pt x="585" y="2293"/>
                    </a:lnTo>
                    <a:lnTo>
                      <a:pt x="600" y="2421"/>
                    </a:lnTo>
                    <a:lnTo>
                      <a:pt x="635" y="2649"/>
                    </a:lnTo>
                    <a:lnTo>
                      <a:pt x="642" y="2763"/>
                    </a:lnTo>
                    <a:lnTo>
                      <a:pt x="642" y="2935"/>
                    </a:lnTo>
                    <a:lnTo>
                      <a:pt x="642" y="3291"/>
                    </a:lnTo>
                    <a:lnTo>
                      <a:pt x="642" y="3514"/>
                    </a:lnTo>
                    <a:lnTo>
                      <a:pt x="642" y="3677"/>
                    </a:lnTo>
                    <a:lnTo>
                      <a:pt x="635" y="3777"/>
                    </a:lnTo>
                    <a:lnTo>
                      <a:pt x="635" y="3799"/>
                    </a:lnTo>
                    <a:lnTo>
                      <a:pt x="649" y="3805"/>
                    </a:lnTo>
                    <a:lnTo>
                      <a:pt x="678" y="3805"/>
                    </a:lnTo>
                    <a:lnTo>
                      <a:pt x="678" y="3813"/>
                    </a:lnTo>
                    <a:lnTo>
                      <a:pt x="678" y="3841"/>
                    </a:lnTo>
                    <a:lnTo>
                      <a:pt x="671" y="3877"/>
                    </a:lnTo>
                    <a:lnTo>
                      <a:pt x="671" y="3899"/>
                    </a:lnTo>
                    <a:lnTo>
                      <a:pt x="671" y="3921"/>
                    </a:lnTo>
                    <a:lnTo>
                      <a:pt x="685" y="3942"/>
                    </a:lnTo>
                    <a:lnTo>
                      <a:pt x="707" y="3956"/>
                    </a:lnTo>
                    <a:lnTo>
                      <a:pt x="742" y="3970"/>
                    </a:lnTo>
                    <a:lnTo>
                      <a:pt x="799" y="3970"/>
                    </a:lnTo>
                    <a:lnTo>
                      <a:pt x="821" y="3970"/>
                    </a:lnTo>
                    <a:lnTo>
                      <a:pt x="849" y="3963"/>
                    </a:lnTo>
                    <a:lnTo>
                      <a:pt x="870" y="3948"/>
                    </a:lnTo>
                    <a:lnTo>
                      <a:pt x="885" y="3928"/>
                    </a:lnTo>
                    <a:lnTo>
                      <a:pt x="885" y="3892"/>
                    </a:lnTo>
                    <a:lnTo>
                      <a:pt x="878" y="3841"/>
                    </a:lnTo>
                    <a:lnTo>
                      <a:pt x="842" y="3770"/>
                    </a:lnTo>
                    <a:lnTo>
                      <a:pt x="849" y="3763"/>
                    </a:lnTo>
                    <a:lnTo>
                      <a:pt x="857" y="3741"/>
                    </a:lnTo>
                    <a:lnTo>
                      <a:pt x="857" y="3720"/>
                    </a:lnTo>
                    <a:lnTo>
                      <a:pt x="878" y="3284"/>
                    </a:lnTo>
                    <a:lnTo>
                      <a:pt x="892" y="2992"/>
                    </a:lnTo>
                    <a:lnTo>
                      <a:pt x="892" y="2814"/>
                    </a:lnTo>
                    <a:lnTo>
                      <a:pt x="899" y="2663"/>
                    </a:lnTo>
                    <a:lnTo>
                      <a:pt x="906" y="2428"/>
                    </a:lnTo>
                    <a:lnTo>
                      <a:pt x="928" y="2199"/>
                    </a:lnTo>
                    <a:lnTo>
                      <a:pt x="934" y="2121"/>
                    </a:lnTo>
                    <a:lnTo>
                      <a:pt x="949" y="2078"/>
                    </a:lnTo>
                    <a:lnTo>
                      <a:pt x="977" y="2042"/>
                    </a:lnTo>
                    <a:lnTo>
                      <a:pt x="985" y="2027"/>
                    </a:lnTo>
                    <a:lnTo>
                      <a:pt x="985" y="1999"/>
                    </a:lnTo>
                    <a:lnTo>
                      <a:pt x="977" y="1907"/>
                    </a:lnTo>
                    <a:lnTo>
                      <a:pt x="1056" y="1714"/>
                    </a:lnTo>
                    <a:lnTo>
                      <a:pt x="1148" y="1478"/>
                    </a:lnTo>
                    <a:lnTo>
                      <a:pt x="1184" y="1385"/>
                    </a:lnTo>
                    <a:lnTo>
                      <a:pt x="1199" y="1314"/>
                    </a:lnTo>
                    <a:lnTo>
                      <a:pt x="1199" y="1271"/>
                    </a:lnTo>
                    <a:lnTo>
                      <a:pt x="1184" y="1206"/>
                    </a:lnTo>
                    <a:close/>
                    <a:moveTo>
                      <a:pt x="243" y="1278"/>
                    </a:moveTo>
                    <a:lnTo>
                      <a:pt x="243" y="1357"/>
                    </a:lnTo>
                    <a:lnTo>
                      <a:pt x="221" y="1335"/>
                    </a:lnTo>
                    <a:lnTo>
                      <a:pt x="214" y="1307"/>
                    </a:lnTo>
                    <a:lnTo>
                      <a:pt x="214" y="1286"/>
                    </a:lnTo>
                    <a:lnTo>
                      <a:pt x="221" y="1256"/>
                    </a:lnTo>
                    <a:lnTo>
                      <a:pt x="249" y="1214"/>
                    </a:lnTo>
                    <a:lnTo>
                      <a:pt x="243" y="1278"/>
                    </a:lnTo>
                    <a:close/>
                    <a:moveTo>
                      <a:pt x="977" y="1342"/>
                    </a:moveTo>
                    <a:lnTo>
                      <a:pt x="949" y="1406"/>
                    </a:lnTo>
                    <a:lnTo>
                      <a:pt x="949" y="1292"/>
                    </a:lnTo>
                    <a:lnTo>
                      <a:pt x="970" y="1321"/>
                    </a:lnTo>
                    <a:lnTo>
                      <a:pt x="977" y="1335"/>
                    </a:lnTo>
                    <a:lnTo>
                      <a:pt x="977" y="1342"/>
                    </a:lnTo>
                    <a:close/>
                  </a:path>
                </a:pathLst>
              </a:custGeom>
              <a:grp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33" dirty="0">
                  <a:latin typeface="Calibri" panose="020F0502020204030204" pitchFamily="34" charset="0"/>
                </a:endParaRPr>
              </a:p>
            </p:txBody>
          </p:sp>
          <p:sp>
            <p:nvSpPr>
              <p:cNvPr id="16" name="Freeform 105">
                <a:extLst>
                  <a:ext uri="{FF2B5EF4-FFF2-40B4-BE49-F238E27FC236}">
                    <a16:creationId xmlns:a16="http://schemas.microsoft.com/office/drawing/2014/main" id="{5AA49E45-0815-2B46-9A50-6AF39606500C}"/>
                  </a:ext>
                </a:extLst>
              </p:cNvPr>
              <p:cNvSpPr>
                <a:spLocks noChangeAspect="1"/>
              </p:cNvSpPr>
              <p:nvPr>
                <p:custDataLst>
                  <p:tags r:id="rId6"/>
                </p:custDataLst>
              </p:nvPr>
            </p:nvSpPr>
            <p:spPr bwMode="gray">
              <a:xfrm>
                <a:off x="2710" y="2447"/>
                <a:ext cx="430" cy="1186"/>
              </a:xfrm>
              <a:custGeom>
                <a:avLst/>
                <a:gdLst>
                  <a:gd name="T0" fmla="*/ 699 w 741"/>
                  <a:gd name="T1" fmla="*/ 1191 h 2046"/>
                  <a:gd name="T2" fmla="*/ 642 w 741"/>
                  <a:gd name="T3" fmla="*/ 1149 h 2046"/>
                  <a:gd name="T4" fmla="*/ 652 w 741"/>
                  <a:gd name="T5" fmla="*/ 1033 h 2046"/>
                  <a:gd name="T6" fmla="*/ 623 w 741"/>
                  <a:gd name="T7" fmla="*/ 553 h 2046"/>
                  <a:gd name="T8" fmla="*/ 581 w 741"/>
                  <a:gd name="T9" fmla="*/ 374 h 2046"/>
                  <a:gd name="T10" fmla="*/ 408 w 741"/>
                  <a:gd name="T11" fmla="*/ 298 h 2046"/>
                  <a:gd name="T12" fmla="*/ 321 w 741"/>
                  <a:gd name="T13" fmla="*/ 504 h 2046"/>
                  <a:gd name="T14" fmla="*/ 307 w 741"/>
                  <a:gd name="T15" fmla="*/ 350 h 2046"/>
                  <a:gd name="T16" fmla="*/ 340 w 741"/>
                  <a:gd name="T17" fmla="*/ 305 h 2046"/>
                  <a:gd name="T18" fmla="*/ 392 w 741"/>
                  <a:gd name="T19" fmla="*/ 260 h 2046"/>
                  <a:gd name="T20" fmla="*/ 420 w 741"/>
                  <a:gd name="T21" fmla="*/ 175 h 2046"/>
                  <a:gd name="T22" fmla="*/ 432 w 741"/>
                  <a:gd name="T23" fmla="*/ 71 h 2046"/>
                  <a:gd name="T24" fmla="*/ 359 w 741"/>
                  <a:gd name="T25" fmla="*/ 3 h 2046"/>
                  <a:gd name="T26" fmla="*/ 224 w 741"/>
                  <a:gd name="T27" fmla="*/ 52 h 2046"/>
                  <a:gd name="T28" fmla="*/ 198 w 741"/>
                  <a:gd name="T29" fmla="*/ 126 h 2046"/>
                  <a:gd name="T30" fmla="*/ 186 w 741"/>
                  <a:gd name="T31" fmla="*/ 189 h 2046"/>
                  <a:gd name="T32" fmla="*/ 196 w 741"/>
                  <a:gd name="T33" fmla="*/ 230 h 2046"/>
                  <a:gd name="T34" fmla="*/ 205 w 741"/>
                  <a:gd name="T35" fmla="*/ 277 h 2046"/>
                  <a:gd name="T36" fmla="*/ 257 w 741"/>
                  <a:gd name="T37" fmla="*/ 308 h 2046"/>
                  <a:gd name="T38" fmla="*/ 283 w 741"/>
                  <a:gd name="T39" fmla="*/ 329 h 2046"/>
                  <a:gd name="T40" fmla="*/ 278 w 741"/>
                  <a:gd name="T41" fmla="*/ 367 h 2046"/>
                  <a:gd name="T42" fmla="*/ 245 w 741"/>
                  <a:gd name="T43" fmla="*/ 317 h 2046"/>
                  <a:gd name="T44" fmla="*/ 78 w 741"/>
                  <a:gd name="T45" fmla="*/ 390 h 2046"/>
                  <a:gd name="T46" fmla="*/ 52 w 741"/>
                  <a:gd name="T47" fmla="*/ 489 h 2046"/>
                  <a:gd name="T48" fmla="*/ 0 w 741"/>
                  <a:gd name="T49" fmla="*/ 1073 h 2046"/>
                  <a:gd name="T50" fmla="*/ 16 w 741"/>
                  <a:gd name="T51" fmla="*/ 1123 h 2046"/>
                  <a:gd name="T52" fmla="*/ 30 w 741"/>
                  <a:gd name="T53" fmla="*/ 1229 h 2046"/>
                  <a:gd name="T54" fmla="*/ 54 w 741"/>
                  <a:gd name="T55" fmla="*/ 1227 h 2046"/>
                  <a:gd name="T56" fmla="*/ 94 w 741"/>
                  <a:gd name="T57" fmla="*/ 1238 h 2046"/>
                  <a:gd name="T58" fmla="*/ 82 w 741"/>
                  <a:gd name="T59" fmla="*/ 1208 h 2046"/>
                  <a:gd name="T60" fmla="*/ 68 w 741"/>
                  <a:gd name="T61" fmla="*/ 1153 h 2046"/>
                  <a:gd name="T62" fmla="*/ 85 w 741"/>
                  <a:gd name="T63" fmla="*/ 1196 h 2046"/>
                  <a:gd name="T64" fmla="*/ 99 w 741"/>
                  <a:gd name="T65" fmla="*/ 1094 h 2046"/>
                  <a:gd name="T66" fmla="*/ 96 w 741"/>
                  <a:gd name="T67" fmla="*/ 1021 h 2046"/>
                  <a:gd name="T68" fmla="*/ 125 w 741"/>
                  <a:gd name="T69" fmla="*/ 1255 h 2046"/>
                  <a:gd name="T70" fmla="*/ 148 w 741"/>
                  <a:gd name="T71" fmla="*/ 1817 h 2046"/>
                  <a:gd name="T72" fmla="*/ 139 w 741"/>
                  <a:gd name="T73" fmla="*/ 1923 h 2046"/>
                  <a:gd name="T74" fmla="*/ 120 w 741"/>
                  <a:gd name="T75" fmla="*/ 1990 h 2046"/>
                  <a:gd name="T76" fmla="*/ 132 w 741"/>
                  <a:gd name="T77" fmla="*/ 2030 h 2046"/>
                  <a:gd name="T78" fmla="*/ 224 w 741"/>
                  <a:gd name="T79" fmla="*/ 2030 h 2046"/>
                  <a:gd name="T80" fmla="*/ 259 w 741"/>
                  <a:gd name="T81" fmla="*/ 1973 h 2046"/>
                  <a:gd name="T82" fmla="*/ 269 w 741"/>
                  <a:gd name="T83" fmla="*/ 1897 h 2046"/>
                  <a:gd name="T84" fmla="*/ 257 w 741"/>
                  <a:gd name="T85" fmla="*/ 1775 h 2046"/>
                  <a:gd name="T86" fmla="*/ 293 w 741"/>
                  <a:gd name="T87" fmla="*/ 1373 h 2046"/>
                  <a:gd name="T88" fmla="*/ 316 w 741"/>
                  <a:gd name="T89" fmla="*/ 1224 h 2046"/>
                  <a:gd name="T90" fmla="*/ 352 w 741"/>
                  <a:gd name="T91" fmla="*/ 1458 h 2046"/>
                  <a:gd name="T92" fmla="*/ 382 w 741"/>
                  <a:gd name="T93" fmla="*/ 1697 h 2046"/>
                  <a:gd name="T94" fmla="*/ 363 w 741"/>
                  <a:gd name="T95" fmla="*/ 1810 h 2046"/>
                  <a:gd name="T96" fmla="*/ 349 w 741"/>
                  <a:gd name="T97" fmla="*/ 1921 h 2046"/>
                  <a:gd name="T98" fmla="*/ 368 w 741"/>
                  <a:gd name="T99" fmla="*/ 1966 h 2046"/>
                  <a:gd name="T100" fmla="*/ 352 w 741"/>
                  <a:gd name="T101" fmla="*/ 2030 h 2046"/>
                  <a:gd name="T102" fmla="*/ 427 w 741"/>
                  <a:gd name="T103" fmla="*/ 2044 h 2046"/>
                  <a:gd name="T104" fmla="*/ 474 w 741"/>
                  <a:gd name="T105" fmla="*/ 1997 h 2046"/>
                  <a:gd name="T106" fmla="*/ 491 w 741"/>
                  <a:gd name="T107" fmla="*/ 1919 h 2046"/>
                  <a:gd name="T108" fmla="*/ 503 w 741"/>
                  <a:gd name="T109" fmla="*/ 1824 h 2046"/>
                  <a:gd name="T110" fmla="*/ 635 w 741"/>
                  <a:gd name="T111" fmla="*/ 1597 h 2046"/>
                  <a:gd name="T112" fmla="*/ 741 w 741"/>
                  <a:gd name="T113" fmla="*/ 1491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1" h="2046">
                    <a:moveTo>
                      <a:pt x="739" y="1375"/>
                    </a:moveTo>
                    <a:lnTo>
                      <a:pt x="732" y="1205"/>
                    </a:lnTo>
                    <a:lnTo>
                      <a:pt x="730" y="1203"/>
                    </a:lnTo>
                    <a:lnTo>
                      <a:pt x="725" y="1198"/>
                    </a:lnTo>
                    <a:lnTo>
                      <a:pt x="713" y="1193"/>
                    </a:lnTo>
                    <a:lnTo>
                      <a:pt x="699" y="1191"/>
                    </a:lnTo>
                    <a:lnTo>
                      <a:pt x="687" y="1191"/>
                    </a:lnTo>
                    <a:lnTo>
                      <a:pt x="635" y="1193"/>
                    </a:lnTo>
                    <a:lnTo>
                      <a:pt x="633" y="1179"/>
                    </a:lnTo>
                    <a:lnTo>
                      <a:pt x="628" y="1165"/>
                    </a:lnTo>
                    <a:lnTo>
                      <a:pt x="640" y="1156"/>
                    </a:lnTo>
                    <a:lnTo>
                      <a:pt x="642" y="1149"/>
                    </a:lnTo>
                    <a:lnTo>
                      <a:pt x="645" y="1139"/>
                    </a:lnTo>
                    <a:lnTo>
                      <a:pt x="647" y="1113"/>
                    </a:lnTo>
                    <a:lnTo>
                      <a:pt x="647" y="1080"/>
                    </a:lnTo>
                    <a:lnTo>
                      <a:pt x="649" y="1066"/>
                    </a:lnTo>
                    <a:lnTo>
                      <a:pt x="652" y="1052"/>
                    </a:lnTo>
                    <a:lnTo>
                      <a:pt x="652" y="1033"/>
                    </a:lnTo>
                    <a:lnTo>
                      <a:pt x="652" y="957"/>
                    </a:lnTo>
                    <a:lnTo>
                      <a:pt x="649" y="846"/>
                    </a:lnTo>
                    <a:lnTo>
                      <a:pt x="642" y="730"/>
                    </a:lnTo>
                    <a:lnTo>
                      <a:pt x="637" y="676"/>
                    </a:lnTo>
                    <a:lnTo>
                      <a:pt x="633" y="629"/>
                    </a:lnTo>
                    <a:lnTo>
                      <a:pt x="623" y="553"/>
                    </a:lnTo>
                    <a:lnTo>
                      <a:pt x="619" y="494"/>
                    </a:lnTo>
                    <a:lnTo>
                      <a:pt x="614" y="423"/>
                    </a:lnTo>
                    <a:lnTo>
                      <a:pt x="611" y="409"/>
                    </a:lnTo>
                    <a:lnTo>
                      <a:pt x="604" y="395"/>
                    </a:lnTo>
                    <a:lnTo>
                      <a:pt x="595" y="386"/>
                    </a:lnTo>
                    <a:lnTo>
                      <a:pt x="581" y="374"/>
                    </a:lnTo>
                    <a:lnTo>
                      <a:pt x="567" y="367"/>
                    </a:lnTo>
                    <a:lnTo>
                      <a:pt x="550" y="357"/>
                    </a:lnTo>
                    <a:lnTo>
                      <a:pt x="512" y="345"/>
                    </a:lnTo>
                    <a:lnTo>
                      <a:pt x="477" y="334"/>
                    </a:lnTo>
                    <a:lnTo>
                      <a:pt x="444" y="317"/>
                    </a:lnTo>
                    <a:lnTo>
                      <a:pt x="408" y="298"/>
                    </a:lnTo>
                    <a:lnTo>
                      <a:pt x="399" y="310"/>
                    </a:lnTo>
                    <a:lnTo>
                      <a:pt x="389" y="326"/>
                    </a:lnTo>
                    <a:lnTo>
                      <a:pt x="373" y="360"/>
                    </a:lnTo>
                    <a:lnTo>
                      <a:pt x="356" y="400"/>
                    </a:lnTo>
                    <a:lnTo>
                      <a:pt x="340" y="445"/>
                    </a:lnTo>
                    <a:lnTo>
                      <a:pt x="321" y="504"/>
                    </a:lnTo>
                    <a:lnTo>
                      <a:pt x="300" y="369"/>
                    </a:lnTo>
                    <a:lnTo>
                      <a:pt x="300" y="367"/>
                    </a:lnTo>
                    <a:lnTo>
                      <a:pt x="304" y="364"/>
                    </a:lnTo>
                    <a:lnTo>
                      <a:pt x="309" y="360"/>
                    </a:lnTo>
                    <a:lnTo>
                      <a:pt x="309" y="355"/>
                    </a:lnTo>
                    <a:lnTo>
                      <a:pt x="307" y="350"/>
                    </a:lnTo>
                    <a:lnTo>
                      <a:pt x="304" y="341"/>
                    </a:lnTo>
                    <a:lnTo>
                      <a:pt x="302" y="334"/>
                    </a:lnTo>
                    <a:lnTo>
                      <a:pt x="297" y="326"/>
                    </a:lnTo>
                    <a:lnTo>
                      <a:pt x="309" y="322"/>
                    </a:lnTo>
                    <a:lnTo>
                      <a:pt x="326" y="315"/>
                    </a:lnTo>
                    <a:lnTo>
                      <a:pt x="340" y="305"/>
                    </a:lnTo>
                    <a:lnTo>
                      <a:pt x="356" y="293"/>
                    </a:lnTo>
                    <a:lnTo>
                      <a:pt x="361" y="289"/>
                    </a:lnTo>
                    <a:lnTo>
                      <a:pt x="370" y="284"/>
                    </a:lnTo>
                    <a:lnTo>
                      <a:pt x="385" y="277"/>
                    </a:lnTo>
                    <a:lnTo>
                      <a:pt x="389" y="270"/>
                    </a:lnTo>
                    <a:lnTo>
                      <a:pt x="392" y="260"/>
                    </a:lnTo>
                    <a:lnTo>
                      <a:pt x="392" y="234"/>
                    </a:lnTo>
                    <a:lnTo>
                      <a:pt x="394" y="223"/>
                    </a:lnTo>
                    <a:lnTo>
                      <a:pt x="396" y="213"/>
                    </a:lnTo>
                    <a:lnTo>
                      <a:pt x="401" y="201"/>
                    </a:lnTo>
                    <a:lnTo>
                      <a:pt x="411" y="189"/>
                    </a:lnTo>
                    <a:lnTo>
                      <a:pt x="420" y="175"/>
                    </a:lnTo>
                    <a:lnTo>
                      <a:pt x="430" y="159"/>
                    </a:lnTo>
                    <a:lnTo>
                      <a:pt x="434" y="135"/>
                    </a:lnTo>
                    <a:lnTo>
                      <a:pt x="439" y="111"/>
                    </a:lnTo>
                    <a:lnTo>
                      <a:pt x="439" y="97"/>
                    </a:lnTo>
                    <a:lnTo>
                      <a:pt x="437" y="85"/>
                    </a:lnTo>
                    <a:lnTo>
                      <a:pt x="432" y="71"/>
                    </a:lnTo>
                    <a:lnTo>
                      <a:pt x="425" y="57"/>
                    </a:lnTo>
                    <a:lnTo>
                      <a:pt x="420" y="48"/>
                    </a:lnTo>
                    <a:lnTo>
                      <a:pt x="401" y="29"/>
                    </a:lnTo>
                    <a:lnTo>
                      <a:pt x="389" y="19"/>
                    </a:lnTo>
                    <a:lnTo>
                      <a:pt x="375" y="10"/>
                    </a:lnTo>
                    <a:lnTo>
                      <a:pt x="359" y="3"/>
                    </a:lnTo>
                    <a:lnTo>
                      <a:pt x="342" y="0"/>
                    </a:lnTo>
                    <a:lnTo>
                      <a:pt x="255" y="15"/>
                    </a:lnTo>
                    <a:lnTo>
                      <a:pt x="233" y="26"/>
                    </a:lnTo>
                    <a:lnTo>
                      <a:pt x="224" y="34"/>
                    </a:lnTo>
                    <a:lnTo>
                      <a:pt x="222" y="41"/>
                    </a:lnTo>
                    <a:lnTo>
                      <a:pt x="224" y="52"/>
                    </a:lnTo>
                    <a:lnTo>
                      <a:pt x="226" y="60"/>
                    </a:lnTo>
                    <a:lnTo>
                      <a:pt x="226" y="64"/>
                    </a:lnTo>
                    <a:lnTo>
                      <a:pt x="224" y="69"/>
                    </a:lnTo>
                    <a:lnTo>
                      <a:pt x="205" y="107"/>
                    </a:lnTo>
                    <a:lnTo>
                      <a:pt x="200" y="116"/>
                    </a:lnTo>
                    <a:lnTo>
                      <a:pt x="198" y="126"/>
                    </a:lnTo>
                    <a:lnTo>
                      <a:pt x="198" y="133"/>
                    </a:lnTo>
                    <a:lnTo>
                      <a:pt x="198" y="142"/>
                    </a:lnTo>
                    <a:lnTo>
                      <a:pt x="184" y="173"/>
                    </a:lnTo>
                    <a:lnTo>
                      <a:pt x="181" y="182"/>
                    </a:lnTo>
                    <a:lnTo>
                      <a:pt x="181" y="187"/>
                    </a:lnTo>
                    <a:lnTo>
                      <a:pt x="186" y="189"/>
                    </a:lnTo>
                    <a:lnTo>
                      <a:pt x="193" y="192"/>
                    </a:lnTo>
                    <a:lnTo>
                      <a:pt x="196" y="194"/>
                    </a:lnTo>
                    <a:lnTo>
                      <a:pt x="198" y="199"/>
                    </a:lnTo>
                    <a:lnTo>
                      <a:pt x="196" y="215"/>
                    </a:lnTo>
                    <a:lnTo>
                      <a:pt x="196" y="227"/>
                    </a:lnTo>
                    <a:lnTo>
                      <a:pt x="196" y="230"/>
                    </a:lnTo>
                    <a:lnTo>
                      <a:pt x="198" y="239"/>
                    </a:lnTo>
                    <a:lnTo>
                      <a:pt x="198" y="248"/>
                    </a:lnTo>
                    <a:lnTo>
                      <a:pt x="196" y="256"/>
                    </a:lnTo>
                    <a:lnTo>
                      <a:pt x="198" y="265"/>
                    </a:lnTo>
                    <a:lnTo>
                      <a:pt x="198" y="267"/>
                    </a:lnTo>
                    <a:lnTo>
                      <a:pt x="205" y="277"/>
                    </a:lnTo>
                    <a:lnTo>
                      <a:pt x="210" y="279"/>
                    </a:lnTo>
                    <a:lnTo>
                      <a:pt x="219" y="284"/>
                    </a:lnTo>
                    <a:lnTo>
                      <a:pt x="238" y="286"/>
                    </a:lnTo>
                    <a:lnTo>
                      <a:pt x="248" y="286"/>
                    </a:lnTo>
                    <a:lnTo>
                      <a:pt x="262" y="286"/>
                    </a:lnTo>
                    <a:lnTo>
                      <a:pt x="257" y="308"/>
                    </a:lnTo>
                    <a:lnTo>
                      <a:pt x="257" y="312"/>
                    </a:lnTo>
                    <a:lnTo>
                      <a:pt x="259" y="317"/>
                    </a:lnTo>
                    <a:lnTo>
                      <a:pt x="271" y="329"/>
                    </a:lnTo>
                    <a:lnTo>
                      <a:pt x="276" y="331"/>
                    </a:lnTo>
                    <a:lnTo>
                      <a:pt x="281" y="329"/>
                    </a:lnTo>
                    <a:lnTo>
                      <a:pt x="283" y="329"/>
                    </a:lnTo>
                    <a:lnTo>
                      <a:pt x="278" y="331"/>
                    </a:lnTo>
                    <a:lnTo>
                      <a:pt x="274" y="341"/>
                    </a:lnTo>
                    <a:lnTo>
                      <a:pt x="271" y="345"/>
                    </a:lnTo>
                    <a:lnTo>
                      <a:pt x="269" y="350"/>
                    </a:lnTo>
                    <a:lnTo>
                      <a:pt x="274" y="360"/>
                    </a:lnTo>
                    <a:lnTo>
                      <a:pt x="278" y="367"/>
                    </a:lnTo>
                    <a:lnTo>
                      <a:pt x="250" y="456"/>
                    </a:lnTo>
                    <a:lnTo>
                      <a:pt x="245" y="471"/>
                    </a:lnTo>
                    <a:lnTo>
                      <a:pt x="245" y="456"/>
                    </a:lnTo>
                    <a:lnTo>
                      <a:pt x="243" y="362"/>
                    </a:lnTo>
                    <a:lnTo>
                      <a:pt x="243" y="331"/>
                    </a:lnTo>
                    <a:lnTo>
                      <a:pt x="245" y="317"/>
                    </a:lnTo>
                    <a:lnTo>
                      <a:pt x="248" y="315"/>
                    </a:lnTo>
                    <a:lnTo>
                      <a:pt x="229" y="322"/>
                    </a:lnTo>
                    <a:lnTo>
                      <a:pt x="172" y="345"/>
                    </a:lnTo>
                    <a:lnTo>
                      <a:pt x="115" y="369"/>
                    </a:lnTo>
                    <a:lnTo>
                      <a:pt x="92" y="381"/>
                    </a:lnTo>
                    <a:lnTo>
                      <a:pt x="78" y="390"/>
                    </a:lnTo>
                    <a:lnTo>
                      <a:pt x="70" y="397"/>
                    </a:lnTo>
                    <a:lnTo>
                      <a:pt x="66" y="407"/>
                    </a:lnTo>
                    <a:lnTo>
                      <a:pt x="61" y="419"/>
                    </a:lnTo>
                    <a:lnTo>
                      <a:pt x="59" y="430"/>
                    </a:lnTo>
                    <a:lnTo>
                      <a:pt x="56" y="459"/>
                    </a:lnTo>
                    <a:lnTo>
                      <a:pt x="52" y="489"/>
                    </a:lnTo>
                    <a:lnTo>
                      <a:pt x="37" y="650"/>
                    </a:lnTo>
                    <a:lnTo>
                      <a:pt x="28" y="726"/>
                    </a:lnTo>
                    <a:lnTo>
                      <a:pt x="21" y="785"/>
                    </a:lnTo>
                    <a:lnTo>
                      <a:pt x="16" y="851"/>
                    </a:lnTo>
                    <a:lnTo>
                      <a:pt x="7" y="990"/>
                    </a:lnTo>
                    <a:lnTo>
                      <a:pt x="0" y="1073"/>
                    </a:lnTo>
                    <a:lnTo>
                      <a:pt x="2" y="1078"/>
                    </a:lnTo>
                    <a:lnTo>
                      <a:pt x="2" y="1082"/>
                    </a:lnTo>
                    <a:lnTo>
                      <a:pt x="9" y="1089"/>
                    </a:lnTo>
                    <a:lnTo>
                      <a:pt x="16" y="1094"/>
                    </a:lnTo>
                    <a:lnTo>
                      <a:pt x="18" y="1097"/>
                    </a:lnTo>
                    <a:lnTo>
                      <a:pt x="16" y="1123"/>
                    </a:lnTo>
                    <a:lnTo>
                      <a:pt x="14" y="1158"/>
                    </a:lnTo>
                    <a:lnTo>
                      <a:pt x="16" y="1193"/>
                    </a:lnTo>
                    <a:lnTo>
                      <a:pt x="18" y="1210"/>
                    </a:lnTo>
                    <a:lnTo>
                      <a:pt x="21" y="1217"/>
                    </a:lnTo>
                    <a:lnTo>
                      <a:pt x="23" y="1222"/>
                    </a:lnTo>
                    <a:lnTo>
                      <a:pt x="30" y="1229"/>
                    </a:lnTo>
                    <a:lnTo>
                      <a:pt x="33" y="1234"/>
                    </a:lnTo>
                    <a:lnTo>
                      <a:pt x="35" y="1231"/>
                    </a:lnTo>
                    <a:lnTo>
                      <a:pt x="37" y="1229"/>
                    </a:lnTo>
                    <a:lnTo>
                      <a:pt x="35" y="1205"/>
                    </a:lnTo>
                    <a:lnTo>
                      <a:pt x="40" y="1215"/>
                    </a:lnTo>
                    <a:lnTo>
                      <a:pt x="54" y="1227"/>
                    </a:lnTo>
                    <a:lnTo>
                      <a:pt x="68" y="1241"/>
                    </a:lnTo>
                    <a:lnTo>
                      <a:pt x="78" y="1248"/>
                    </a:lnTo>
                    <a:lnTo>
                      <a:pt x="85" y="1248"/>
                    </a:lnTo>
                    <a:lnTo>
                      <a:pt x="87" y="1243"/>
                    </a:lnTo>
                    <a:lnTo>
                      <a:pt x="87" y="1238"/>
                    </a:lnTo>
                    <a:lnTo>
                      <a:pt x="94" y="1238"/>
                    </a:lnTo>
                    <a:lnTo>
                      <a:pt x="101" y="1238"/>
                    </a:lnTo>
                    <a:lnTo>
                      <a:pt x="104" y="1236"/>
                    </a:lnTo>
                    <a:lnTo>
                      <a:pt x="106" y="1234"/>
                    </a:lnTo>
                    <a:lnTo>
                      <a:pt x="104" y="1229"/>
                    </a:lnTo>
                    <a:lnTo>
                      <a:pt x="92" y="1217"/>
                    </a:lnTo>
                    <a:lnTo>
                      <a:pt x="82" y="1208"/>
                    </a:lnTo>
                    <a:lnTo>
                      <a:pt x="73" y="1196"/>
                    </a:lnTo>
                    <a:lnTo>
                      <a:pt x="66" y="1184"/>
                    </a:lnTo>
                    <a:lnTo>
                      <a:pt x="63" y="1172"/>
                    </a:lnTo>
                    <a:lnTo>
                      <a:pt x="63" y="1163"/>
                    </a:lnTo>
                    <a:lnTo>
                      <a:pt x="66" y="1156"/>
                    </a:lnTo>
                    <a:lnTo>
                      <a:pt x="68" y="1153"/>
                    </a:lnTo>
                    <a:lnTo>
                      <a:pt x="73" y="1153"/>
                    </a:lnTo>
                    <a:lnTo>
                      <a:pt x="78" y="1156"/>
                    </a:lnTo>
                    <a:lnTo>
                      <a:pt x="80" y="1165"/>
                    </a:lnTo>
                    <a:lnTo>
                      <a:pt x="82" y="1186"/>
                    </a:lnTo>
                    <a:lnTo>
                      <a:pt x="82" y="1191"/>
                    </a:lnTo>
                    <a:lnTo>
                      <a:pt x="85" y="1196"/>
                    </a:lnTo>
                    <a:lnTo>
                      <a:pt x="92" y="1201"/>
                    </a:lnTo>
                    <a:lnTo>
                      <a:pt x="99" y="1201"/>
                    </a:lnTo>
                    <a:lnTo>
                      <a:pt x="104" y="1201"/>
                    </a:lnTo>
                    <a:lnTo>
                      <a:pt x="101" y="1137"/>
                    </a:lnTo>
                    <a:lnTo>
                      <a:pt x="99" y="1108"/>
                    </a:lnTo>
                    <a:lnTo>
                      <a:pt x="99" y="1094"/>
                    </a:lnTo>
                    <a:lnTo>
                      <a:pt x="99" y="1087"/>
                    </a:lnTo>
                    <a:lnTo>
                      <a:pt x="96" y="1075"/>
                    </a:lnTo>
                    <a:lnTo>
                      <a:pt x="94" y="1064"/>
                    </a:lnTo>
                    <a:lnTo>
                      <a:pt x="92" y="1054"/>
                    </a:lnTo>
                    <a:lnTo>
                      <a:pt x="94" y="1030"/>
                    </a:lnTo>
                    <a:lnTo>
                      <a:pt x="96" y="1021"/>
                    </a:lnTo>
                    <a:lnTo>
                      <a:pt x="96" y="1026"/>
                    </a:lnTo>
                    <a:lnTo>
                      <a:pt x="99" y="1052"/>
                    </a:lnTo>
                    <a:lnTo>
                      <a:pt x="99" y="1087"/>
                    </a:lnTo>
                    <a:lnTo>
                      <a:pt x="106" y="1120"/>
                    </a:lnTo>
                    <a:lnTo>
                      <a:pt x="113" y="1167"/>
                    </a:lnTo>
                    <a:lnTo>
                      <a:pt x="125" y="1255"/>
                    </a:lnTo>
                    <a:lnTo>
                      <a:pt x="132" y="1349"/>
                    </a:lnTo>
                    <a:lnTo>
                      <a:pt x="137" y="1420"/>
                    </a:lnTo>
                    <a:lnTo>
                      <a:pt x="139" y="1503"/>
                    </a:lnTo>
                    <a:lnTo>
                      <a:pt x="144" y="1623"/>
                    </a:lnTo>
                    <a:lnTo>
                      <a:pt x="151" y="1803"/>
                    </a:lnTo>
                    <a:lnTo>
                      <a:pt x="148" y="1817"/>
                    </a:lnTo>
                    <a:lnTo>
                      <a:pt x="146" y="1831"/>
                    </a:lnTo>
                    <a:lnTo>
                      <a:pt x="139" y="1867"/>
                    </a:lnTo>
                    <a:lnTo>
                      <a:pt x="137" y="1883"/>
                    </a:lnTo>
                    <a:lnTo>
                      <a:pt x="134" y="1900"/>
                    </a:lnTo>
                    <a:lnTo>
                      <a:pt x="134" y="1914"/>
                    </a:lnTo>
                    <a:lnTo>
                      <a:pt x="139" y="1923"/>
                    </a:lnTo>
                    <a:lnTo>
                      <a:pt x="146" y="1940"/>
                    </a:lnTo>
                    <a:lnTo>
                      <a:pt x="151" y="1949"/>
                    </a:lnTo>
                    <a:lnTo>
                      <a:pt x="148" y="1959"/>
                    </a:lnTo>
                    <a:lnTo>
                      <a:pt x="141" y="1966"/>
                    </a:lnTo>
                    <a:lnTo>
                      <a:pt x="127" y="1978"/>
                    </a:lnTo>
                    <a:lnTo>
                      <a:pt x="120" y="1990"/>
                    </a:lnTo>
                    <a:lnTo>
                      <a:pt x="118" y="1999"/>
                    </a:lnTo>
                    <a:lnTo>
                      <a:pt x="115" y="2011"/>
                    </a:lnTo>
                    <a:lnTo>
                      <a:pt x="118" y="2016"/>
                    </a:lnTo>
                    <a:lnTo>
                      <a:pt x="120" y="2023"/>
                    </a:lnTo>
                    <a:lnTo>
                      <a:pt x="125" y="2027"/>
                    </a:lnTo>
                    <a:lnTo>
                      <a:pt x="132" y="2030"/>
                    </a:lnTo>
                    <a:lnTo>
                      <a:pt x="141" y="2034"/>
                    </a:lnTo>
                    <a:lnTo>
                      <a:pt x="153" y="2037"/>
                    </a:lnTo>
                    <a:lnTo>
                      <a:pt x="174" y="2039"/>
                    </a:lnTo>
                    <a:lnTo>
                      <a:pt x="193" y="2037"/>
                    </a:lnTo>
                    <a:lnTo>
                      <a:pt x="210" y="2034"/>
                    </a:lnTo>
                    <a:lnTo>
                      <a:pt x="224" y="2030"/>
                    </a:lnTo>
                    <a:lnTo>
                      <a:pt x="233" y="2023"/>
                    </a:lnTo>
                    <a:lnTo>
                      <a:pt x="243" y="2016"/>
                    </a:lnTo>
                    <a:lnTo>
                      <a:pt x="255" y="2001"/>
                    </a:lnTo>
                    <a:lnTo>
                      <a:pt x="259" y="1997"/>
                    </a:lnTo>
                    <a:lnTo>
                      <a:pt x="259" y="1990"/>
                    </a:lnTo>
                    <a:lnTo>
                      <a:pt x="259" y="1973"/>
                    </a:lnTo>
                    <a:lnTo>
                      <a:pt x="257" y="1956"/>
                    </a:lnTo>
                    <a:lnTo>
                      <a:pt x="259" y="1945"/>
                    </a:lnTo>
                    <a:lnTo>
                      <a:pt x="264" y="1931"/>
                    </a:lnTo>
                    <a:lnTo>
                      <a:pt x="269" y="1919"/>
                    </a:lnTo>
                    <a:lnTo>
                      <a:pt x="271" y="1907"/>
                    </a:lnTo>
                    <a:lnTo>
                      <a:pt x="269" y="1897"/>
                    </a:lnTo>
                    <a:lnTo>
                      <a:pt x="269" y="1886"/>
                    </a:lnTo>
                    <a:lnTo>
                      <a:pt x="262" y="1867"/>
                    </a:lnTo>
                    <a:lnTo>
                      <a:pt x="252" y="1850"/>
                    </a:lnTo>
                    <a:lnTo>
                      <a:pt x="250" y="1838"/>
                    </a:lnTo>
                    <a:lnTo>
                      <a:pt x="250" y="1819"/>
                    </a:lnTo>
                    <a:lnTo>
                      <a:pt x="257" y="1775"/>
                    </a:lnTo>
                    <a:lnTo>
                      <a:pt x="264" y="1720"/>
                    </a:lnTo>
                    <a:lnTo>
                      <a:pt x="269" y="1668"/>
                    </a:lnTo>
                    <a:lnTo>
                      <a:pt x="274" y="1614"/>
                    </a:lnTo>
                    <a:lnTo>
                      <a:pt x="278" y="1548"/>
                    </a:lnTo>
                    <a:lnTo>
                      <a:pt x="285" y="1470"/>
                    </a:lnTo>
                    <a:lnTo>
                      <a:pt x="293" y="1373"/>
                    </a:lnTo>
                    <a:lnTo>
                      <a:pt x="295" y="1328"/>
                    </a:lnTo>
                    <a:lnTo>
                      <a:pt x="297" y="1293"/>
                    </a:lnTo>
                    <a:lnTo>
                      <a:pt x="302" y="1264"/>
                    </a:lnTo>
                    <a:lnTo>
                      <a:pt x="307" y="1245"/>
                    </a:lnTo>
                    <a:lnTo>
                      <a:pt x="311" y="1231"/>
                    </a:lnTo>
                    <a:lnTo>
                      <a:pt x="316" y="1224"/>
                    </a:lnTo>
                    <a:lnTo>
                      <a:pt x="318" y="1219"/>
                    </a:lnTo>
                    <a:lnTo>
                      <a:pt x="321" y="1243"/>
                    </a:lnTo>
                    <a:lnTo>
                      <a:pt x="323" y="1271"/>
                    </a:lnTo>
                    <a:lnTo>
                      <a:pt x="335" y="1340"/>
                    </a:lnTo>
                    <a:lnTo>
                      <a:pt x="344" y="1406"/>
                    </a:lnTo>
                    <a:lnTo>
                      <a:pt x="352" y="1458"/>
                    </a:lnTo>
                    <a:lnTo>
                      <a:pt x="356" y="1498"/>
                    </a:lnTo>
                    <a:lnTo>
                      <a:pt x="363" y="1534"/>
                    </a:lnTo>
                    <a:lnTo>
                      <a:pt x="370" y="1571"/>
                    </a:lnTo>
                    <a:lnTo>
                      <a:pt x="375" y="1609"/>
                    </a:lnTo>
                    <a:lnTo>
                      <a:pt x="380" y="1652"/>
                    </a:lnTo>
                    <a:lnTo>
                      <a:pt x="382" y="1697"/>
                    </a:lnTo>
                    <a:lnTo>
                      <a:pt x="382" y="1718"/>
                    </a:lnTo>
                    <a:lnTo>
                      <a:pt x="380" y="1737"/>
                    </a:lnTo>
                    <a:lnTo>
                      <a:pt x="378" y="1756"/>
                    </a:lnTo>
                    <a:lnTo>
                      <a:pt x="370" y="1772"/>
                    </a:lnTo>
                    <a:lnTo>
                      <a:pt x="363" y="1793"/>
                    </a:lnTo>
                    <a:lnTo>
                      <a:pt x="363" y="1810"/>
                    </a:lnTo>
                    <a:lnTo>
                      <a:pt x="366" y="1824"/>
                    </a:lnTo>
                    <a:lnTo>
                      <a:pt x="368" y="1843"/>
                    </a:lnTo>
                    <a:lnTo>
                      <a:pt x="363" y="1864"/>
                    </a:lnTo>
                    <a:lnTo>
                      <a:pt x="359" y="1886"/>
                    </a:lnTo>
                    <a:lnTo>
                      <a:pt x="352" y="1905"/>
                    </a:lnTo>
                    <a:lnTo>
                      <a:pt x="349" y="1921"/>
                    </a:lnTo>
                    <a:lnTo>
                      <a:pt x="349" y="1926"/>
                    </a:lnTo>
                    <a:lnTo>
                      <a:pt x="352" y="1933"/>
                    </a:lnTo>
                    <a:lnTo>
                      <a:pt x="361" y="1945"/>
                    </a:lnTo>
                    <a:lnTo>
                      <a:pt x="370" y="1956"/>
                    </a:lnTo>
                    <a:lnTo>
                      <a:pt x="370" y="1961"/>
                    </a:lnTo>
                    <a:lnTo>
                      <a:pt x="368" y="1966"/>
                    </a:lnTo>
                    <a:lnTo>
                      <a:pt x="359" y="1973"/>
                    </a:lnTo>
                    <a:lnTo>
                      <a:pt x="354" y="1985"/>
                    </a:lnTo>
                    <a:lnTo>
                      <a:pt x="349" y="1997"/>
                    </a:lnTo>
                    <a:lnTo>
                      <a:pt x="349" y="2011"/>
                    </a:lnTo>
                    <a:lnTo>
                      <a:pt x="349" y="2025"/>
                    </a:lnTo>
                    <a:lnTo>
                      <a:pt x="352" y="2030"/>
                    </a:lnTo>
                    <a:lnTo>
                      <a:pt x="356" y="2034"/>
                    </a:lnTo>
                    <a:lnTo>
                      <a:pt x="363" y="2039"/>
                    </a:lnTo>
                    <a:lnTo>
                      <a:pt x="375" y="2044"/>
                    </a:lnTo>
                    <a:lnTo>
                      <a:pt x="389" y="2044"/>
                    </a:lnTo>
                    <a:lnTo>
                      <a:pt x="408" y="2046"/>
                    </a:lnTo>
                    <a:lnTo>
                      <a:pt x="427" y="2044"/>
                    </a:lnTo>
                    <a:lnTo>
                      <a:pt x="444" y="2039"/>
                    </a:lnTo>
                    <a:lnTo>
                      <a:pt x="453" y="2034"/>
                    </a:lnTo>
                    <a:lnTo>
                      <a:pt x="463" y="2027"/>
                    </a:lnTo>
                    <a:lnTo>
                      <a:pt x="470" y="2020"/>
                    </a:lnTo>
                    <a:lnTo>
                      <a:pt x="472" y="2011"/>
                    </a:lnTo>
                    <a:lnTo>
                      <a:pt x="474" y="1997"/>
                    </a:lnTo>
                    <a:lnTo>
                      <a:pt x="472" y="1973"/>
                    </a:lnTo>
                    <a:lnTo>
                      <a:pt x="472" y="1964"/>
                    </a:lnTo>
                    <a:lnTo>
                      <a:pt x="474" y="1956"/>
                    </a:lnTo>
                    <a:lnTo>
                      <a:pt x="479" y="1949"/>
                    </a:lnTo>
                    <a:lnTo>
                      <a:pt x="486" y="1935"/>
                    </a:lnTo>
                    <a:lnTo>
                      <a:pt x="491" y="1919"/>
                    </a:lnTo>
                    <a:lnTo>
                      <a:pt x="491" y="1900"/>
                    </a:lnTo>
                    <a:lnTo>
                      <a:pt x="491" y="1879"/>
                    </a:lnTo>
                    <a:lnTo>
                      <a:pt x="491" y="1869"/>
                    </a:lnTo>
                    <a:lnTo>
                      <a:pt x="493" y="1862"/>
                    </a:lnTo>
                    <a:lnTo>
                      <a:pt x="498" y="1848"/>
                    </a:lnTo>
                    <a:lnTo>
                      <a:pt x="503" y="1824"/>
                    </a:lnTo>
                    <a:lnTo>
                      <a:pt x="507" y="1803"/>
                    </a:lnTo>
                    <a:lnTo>
                      <a:pt x="510" y="1777"/>
                    </a:lnTo>
                    <a:lnTo>
                      <a:pt x="510" y="1704"/>
                    </a:lnTo>
                    <a:lnTo>
                      <a:pt x="507" y="1628"/>
                    </a:lnTo>
                    <a:lnTo>
                      <a:pt x="564" y="1616"/>
                    </a:lnTo>
                    <a:lnTo>
                      <a:pt x="635" y="1597"/>
                    </a:lnTo>
                    <a:lnTo>
                      <a:pt x="725" y="1571"/>
                    </a:lnTo>
                    <a:lnTo>
                      <a:pt x="730" y="1569"/>
                    </a:lnTo>
                    <a:lnTo>
                      <a:pt x="734" y="1567"/>
                    </a:lnTo>
                    <a:lnTo>
                      <a:pt x="739" y="1560"/>
                    </a:lnTo>
                    <a:lnTo>
                      <a:pt x="741" y="1550"/>
                    </a:lnTo>
                    <a:lnTo>
                      <a:pt x="741" y="1491"/>
                    </a:lnTo>
                    <a:lnTo>
                      <a:pt x="739" y="1375"/>
                    </a:lnTo>
                    <a:close/>
                  </a:path>
                </a:pathLst>
              </a:custGeom>
              <a:grp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33" dirty="0">
                  <a:latin typeface="Calibri" panose="020F0502020204030204" pitchFamily="34" charset="0"/>
                </a:endParaRPr>
              </a:p>
            </p:txBody>
          </p:sp>
        </p:grpSp>
      </p:grpSp>
      <p:grpSp>
        <p:nvGrpSpPr>
          <p:cNvPr id="11" name="Group 3">
            <a:extLst>
              <a:ext uri="{FF2B5EF4-FFF2-40B4-BE49-F238E27FC236}">
                <a16:creationId xmlns:a16="http://schemas.microsoft.com/office/drawing/2014/main" id="{1023754E-217E-7E4B-AE0E-CFCE9629F04F}"/>
              </a:ext>
            </a:extLst>
          </p:cNvPr>
          <p:cNvGrpSpPr/>
          <p:nvPr/>
        </p:nvGrpSpPr>
        <p:grpSpPr>
          <a:xfrm>
            <a:off x="439483" y="5262806"/>
            <a:ext cx="662015" cy="602204"/>
            <a:chOff x="4259987" y="2575936"/>
            <a:chExt cx="428289" cy="451653"/>
          </a:xfrm>
        </p:grpSpPr>
        <p:sp>
          <p:nvSpPr>
            <p:cNvPr id="18" name="Rechteck 59">
              <a:extLst>
                <a:ext uri="{FF2B5EF4-FFF2-40B4-BE49-F238E27FC236}">
                  <a16:creationId xmlns:a16="http://schemas.microsoft.com/office/drawing/2014/main" id="{627B9448-A189-074C-BD45-920BCA9618CB}"/>
                </a:ext>
              </a:extLst>
            </p:cNvPr>
            <p:cNvSpPr>
              <a:spLocks noChangeAspect="1"/>
            </p:cNvSpPr>
            <p:nvPr/>
          </p:nvSpPr>
          <p:spPr bwMode="gray">
            <a:xfrm>
              <a:off x="4259987" y="2575936"/>
              <a:ext cx="428289" cy="451653"/>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grpSp>
          <p:nvGrpSpPr>
            <p:cNvPr id="13" name="Group 227">
              <a:extLst>
                <a:ext uri="{FF2B5EF4-FFF2-40B4-BE49-F238E27FC236}">
                  <a16:creationId xmlns:a16="http://schemas.microsoft.com/office/drawing/2014/main" id="{D6A77AF6-9DCF-0F40-90E9-C2C8D2A8E9D3}"/>
                </a:ext>
              </a:extLst>
            </p:cNvPr>
            <p:cNvGrpSpPr>
              <a:grpSpLocks noChangeAspect="1"/>
            </p:cNvGrpSpPr>
            <p:nvPr>
              <p:custDataLst>
                <p:tags r:id="rId1"/>
              </p:custDataLst>
            </p:nvPr>
          </p:nvGrpSpPr>
          <p:grpSpPr bwMode="gray">
            <a:xfrm rot="7786630">
              <a:off x="4321189" y="2653817"/>
              <a:ext cx="313804" cy="297570"/>
              <a:chOff x="3015" y="2023"/>
              <a:chExt cx="318" cy="318"/>
            </a:xfrm>
          </p:grpSpPr>
          <p:sp>
            <p:nvSpPr>
              <p:cNvPr id="20" name="Oval 228">
                <a:extLst>
                  <a:ext uri="{FF2B5EF4-FFF2-40B4-BE49-F238E27FC236}">
                    <a16:creationId xmlns:a16="http://schemas.microsoft.com/office/drawing/2014/main" id="{54CE04CF-8671-3447-8F45-48BD2A755419}"/>
                  </a:ext>
                </a:extLst>
              </p:cNvPr>
              <p:cNvSpPr>
                <a:spLocks noChangeArrowheads="1"/>
              </p:cNvSpPr>
              <p:nvPr>
                <p:custDataLst>
                  <p:tags r:id="rId2"/>
                </p:custDataLst>
              </p:nvPr>
            </p:nvSpPr>
            <p:spPr bwMode="gray">
              <a:xfrm>
                <a:off x="3015" y="2023"/>
                <a:ext cx="318" cy="318"/>
              </a:xfrm>
              <a:prstGeom prst="ellipse">
                <a:avLst/>
              </a:prstGeom>
              <a:solidFill>
                <a:srgbClr val="FFFFFF"/>
              </a:solidFill>
              <a:ln w="63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4000" tIns="110400" rIns="120000" bIns="62400" anchor="ctr"/>
              <a:lstStyle/>
              <a:p>
                <a:pPr algn="l">
                  <a:lnSpc>
                    <a:spcPct val="90000"/>
                  </a:lnSpc>
                  <a:spcBef>
                    <a:spcPct val="25000"/>
                  </a:spcBef>
                </a:pPr>
                <a:endParaRPr lang="en-US" sz="1600" dirty="0">
                  <a:latin typeface="Calibri" panose="020F0502020204030204" pitchFamily="34" charset="0"/>
                </a:endParaRPr>
              </a:p>
            </p:txBody>
          </p:sp>
          <p:sp>
            <p:nvSpPr>
              <p:cNvPr id="21" name="Oval 229">
                <a:extLst>
                  <a:ext uri="{FF2B5EF4-FFF2-40B4-BE49-F238E27FC236}">
                    <a16:creationId xmlns:a16="http://schemas.microsoft.com/office/drawing/2014/main" id="{E98B27A6-32BE-7C43-AD14-9A8B470C60E9}"/>
                  </a:ext>
                </a:extLst>
              </p:cNvPr>
              <p:cNvSpPr>
                <a:spLocks noChangeAspect="1" noChangeArrowheads="1"/>
              </p:cNvSpPr>
              <p:nvPr/>
            </p:nvSpPr>
            <p:spPr bwMode="gray">
              <a:xfrm>
                <a:off x="3015" y="2024"/>
                <a:ext cx="318" cy="314"/>
              </a:xfrm>
              <a:prstGeom prst="ellipse">
                <a:avLst/>
              </a:prstGeom>
              <a:solidFill>
                <a:schemeClr val="bg2">
                  <a:lumMod val="60000"/>
                  <a:lumOff val="40000"/>
                </a:schemeClr>
              </a:solidFill>
              <a:ln w="63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000" tIns="62400" rIns="120000" bIns="62400" anchor="ctr"/>
              <a:lstStyle/>
              <a:p>
                <a:endParaRPr lang="en-US" sz="2133" dirty="0">
                  <a:latin typeface="Calibri" panose="020F0502020204030204" pitchFamily="34" charset="0"/>
                </a:endParaRPr>
              </a:p>
            </p:txBody>
          </p:sp>
          <p:sp>
            <p:nvSpPr>
              <p:cNvPr id="22" name="Arc 230">
                <a:extLst>
                  <a:ext uri="{FF2B5EF4-FFF2-40B4-BE49-F238E27FC236}">
                    <a16:creationId xmlns:a16="http://schemas.microsoft.com/office/drawing/2014/main" id="{43A05856-E651-B346-BB6F-E5C96E48E054}"/>
                  </a:ext>
                </a:extLst>
              </p:cNvPr>
              <p:cNvSpPr>
                <a:spLocks noChangeAspect="1"/>
              </p:cNvSpPr>
              <p:nvPr/>
            </p:nvSpPr>
            <p:spPr bwMode="gray">
              <a:xfrm>
                <a:off x="3015" y="2024"/>
                <a:ext cx="318" cy="314"/>
              </a:xfrm>
              <a:custGeom>
                <a:avLst/>
                <a:gdLst>
                  <a:gd name="G0" fmla="+- 21593 0 0"/>
                  <a:gd name="G1" fmla="+- 21600 0 0"/>
                  <a:gd name="G2" fmla="+- 21600 0 0"/>
                  <a:gd name="T0" fmla="*/ 21593 w 43193"/>
                  <a:gd name="T1" fmla="*/ 0 h 43200"/>
                  <a:gd name="T2" fmla="*/ 0 w 43193"/>
                  <a:gd name="T3" fmla="*/ 22133 h 43200"/>
                  <a:gd name="T4" fmla="*/ 21593 w 43193"/>
                  <a:gd name="T5" fmla="*/ 21600 h 43200"/>
                </a:gdLst>
                <a:ahLst/>
                <a:cxnLst>
                  <a:cxn ang="0">
                    <a:pos x="T0" y="T1"/>
                  </a:cxn>
                  <a:cxn ang="0">
                    <a:pos x="T2" y="T3"/>
                  </a:cxn>
                  <a:cxn ang="0">
                    <a:pos x="T4" y="T5"/>
                  </a:cxn>
                </a:cxnLst>
                <a:rect l="0" t="0" r="r" b="b"/>
                <a:pathLst>
                  <a:path w="43193" h="43200" fill="none" extrusionOk="0">
                    <a:moveTo>
                      <a:pt x="21592" y="0"/>
                    </a:moveTo>
                    <a:cubicBezTo>
                      <a:pt x="33522" y="0"/>
                      <a:pt x="43193" y="9670"/>
                      <a:pt x="43193" y="21600"/>
                    </a:cubicBezTo>
                    <a:cubicBezTo>
                      <a:pt x="43193" y="33529"/>
                      <a:pt x="33522" y="43200"/>
                      <a:pt x="21593" y="43200"/>
                    </a:cubicBezTo>
                    <a:cubicBezTo>
                      <a:pt x="9871" y="43200"/>
                      <a:pt x="288" y="33851"/>
                      <a:pt x="-1" y="22133"/>
                    </a:cubicBezTo>
                  </a:path>
                  <a:path w="43193" h="43200" stroke="0" extrusionOk="0">
                    <a:moveTo>
                      <a:pt x="21592" y="0"/>
                    </a:moveTo>
                    <a:cubicBezTo>
                      <a:pt x="33522" y="0"/>
                      <a:pt x="43193" y="9670"/>
                      <a:pt x="43193" y="21600"/>
                    </a:cubicBezTo>
                    <a:cubicBezTo>
                      <a:pt x="43193" y="33529"/>
                      <a:pt x="33522" y="43200"/>
                      <a:pt x="21593" y="43200"/>
                    </a:cubicBezTo>
                    <a:cubicBezTo>
                      <a:pt x="9871" y="43200"/>
                      <a:pt x="288" y="33851"/>
                      <a:pt x="-1" y="22133"/>
                    </a:cubicBezTo>
                    <a:lnTo>
                      <a:pt x="21593" y="21600"/>
                    </a:lnTo>
                    <a:close/>
                  </a:path>
                </a:pathLst>
              </a:custGeom>
              <a:solidFill>
                <a:srgbClr val="78A779"/>
              </a:solidFill>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lIns="120000" tIns="62400" rIns="120000" bIns="62400" anchor="ctr"/>
              <a:lstStyle/>
              <a:p>
                <a:endParaRPr lang="en-US" sz="2133" dirty="0">
                  <a:solidFill>
                    <a:srgbClr val="FFC000"/>
                  </a:solidFill>
                  <a:latin typeface="Calibri" panose="020F0502020204030204" pitchFamily="34" charset="0"/>
                </a:endParaRPr>
              </a:p>
            </p:txBody>
          </p:sp>
        </p:grpSp>
      </p:grpSp>
      <p:grpSp>
        <p:nvGrpSpPr>
          <p:cNvPr id="17" name="Gruppieren 85">
            <a:extLst>
              <a:ext uri="{FF2B5EF4-FFF2-40B4-BE49-F238E27FC236}">
                <a16:creationId xmlns:a16="http://schemas.microsoft.com/office/drawing/2014/main" id="{EC6439DC-65FC-B443-A155-71BDFCC0EA4A}"/>
              </a:ext>
            </a:extLst>
          </p:cNvPr>
          <p:cNvGrpSpPr>
            <a:grpSpLocks noChangeAspect="1"/>
          </p:cNvGrpSpPr>
          <p:nvPr/>
        </p:nvGrpSpPr>
        <p:grpSpPr>
          <a:xfrm>
            <a:off x="454722" y="1220756"/>
            <a:ext cx="644839" cy="612065"/>
            <a:chOff x="5805661" y="1403251"/>
            <a:chExt cx="1090800" cy="1090800"/>
          </a:xfrm>
        </p:grpSpPr>
        <p:sp>
          <p:nvSpPr>
            <p:cNvPr id="24" name="Rechteck 86">
              <a:extLst>
                <a:ext uri="{FF2B5EF4-FFF2-40B4-BE49-F238E27FC236}">
                  <a16:creationId xmlns:a16="http://schemas.microsoft.com/office/drawing/2014/main" id="{5FA13699-347B-3D46-B22B-1A39B7809DA8}"/>
                </a:ext>
              </a:extLst>
            </p:cNvPr>
            <p:cNvSpPr>
              <a:spLocks noChangeAspect="1"/>
            </p:cNvSpPr>
            <p:nvPr/>
          </p:nvSpPr>
          <p:spPr bwMode="gray">
            <a:xfrm>
              <a:off x="5805661" y="1403251"/>
              <a:ext cx="1090800" cy="10908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25" name="Freeform 26">
              <a:extLst>
                <a:ext uri="{FF2B5EF4-FFF2-40B4-BE49-F238E27FC236}">
                  <a16:creationId xmlns:a16="http://schemas.microsoft.com/office/drawing/2014/main" id="{1573A0BB-BF75-F84D-A69A-C650EA56E571}"/>
                </a:ext>
              </a:extLst>
            </p:cNvPr>
            <p:cNvSpPr>
              <a:spLocks noEditPoints="1"/>
            </p:cNvSpPr>
            <p:nvPr/>
          </p:nvSpPr>
          <p:spPr bwMode="auto">
            <a:xfrm>
              <a:off x="6024830" y="1543477"/>
              <a:ext cx="633412" cy="808038"/>
            </a:xfrm>
            <a:custGeom>
              <a:avLst/>
              <a:gdLst/>
              <a:ahLst/>
              <a:cxnLst>
                <a:cxn ang="0">
                  <a:pos x="31" y="0"/>
                </a:cxn>
                <a:cxn ang="0">
                  <a:pos x="0" y="398"/>
                </a:cxn>
                <a:cxn ang="0">
                  <a:pos x="306" y="431"/>
                </a:cxn>
                <a:cxn ang="0">
                  <a:pos x="337" y="102"/>
                </a:cxn>
                <a:cxn ang="0">
                  <a:pos x="236" y="21"/>
                </a:cxn>
                <a:cxn ang="0">
                  <a:pos x="248" y="108"/>
                </a:cxn>
                <a:cxn ang="0">
                  <a:pos x="236" y="21"/>
                </a:cxn>
                <a:cxn ang="0">
                  <a:pos x="306" y="411"/>
                </a:cxn>
                <a:cxn ang="0">
                  <a:pos x="20" y="398"/>
                </a:cxn>
                <a:cxn ang="0">
                  <a:pos x="31" y="20"/>
                </a:cxn>
                <a:cxn ang="0">
                  <a:pos x="216" y="95"/>
                </a:cxn>
                <a:cxn ang="0">
                  <a:pos x="317" y="128"/>
                </a:cxn>
                <a:cxn ang="0">
                  <a:pos x="293" y="295"/>
                </a:cxn>
                <a:cxn ang="0">
                  <a:pos x="55" y="306"/>
                </a:cxn>
                <a:cxn ang="0">
                  <a:pos x="55" y="285"/>
                </a:cxn>
                <a:cxn ang="0">
                  <a:pos x="293" y="295"/>
                </a:cxn>
                <a:cxn ang="0">
                  <a:pos x="282" y="266"/>
                </a:cxn>
                <a:cxn ang="0">
                  <a:pos x="45" y="255"/>
                </a:cxn>
                <a:cxn ang="0">
                  <a:pos x="282" y="245"/>
                </a:cxn>
                <a:cxn ang="0">
                  <a:pos x="293" y="215"/>
                </a:cxn>
                <a:cxn ang="0">
                  <a:pos x="55" y="226"/>
                </a:cxn>
                <a:cxn ang="0">
                  <a:pos x="55" y="205"/>
                </a:cxn>
                <a:cxn ang="0">
                  <a:pos x="293" y="215"/>
                </a:cxn>
                <a:cxn ang="0">
                  <a:pos x="282" y="165"/>
                </a:cxn>
                <a:cxn ang="0">
                  <a:pos x="282" y="186"/>
                </a:cxn>
                <a:cxn ang="0">
                  <a:pos x="45" y="175"/>
                </a:cxn>
                <a:cxn ang="0">
                  <a:pos x="45" y="135"/>
                </a:cxn>
                <a:cxn ang="0">
                  <a:pos x="146" y="125"/>
                </a:cxn>
                <a:cxn ang="0">
                  <a:pos x="146" y="146"/>
                </a:cxn>
                <a:cxn ang="0">
                  <a:pos x="45" y="135"/>
                </a:cxn>
                <a:cxn ang="0">
                  <a:pos x="55" y="85"/>
                </a:cxn>
                <a:cxn ang="0">
                  <a:pos x="157" y="95"/>
                </a:cxn>
                <a:cxn ang="0">
                  <a:pos x="55" y="106"/>
                </a:cxn>
                <a:cxn ang="0">
                  <a:pos x="293" y="335"/>
                </a:cxn>
                <a:cxn ang="0">
                  <a:pos x="168" y="346"/>
                </a:cxn>
                <a:cxn ang="0">
                  <a:pos x="168" y="325"/>
                </a:cxn>
                <a:cxn ang="0">
                  <a:pos x="293" y="335"/>
                </a:cxn>
              </a:cxnLst>
              <a:rect l="0" t="0" r="r" b="b"/>
              <a:pathLst>
                <a:path w="337" h="431">
                  <a:moveTo>
                    <a:pt x="244" y="0"/>
                  </a:moveTo>
                  <a:cubicBezTo>
                    <a:pt x="31" y="0"/>
                    <a:pt x="31" y="0"/>
                    <a:pt x="31" y="0"/>
                  </a:cubicBezTo>
                  <a:cubicBezTo>
                    <a:pt x="14" y="0"/>
                    <a:pt x="0" y="15"/>
                    <a:pt x="0" y="33"/>
                  </a:cubicBezTo>
                  <a:cubicBezTo>
                    <a:pt x="0" y="398"/>
                    <a:pt x="0" y="398"/>
                    <a:pt x="0" y="398"/>
                  </a:cubicBezTo>
                  <a:cubicBezTo>
                    <a:pt x="0" y="416"/>
                    <a:pt x="14" y="431"/>
                    <a:pt x="31" y="431"/>
                  </a:cubicBezTo>
                  <a:cubicBezTo>
                    <a:pt x="306" y="431"/>
                    <a:pt x="306" y="431"/>
                    <a:pt x="306" y="431"/>
                  </a:cubicBezTo>
                  <a:cubicBezTo>
                    <a:pt x="323" y="431"/>
                    <a:pt x="337" y="416"/>
                    <a:pt x="337" y="398"/>
                  </a:cubicBezTo>
                  <a:cubicBezTo>
                    <a:pt x="337" y="102"/>
                    <a:pt x="337" y="102"/>
                    <a:pt x="337" y="102"/>
                  </a:cubicBezTo>
                  <a:lnTo>
                    <a:pt x="244" y="0"/>
                  </a:lnTo>
                  <a:close/>
                  <a:moveTo>
                    <a:pt x="236" y="21"/>
                  </a:moveTo>
                  <a:cubicBezTo>
                    <a:pt x="316" y="108"/>
                    <a:pt x="316" y="108"/>
                    <a:pt x="316" y="108"/>
                  </a:cubicBezTo>
                  <a:cubicBezTo>
                    <a:pt x="248" y="108"/>
                    <a:pt x="248" y="108"/>
                    <a:pt x="248" y="108"/>
                  </a:cubicBezTo>
                  <a:cubicBezTo>
                    <a:pt x="242" y="108"/>
                    <a:pt x="236" y="103"/>
                    <a:pt x="236" y="95"/>
                  </a:cubicBezTo>
                  <a:lnTo>
                    <a:pt x="236" y="21"/>
                  </a:lnTo>
                  <a:close/>
                  <a:moveTo>
                    <a:pt x="317" y="398"/>
                  </a:moveTo>
                  <a:cubicBezTo>
                    <a:pt x="317" y="405"/>
                    <a:pt x="312" y="411"/>
                    <a:pt x="306" y="411"/>
                  </a:cubicBezTo>
                  <a:cubicBezTo>
                    <a:pt x="31" y="411"/>
                    <a:pt x="31" y="411"/>
                    <a:pt x="31" y="411"/>
                  </a:cubicBezTo>
                  <a:cubicBezTo>
                    <a:pt x="25" y="411"/>
                    <a:pt x="20" y="405"/>
                    <a:pt x="20" y="398"/>
                  </a:cubicBezTo>
                  <a:cubicBezTo>
                    <a:pt x="20" y="33"/>
                    <a:pt x="20" y="33"/>
                    <a:pt x="20" y="33"/>
                  </a:cubicBezTo>
                  <a:cubicBezTo>
                    <a:pt x="20" y="26"/>
                    <a:pt x="25" y="20"/>
                    <a:pt x="31" y="20"/>
                  </a:cubicBezTo>
                  <a:cubicBezTo>
                    <a:pt x="216" y="20"/>
                    <a:pt x="216" y="20"/>
                    <a:pt x="216" y="20"/>
                  </a:cubicBezTo>
                  <a:cubicBezTo>
                    <a:pt x="216" y="95"/>
                    <a:pt x="216" y="95"/>
                    <a:pt x="216" y="95"/>
                  </a:cubicBezTo>
                  <a:cubicBezTo>
                    <a:pt x="216" y="114"/>
                    <a:pt x="231" y="128"/>
                    <a:pt x="248" y="128"/>
                  </a:cubicBezTo>
                  <a:cubicBezTo>
                    <a:pt x="317" y="128"/>
                    <a:pt x="317" y="128"/>
                    <a:pt x="317" y="128"/>
                  </a:cubicBezTo>
                  <a:lnTo>
                    <a:pt x="317" y="398"/>
                  </a:lnTo>
                  <a:close/>
                  <a:moveTo>
                    <a:pt x="293" y="295"/>
                  </a:moveTo>
                  <a:cubicBezTo>
                    <a:pt x="293" y="301"/>
                    <a:pt x="288" y="306"/>
                    <a:pt x="282" y="306"/>
                  </a:cubicBezTo>
                  <a:cubicBezTo>
                    <a:pt x="55" y="306"/>
                    <a:pt x="55" y="306"/>
                    <a:pt x="55" y="306"/>
                  </a:cubicBezTo>
                  <a:cubicBezTo>
                    <a:pt x="49" y="306"/>
                    <a:pt x="45" y="301"/>
                    <a:pt x="45" y="295"/>
                  </a:cubicBezTo>
                  <a:cubicBezTo>
                    <a:pt x="45" y="290"/>
                    <a:pt x="49" y="285"/>
                    <a:pt x="55" y="285"/>
                  </a:cubicBezTo>
                  <a:cubicBezTo>
                    <a:pt x="282" y="285"/>
                    <a:pt x="282" y="285"/>
                    <a:pt x="282" y="285"/>
                  </a:cubicBezTo>
                  <a:cubicBezTo>
                    <a:pt x="288" y="285"/>
                    <a:pt x="293" y="290"/>
                    <a:pt x="293" y="295"/>
                  </a:cubicBezTo>
                  <a:close/>
                  <a:moveTo>
                    <a:pt x="293" y="255"/>
                  </a:moveTo>
                  <a:cubicBezTo>
                    <a:pt x="293" y="261"/>
                    <a:pt x="288" y="266"/>
                    <a:pt x="282" y="266"/>
                  </a:cubicBezTo>
                  <a:cubicBezTo>
                    <a:pt x="55" y="266"/>
                    <a:pt x="55" y="266"/>
                    <a:pt x="55" y="266"/>
                  </a:cubicBezTo>
                  <a:cubicBezTo>
                    <a:pt x="49" y="266"/>
                    <a:pt x="45" y="261"/>
                    <a:pt x="45" y="255"/>
                  </a:cubicBezTo>
                  <a:cubicBezTo>
                    <a:pt x="45" y="250"/>
                    <a:pt x="49" y="245"/>
                    <a:pt x="55" y="245"/>
                  </a:cubicBezTo>
                  <a:cubicBezTo>
                    <a:pt x="282" y="245"/>
                    <a:pt x="282" y="245"/>
                    <a:pt x="282" y="245"/>
                  </a:cubicBezTo>
                  <a:cubicBezTo>
                    <a:pt x="288" y="245"/>
                    <a:pt x="293" y="250"/>
                    <a:pt x="293" y="255"/>
                  </a:cubicBezTo>
                  <a:close/>
                  <a:moveTo>
                    <a:pt x="293" y="215"/>
                  </a:moveTo>
                  <a:cubicBezTo>
                    <a:pt x="293" y="221"/>
                    <a:pt x="288" y="226"/>
                    <a:pt x="282" y="226"/>
                  </a:cubicBezTo>
                  <a:cubicBezTo>
                    <a:pt x="55" y="226"/>
                    <a:pt x="55" y="226"/>
                    <a:pt x="55" y="226"/>
                  </a:cubicBezTo>
                  <a:cubicBezTo>
                    <a:pt x="49" y="226"/>
                    <a:pt x="45" y="221"/>
                    <a:pt x="45" y="215"/>
                  </a:cubicBezTo>
                  <a:cubicBezTo>
                    <a:pt x="45" y="210"/>
                    <a:pt x="49" y="205"/>
                    <a:pt x="55" y="205"/>
                  </a:cubicBezTo>
                  <a:cubicBezTo>
                    <a:pt x="282" y="205"/>
                    <a:pt x="282" y="205"/>
                    <a:pt x="282" y="205"/>
                  </a:cubicBezTo>
                  <a:cubicBezTo>
                    <a:pt x="288" y="205"/>
                    <a:pt x="293" y="210"/>
                    <a:pt x="293" y="215"/>
                  </a:cubicBezTo>
                  <a:close/>
                  <a:moveTo>
                    <a:pt x="55" y="165"/>
                  </a:moveTo>
                  <a:cubicBezTo>
                    <a:pt x="282" y="165"/>
                    <a:pt x="282" y="165"/>
                    <a:pt x="282" y="165"/>
                  </a:cubicBezTo>
                  <a:cubicBezTo>
                    <a:pt x="288" y="165"/>
                    <a:pt x="293" y="170"/>
                    <a:pt x="293" y="175"/>
                  </a:cubicBezTo>
                  <a:cubicBezTo>
                    <a:pt x="293" y="181"/>
                    <a:pt x="288" y="186"/>
                    <a:pt x="282" y="186"/>
                  </a:cubicBezTo>
                  <a:cubicBezTo>
                    <a:pt x="55" y="186"/>
                    <a:pt x="55" y="186"/>
                    <a:pt x="55" y="186"/>
                  </a:cubicBezTo>
                  <a:cubicBezTo>
                    <a:pt x="49" y="186"/>
                    <a:pt x="45" y="181"/>
                    <a:pt x="45" y="175"/>
                  </a:cubicBezTo>
                  <a:cubicBezTo>
                    <a:pt x="45" y="170"/>
                    <a:pt x="49" y="165"/>
                    <a:pt x="55" y="165"/>
                  </a:cubicBezTo>
                  <a:close/>
                  <a:moveTo>
                    <a:pt x="45" y="135"/>
                  </a:moveTo>
                  <a:cubicBezTo>
                    <a:pt x="45" y="130"/>
                    <a:pt x="49" y="125"/>
                    <a:pt x="55" y="125"/>
                  </a:cubicBezTo>
                  <a:cubicBezTo>
                    <a:pt x="146" y="125"/>
                    <a:pt x="146" y="125"/>
                    <a:pt x="146" y="125"/>
                  </a:cubicBezTo>
                  <a:cubicBezTo>
                    <a:pt x="152" y="125"/>
                    <a:pt x="157" y="130"/>
                    <a:pt x="157" y="135"/>
                  </a:cubicBezTo>
                  <a:cubicBezTo>
                    <a:pt x="157" y="141"/>
                    <a:pt x="152" y="146"/>
                    <a:pt x="146" y="146"/>
                  </a:cubicBezTo>
                  <a:cubicBezTo>
                    <a:pt x="55" y="146"/>
                    <a:pt x="55" y="146"/>
                    <a:pt x="55" y="146"/>
                  </a:cubicBezTo>
                  <a:cubicBezTo>
                    <a:pt x="49" y="146"/>
                    <a:pt x="45" y="141"/>
                    <a:pt x="45" y="135"/>
                  </a:cubicBezTo>
                  <a:close/>
                  <a:moveTo>
                    <a:pt x="45" y="95"/>
                  </a:moveTo>
                  <a:cubicBezTo>
                    <a:pt x="45" y="90"/>
                    <a:pt x="49" y="85"/>
                    <a:pt x="55" y="85"/>
                  </a:cubicBezTo>
                  <a:cubicBezTo>
                    <a:pt x="146" y="85"/>
                    <a:pt x="146" y="85"/>
                    <a:pt x="146" y="85"/>
                  </a:cubicBezTo>
                  <a:cubicBezTo>
                    <a:pt x="152" y="85"/>
                    <a:pt x="157" y="90"/>
                    <a:pt x="157" y="95"/>
                  </a:cubicBezTo>
                  <a:cubicBezTo>
                    <a:pt x="157" y="101"/>
                    <a:pt x="152" y="106"/>
                    <a:pt x="146" y="106"/>
                  </a:cubicBezTo>
                  <a:cubicBezTo>
                    <a:pt x="55" y="106"/>
                    <a:pt x="55" y="106"/>
                    <a:pt x="55" y="106"/>
                  </a:cubicBezTo>
                  <a:cubicBezTo>
                    <a:pt x="49" y="106"/>
                    <a:pt x="45" y="101"/>
                    <a:pt x="45" y="95"/>
                  </a:cubicBezTo>
                  <a:close/>
                  <a:moveTo>
                    <a:pt x="293" y="335"/>
                  </a:moveTo>
                  <a:cubicBezTo>
                    <a:pt x="293" y="341"/>
                    <a:pt x="288" y="346"/>
                    <a:pt x="282" y="346"/>
                  </a:cubicBezTo>
                  <a:cubicBezTo>
                    <a:pt x="168" y="346"/>
                    <a:pt x="168" y="346"/>
                    <a:pt x="168" y="346"/>
                  </a:cubicBezTo>
                  <a:cubicBezTo>
                    <a:pt x="162" y="346"/>
                    <a:pt x="157" y="341"/>
                    <a:pt x="157" y="335"/>
                  </a:cubicBezTo>
                  <a:cubicBezTo>
                    <a:pt x="157" y="330"/>
                    <a:pt x="162" y="325"/>
                    <a:pt x="168" y="325"/>
                  </a:cubicBezTo>
                  <a:cubicBezTo>
                    <a:pt x="282" y="325"/>
                    <a:pt x="282" y="325"/>
                    <a:pt x="282" y="325"/>
                  </a:cubicBezTo>
                  <a:cubicBezTo>
                    <a:pt x="288" y="325"/>
                    <a:pt x="293" y="330"/>
                    <a:pt x="293" y="33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sp>
        <p:nvSpPr>
          <p:cNvPr id="26" name="Прямоугольник 25">
            <a:extLst>
              <a:ext uri="{FF2B5EF4-FFF2-40B4-BE49-F238E27FC236}">
                <a16:creationId xmlns:a16="http://schemas.microsoft.com/office/drawing/2014/main" id="{FE017FA9-56D0-0046-B105-E3A849FDE05E}"/>
              </a:ext>
            </a:extLst>
          </p:cNvPr>
          <p:cNvSpPr/>
          <p:nvPr/>
        </p:nvSpPr>
        <p:spPr>
          <a:xfrm>
            <a:off x="1111429" y="1124744"/>
            <a:ext cx="4888561" cy="1323439"/>
          </a:xfrm>
          <a:prstGeom prst="rect">
            <a:avLst/>
          </a:prstGeom>
        </p:spPr>
        <p:txBody>
          <a:bodyPr wrap="square">
            <a:spAutoFit/>
          </a:bodyPr>
          <a:lstStyle/>
          <a:p>
            <a:r>
              <a:rPr lang="ru-RU" sz="1600" b="1" dirty="0">
                <a:solidFill>
                  <a:srgbClr val="000000"/>
                </a:solidFill>
                <a:cs typeface="Arial" panose="020B0604020202020204" pitchFamily="34" charset="0"/>
              </a:rPr>
              <a:t>Этапы:</a:t>
            </a:r>
            <a:endParaRPr lang="en-US" sz="1600" b="1" dirty="0">
              <a:solidFill>
                <a:srgbClr val="000000"/>
              </a:solidFill>
              <a:cs typeface="Arial" panose="020B0604020202020204" pitchFamily="34" charset="0"/>
            </a:endParaRPr>
          </a:p>
          <a:p>
            <a:pPr algn="just"/>
            <a:r>
              <a:rPr lang="ru-RU" sz="1600" u="sng" dirty="0">
                <a:solidFill>
                  <a:srgbClr val="000000"/>
                </a:solidFill>
                <a:cs typeface="Arial" panose="020B0604020202020204" pitchFamily="34" charset="0"/>
              </a:rPr>
              <a:t>Этап 1:</a:t>
            </a:r>
            <a:r>
              <a:rPr lang="ru-RU" sz="1600" dirty="0">
                <a:solidFill>
                  <a:srgbClr val="000000"/>
                </a:solidFill>
                <a:cs typeface="Arial" panose="020B0604020202020204" pitchFamily="34" charset="0"/>
              </a:rPr>
              <a:t> Кабинетное исследование</a:t>
            </a:r>
          </a:p>
          <a:p>
            <a:pPr algn="just"/>
            <a:r>
              <a:rPr lang="ru-RU" sz="1600" u="sng" dirty="0">
                <a:solidFill>
                  <a:srgbClr val="000000"/>
                </a:solidFill>
                <a:cs typeface="Arial" panose="020B0604020202020204" pitchFamily="34" charset="0"/>
              </a:rPr>
              <a:t>Этап 2:</a:t>
            </a:r>
            <a:r>
              <a:rPr lang="ru-RU" sz="1600" dirty="0">
                <a:solidFill>
                  <a:srgbClr val="000000"/>
                </a:solidFill>
                <a:cs typeface="Arial" panose="020B0604020202020204" pitchFamily="34" charset="0"/>
              </a:rPr>
              <a:t> </a:t>
            </a:r>
            <a:r>
              <a:rPr lang="ru-RU" sz="1600" dirty="0"/>
              <a:t>Общенациональный репрезентативный опрос населения. </a:t>
            </a:r>
            <a:r>
              <a:rPr lang="ru-RU" sz="1600" dirty="0">
                <a:solidFill>
                  <a:srgbClr val="000000"/>
                </a:solidFill>
                <a:cs typeface="Arial" panose="020B0604020202020204" pitchFamily="34" charset="0"/>
              </a:rPr>
              <a:t> </a:t>
            </a:r>
          </a:p>
          <a:p>
            <a:pPr algn="just"/>
            <a:r>
              <a:rPr lang="ru-RU" sz="1600" u="sng" dirty="0">
                <a:solidFill>
                  <a:srgbClr val="000000"/>
                </a:solidFill>
                <a:cs typeface="Arial" panose="020B0604020202020204" pitchFamily="34" charset="0"/>
              </a:rPr>
              <a:t>Этап 3:</a:t>
            </a:r>
            <a:r>
              <a:rPr lang="ru-RU" sz="1600" dirty="0">
                <a:solidFill>
                  <a:srgbClr val="000000"/>
                </a:solidFill>
                <a:cs typeface="Arial" panose="020B0604020202020204" pitchFamily="34" charset="0"/>
              </a:rPr>
              <a:t> фокус-групповые дискуссии</a:t>
            </a:r>
          </a:p>
        </p:txBody>
      </p:sp>
      <p:sp>
        <p:nvSpPr>
          <p:cNvPr id="27" name="Прямоугольник 26">
            <a:extLst>
              <a:ext uri="{FF2B5EF4-FFF2-40B4-BE49-F238E27FC236}">
                <a16:creationId xmlns:a16="http://schemas.microsoft.com/office/drawing/2014/main" id="{E2CBBDE1-DCF9-DE48-8417-8656B30247F5}"/>
              </a:ext>
            </a:extLst>
          </p:cNvPr>
          <p:cNvSpPr/>
          <p:nvPr/>
        </p:nvSpPr>
        <p:spPr>
          <a:xfrm>
            <a:off x="1099559" y="2588972"/>
            <a:ext cx="4101557" cy="830997"/>
          </a:xfrm>
          <a:prstGeom prst="rect">
            <a:avLst/>
          </a:prstGeom>
        </p:spPr>
        <p:txBody>
          <a:bodyPr wrap="square">
            <a:spAutoFit/>
          </a:bodyPr>
          <a:lstStyle/>
          <a:p>
            <a:pPr lvl="0" algn="just"/>
            <a:r>
              <a:rPr lang="ru-RU" sz="1600" b="1" dirty="0">
                <a:solidFill>
                  <a:srgbClr val="000000"/>
                </a:solidFill>
                <a:cs typeface="Arial" panose="020B0604020202020204" pitchFamily="34" charset="0"/>
              </a:rPr>
              <a:t>Продолжительность</a:t>
            </a:r>
            <a:r>
              <a:rPr lang="en-US" sz="1600" b="1" dirty="0">
                <a:solidFill>
                  <a:srgbClr val="000000"/>
                </a:solidFill>
                <a:cs typeface="Arial" panose="020B0604020202020204" pitchFamily="34" charset="0"/>
              </a:rPr>
              <a:t> </a:t>
            </a:r>
            <a:endParaRPr lang="ru-RU" sz="1600" b="1" dirty="0">
              <a:solidFill>
                <a:srgbClr val="000000"/>
              </a:solidFill>
              <a:cs typeface="Arial" panose="020B0604020202020204" pitchFamily="34" charset="0"/>
            </a:endParaRPr>
          </a:p>
          <a:p>
            <a:pPr lvl="0" algn="just"/>
            <a:r>
              <a:rPr lang="ru-RU" sz="1600" u="sng" dirty="0">
                <a:solidFill>
                  <a:srgbClr val="000000"/>
                </a:solidFill>
                <a:cs typeface="Arial" panose="020B0604020202020204" pitchFamily="34" charset="0"/>
              </a:rPr>
              <a:t>Этап 2:</a:t>
            </a:r>
            <a:r>
              <a:rPr lang="ru-RU" sz="1600" dirty="0">
                <a:solidFill>
                  <a:srgbClr val="000000"/>
                </a:solidFill>
                <a:cs typeface="Arial" panose="020B0604020202020204" pitchFamily="34" charset="0"/>
              </a:rPr>
              <a:t> анкетный опрос</a:t>
            </a:r>
            <a:r>
              <a:rPr lang="ru-RU" sz="1600" b="1" dirty="0">
                <a:solidFill>
                  <a:srgbClr val="000000"/>
                </a:solidFill>
                <a:cs typeface="Arial" panose="020B0604020202020204" pitchFamily="34" charset="0"/>
              </a:rPr>
              <a:t> - </a:t>
            </a:r>
            <a:r>
              <a:rPr lang="ru-RU" sz="1600" dirty="0">
                <a:solidFill>
                  <a:srgbClr val="000000"/>
                </a:solidFill>
                <a:cs typeface="Arial" panose="020B0604020202020204" pitchFamily="34" charset="0"/>
              </a:rPr>
              <a:t>20 минут </a:t>
            </a:r>
          </a:p>
          <a:p>
            <a:pPr algn="just"/>
            <a:r>
              <a:rPr lang="ru-RU" sz="1600" u="sng" dirty="0">
                <a:solidFill>
                  <a:srgbClr val="000000"/>
                </a:solidFill>
                <a:cs typeface="Arial" panose="020B0604020202020204" pitchFamily="34" charset="0"/>
              </a:rPr>
              <a:t>Этап 3:</a:t>
            </a:r>
            <a:r>
              <a:rPr lang="ru-RU" sz="1600" dirty="0">
                <a:solidFill>
                  <a:srgbClr val="000000"/>
                </a:solidFill>
                <a:cs typeface="Arial" panose="020B0604020202020204" pitchFamily="34" charset="0"/>
              </a:rPr>
              <a:t> фокус-группы </a:t>
            </a:r>
            <a:r>
              <a:rPr lang="ru-RU" sz="1600" b="1" dirty="0">
                <a:solidFill>
                  <a:srgbClr val="000000"/>
                </a:solidFill>
                <a:cs typeface="Arial" panose="020B0604020202020204" pitchFamily="34" charset="0"/>
              </a:rPr>
              <a:t>– </a:t>
            </a:r>
            <a:r>
              <a:rPr lang="ru-RU" sz="1600" dirty="0">
                <a:solidFill>
                  <a:srgbClr val="000000"/>
                </a:solidFill>
                <a:cs typeface="Arial" panose="020B0604020202020204" pitchFamily="34" charset="0"/>
              </a:rPr>
              <a:t>2-2,5 часа</a:t>
            </a:r>
          </a:p>
        </p:txBody>
      </p:sp>
      <p:sp>
        <p:nvSpPr>
          <p:cNvPr id="28" name="Прямоугольник 27">
            <a:extLst>
              <a:ext uri="{FF2B5EF4-FFF2-40B4-BE49-F238E27FC236}">
                <a16:creationId xmlns:a16="http://schemas.microsoft.com/office/drawing/2014/main" id="{ECA8EF71-B447-5B42-BD02-37757C44D4DC}"/>
              </a:ext>
            </a:extLst>
          </p:cNvPr>
          <p:cNvSpPr/>
          <p:nvPr/>
        </p:nvSpPr>
        <p:spPr>
          <a:xfrm>
            <a:off x="1101497" y="3621021"/>
            <a:ext cx="5620344" cy="1200329"/>
          </a:xfrm>
          <a:prstGeom prst="rect">
            <a:avLst/>
          </a:prstGeom>
        </p:spPr>
        <p:txBody>
          <a:bodyPr wrap="square">
            <a:spAutoFit/>
          </a:bodyPr>
          <a:lstStyle/>
          <a:p>
            <a:pPr lvl="0" algn="just">
              <a:lnSpc>
                <a:spcPct val="150000"/>
              </a:lnSpc>
            </a:pPr>
            <a:r>
              <a:rPr lang="ru-RU" sz="1600" b="1" dirty="0">
                <a:solidFill>
                  <a:srgbClr val="000000"/>
                </a:solidFill>
                <a:cs typeface="Arial" panose="020B0604020202020204" pitchFamily="34" charset="0"/>
              </a:rPr>
              <a:t>Целевая аудитория количественного этапа</a:t>
            </a:r>
          </a:p>
          <a:p>
            <a:pPr marL="228594" indent="-228594" algn="just">
              <a:buFont typeface="Arial" panose="020B0604020202020204" pitchFamily="34" charset="0"/>
              <a:buChar char="•"/>
            </a:pPr>
            <a:r>
              <a:rPr lang="ru-RU" sz="1600" dirty="0">
                <a:solidFill>
                  <a:srgbClr val="000000"/>
                </a:solidFill>
                <a:cs typeface="Arial" panose="020B0604020202020204" pitchFamily="34" charset="0"/>
              </a:rPr>
              <a:t>50 % женщин и 50 % мужчин </a:t>
            </a:r>
          </a:p>
          <a:p>
            <a:pPr marL="228594" indent="-228594" algn="just">
              <a:buFont typeface="Arial" panose="020B0604020202020204" pitchFamily="34" charset="0"/>
              <a:buChar char="•"/>
            </a:pPr>
            <a:r>
              <a:rPr lang="ru-RU" sz="1600" dirty="0">
                <a:solidFill>
                  <a:srgbClr val="000000"/>
                </a:solidFill>
                <a:cs typeface="Arial" panose="020B0604020202020204" pitchFamily="34" charset="0"/>
              </a:rPr>
              <a:t>Резиденты РК от 18 лет и старше</a:t>
            </a:r>
          </a:p>
          <a:p>
            <a:pPr marL="228594" indent="-228594" algn="just">
              <a:buFont typeface="Arial" panose="020B0604020202020204" pitchFamily="34" charset="0"/>
              <a:buChar char="•"/>
            </a:pPr>
            <a:r>
              <a:rPr lang="ru-RU" sz="1600" dirty="0">
                <a:solidFill>
                  <a:srgbClr val="000000"/>
                </a:solidFill>
                <a:cs typeface="Arial" panose="020B0604020202020204" pitchFamily="34" charset="0"/>
              </a:rPr>
              <a:t>Реальные и потенциальные потребители финансовых услуг</a:t>
            </a:r>
          </a:p>
        </p:txBody>
      </p:sp>
      <p:sp>
        <p:nvSpPr>
          <p:cNvPr id="29" name="Прямоугольник 28">
            <a:extLst>
              <a:ext uri="{FF2B5EF4-FFF2-40B4-BE49-F238E27FC236}">
                <a16:creationId xmlns:a16="http://schemas.microsoft.com/office/drawing/2014/main" id="{3A643555-4B0E-504E-9A45-8897A0B1DCE7}"/>
              </a:ext>
            </a:extLst>
          </p:cNvPr>
          <p:cNvSpPr/>
          <p:nvPr/>
        </p:nvSpPr>
        <p:spPr>
          <a:xfrm>
            <a:off x="7440149" y="1219878"/>
            <a:ext cx="4416491" cy="1077218"/>
          </a:xfrm>
          <a:prstGeom prst="rect">
            <a:avLst/>
          </a:prstGeom>
        </p:spPr>
        <p:txBody>
          <a:bodyPr wrap="square">
            <a:spAutoFit/>
          </a:bodyPr>
          <a:lstStyle/>
          <a:p>
            <a:pPr lvl="0"/>
            <a:r>
              <a:rPr lang="ru-RU" sz="1600" b="1" dirty="0">
                <a:solidFill>
                  <a:srgbClr val="000000"/>
                </a:solidFill>
                <a:cs typeface="Arial" panose="020B0604020202020204" pitchFamily="34" charset="0"/>
              </a:rPr>
              <a:t>География:</a:t>
            </a:r>
          </a:p>
          <a:p>
            <a:r>
              <a:rPr lang="ru-RU" sz="1600" u="sng" dirty="0">
                <a:solidFill>
                  <a:srgbClr val="000000"/>
                </a:solidFill>
                <a:cs typeface="Arial" panose="020B0604020202020204" pitchFamily="34" charset="0"/>
              </a:rPr>
              <a:t>Этап 2:</a:t>
            </a:r>
            <a:r>
              <a:rPr lang="ru-RU" sz="1600" dirty="0">
                <a:solidFill>
                  <a:srgbClr val="000000"/>
                </a:solidFill>
                <a:cs typeface="Arial" panose="020B0604020202020204" pitchFamily="34" charset="0"/>
              </a:rPr>
              <a:t> 14 областей РК (городское и сельское население) и города республиканского значения (Нур-Султан,  Алматы, Шымкент).</a:t>
            </a:r>
            <a:endParaRPr lang="ru-RU" sz="1600" b="1" dirty="0">
              <a:solidFill>
                <a:srgbClr val="000000"/>
              </a:solidFill>
              <a:cs typeface="Arial" panose="020B0604020202020204" pitchFamily="34" charset="0"/>
            </a:endParaRPr>
          </a:p>
        </p:txBody>
      </p:sp>
      <p:sp>
        <p:nvSpPr>
          <p:cNvPr id="30" name="Прямоугольник 29">
            <a:extLst>
              <a:ext uri="{FF2B5EF4-FFF2-40B4-BE49-F238E27FC236}">
                <a16:creationId xmlns:a16="http://schemas.microsoft.com/office/drawing/2014/main" id="{79923E6B-5F10-7940-BD63-76EAF5FEE5BC}"/>
              </a:ext>
            </a:extLst>
          </p:cNvPr>
          <p:cNvSpPr/>
          <p:nvPr/>
        </p:nvSpPr>
        <p:spPr>
          <a:xfrm>
            <a:off x="1133058" y="5159513"/>
            <a:ext cx="5250975" cy="830997"/>
          </a:xfrm>
          <a:prstGeom prst="rect">
            <a:avLst/>
          </a:prstGeom>
        </p:spPr>
        <p:txBody>
          <a:bodyPr wrap="square">
            <a:spAutoFit/>
          </a:bodyPr>
          <a:lstStyle/>
          <a:p>
            <a:pPr algn="just"/>
            <a:r>
              <a:rPr lang="ru-RU" sz="1600" b="1" dirty="0">
                <a:solidFill>
                  <a:srgbClr val="000000"/>
                </a:solidFill>
                <a:cs typeface="Arial" panose="020B0604020202020204" pitchFamily="34" charset="0"/>
              </a:rPr>
              <a:t>Размер выборки:</a:t>
            </a:r>
          </a:p>
          <a:p>
            <a:pPr algn="just"/>
            <a:r>
              <a:rPr lang="ru-RU" sz="1600" u="sng" dirty="0">
                <a:solidFill>
                  <a:srgbClr val="000000"/>
                </a:solidFill>
                <a:cs typeface="Arial" panose="020B0604020202020204" pitchFamily="34" charset="0"/>
              </a:rPr>
              <a:t>Этап 2:</a:t>
            </a:r>
            <a:r>
              <a:rPr lang="ru-RU" sz="1600" dirty="0">
                <a:solidFill>
                  <a:srgbClr val="000000"/>
                </a:solidFill>
                <a:cs typeface="Arial" panose="020B0604020202020204" pitchFamily="34" charset="0"/>
              </a:rPr>
              <a:t> 10 000  интервью </a:t>
            </a:r>
          </a:p>
          <a:p>
            <a:pPr algn="just"/>
            <a:r>
              <a:rPr lang="ru-RU" sz="1600" u="sng" dirty="0">
                <a:solidFill>
                  <a:srgbClr val="000000"/>
                </a:solidFill>
                <a:cs typeface="Arial" panose="020B0604020202020204" pitchFamily="34" charset="0"/>
              </a:rPr>
              <a:t>Этап 3:</a:t>
            </a:r>
            <a:r>
              <a:rPr lang="ru-RU" sz="1600" dirty="0">
                <a:solidFill>
                  <a:srgbClr val="000000"/>
                </a:solidFill>
                <a:cs typeface="Arial" panose="020B0604020202020204" pitchFamily="34" charset="0"/>
              </a:rPr>
              <a:t> 4 фокус-группы</a:t>
            </a:r>
            <a:endParaRPr lang="ru-RU" sz="1600" dirty="0">
              <a:cs typeface="Arial" panose="020B0604020202020204" pitchFamily="34" charset="0"/>
            </a:endParaRPr>
          </a:p>
        </p:txBody>
      </p:sp>
      <p:grpSp>
        <p:nvGrpSpPr>
          <p:cNvPr id="19" name="Gruppieren 142">
            <a:extLst>
              <a:ext uri="{FF2B5EF4-FFF2-40B4-BE49-F238E27FC236}">
                <a16:creationId xmlns:a16="http://schemas.microsoft.com/office/drawing/2014/main" id="{870C6908-2D6A-3148-8828-FE1F62A72BDF}"/>
              </a:ext>
            </a:extLst>
          </p:cNvPr>
          <p:cNvGrpSpPr>
            <a:grpSpLocks noChangeAspect="1"/>
          </p:cNvGrpSpPr>
          <p:nvPr/>
        </p:nvGrpSpPr>
        <p:grpSpPr>
          <a:xfrm>
            <a:off x="6673028" y="3039957"/>
            <a:ext cx="667759" cy="602355"/>
            <a:chOff x="2185056" y="1407429"/>
            <a:chExt cx="1090800" cy="1090800"/>
          </a:xfrm>
        </p:grpSpPr>
        <p:sp>
          <p:nvSpPr>
            <p:cNvPr id="32" name="Rechteck 143">
              <a:extLst>
                <a:ext uri="{FF2B5EF4-FFF2-40B4-BE49-F238E27FC236}">
                  <a16:creationId xmlns:a16="http://schemas.microsoft.com/office/drawing/2014/main" id="{F4F46C88-274B-724C-AAC8-4DABA48E8D4D}"/>
                </a:ext>
              </a:extLst>
            </p:cNvPr>
            <p:cNvSpPr>
              <a:spLocks noChangeAspect="1"/>
            </p:cNvSpPr>
            <p:nvPr/>
          </p:nvSpPr>
          <p:spPr bwMode="gray">
            <a:xfrm>
              <a:off x="2185056" y="1407429"/>
              <a:ext cx="1090800" cy="1090800"/>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33" name="Freeform 7">
              <a:extLst>
                <a:ext uri="{FF2B5EF4-FFF2-40B4-BE49-F238E27FC236}">
                  <a16:creationId xmlns:a16="http://schemas.microsoft.com/office/drawing/2014/main" id="{468AFCDD-A88E-E449-A800-AE316D82FFFC}"/>
                </a:ext>
              </a:extLst>
            </p:cNvPr>
            <p:cNvSpPr>
              <a:spLocks/>
            </p:cNvSpPr>
            <p:nvPr/>
          </p:nvSpPr>
          <p:spPr bwMode="auto">
            <a:xfrm>
              <a:off x="2314099" y="1763346"/>
              <a:ext cx="854075" cy="368300"/>
            </a:xfrm>
            <a:custGeom>
              <a:avLst/>
              <a:gdLst/>
              <a:ahLst/>
              <a:cxnLst>
                <a:cxn ang="0">
                  <a:pos x="0" y="70"/>
                </a:cxn>
                <a:cxn ang="0">
                  <a:pos x="226" y="0"/>
                </a:cxn>
                <a:cxn ang="0">
                  <a:pos x="453" y="70"/>
                </a:cxn>
                <a:cxn ang="0">
                  <a:pos x="324" y="134"/>
                </a:cxn>
                <a:cxn ang="0">
                  <a:pos x="312" y="125"/>
                </a:cxn>
                <a:cxn ang="0">
                  <a:pos x="321" y="112"/>
                </a:cxn>
                <a:cxn ang="0">
                  <a:pos x="431" y="70"/>
                </a:cxn>
                <a:cxn ang="0">
                  <a:pos x="376" y="39"/>
                </a:cxn>
                <a:cxn ang="0">
                  <a:pos x="226" y="22"/>
                </a:cxn>
                <a:cxn ang="0">
                  <a:pos x="77" y="39"/>
                </a:cxn>
                <a:cxn ang="0">
                  <a:pos x="22" y="70"/>
                </a:cxn>
                <a:cxn ang="0">
                  <a:pos x="77" y="102"/>
                </a:cxn>
                <a:cxn ang="0">
                  <a:pos x="201" y="118"/>
                </a:cxn>
                <a:cxn ang="0">
                  <a:pos x="129" y="81"/>
                </a:cxn>
                <a:cxn ang="0">
                  <a:pos x="124" y="77"/>
                </a:cxn>
                <a:cxn ang="0">
                  <a:pos x="122" y="72"/>
                </a:cxn>
                <a:cxn ang="0">
                  <a:pos x="125" y="64"/>
                </a:cxn>
                <a:cxn ang="0">
                  <a:pos x="133" y="61"/>
                </a:cxn>
                <a:cxn ang="0">
                  <a:pos x="142" y="63"/>
                </a:cxn>
                <a:cxn ang="0">
                  <a:pos x="240" y="116"/>
                </a:cxn>
                <a:cxn ang="0">
                  <a:pos x="246" y="121"/>
                </a:cxn>
                <a:cxn ang="0">
                  <a:pos x="248" y="128"/>
                </a:cxn>
                <a:cxn ang="0">
                  <a:pos x="246" y="136"/>
                </a:cxn>
                <a:cxn ang="0">
                  <a:pos x="240" y="141"/>
                </a:cxn>
                <a:cxn ang="0">
                  <a:pos x="142" y="194"/>
                </a:cxn>
                <a:cxn ang="0">
                  <a:pos x="137" y="196"/>
                </a:cxn>
                <a:cxn ang="0">
                  <a:pos x="133" y="196"/>
                </a:cxn>
                <a:cxn ang="0">
                  <a:pos x="126" y="193"/>
                </a:cxn>
                <a:cxn ang="0">
                  <a:pos x="122" y="185"/>
                </a:cxn>
                <a:cxn ang="0">
                  <a:pos x="124" y="180"/>
                </a:cxn>
                <a:cxn ang="0">
                  <a:pos x="130" y="176"/>
                </a:cxn>
                <a:cxn ang="0">
                  <a:pos x="200" y="140"/>
                </a:cxn>
                <a:cxn ang="0">
                  <a:pos x="0" y="70"/>
                </a:cxn>
              </a:cxnLst>
              <a:rect l="0" t="0" r="r" b="b"/>
              <a:pathLst>
                <a:path w="453" h="196">
                  <a:moveTo>
                    <a:pt x="0" y="70"/>
                  </a:moveTo>
                  <a:cubicBezTo>
                    <a:pt x="0" y="24"/>
                    <a:pt x="114" y="0"/>
                    <a:pt x="226" y="0"/>
                  </a:cubicBezTo>
                  <a:cubicBezTo>
                    <a:pt x="339" y="0"/>
                    <a:pt x="453" y="24"/>
                    <a:pt x="453" y="70"/>
                  </a:cubicBezTo>
                  <a:cubicBezTo>
                    <a:pt x="453" y="112"/>
                    <a:pt x="363" y="129"/>
                    <a:pt x="324" y="134"/>
                  </a:cubicBezTo>
                  <a:cubicBezTo>
                    <a:pt x="318" y="135"/>
                    <a:pt x="313" y="131"/>
                    <a:pt x="312" y="125"/>
                  </a:cubicBezTo>
                  <a:cubicBezTo>
                    <a:pt x="311" y="119"/>
                    <a:pt x="315" y="113"/>
                    <a:pt x="321" y="112"/>
                  </a:cubicBezTo>
                  <a:cubicBezTo>
                    <a:pt x="401" y="101"/>
                    <a:pt x="431" y="81"/>
                    <a:pt x="431" y="70"/>
                  </a:cubicBezTo>
                  <a:cubicBezTo>
                    <a:pt x="431" y="64"/>
                    <a:pt x="419" y="51"/>
                    <a:pt x="376" y="39"/>
                  </a:cubicBezTo>
                  <a:cubicBezTo>
                    <a:pt x="336" y="28"/>
                    <a:pt x="283" y="22"/>
                    <a:pt x="226" y="22"/>
                  </a:cubicBezTo>
                  <a:cubicBezTo>
                    <a:pt x="170" y="22"/>
                    <a:pt x="117" y="28"/>
                    <a:pt x="77" y="39"/>
                  </a:cubicBezTo>
                  <a:cubicBezTo>
                    <a:pt x="33" y="51"/>
                    <a:pt x="22" y="64"/>
                    <a:pt x="22" y="70"/>
                  </a:cubicBezTo>
                  <a:cubicBezTo>
                    <a:pt x="22" y="76"/>
                    <a:pt x="33" y="90"/>
                    <a:pt x="77" y="102"/>
                  </a:cubicBezTo>
                  <a:cubicBezTo>
                    <a:pt x="110" y="111"/>
                    <a:pt x="154" y="117"/>
                    <a:pt x="201" y="118"/>
                  </a:cubicBezTo>
                  <a:cubicBezTo>
                    <a:pt x="129" y="81"/>
                    <a:pt x="129" y="81"/>
                    <a:pt x="129" y="81"/>
                  </a:cubicBezTo>
                  <a:cubicBezTo>
                    <a:pt x="127" y="80"/>
                    <a:pt x="125" y="79"/>
                    <a:pt x="124" y="77"/>
                  </a:cubicBezTo>
                  <a:cubicBezTo>
                    <a:pt x="123" y="76"/>
                    <a:pt x="122" y="74"/>
                    <a:pt x="122" y="72"/>
                  </a:cubicBezTo>
                  <a:cubicBezTo>
                    <a:pt x="122" y="70"/>
                    <a:pt x="123" y="67"/>
                    <a:pt x="125" y="64"/>
                  </a:cubicBezTo>
                  <a:cubicBezTo>
                    <a:pt x="127" y="62"/>
                    <a:pt x="130" y="61"/>
                    <a:pt x="133" y="61"/>
                  </a:cubicBezTo>
                  <a:cubicBezTo>
                    <a:pt x="136" y="61"/>
                    <a:pt x="139" y="61"/>
                    <a:pt x="142" y="63"/>
                  </a:cubicBezTo>
                  <a:cubicBezTo>
                    <a:pt x="240" y="116"/>
                    <a:pt x="240" y="116"/>
                    <a:pt x="240" y="116"/>
                  </a:cubicBezTo>
                  <a:cubicBezTo>
                    <a:pt x="242" y="118"/>
                    <a:pt x="244" y="119"/>
                    <a:pt x="246" y="121"/>
                  </a:cubicBezTo>
                  <a:cubicBezTo>
                    <a:pt x="247" y="123"/>
                    <a:pt x="248" y="125"/>
                    <a:pt x="248" y="128"/>
                  </a:cubicBezTo>
                  <a:cubicBezTo>
                    <a:pt x="248" y="132"/>
                    <a:pt x="247" y="134"/>
                    <a:pt x="246" y="136"/>
                  </a:cubicBezTo>
                  <a:cubicBezTo>
                    <a:pt x="245" y="138"/>
                    <a:pt x="243" y="140"/>
                    <a:pt x="240" y="141"/>
                  </a:cubicBezTo>
                  <a:cubicBezTo>
                    <a:pt x="142" y="194"/>
                    <a:pt x="142" y="194"/>
                    <a:pt x="142" y="194"/>
                  </a:cubicBezTo>
                  <a:cubicBezTo>
                    <a:pt x="140" y="195"/>
                    <a:pt x="138" y="195"/>
                    <a:pt x="137" y="196"/>
                  </a:cubicBezTo>
                  <a:cubicBezTo>
                    <a:pt x="136" y="196"/>
                    <a:pt x="135" y="196"/>
                    <a:pt x="133" y="196"/>
                  </a:cubicBezTo>
                  <a:cubicBezTo>
                    <a:pt x="131" y="196"/>
                    <a:pt x="128" y="195"/>
                    <a:pt x="126" y="193"/>
                  </a:cubicBezTo>
                  <a:cubicBezTo>
                    <a:pt x="124" y="191"/>
                    <a:pt x="122" y="188"/>
                    <a:pt x="122" y="185"/>
                  </a:cubicBezTo>
                  <a:cubicBezTo>
                    <a:pt x="122" y="183"/>
                    <a:pt x="123" y="182"/>
                    <a:pt x="124" y="180"/>
                  </a:cubicBezTo>
                  <a:cubicBezTo>
                    <a:pt x="125" y="179"/>
                    <a:pt x="127" y="177"/>
                    <a:pt x="130" y="176"/>
                  </a:cubicBezTo>
                  <a:cubicBezTo>
                    <a:pt x="200" y="140"/>
                    <a:pt x="200" y="140"/>
                    <a:pt x="200" y="140"/>
                  </a:cubicBezTo>
                  <a:cubicBezTo>
                    <a:pt x="97" y="137"/>
                    <a:pt x="0" y="113"/>
                    <a:pt x="0" y="7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sp>
        <p:nvSpPr>
          <p:cNvPr id="34" name="Прямоугольник 39">
            <a:extLst>
              <a:ext uri="{FF2B5EF4-FFF2-40B4-BE49-F238E27FC236}">
                <a16:creationId xmlns:a16="http://schemas.microsoft.com/office/drawing/2014/main" id="{EE9FAD30-3D48-A747-9BC1-C1F49897882F}"/>
              </a:ext>
            </a:extLst>
          </p:cNvPr>
          <p:cNvSpPr/>
          <p:nvPr/>
        </p:nvSpPr>
        <p:spPr>
          <a:xfrm>
            <a:off x="7389601" y="3039957"/>
            <a:ext cx="4371028" cy="584775"/>
          </a:xfrm>
          <a:prstGeom prst="rect">
            <a:avLst/>
          </a:prstGeom>
        </p:spPr>
        <p:txBody>
          <a:bodyPr wrap="square">
            <a:spAutoFit/>
          </a:bodyPr>
          <a:lstStyle/>
          <a:p>
            <a:pPr lvl="0"/>
            <a:r>
              <a:rPr lang="ru-RU" sz="1600" b="1" dirty="0">
                <a:solidFill>
                  <a:srgbClr val="000000"/>
                </a:solidFill>
                <a:cs typeface="Arial" panose="020B0604020202020204" pitchFamily="34" charset="0"/>
              </a:rPr>
              <a:t>Период проведения исследования:</a:t>
            </a:r>
          </a:p>
          <a:p>
            <a:pPr lvl="0"/>
            <a:r>
              <a:rPr lang="ru-RU" sz="1600" dirty="0">
                <a:solidFill>
                  <a:srgbClr val="000000"/>
                </a:solidFill>
                <a:cs typeface="Arial" panose="020B0604020202020204" pitchFamily="34" charset="0"/>
              </a:rPr>
              <a:t>Ноябрь - декабрь 2021 г.</a:t>
            </a:r>
          </a:p>
        </p:txBody>
      </p:sp>
      <p:sp>
        <p:nvSpPr>
          <p:cNvPr id="35" name="Title 1">
            <a:extLst>
              <a:ext uri="{FF2B5EF4-FFF2-40B4-BE49-F238E27FC236}">
                <a16:creationId xmlns:a16="http://schemas.microsoft.com/office/drawing/2014/main" id="{EBFEBBB3-2D65-2346-A355-BB7A66192F00}"/>
              </a:ext>
            </a:extLst>
          </p:cNvPr>
          <p:cNvSpPr>
            <a:spLocks noGrp="1"/>
          </p:cNvSpPr>
          <p:nvPr>
            <p:ph type="title"/>
          </p:nvPr>
        </p:nvSpPr>
        <p:spPr>
          <a:xfrm>
            <a:off x="335360" y="51705"/>
            <a:ext cx="9985109" cy="768140"/>
          </a:xfrm>
        </p:spPr>
        <p:txBody>
          <a:bodyPr>
            <a:normAutofit/>
          </a:bodyPr>
          <a:lstStyle/>
          <a:p>
            <a:r>
              <a:rPr lang="ru-RU" sz="2800" b="1" dirty="0">
                <a:solidFill>
                  <a:srgbClr val="006600"/>
                </a:solidFill>
                <a:latin typeface="+mn-lt"/>
              </a:rPr>
              <a:t>Параметры  проведения исследования</a:t>
            </a:r>
            <a:endParaRPr lang="ru-RU" sz="2800" dirty="0">
              <a:latin typeface="+mn-lt"/>
            </a:endParaRPr>
          </a:p>
        </p:txBody>
      </p:sp>
      <p:pic>
        <p:nvPicPr>
          <p:cNvPr id="36" name="Рисунок 35">
            <a:extLst>
              <a:ext uri="{FF2B5EF4-FFF2-40B4-BE49-F238E27FC236}">
                <a16:creationId xmlns:a16="http://schemas.microsoft.com/office/drawing/2014/main" id="{4E82F148-F2DD-43D7-BF82-45B7005DDD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9321" y="3895453"/>
            <a:ext cx="4581773" cy="2384518"/>
          </a:xfrm>
          <a:prstGeom prst="rect">
            <a:avLst/>
          </a:prstGeom>
        </p:spPr>
      </p:pic>
    </p:spTree>
    <p:extLst>
      <p:ext uri="{BB962C8B-B14F-4D97-AF65-F5344CB8AC3E}">
        <p14:creationId xmlns:p14="http://schemas.microsoft.com/office/powerpoint/2010/main" val="29573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108</a:t>
            </a:fld>
            <a:endParaRPr lang="ru-RU" dirty="0"/>
          </a:p>
        </p:txBody>
      </p:sp>
      <p:graphicFrame>
        <p:nvGraphicFramePr>
          <p:cNvPr id="4" name="Таблица 3">
            <a:extLst>
              <a:ext uri="{FF2B5EF4-FFF2-40B4-BE49-F238E27FC236}">
                <a16:creationId xmlns:a16="http://schemas.microsoft.com/office/drawing/2014/main" id="{03AD925A-34F3-E646-9DF9-9D3B99E20C0A}"/>
              </a:ext>
            </a:extLst>
          </p:cNvPr>
          <p:cNvGraphicFramePr>
            <a:graphicFrameLocks noGrp="1"/>
          </p:cNvGraphicFramePr>
          <p:nvPr>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29E72950-1CAD-C449-9057-20E5987E7824}"/>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Портрет респондентов</a:t>
            </a:r>
          </a:p>
        </p:txBody>
      </p:sp>
      <p:sp>
        <p:nvSpPr>
          <p:cNvPr id="6" name="Равнобедренный треугольник 24">
            <a:extLst>
              <a:ext uri="{FF2B5EF4-FFF2-40B4-BE49-F238E27FC236}">
                <a16:creationId xmlns:a16="http://schemas.microsoft.com/office/drawing/2014/main" id="{DD61F9C8-893F-AF42-BFC0-ED3F3772D2C7}"/>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3705779E-0262-F548-907B-1F422E7F3B44}"/>
              </a:ext>
            </a:extLst>
          </p:cNvPr>
          <p:cNvSpPr/>
          <p:nvPr/>
        </p:nvSpPr>
        <p:spPr>
          <a:xfrm>
            <a:off x="3171000" y="862537"/>
            <a:ext cx="8182800" cy="5427127"/>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t>В исследовании приняли участие 10 000 респондентов, как женщин (58,8 %), так и мужчин (41,2 %) в возрасте от 18 до 29 лет (23,08 %), от 30 до 49 лет (62,32 %), от 50 до 63 лет     (12,32 %) и от 63 лет и старше (2,28 %). </a:t>
            </a:r>
          </a:p>
          <a:p>
            <a:pPr algn="just">
              <a:spcBef>
                <a:spcPts val="400"/>
              </a:spcBef>
            </a:pPr>
            <a:endParaRPr lang="ru-RU" sz="1600" dirty="0"/>
          </a:p>
          <a:p>
            <a:pPr algn="just">
              <a:spcBef>
                <a:spcPts val="400"/>
              </a:spcBef>
            </a:pPr>
            <a:r>
              <a:rPr lang="ru-RU" sz="1600" dirty="0"/>
              <a:t>Семейный статус респондентов распределился следующим образом: 62,28 % указали, что они женаты/замужем, 26,24 % </a:t>
            </a:r>
            <a:r>
              <a:rPr lang="ru-RU" sz="1600" dirty="0">
                <a:solidFill>
                  <a:schemeClr val="tx1"/>
                </a:solidFill>
                <a:ea typeface="Times New Roman" panose="02020603050405020304" pitchFamily="18" charset="0"/>
              </a:rPr>
              <a:t>–</a:t>
            </a:r>
            <a:r>
              <a:rPr lang="ru-RU" sz="1600" dirty="0">
                <a:solidFill>
                  <a:srgbClr val="7A4300"/>
                </a:solidFill>
                <a:ea typeface="Times New Roman" panose="02020603050405020304" pitchFamily="18" charset="0"/>
              </a:rPr>
              <a:t> </a:t>
            </a:r>
            <a:r>
              <a:rPr lang="ru-RU" sz="1600" dirty="0"/>
              <a:t>не женаты/не замужем, 8,4 % </a:t>
            </a:r>
            <a:r>
              <a:rPr lang="ru-RU" sz="1600" dirty="0">
                <a:solidFill>
                  <a:schemeClr val="tx1"/>
                </a:solidFill>
                <a:ea typeface="Times New Roman" panose="02020603050405020304" pitchFamily="18" charset="0"/>
              </a:rPr>
              <a:t>–</a:t>
            </a:r>
            <a:r>
              <a:rPr lang="ru-RU" sz="1600" dirty="0"/>
              <a:t> разведены, 1,6 % </a:t>
            </a:r>
            <a:r>
              <a:rPr lang="ru-RU" sz="1600" dirty="0">
                <a:solidFill>
                  <a:schemeClr val="tx1"/>
                </a:solidFill>
                <a:ea typeface="Times New Roman" panose="02020603050405020304" pitchFamily="18" charset="0"/>
              </a:rPr>
              <a:t>–</a:t>
            </a:r>
            <a:r>
              <a:rPr lang="ru-RU" sz="1600" dirty="0"/>
              <a:t> вдовцы/вдовы, 1,4 % </a:t>
            </a:r>
            <a:r>
              <a:rPr lang="ru-RU" sz="1600" dirty="0">
                <a:solidFill>
                  <a:schemeClr val="tx1"/>
                </a:solidFill>
                <a:ea typeface="Times New Roman" panose="02020603050405020304" pitchFamily="18" charset="0"/>
              </a:rPr>
              <a:t>– </a:t>
            </a:r>
            <a:r>
              <a:rPr lang="ru-RU" sz="1600" dirty="0"/>
              <a:t>состоят в гражданском браке. </a:t>
            </a:r>
          </a:p>
          <a:p>
            <a:pPr algn="just">
              <a:spcBef>
                <a:spcPts val="400"/>
              </a:spcBef>
            </a:pPr>
            <a:endParaRPr lang="ru-RU" sz="1600" dirty="0"/>
          </a:p>
          <a:p>
            <a:pPr algn="just">
              <a:spcBef>
                <a:spcPts val="400"/>
              </a:spcBef>
            </a:pPr>
            <a:r>
              <a:rPr lang="ru-RU" sz="1600" dirty="0"/>
              <a:t>Уровень образования участников опроса распределился следующим образом: 67,7 % имеют высшее образование, 29,4 % </a:t>
            </a:r>
            <a:r>
              <a:rPr lang="ru-RU" sz="1600" dirty="0">
                <a:solidFill>
                  <a:schemeClr val="tx1"/>
                </a:solidFill>
                <a:ea typeface="Times New Roman" panose="02020603050405020304" pitchFamily="18" charset="0"/>
              </a:rPr>
              <a:t>–</a:t>
            </a:r>
            <a:r>
              <a:rPr lang="ru-RU" sz="1600" dirty="0"/>
              <a:t> общее среднее образование, 2,04 % </a:t>
            </a:r>
            <a:r>
              <a:rPr lang="ru-RU" sz="1600" dirty="0">
                <a:solidFill>
                  <a:schemeClr val="tx1"/>
                </a:solidFill>
                <a:ea typeface="Times New Roman" panose="02020603050405020304" pitchFamily="18" charset="0"/>
              </a:rPr>
              <a:t>–</a:t>
            </a:r>
            <a:r>
              <a:rPr lang="ru-RU" sz="1600" dirty="0"/>
              <a:t> среднее специальное образование, 0,5 % </a:t>
            </a:r>
            <a:r>
              <a:rPr lang="ru-RU" sz="1600" dirty="0">
                <a:solidFill>
                  <a:schemeClr val="tx1"/>
                </a:solidFill>
                <a:ea typeface="Times New Roman" panose="02020603050405020304" pitchFamily="18" charset="0"/>
              </a:rPr>
              <a:t>–</a:t>
            </a:r>
            <a:r>
              <a:rPr lang="ru-RU" sz="1600" dirty="0"/>
              <a:t> начальное среднее образование.</a:t>
            </a:r>
          </a:p>
          <a:p>
            <a:pPr algn="just">
              <a:spcBef>
                <a:spcPts val="400"/>
              </a:spcBef>
            </a:pPr>
            <a:endParaRPr lang="ru-RU" sz="1600" dirty="0"/>
          </a:p>
          <a:p>
            <a:pPr algn="just">
              <a:spcBef>
                <a:spcPts val="400"/>
              </a:spcBef>
            </a:pPr>
            <a:r>
              <a:rPr lang="ru-RU" sz="1600" dirty="0"/>
              <a:t>Опрос проводился в 3 городах республиканского значения: Нур-Султане, Алматы и Шымкенте (опрошено по 1 000 человек в каждом городе) и в 14 регионах Казахстана (опрошено по 500 человек в каждом регионе). </a:t>
            </a:r>
          </a:p>
          <a:p>
            <a:pPr algn="just">
              <a:spcBef>
                <a:spcPts val="400"/>
              </a:spcBef>
            </a:pPr>
            <a:endParaRPr lang="ru-RU" sz="1600" dirty="0"/>
          </a:p>
          <a:p>
            <a:pPr algn="just">
              <a:spcBef>
                <a:spcPts val="400"/>
              </a:spcBef>
            </a:pPr>
            <a:r>
              <a:rPr lang="ru-RU" sz="1600" dirty="0"/>
              <a:t>По виду профессиональной деятельности опрошены такие группы, как сотрудники бюджетных организаций (7,5 %), самозанятые (8,1 %), сотрудники частных компаний        (7,2 %), индивидуальные предприниматели (6,4 %), студенты (1,9 %), пенсионеры (1,8 %), временно не работающие (0,68 %), представители других профессий (64,2 %).</a:t>
            </a:r>
            <a:endParaRPr lang="en-US" sz="1600" dirty="0"/>
          </a:p>
        </p:txBody>
      </p:sp>
    </p:spTree>
    <p:extLst>
      <p:ext uri="{BB962C8B-B14F-4D97-AF65-F5344CB8AC3E}">
        <p14:creationId xmlns:p14="http://schemas.microsoft.com/office/powerpoint/2010/main" val="323388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109</a:t>
            </a:fld>
            <a:endParaRPr lang="ru-RU" dirty="0"/>
          </a:p>
        </p:txBody>
      </p:sp>
      <p:graphicFrame>
        <p:nvGraphicFramePr>
          <p:cNvPr id="2" name="Диаграмма 1">
            <a:extLst>
              <a:ext uri="{FF2B5EF4-FFF2-40B4-BE49-F238E27FC236}">
                <a16:creationId xmlns:a16="http://schemas.microsoft.com/office/drawing/2014/main" id="{CCFC79D5-5BA9-C44E-B002-155327356735}"/>
              </a:ext>
            </a:extLst>
          </p:cNvPr>
          <p:cNvGraphicFramePr/>
          <p:nvPr>
            <p:extLst>
              <p:ext uri="{D42A27DB-BD31-4B8C-83A1-F6EECF244321}">
                <p14:modId xmlns:p14="http://schemas.microsoft.com/office/powerpoint/2010/main" val="4078532027"/>
              </p:ext>
            </p:extLst>
          </p:nvPr>
        </p:nvGraphicFramePr>
        <p:xfrm>
          <a:off x="380960" y="1214422"/>
          <a:ext cx="3981270" cy="3529393"/>
        </p:xfrm>
        <a:graphic>
          <a:graphicData uri="http://schemas.openxmlformats.org/drawingml/2006/chart">
            <c:chart xmlns:c="http://schemas.openxmlformats.org/drawingml/2006/chart" xmlns:r="http://schemas.openxmlformats.org/officeDocument/2006/relationships" r:id="rId2"/>
          </a:graphicData>
        </a:graphic>
      </p:graphicFrame>
      <p:sp>
        <p:nvSpPr>
          <p:cNvPr id="4" name="Равнобедренный треугольник 24">
            <a:extLst>
              <a:ext uri="{FF2B5EF4-FFF2-40B4-BE49-F238E27FC236}">
                <a16:creationId xmlns:a16="http://schemas.microsoft.com/office/drawing/2014/main" id="{3503D3D3-4521-E244-A225-BDB3ABD4B9B6}"/>
              </a:ext>
            </a:extLst>
          </p:cNvPr>
          <p:cNvSpPr/>
          <p:nvPr/>
        </p:nvSpPr>
        <p:spPr>
          <a:xfrm rot="5400000">
            <a:off x="194277" y="22727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C3F70349-399F-1E4C-AEBF-D2AF79028287}"/>
              </a:ext>
            </a:extLst>
          </p:cNvPr>
          <p:cNvSpPr txBox="1"/>
          <p:nvPr/>
        </p:nvSpPr>
        <p:spPr>
          <a:xfrm>
            <a:off x="479376" y="158665"/>
            <a:ext cx="3967368" cy="523220"/>
          </a:xfrm>
          <a:prstGeom prst="rect">
            <a:avLst/>
          </a:prstGeom>
          <a:noFill/>
        </p:spPr>
        <p:txBody>
          <a:bodyPr wrap="none" rtlCol="0">
            <a:spAutoFit/>
          </a:bodyPr>
          <a:lstStyle/>
          <a:p>
            <a:r>
              <a:rPr lang="ru-RU" sz="2800" dirty="0">
                <a:solidFill>
                  <a:srgbClr val="7A4300"/>
                </a:solidFill>
              </a:rPr>
              <a:t>   </a:t>
            </a:r>
            <a:r>
              <a:rPr lang="ru-RU" sz="2800" b="1" dirty="0">
                <a:solidFill>
                  <a:schemeClr val="accent1"/>
                </a:solidFill>
              </a:rPr>
              <a:t>Портрет респондентов</a:t>
            </a:r>
          </a:p>
        </p:txBody>
      </p:sp>
      <p:graphicFrame>
        <p:nvGraphicFramePr>
          <p:cNvPr id="10" name="Диаграмма 9">
            <a:extLst>
              <a:ext uri="{FF2B5EF4-FFF2-40B4-BE49-F238E27FC236}">
                <a16:creationId xmlns:a16="http://schemas.microsoft.com/office/drawing/2014/main" id="{0CB545C4-FEAC-CC4F-98E0-41AD78981ECB}"/>
              </a:ext>
            </a:extLst>
          </p:cNvPr>
          <p:cNvGraphicFramePr/>
          <p:nvPr>
            <p:extLst>
              <p:ext uri="{D42A27DB-BD31-4B8C-83A1-F6EECF244321}">
                <p14:modId xmlns:p14="http://schemas.microsoft.com/office/powerpoint/2010/main" val="4088219538"/>
              </p:ext>
            </p:extLst>
          </p:nvPr>
        </p:nvGraphicFramePr>
        <p:xfrm>
          <a:off x="3667108" y="1571612"/>
          <a:ext cx="4214842" cy="432933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uppieren 142">
            <a:extLst>
              <a:ext uri="{FF2B5EF4-FFF2-40B4-BE49-F238E27FC236}">
                <a16:creationId xmlns:a16="http://schemas.microsoft.com/office/drawing/2014/main" id="{88DB411D-1FFF-9A42-8C2E-3506D8DF04FE}"/>
              </a:ext>
            </a:extLst>
          </p:cNvPr>
          <p:cNvGrpSpPr>
            <a:grpSpLocks noChangeAspect="1"/>
          </p:cNvGrpSpPr>
          <p:nvPr/>
        </p:nvGrpSpPr>
        <p:grpSpPr>
          <a:xfrm>
            <a:off x="7337579" y="5886893"/>
            <a:ext cx="667759" cy="602355"/>
            <a:chOff x="2185056" y="1407429"/>
            <a:chExt cx="1090800" cy="1090800"/>
          </a:xfrm>
        </p:grpSpPr>
        <p:sp>
          <p:nvSpPr>
            <p:cNvPr id="9" name="Rechteck 143">
              <a:extLst>
                <a:ext uri="{FF2B5EF4-FFF2-40B4-BE49-F238E27FC236}">
                  <a16:creationId xmlns:a16="http://schemas.microsoft.com/office/drawing/2014/main" id="{D28D1AF1-9E8F-984C-9D31-E6770EBE2396}"/>
                </a:ext>
              </a:extLst>
            </p:cNvPr>
            <p:cNvSpPr>
              <a:spLocks noChangeAspect="1"/>
            </p:cNvSpPr>
            <p:nvPr/>
          </p:nvSpPr>
          <p:spPr bwMode="gray">
            <a:xfrm>
              <a:off x="2185056" y="1407429"/>
              <a:ext cx="1090800" cy="1090800"/>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11" name="Freeform 7">
              <a:extLst>
                <a:ext uri="{FF2B5EF4-FFF2-40B4-BE49-F238E27FC236}">
                  <a16:creationId xmlns:a16="http://schemas.microsoft.com/office/drawing/2014/main" id="{B8A53219-7867-6B4A-86E4-AC184ADCFBE9}"/>
                </a:ext>
              </a:extLst>
            </p:cNvPr>
            <p:cNvSpPr>
              <a:spLocks/>
            </p:cNvSpPr>
            <p:nvPr/>
          </p:nvSpPr>
          <p:spPr bwMode="auto">
            <a:xfrm>
              <a:off x="2314099" y="1763346"/>
              <a:ext cx="854075" cy="368300"/>
            </a:xfrm>
            <a:custGeom>
              <a:avLst/>
              <a:gdLst/>
              <a:ahLst/>
              <a:cxnLst>
                <a:cxn ang="0">
                  <a:pos x="0" y="70"/>
                </a:cxn>
                <a:cxn ang="0">
                  <a:pos x="226" y="0"/>
                </a:cxn>
                <a:cxn ang="0">
                  <a:pos x="453" y="70"/>
                </a:cxn>
                <a:cxn ang="0">
                  <a:pos x="324" y="134"/>
                </a:cxn>
                <a:cxn ang="0">
                  <a:pos x="312" y="125"/>
                </a:cxn>
                <a:cxn ang="0">
                  <a:pos x="321" y="112"/>
                </a:cxn>
                <a:cxn ang="0">
                  <a:pos x="431" y="70"/>
                </a:cxn>
                <a:cxn ang="0">
                  <a:pos x="376" y="39"/>
                </a:cxn>
                <a:cxn ang="0">
                  <a:pos x="226" y="22"/>
                </a:cxn>
                <a:cxn ang="0">
                  <a:pos x="77" y="39"/>
                </a:cxn>
                <a:cxn ang="0">
                  <a:pos x="22" y="70"/>
                </a:cxn>
                <a:cxn ang="0">
                  <a:pos x="77" y="102"/>
                </a:cxn>
                <a:cxn ang="0">
                  <a:pos x="201" y="118"/>
                </a:cxn>
                <a:cxn ang="0">
                  <a:pos x="129" y="81"/>
                </a:cxn>
                <a:cxn ang="0">
                  <a:pos x="124" y="77"/>
                </a:cxn>
                <a:cxn ang="0">
                  <a:pos x="122" y="72"/>
                </a:cxn>
                <a:cxn ang="0">
                  <a:pos x="125" y="64"/>
                </a:cxn>
                <a:cxn ang="0">
                  <a:pos x="133" y="61"/>
                </a:cxn>
                <a:cxn ang="0">
                  <a:pos x="142" y="63"/>
                </a:cxn>
                <a:cxn ang="0">
                  <a:pos x="240" y="116"/>
                </a:cxn>
                <a:cxn ang="0">
                  <a:pos x="246" y="121"/>
                </a:cxn>
                <a:cxn ang="0">
                  <a:pos x="248" y="128"/>
                </a:cxn>
                <a:cxn ang="0">
                  <a:pos x="246" y="136"/>
                </a:cxn>
                <a:cxn ang="0">
                  <a:pos x="240" y="141"/>
                </a:cxn>
                <a:cxn ang="0">
                  <a:pos x="142" y="194"/>
                </a:cxn>
                <a:cxn ang="0">
                  <a:pos x="137" y="196"/>
                </a:cxn>
                <a:cxn ang="0">
                  <a:pos x="133" y="196"/>
                </a:cxn>
                <a:cxn ang="0">
                  <a:pos x="126" y="193"/>
                </a:cxn>
                <a:cxn ang="0">
                  <a:pos x="122" y="185"/>
                </a:cxn>
                <a:cxn ang="0">
                  <a:pos x="124" y="180"/>
                </a:cxn>
                <a:cxn ang="0">
                  <a:pos x="130" y="176"/>
                </a:cxn>
                <a:cxn ang="0">
                  <a:pos x="200" y="140"/>
                </a:cxn>
                <a:cxn ang="0">
                  <a:pos x="0" y="70"/>
                </a:cxn>
              </a:cxnLst>
              <a:rect l="0" t="0" r="r" b="b"/>
              <a:pathLst>
                <a:path w="453" h="196">
                  <a:moveTo>
                    <a:pt x="0" y="70"/>
                  </a:moveTo>
                  <a:cubicBezTo>
                    <a:pt x="0" y="24"/>
                    <a:pt x="114" y="0"/>
                    <a:pt x="226" y="0"/>
                  </a:cubicBezTo>
                  <a:cubicBezTo>
                    <a:pt x="339" y="0"/>
                    <a:pt x="453" y="24"/>
                    <a:pt x="453" y="70"/>
                  </a:cubicBezTo>
                  <a:cubicBezTo>
                    <a:pt x="453" y="112"/>
                    <a:pt x="363" y="129"/>
                    <a:pt x="324" y="134"/>
                  </a:cubicBezTo>
                  <a:cubicBezTo>
                    <a:pt x="318" y="135"/>
                    <a:pt x="313" y="131"/>
                    <a:pt x="312" y="125"/>
                  </a:cubicBezTo>
                  <a:cubicBezTo>
                    <a:pt x="311" y="119"/>
                    <a:pt x="315" y="113"/>
                    <a:pt x="321" y="112"/>
                  </a:cubicBezTo>
                  <a:cubicBezTo>
                    <a:pt x="401" y="101"/>
                    <a:pt x="431" y="81"/>
                    <a:pt x="431" y="70"/>
                  </a:cubicBezTo>
                  <a:cubicBezTo>
                    <a:pt x="431" y="64"/>
                    <a:pt x="419" y="51"/>
                    <a:pt x="376" y="39"/>
                  </a:cubicBezTo>
                  <a:cubicBezTo>
                    <a:pt x="336" y="28"/>
                    <a:pt x="283" y="22"/>
                    <a:pt x="226" y="22"/>
                  </a:cubicBezTo>
                  <a:cubicBezTo>
                    <a:pt x="170" y="22"/>
                    <a:pt x="117" y="28"/>
                    <a:pt x="77" y="39"/>
                  </a:cubicBezTo>
                  <a:cubicBezTo>
                    <a:pt x="33" y="51"/>
                    <a:pt x="22" y="64"/>
                    <a:pt x="22" y="70"/>
                  </a:cubicBezTo>
                  <a:cubicBezTo>
                    <a:pt x="22" y="76"/>
                    <a:pt x="33" y="90"/>
                    <a:pt x="77" y="102"/>
                  </a:cubicBezTo>
                  <a:cubicBezTo>
                    <a:pt x="110" y="111"/>
                    <a:pt x="154" y="117"/>
                    <a:pt x="201" y="118"/>
                  </a:cubicBezTo>
                  <a:cubicBezTo>
                    <a:pt x="129" y="81"/>
                    <a:pt x="129" y="81"/>
                    <a:pt x="129" y="81"/>
                  </a:cubicBezTo>
                  <a:cubicBezTo>
                    <a:pt x="127" y="80"/>
                    <a:pt x="125" y="79"/>
                    <a:pt x="124" y="77"/>
                  </a:cubicBezTo>
                  <a:cubicBezTo>
                    <a:pt x="123" y="76"/>
                    <a:pt x="122" y="74"/>
                    <a:pt x="122" y="72"/>
                  </a:cubicBezTo>
                  <a:cubicBezTo>
                    <a:pt x="122" y="70"/>
                    <a:pt x="123" y="67"/>
                    <a:pt x="125" y="64"/>
                  </a:cubicBezTo>
                  <a:cubicBezTo>
                    <a:pt x="127" y="62"/>
                    <a:pt x="130" y="61"/>
                    <a:pt x="133" y="61"/>
                  </a:cubicBezTo>
                  <a:cubicBezTo>
                    <a:pt x="136" y="61"/>
                    <a:pt x="139" y="61"/>
                    <a:pt x="142" y="63"/>
                  </a:cubicBezTo>
                  <a:cubicBezTo>
                    <a:pt x="240" y="116"/>
                    <a:pt x="240" y="116"/>
                    <a:pt x="240" y="116"/>
                  </a:cubicBezTo>
                  <a:cubicBezTo>
                    <a:pt x="242" y="118"/>
                    <a:pt x="244" y="119"/>
                    <a:pt x="246" y="121"/>
                  </a:cubicBezTo>
                  <a:cubicBezTo>
                    <a:pt x="247" y="123"/>
                    <a:pt x="248" y="125"/>
                    <a:pt x="248" y="128"/>
                  </a:cubicBezTo>
                  <a:cubicBezTo>
                    <a:pt x="248" y="132"/>
                    <a:pt x="247" y="134"/>
                    <a:pt x="246" y="136"/>
                  </a:cubicBezTo>
                  <a:cubicBezTo>
                    <a:pt x="245" y="138"/>
                    <a:pt x="243" y="140"/>
                    <a:pt x="240" y="141"/>
                  </a:cubicBezTo>
                  <a:cubicBezTo>
                    <a:pt x="142" y="194"/>
                    <a:pt x="142" y="194"/>
                    <a:pt x="142" y="194"/>
                  </a:cubicBezTo>
                  <a:cubicBezTo>
                    <a:pt x="140" y="195"/>
                    <a:pt x="138" y="195"/>
                    <a:pt x="137" y="196"/>
                  </a:cubicBezTo>
                  <a:cubicBezTo>
                    <a:pt x="136" y="196"/>
                    <a:pt x="135" y="196"/>
                    <a:pt x="133" y="196"/>
                  </a:cubicBezTo>
                  <a:cubicBezTo>
                    <a:pt x="131" y="196"/>
                    <a:pt x="128" y="195"/>
                    <a:pt x="126" y="193"/>
                  </a:cubicBezTo>
                  <a:cubicBezTo>
                    <a:pt x="124" y="191"/>
                    <a:pt x="122" y="188"/>
                    <a:pt x="122" y="185"/>
                  </a:cubicBezTo>
                  <a:cubicBezTo>
                    <a:pt x="122" y="183"/>
                    <a:pt x="123" y="182"/>
                    <a:pt x="124" y="180"/>
                  </a:cubicBezTo>
                  <a:cubicBezTo>
                    <a:pt x="125" y="179"/>
                    <a:pt x="127" y="177"/>
                    <a:pt x="130" y="176"/>
                  </a:cubicBezTo>
                  <a:cubicBezTo>
                    <a:pt x="200" y="140"/>
                    <a:pt x="200" y="140"/>
                    <a:pt x="200" y="140"/>
                  </a:cubicBezTo>
                  <a:cubicBezTo>
                    <a:pt x="97" y="137"/>
                    <a:pt x="0" y="113"/>
                    <a:pt x="0" y="7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sp>
        <p:nvSpPr>
          <p:cNvPr id="13" name="Прямоугольник 39">
            <a:extLst>
              <a:ext uri="{FF2B5EF4-FFF2-40B4-BE49-F238E27FC236}">
                <a16:creationId xmlns:a16="http://schemas.microsoft.com/office/drawing/2014/main" id="{2D834A0B-E05D-F144-846B-DFA167D9D7F1}"/>
              </a:ext>
            </a:extLst>
          </p:cNvPr>
          <p:cNvSpPr/>
          <p:nvPr/>
        </p:nvSpPr>
        <p:spPr>
          <a:xfrm>
            <a:off x="8005337" y="5857892"/>
            <a:ext cx="4020017" cy="584775"/>
          </a:xfrm>
          <a:prstGeom prst="rect">
            <a:avLst/>
          </a:prstGeom>
        </p:spPr>
        <p:txBody>
          <a:bodyPr wrap="square">
            <a:spAutoFit/>
          </a:bodyPr>
          <a:lstStyle/>
          <a:p>
            <a:pPr lvl="0"/>
            <a:r>
              <a:rPr lang="ru-RU" sz="1600" b="1" dirty="0">
                <a:solidFill>
                  <a:srgbClr val="7A4300"/>
                </a:solidFill>
                <a:latin typeface="Arial" panose="020B0604020202020204" pitchFamily="34" charset="0"/>
                <a:cs typeface="Arial" panose="020B0604020202020204" pitchFamily="34" charset="0"/>
              </a:rPr>
              <a:t>Период проведения исследования:</a:t>
            </a:r>
          </a:p>
          <a:p>
            <a:pPr lvl="0"/>
            <a:r>
              <a:rPr lang="ru-RU" sz="1600" dirty="0">
                <a:solidFill>
                  <a:srgbClr val="7A4300"/>
                </a:solidFill>
                <a:latin typeface="Arial" panose="020B0604020202020204" pitchFamily="34" charset="0"/>
                <a:cs typeface="Arial" panose="020B0604020202020204" pitchFamily="34" charset="0"/>
              </a:rPr>
              <a:t>Ноябрь - декабрь </a:t>
            </a:r>
            <a:r>
              <a:rPr lang="ru-RU" sz="1600" dirty="0">
                <a:solidFill>
                  <a:srgbClr val="7A4300"/>
                </a:solidFill>
                <a:cs typeface="Arial" panose="020B0604020202020204" pitchFamily="34" charset="0"/>
              </a:rPr>
              <a:t>2021</a:t>
            </a:r>
            <a:r>
              <a:rPr lang="ru-RU" sz="1600" dirty="0">
                <a:solidFill>
                  <a:srgbClr val="7A4300"/>
                </a:solidFill>
                <a:latin typeface="Arial" panose="020B0604020202020204" pitchFamily="34" charset="0"/>
                <a:cs typeface="Arial" panose="020B0604020202020204" pitchFamily="34" charset="0"/>
              </a:rPr>
              <a:t> г.</a:t>
            </a:r>
          </a:p>
        </p:txBody>
      </p:sp>
      <p:graphicFrame>
        <p:nvGraphicFramePr>
          <p:cNvPr id="14" name="Диаграмма 13"/>
          <p:cNvGraphicFramePr/>
          <p:nvPr>
            <p:extLst>
              <p:ext uri="{D42A27DB-BD31-4B8C-83A1-F6EECF244321}">
                <p14:modId xmlns:p14="http://schemas.microsoft.com/office/powerpoint/2010/main" val="3518815350"/>
              </p:ext>
            </p:extLst>
          </p:nvPr>
        </p:nvGraphicFramePr>
        <p:xfrm>
          <a:off x="3595670" y="1643050"/>
          <a:ext cx="4643470" cy="42456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Диаграмма 14">
            <a:extLst>
              <a:ext uri="{FF2B5EF4-FFF2-40B4-BE49-F238E27FC236}">
                <a16:creationId xmlns:a16="http://schemas.microsoft.com/office/drawing/2014/main" id="{2F0A99EF-7B6A-964E-8A02-44A5DF6C4845}"/>
              </a:ext>
            </a:extLst>
          </p:cNvPr>
          <p:cNvGraphicFramePr/>
          <p:nvPr>
            <p:extLst>
              <p:ext uri="{D42A27DB-BD31-4B8C-83A1-F6EECF244321}">
                <p14:modId xmlns:p14="http://schemas.microsoft.com/office/powerpoint/2010/main" val="537336478"/>
              </p:ext>
            </p:extLst>
          </p:nvPr>
        </p:nvGraphicFramePr>
        <p:xfrm>
          <a:off x="7524759" y="1142983"/>
          <a:ext cx="5209585" cy="36008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6454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11</a:t>
            </a:fld>
            <a:endParaRPr lang="ru-RU" dirty="0"/>
          </a:p>
        </p:txBody>
      </p:sp>
      <p:sp>
        <p:nvSpPr>
          <p:cNvPr id="2" name="Прямоугольник 1">
            <a:extLst>
              <a:ext uri="{FF2B5EF4-FFF2-40B4-BE49-F238E27FC236}">
                <a16:creationId xmlns:a16="http://schemas.microsoft.com/office/drawing/2014/main" id="{079210BC-9144-9B4D-A1F2-6237F42FA0F9}"/>
              </a:ext>
            </a:extLst>
          </p:cNvPr>
          <p:cNvSpPr/>
          <p:nvPr/>
        </p:nvSpPr>
        <p:spPr>
          <a:xfrm>
            <a:off x="1101000" y="247553"/>
            <a:ext cx="8451384" cy="523220"/>
          </a:xfrm>
          <a:prstGeom prst="rect">
            <a:avLst/>
          </a:prstGeom>
        </p:spPr>
        <p:txBody>
          <a:bodyPr wrap="square">
            <a:spAutoFit/>
          </a:bodyPr>
          <a:lstStyle/>
          <a:p>
            <a:pPr algn="just"/>
            <a:r>
              <a:rPr lang="ru-RU" sz="2600" b="1" dirty="0">
                <a:solidFill>
                  <a:srgbClr val="7A4300"/>
                </a:solidFill>
              </a:rPr>
              <a:t>Отрицательные </a:t>
            </a:r>
            <a:r>
              <a:rPr lang="ru-RU" sz="2800" b="1" dirty="0">
                <a:solidFill>
                  <a:srgbClr val="7A4300"/>
                </a:solidFill>
              </a:rPr>
              <a:t>последствия низкого уровня ФГ</a:t>
            </a:r>
          </a:p>
        </p:txBody>
      </p:sp>
      <p:sp>
        <p:nvSpPr>
          <p:cNvPr id="4" name="Равнобедренный треугольник 24">
            <a:extLst>
              <a:ext uri="{FF2B5EF4-FFF2-40B4-BE49-F238E27FC236}">
                <a16:creationId xmlns:a16="http://schemas.microsoft.com/office/drawing/2014/main" id="{F1EA340C-CAA7-8E40-BC25-6760818EA4E2}"/>
              </a:ext>
            </a:extLst>
          </p:cNvPr>
          <p:cNvSpPr/>
          <p:nvPr/>
        </p:nvSpPr>
        <p:spPr>
          <a:xfrm rot="5400000">
            <a:off x="618698" y="32108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a:extLst>
              <a:ext uri="{FF2B5EF4-FFF2-40B4-BE49-F238E27FC236}">
                <a16:creationId xmlns:a16="http://schemas.microsoft.com/office/drawing/2014/main" id="{86843CCF-E7C8-F64D-9D81-836CD971F94C}"/>
              </a:ext>
            </a:extLst>
          </p:cNvPr>
          <p:cNvGrpSpPr/>
          <p:nvPr/>
        </p:nvGrpSpPr>
        <p:grpSpPr>
          <a:xfrm>
            <a:off x="1101000" y="1539000"/>
            <a:ext cx="2250000" cy="4590000"/>
            <a:chOff x="426000" y="1989000"/>
            <a:chExt cx="2250000" cy="4275000"/>
          </a:xfrm>
        </p:grpSpPr>
        <p:sp>
          <p:nvSpPr>
            <p:cNvPr id="6" name="Прямоугольник 5">
              <a:extLst>
                <a:ext uri="{FF2B5EF4-FFF2-40B4-BE49-F238E27FC236}">
                  <a16:creationId xmlns:a16="http://schemas.microsoft.com/office/drawing/2014/main" id="{4A42B054-B700-E245-A5C5-11A9FE430658}"/>
                </a:ext>
              </a:extLst>
            </p:cNvPr>
            <p:cNvSpPr/>
            <p:nvPr/>
          </p:nvSpPr>
          <p:spPr>
            <a:xfrm>
              <a:off x="426000" y="3114000"/>
              <a:ext cx="2249999" cy="31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вал 6">
              <a:extLst>
                <a:ext uri="{FF2B5EF4-FFF2-40B4-BE49-F238E27FC236}">
                  <a16:creationId xmlns:a16="http://schemas.microsoft.com/office/drawing/2014/main" id="{1CD5267D-DCA2-D543-AE4A-912EBC04E661}"/>
                </a:ext>
              </a:extLst>
            </p:cNvPr>
            <p:cNvSpPr/>
            <p:nvPr/>
          </p:nvSpPr>
          <p:spPr>
            <a:xfrm>
              <a:off x="426000" y="1989000"/>
              <a:ext cx="2250000" cy="225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Овал 7">
              <a:extLst>
                <a:ext uri="{FF2B5EF4-FFF2-40B4-BE49-F238E27FC236}">
                  <a16:creationId xmlns:a16="http://schemas.microsoft.com/office/drawing/2014/main" id="{EB718E74-8A40-7D47-A9D0-0B96785EAD68}"/>
                </a:ext>
              </a:extLst>
            </p:cNvPr>
            <p:cNvSpPr/>
            <p:nvPr/>
          </p:nvSpPr>
          <p:spPr>
            <a:xfrm>
              <a:off x="807007" y="2237295"/>
              <a:ext cx="1522690" cy="1373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a:extLst>
                <a:ext uri="{FF2B5EF4-FFF2-40B4-BE49-F238E27FC236}">
                  <a16:creationId xmlns:a16="http://schemas.microsoft.com/office/drawing/2014/main" id="{7EEAC011-5D57-5D4C-A379-74D72DA207D8}"/>
                </a:ext>
              </a:extLst>
            </p:cNvPr>
            <p:cNvSpPr/>
            <p:nvPr/>
          </p:nvSpPr>
          <p:spPr>
            <a:xfrm>
              <a:off x="750153" y="2744967"/>
              <a:ext cx="1501247" cy="369332"/>
            </a:xfrm>
            <a:prstGeom prst="rect">
              <a:avLst/>
            </a:prstGeom>
          </p:spPr>
          <p:txBody>
            <a:bodyPr wrap="square">
              <a:spAutoFit/>
            </a:bodyPr>
            <a:lstStyle/>
            <a:p>
              <a:pPr algn="ctr"/>
              <a:r>
                <a:rPr lang="ru-RU" b="1" dirty="0">
                  <a:solidFill>
                    <a:srgbClr val="7A4300"/>
                  </a:solidFill>
                </a:rPr>
                <a:t>Общество </a:t>
              </a:r>
            </a:p>
          </p:txBody>
        </p:sp>
        <p:sp>
          <p:nvSpPr>
            <p:cNvPr id="11" name="Прямоугольник 10">
              <a:extLst>
                <a:ext uri="{FF2B5EF4-FFF2-40B4-BE49-F238E27FC236}">
                  <a16:creationId xmlns:a16="http://schemas.microsoft.com/office/drawing/2014/main" id="{8675A9DA-FD9D-424F-AE71-685FD523DC79}"/>
                </a:ext>
              </a:extLst>
            </p:cNvPr>
            <p:cNvSpPr/>
            <p:nvPr/>
          </p:nvSpPr>
          <p:spPr>
            <a:xfrm>
              <a:off x="607534" y="3687483"/>
              <a:ext cx="2029877" cy="2293238"/>
            </a:xfrm>
            <a:prstGeom prst="rect">
              <a:avLst/>
            </a:prstGeom>
          </p:spPr>
          <p:txBody>
            <a:bodyPr wrap="square">
              <a:spAutoFit/>
            </a:bodyPr>
            <a:lstStyle/>
            <a:p>
              <a:pPr algn="ctr"/>
              <a:r>
                <a:rPr lang="ru-RU" sz="1400" b="1" dirty="0">
                  <a:solidFill>
                    <a:schemeClr val="bg1"/>
                  </a:solidFill>
                </a:rPr>
                <a:t>Низкая  степень вовлечения в потребление финансовых услуг приводит к ограничению сбережений и инвестиций, определяющих потенциал экономического роста</a:t>
              </a:r>
            </a:p>
          </p:txBody>
        </p:sp>
      </p:grpSp>
      <p:grpSp>
        <p:nvGrpSpPr>
          <p:cNvPr id="13" name="Группа 12">
            <a:extLst>
              <a:ext uri="{FF2B5EF4-FFF2-40B4-BE49-F238E27FC236}">
                <a16:creationId xmlns:a16="http://schemas.microsoft.com/office/drawing/2014/main" id="{19A069C8-9554-0248-B82D-77D6AE0810C0}"/>
              </a:ext>
            </a:extLst>
          </p:cNvPr>
          <p:cNvGrpSpPr/>
          <p:nvPr/>
        </p:nvGrpSpPr>
        <p:grpSpPr>
          <a:xfrm>
            <a:off x="3356377" y="1497832"/>
            <a:ext cx="2252882" cy="4802328"/>
            <a:chOff x="368126" y="1972605"/>
            <a:chExt cx="2252882" cy="4472756"/>
          </a:xfrm>
        </p:grpSpPr>
        <p:sp>
          <p:nvSpPr>
            <p:cNvPr id="14" name="Прямоугольник 13">
              <a:extLst>
                <a:ext uri="{FF2B5EF4-FFF2-40B4-BE49-F238E27FC236}">
                  <a16:creationId xmlns:a16="http://schemas.microsoft.com/office/drawing/2014/main" id="{A5C94D59-23CF-4F49-A716-2F3959CDCDE4}"/>
                </a:ext>
              </a:extLst>
            </p:cNvPr>
            <p:cNvSpPr/>
            <p:nvPr/>
          </p:nvSpPr>
          <p:spPr>
            <a:xfrm>
              <a:off x="368126" y="3104678"/>
              <a:ext cx="2249999" cy="315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Овал 14">
              <a:extLst>
                <a:ext uri="{FF2B5EF4-FFF2-40B4-BE49-F238E27FC236}">
                  <a16:creationId xmlns:a16="http://schemas.microsoft.com/office/drawing/2014/main" id="{C5F5FFF6-BA2A-424F-9402-AA839DA08913}"/>
                </a:ext>
              </a:extLst>
            </p:cNvPr>
            <p:cNvSpPr/>
            <p:nvPr/>
          </p:nvSpPr>
          <p:spPr>
            <a:xfrm>
              <a:off x="371008" y="1972605"/>
              <a:ext cx="2250000" cy="225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Овал 15">
              <a:extLst>
                <a:ext uri="{FF2B5EF4-FFF2-40B4-BE49-F238E27FC236}">
                  <a16:creationId xmlns:a16="http://schemas.microsoft.com/office/drawing/2014/main" id="{E7AF00E9-38C3-444F-A958-D0FD391FD17E}"/>
                </a:ext>
              </a:extLst>
            </p:cNvPr>
            <p:cNvSpPr/>
            <p:nvPr/>
          </p:nvSpPr>
          <p:spPr>
            <a:xfrm>
              <a:off x="751753" y="2266032"/>
              <a:ext cx="1587989" cy="13661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BFB898E9-D1F2-CB43-BE88-D5F54FADD9C1}"/>
                </a:ext>
              </a:extLst>
            </p:cNvPr>
            <p:cNvSpPr/>
            <p:nvPr/>
          </p:nvSpPr>
          <p:spPr>
            <a:xfrm>
              <a:off x="495118" y="3550149"/>
              <a:ext cx="2029877" cy="2895212"/>
            </a:xfrm>
            <a:prstGeom prst="rect">
              <a:avLst/>
            </a:prstGeom>
          </p:spPr>
          <p:txBody>
            <a:bodyPr wrap="square">
              <a:spAutoFit/>
            </a:bodyPr>
            <a:lstStyle/>
            <a:p>
              <a:pPr algn="ctr"/>
              <a:r>
                <a:rPr lang="ru-RU" sz="1400" b="1" dirty="0">
                  <a:solidFill>
                    <a:srgbClr val="7A4300"/>
                  </a:solidFill>
                </a:rPr>
                <a:t>Снижается эффективность регулирования финансовых рынков, системы защиты прав потребителей; замедляются темпы экономического развития, инвестиционные процессы в экономике; ухудшается социальное положение в стране</a:t>
              </a:r>
            </a:p>
            <a:p>
              <a:pPr algn="ctr"/>
              <a:r>
                <a:rPr lang="ru-RU" sz="1400" b="1" dirty="0">
                  <a:solidFill>
                    <a:srgbClr val="7A4300"/>
                  </a:solidFill>
                </a:rPr>
                <a:t> </a:t>
              </a:r>
            </a:p>
          </p:txBody>
        </p:sp>
      </p:grpSp>
      <p:grpSp>
        <p:nvGrpSpPr>
          <p:cNvPr id="20" name="Группа 19">
            <a:extLst>
              <a:ext uri="{FF2B5EF4-FFF2-40B4-BE49-F238E27FC236}">
                <a16:creationId xmlns:a16="http://schemas.microsoft.com/office/drawing/2014/main" id="{50524080-39C1-924B-8123-A19E16F59AC0}"/>
              </a:ext>
            </a:extLst>
          </p:cNvPr>
          <p:cNvGrpSpPr/>
          <p:nvPr/>
        </p:nvGrpSpPr>
        <p:grpSpPr>
          <a:xfrm>
            <a:off x="5583431" y="1539001"/>
            <a:ext cx="2481642" cy="4574759"/>
            <a:chOff x="426000" y="1989000"/>
            <a:chExt cx="2250000" cy="4440057"/>
          </a:xfrm>
          <a:solidFill>
            <a:schemeClr val="accent1">
              <a:lumMod val="60000"/>
              <a:lumOff val="40000"/>
            </a:schemeClr>
          </a:solidFill>
        </p:grpSpPr>
        <p:sp>
          <p:nvSpPr>
            <p:cNvPr id="21" name="Прямоугольник 20">
              <a:extLst>
                <a:ext uri="{FF2B5EF4-FFF2-40B4-BE49-F238E27FC236}">
                  <a16:creationId xmlns:a16="http://schemas.microsoft.com/office/drawing/2014/main" id="{94B37838-6F3D-C449-AE9E-3C6D403DE25B}"/>
                </a:ext>
              </a:extLst>
            </p:cNvPr>
            <p:cNvSpPr/>
            <p:nvPr/>
          </p:nvSpPr>
          <p:spPr>
            <a:xfrm>
              <a:off x="441452" y="3113999"/>
              <a:ext cx="2234547" cy="3315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Овал 21">
              <a:extLst>
                <a:ext uri="{FF2B5EF4-FFF2-40B4-BE49-F238E27FC236}">
                  <a16:creationId xmlns:a16="http://schemas.microsoft.com/office/drawing/2014/main" id="{22D22EC8-773F-464A-81A8-3B992C8A5B4D}"/>
                </a:ext>
              </a:extLst>
            </p:cNvPr>
            <p:cNvSpPr/>
            <p:nvPr/>
          </p:nvSpPr>
          <p:spPr>
            <a:xfrm>
              <a:off x="426000" y="1989000"/>
              <a:ext cx="2250000" cy="225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Овал 22">
              <a:extLst>
                <a:ext uri="{FF2B5EF4-FFF2-40B4-BE49-F238E27FC236}">
                  <a16:creationId xmlns:a16="http://schemas.microsoft.com/office/drawing/2014/main" id="{C36B7474-6761-BB4A-AE2E-7C00D029278F}"/>
                </a:ext>
              </a:extLst>
            </p:cNvPr>
            <p:cNvSpPr/>
            <p:nvPr/>
          </p:nvSpPr>
          <p:spPr>
            <a:xfrm>
              <a:off x="750855" y="2207965"/>
              <a:ext cx="1663642" cy="1424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Прямоугольник 25">
              <a:extLst>
                <a:ext uri="{FF2B5EF4-FFF2-40B4-BE49-F238E27FC236}">
                  <a16:creationId xmlns:a16="http://schemas.microsoft.com/office/drawing/2014/main" id="{B88A6811-0481-F64C-98AC-890EA7DA786F}"/>
                </a:ext>
              </a:extLst>
            </p:cNvPr>
            <p:cNvSpPr/>
            <p:nvPr/>
          </p:nvSpPr>
          <p:spPr>
            <a:xfrm>
              <a:off x="671688" y="3639340"/>
              <a:ext cx="1658511" cy="2789717"/>
            </a:xfrm>
            <a:prstGeom prst="rect">
              <a:avLst/>
            </a:prstGeom>
            <a:grpFill/>
          </p:spPr>
          <p:txBody>
            <a:bodyPr wrap="square">
              <a:spAutoFit/>
            </a:bodyPr>
            <a:lstStyle/>
            <a:p>
              <a:pPr algn="ctr"/>
              <a:r>
                <a:rPr lang="ru-RU" sz="1400" b="1" dirty="0">
                  <a:solidFill>
                    <a:schemeClr val="bg1"/>
                  </a:solidFill>
                </a:rPr>
                <a:t>Наблюдается рост  отрицательных внешних эффектов, производимых недобросовестными поставщиками финансовых услуг, снижение доверия к бизнесу в целом, снижение уровня доступности предоставляемых  финансовых услуг</a:t>
              </a:r>
            </a:p>
          </p:txBody>
        </p:sp>
      </p:grpSp>
      <p:grpSp>
        <p:nvGrpSpPr>
          <p:cNvPr id="27" name="Группа 26">
            <a:extLst>
              <a:ext uri="{FF2B5EF4-FFF2-40B4-BE49-F238E27FC236}">
                <a16:creationId xmlns:a16="http://schemas.microsoft.com/office/drawing/2014/main" id="{4DAAF851-DE34-164C-80E6-DDB143237856}"/>
              </a:ext>
            </a:extLst>
          </p:cNvPr>
          <p:cNvGrpSpPr/>
          <p:nvPr/>
        </p:nvGrpSpPr>
        <p:grpSpPr>
          <a:xfrm>
            <a:off x="8065072" y="1601910"/>
            <a:ext cx="2481641" cy="4510701"/>
            <a:chOff x="426000" y="1989000"/>
            <a:chExt cx="2250000" cy="4275000"/>
          </a:xfrm>
          <a:solidFill>
            <a:srgbClr val="78A779"/>
          </a:solidFill>
        </p:grpSpPr>
        <p:sp>
          <p:nvSpPr>
            <p:cNvPr id="28" name="Прямоугольник 27">
              <a:extLst>
                <a:ext uri="{FF2B5EF4-FFF2-40B4-BE49-F238E27FC236}">
                  <a16:creationId xmlns:a16="http://schemas.microsoft.com/office/drawing/2014/main" id="{6F32E3E3-5CC6-ED4B-95BA-E67FBEBD3520}"/>
                </a:ext>
              </a:extLst>
            </p:cNvPr>
            <p:cNvSpPr/>
            <p:nvPr/>
          </p:nvSpPr>
          <p:spPr>
            <a:xfrm>
              <a:off x="426000" y="3114000"/>
              <a:ext cx="2249999" cy="315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Овал 28">
              <a:extLst>
                <a:ext uri="{FF2B5EF4-FFF2-40B4-BE49-F238E27FC236}">
                  <a16:creationId xmlns:a16="http://schemas.microsoft.com/office/drawing/2014/main" id="{D63A034A-28F1-DB48-AD81-33D4894C4BFF}"/>
                </a:ext>
              </a:extLst>
            </p:cNvPr>
            <p:cNvSpPr/>
            <p:nvPr/>
          </p:nvSpPr>
          <p:spPr>
            <a:xfrm>
              <a:off x="426000" y="1989000"/>
              <a:ext cx="2250000" cy="225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Овал 29">
              <a:extLst>
                <a:ext uri="{FF2B5EF4-FFF2-40B4-BE49-F238E27FC236}">
                  <a16:creationId xmlns:a16="http://schemas.microsoft.com/office/drawing/2014/main" id="{0247AC71-C766-E646-8B50-BCB0D4D405A1}"/>
                </a:ext>
              </a:extLst>
            </p:cNvPr>
            <p:cNvSpPr/>
            <p:nvPr/>
          </p:nvSpPr>
          <p:spPr>
            <a:xfrm>
              <a:off x="663411" y="2226412"/>
              <a:ext cx="1775175" cy="17751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Прямоугольник 32">
              <a:extLst>
                <a:ext uri="{FF2B5EF4-FFF2-40B4-BE49-F238E27FC236}">
                  <a16:creationId xmlns:a16="http://schemas.microsoft.com/office/drawing/2014/main" id="{4D153969-F715-5B46-871E-505FF05BC76F}"/>
                </a:ext>
              </a:extLst>
            </p:cNvPr>
            <p:cNvSpPr/>
            <p:nvPr/>
          </p:nvSpPr>
          <p:spPr>
            <a:xfrm>
              <a:off x="620149" y="3736234"/>
              <a:ext cx="1931337" cy="2333553"/>
            </a:xfrm>
            <a:prstGeom prst="rect">
              <a:avLst/>
            </a:prstGeom>
            <a:grpFill/>
          </p:spPr>
          <p:txBody>
            <a:bodyPr wrap="square">
              <a:spAutoFit/>
            </a:bodyPr>
            <a:lstStyle/>
            <a:p>
              <a:pPr algn="ctr"/>
              <a:r>
                <a:rPr lang="ru-RU" sz="1400" b="1" dirty="0">
                  <a:solidFill>
                    <a:srgbClr val="7A4300"/>
                  </a:solidFill>
                </a:rPr>
                <a:t>Растет уровень долговых обязательств,  что может привести к банкротству, к неграмотному планированию выхода на пенсию, </a:t>
              </a:r>
            </a:p>
            <a:p>
              <a:pPr algn="ctr"/>
              <a:r>
                <a:rPr lang="ru-RU" sz="1400" b="1" dirty="0">
                  <a:solidFill>
                    <a:srgbClr val="7A4300"/>
                  </a:solidFill>
                </a:rPr>
                <a:t>ухудшается личное благосостояние, повышается уязвимость к финансовым мошенничествам</a:t>
              </a:r>
            </a:p>
          </p:txBody>
        </p:sp>
      </p:grpSp>
      <p:sp>
        <p:nvSpPr>
          <p:cNvPr id="34" name="Прямоугольник 33">
            <a:extLst>
              <a:ext uri="{FF2B5EF4-FFF2-40B4-BE49-F238E27FC236}">
                <a16:creationId xmlns:a16="http://schemas.microsoft.com/office/drawing/2014/main" id="{41D91E70-7562-0C4E-B9C4-E0B67049B3D6}"/>
              </a:ext>
            </a:extLst>
          </p:cNvPr>
          <p:cNvSpPr/>
          <p:nvPr/>
        </p:nvSpPr>
        <p:spPr>
          <a:xfrm>
            <a:off x="3766756" y="2361637"/>
            <a:ext cx="1501247" cy="369332"/>
          </a:xfrm>
          <a:prstGeom prst="rect">
            <a:avLst/>
          </a:prstGeom>
        </p:spPr>
        <p:txBody>
          <a:bodyPr wrap="square">
            <a:spAutoFit/>
          </a:bodyPr>
          <a:lstStyle/>
          <a:p>
            <a:pPr algn="ctr"/>
            <a:r>
              <a:rPr lang="ru-RU" b="1" dirty="0">
                <a:solidFill>
                  <a:srgbClr val="7A4300"/>
                </a:solidFill>
              </a:rPr>
              <a:t>Государство </a:t>
            </a:r>
          </a:p>
        </p:txBody>
      </p:sp>
      <p:sp>
        <p:nvSpPr>
          <p:cNvPr id="37" name="Овал 36">
            <a:extLst>
              <a:ext uri="{FF2B5EF4-FFF2-40B4-BE49-F238E27FC236}">
                <a16:creationId xmlns:a16="http://schemas.microsoft.com/office/drawing/2014/main" id="{89BC9425-183D-4D43-9ABE-EC3CD77F8D9E}"/>
              </a:ext>
            </a:extLst>
          </p:cNvPr>
          <p:cNvSpPr/>
          <p:nvPr/>
        </p:nvSpPr>
        <p:spPr>
          <a:xfrm>
            <a:off x="8503742" y="1805386"/>
            <a:ext cx="1645508" cy="1557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Прямоугольник 37">
            <a:extLst>
              <a:ext uri="{FF2B5EF4-FFF2-40B4-BE49-F238E27FC236}">
                <a16:creationId xmlns:a16="http://schemas.microsoft.com/office/drawing/2014/main" id="{8A28E0CD-AF8E-934E-A8A2-ECDB06868698}"/>
              </a:ext>
            </a:extLst>
          </p:cNvPr>
          <p:cNvSpPr/>
          <p:nvPr/>
        </p:nvSpPr>
        <p:spPr>
          <a:xfrm>
            <a:off x="8509120" y="2363292"/>
            <a:ext cx="1501247" cy="369332"/>
          </a:xfrm>
          <a:prstGeom prst="rect">
            <a:avLst/>
          </a:prstGeom>
        </p:spPr>
        <p:txBody>
          <a:bodyPr wrap="square">
            <a:spAutoFit/>
          </a:bodyPr>
          <a:lstStyle/>
          <a:p>
            <a:pPr algn="ctr"/>
            <a:r>
              <a:rPr lang="ru-RU" b="1" dirty="0">
                <a:solidFill>
                  <a:srgbClr val="7A4300"/>
                </a:solidFill>
              </a:rPr>
              <a:t>Потребитель </a:t>
            </a:r>
          </a:p>
        </p:txBody>
      </p:sp>
      <p:sp>
        <p:nvSpPr>
          <p:cNvPr id="39" name="Овал 38">
            <a:extLst>
              <a:ext uri="{FF2B5EF4-FFF2-40B4-BE49-F238E27FC236}">
                <a16:creationId xmlns:a16="http://schemas.microsoft.com/office/drawing/2014/main" id="{B9305FC8-AC9D-DA41-99D4-C0A7D10D2E7B}"/>
              </a:ext>
            </a:extLst>
          </p:cNvPr>
          <p:cNvSpPr/>
          <p:nvPr/>
        </p:nvSpPr>
        <p:spPr>
          <a:xfrm>
            <a:off x="5892693" y="1760071"/>
            <a:ext cx="1645508" cy="1557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Прямоугольник 39">
            <a:extLst>
              <a:ext uri="{FF2B5EF4-FFF2-40B4-BE49-F238E27FC236}">
                <a16:creationId xmlns:a16="http://schemas.microsoft.com/office/drawing/2014/main" id="{05807CBE-7DFE-5C4E-9470-B8D108568A7B}"/>
              </a:ext>
            </a:extLst>
          </p:cNvPr>
          <p:cNvSpPr/>
          <p:nvPr/>
        </p:nvSpPr>
        <p:spPr>
          <a:xfrm>
            <a:off x="5964823" y="2354029"/>
            <a:ext cx="1501247" cy="369332"/>
          </a:xfrm>
          <a:prstGeom prst="rect">
            <a:avLst/>
          </a:prstGeom>
        </p:spPr>
        <p:txBody>
          <a:bodyPr wrap="square">
            <a:spAutoFit/>
          </a:bodyPr>
          <a:lstStyle/>
          <a:p>
            <a:pPr algn="ctr"/>
            <a:r>
              <a:rPr lang="ru-RU" b="1" dirty="0">
                <a:solidFill>
                  <a:srgbClr val="7A4300"/>
                </a:solidFill>
              </a:rPr>
              <a:t>Бизнес </a:t>
            </a:r>
          </a:p>
        </p:txBody>
      </p:sp>
    </p:spTree>
    <p:extLst>
      <p:ext uri="{BB962C8B-B14F-4D97-AF65-F5344CB8AC3E}">
        <p14:creationId xmlns:p14="http://schemas.microsoft.com/office/powerpoint/2010/main" val="832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110</a:t>
            </a:fld>
            <a:endParaRPr lang="ru-RU" dirty="0"/>
          </a:p>
        </p:txBody>
      </p:sp>
      <p:sp>
        <p:nvSpPr>
          <p:cNvPr id="4" name="Равнобедренный треугольник 24">
            <a:extLst>
              <a:ext uri="{FF2B5EF4-FFF2-40B4-BE49-F238E27FC236}">
                <a16:creationId xmlns:a16="http://schemas.microsoft.com/office/drawing/2014/main" id="{3503D3D3-4521-E244-A225-BDB3ABD4B9B6}"/>
              </a:ext>
            </a:extLst>
          </p:cNvPr>
          <p:cNvSpPr/>
          <p:nvPr/>
        </p:nvSpPr>
        <p:spPr>
          <a:xfrm rot="5400000">
            <a:off x="194277" y="22727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C3F70349-399F-1E4C-AEBF-D2AF79028287}"/>
              </a:ext>
            </a:extLst>
          </p:cNvPr>
          <p:cNvSpPr txBox="1"/>
          <p:nvPr/>
        </p:nvSpPr>
        <p:spPr>
          <a:xfrm>
            <a:off x="606000" y="137390"/>
            <a:ext cx="3722109" cy="523220"/>
          </a:xfrm>
          <a:prstGeom prst="rect">
            <a:avLst/>
          </a:prstGeom>
          <a:noFill/>
        </p:spPr>
        <p:txBody>
          <a:bodyPr wrap="none" rtlCol="0">
            <a:spAutoFit/>
          </a:bodyPr>
          <a:lstStyle/>
          <a:p>
            <a:r>
              <a:rPr lang="ru-RU" sz="2800" b="1" dirty="0">
                <a:solidFill>
                  <a:schemeClr val="accent1"/>
                </a:solidFill>
              </a:rPr>
              <a:t>Портрет респондентов</a:t>
            </a:r>
          </a:p>
        </p:txBody>
      </p:sp>
      <p:graphicFrame>
        <p:nvGraphicFramePr>
          <p:cNvPr id="8" name="Таблица 7">
            <a:extLst>
              <a:ext uri="{FF2B5EF4-FFF2-40B4-BE49-F238E27FC236}">
                <a16:creationId xmlns:a16="http://schemas.microsoft.com/office/drawing/2014/main" id="{FF7B2099-C057-E84E-BE69-661171B5FCCC}"/>
              </a:ext>
            </a:extLst>
          </p:cNvPr>
          <p:cNvGraphicFramePr>
            <a:graphicFrameLocks noGrp="1"/>
          </p:cNvGraphicFramePr>
          <p:nvPr>
            <p:extLst>
              <p:ext uri="{D42A27DB-BD31-4B8C-83A1-F6EECF244321}">
                <p14:modId xmlns:p14="http://schemas.microsoft.com/office/powerpoint/2010/main" val="3816687625"/>
              </p:ext>
            </p:extLst>
          </p:nvPr>
        </p:nvGraphicFramePr>
        <p:xfrm>
          <a:off x="7000356" y="1428739"/>
          <a:ext cx="4953559" cy="5214970"/>
        </p:xfrm>
        <a:graphic>
          <a:graphicData uri="http://schemas.openxmlformats.org/drawingml/2006/table">
            <a:tbl>
              <a:tblPr>
                <a:tableStyleId>{5C22544A-7EE6-4342-B048-85BDC9FD1C3A}</a:tableStyleId>
              </a:tblPr>
              <a:tblGrid>
                <a:gridCol w="1384866">
                  <a:extLst>
                    <a:ext uri="{9D8B030D-6E8A-4147-A177-3AD203B41FA5}">
                      <a16:colId xmlns:a16="http://schemas.microsoft.com/office/drawing/2014/main" val="1465123604"/>
                    </a:ext>
                  </a:extLst>
                </a:gridCol>
                <a:gridCol w="2610295">
                  <a:extLst>
                    <a:ext uri="{9D8B030D-6E8A-4147-A177-3AD203B41FA5}">
                      <a16:colId xmlns:a16="http://schemas.microsoft.com/office/drawing/2014/main" val="1926658192"/>
                    </a:ext>
                  </a:extLst>
                </a:gridCol>
                <a:gridCol w="958398">
                  <a:extLst>
                    <a:ext uri="{9D8B030D-6E8A-4147-A177-3AD203B41FA5}">
                      <a16:colId xmlns:a16="http://schemas.microsoft.com/office/drawing/2014/main" val="5350960"/>
                    </a:ext>
                  </a:extLst>
                </a:gridCol>
              </a:tblGrid>
              <a:tr h="260175">
                <a:tc rowSpan="17">
                  <a:txBody>
                    <a:bodyPr/>
                    <a:lstStyle/>
                    <a:p>
                      <a:pPr algn="l" fontAlgn="t"/>
                      <a:r>
                        <a:rPr lang="ru-RU" sz="1200" b="1" u="none" strike="noStrike" dirty="0">
                          <a:solidFill>
                            <a:srgbClr val="7A4300"/>
                          </a:solidFill>
                          <a:effectLst/>
                        </a:rPr>
                        <a:t>Ваш регион проживания:</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l" fontAlgn="t"/>
                      <a:r>
                        <a:rPr lang="ru-RU" sz="1200" b="1" u="none" strike="noStrike" dirty="0">
                          <a:solidFill>
                            <a:srgbClr val="7A4300"/>
                          </a:solidFill>
                          <a:effectLst/>
                        </a:rPr>
                        <a:t>г. Нур-Султан</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7,20%</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2112171961"/>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г. Алматы</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7,20%</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2048027421"/>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г. Шымкент</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7,20%</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1613704191"/>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Акмолинская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3039495993"/>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Актюбинская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1102314091"/>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Алматинская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4078562652"/>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Атырауская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2271285770"/>
                  </a:ext>
                </a:extLst>
              </a:tr>
              <a:tr h="452245">
                <a:tc vMerge="1">
                  <a:txBody>
                    <a:bodyPr/>
                    <a:lstStyle/>
                    <a:p>
                      <a:endParaRPr lang="ru-RU"/>
                    </a:p>
                  </a:txBody>
                  <a:tcPr/>
                </a:tc>
                <a:tc>
                  <a:txBody>
                    <a:bodyPr/>
                    <a:lstStyle/>
                    <a:p>
                      <a:pPr algn="l" fontAlgn="t"/>
                      <a:r>
                        <a:rPr lang="ru-RU" sz="1200" b="1" u="none" strike="noStrike" dirty="0">
                          <a:solidFill>
                            <a:srgbClr val="7A4300"/>
                          </a:solidFill>
                          <a:effectLst/>
                        </a:rPr>
                        <a:t>Восточно-Казахстанская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1933513611"/>
                  </a:ext>
                </a:extLst>
              </a:tr>
              <a:tr h="452245">
                <a:tc vMerge="1">
                  <a:txBody>
                    <a:bodyPr/>
                    <a:lstStyle/>
                    <a:p>
                      <a:endParaRPr lang="ru-RU"/>
                    </a:p>
                  </a:txBody>
                  <a:tcPr/>
                </a:tc>
                <a:tc>
                  <a:txBody>
                    <a:bodyPr/>
                    <a:lstStyle/>
                    <a:p>
                      <a:pPr algn="l" fontAlgn="t"/>
                      <a:r>
                        <a:rPr lang="ru-RU" sz="1200" b="1" u="none" strike="noStrike" dirty="0">
                          <a:solidFill>
                            <a:srgbClr val="7A4300"/>
                          </a:solidFill>
                          <a:effectLst/>
                        </a:rPr>
                        <a:t>Жамбылская область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1497972414"/>
                  </a:ext>
                </a:extLst>
              </a:tr>
              <a:tr h="452245">
                <a:tc vMerge="1">
                  <a:txBody>
                    <a:bodyPr/>
                    <a:lstStyle/>
                    <a:p>
                      <a:endParaRPr lang="ru-RU"/>
                    </a:p>
                  </a:txBody>
                  <a:tcPr/>
                </a:tc>
                <a:tc>
                  <a:txBody>
                    <a:bodyPr/>
                    <a:lstStyle/>
                    <a:p>
                      <a:pPr algn="l" fontAlgn="t"/>
                      <a:r>
                        <a:rPr lang="ru-RU" sz="1200" b="1" u="none" strike="noStrike" dirty="0">
                          <a:solidFill>
                            <a:srgbClr val="7A4300"/>
                          </a:solidFill>
                          <a:effectLst/>
                        </a:rPr>
                        <a:t>Западно-Казахстанская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1749327953"/>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Карагандинская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1322483971"/>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Костанайская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1884054910"/>
                  </a:ext>
                </a:extLst>
              </a:tr>
              <a:tr h="452245">
                <a:tc vMerge="1">
                  <a:txBody>
                    <a:bodyPr/>
                    <a:lstStyle/>
                    <a:p>
                      <a:endParaRPr lang="ru-RU"/>
                    </a:p>
                  </a:txBody>
                  <a:tcPr/>
                </a:tc>
                <a:tc>
                  <a:txBody>
                    <a:bodyPr/>
                    <a:lstStyle/>
                    <a:p>
                      <a:pPr algn="l" fontAlgn="t"/>
                      <a:r>
                        <a:rPr lang="ru-RU" sz="1200" b="1" u="none" strike="noStrike" dirty="0">
                          <a:solidFill>
                            <a:srgbClr val="7A4300"/>
                          </a:solidFill>
                          <a:effectLst/>
                        </a:rPr>
                        <a:t>Кызылординская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2769355924"/>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Мангистауская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4209556992"/>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Павлодарская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2643719841"/>
                  </a:ext>
                </a:extLst>
              </a:tr>
              <a:tr h="452245">
                <a:tc vMerge="1">
                  <a:txBody>
                    <a:bodyPr/>
                    <a:lstStyle/>
                    <a:p>
                      <a:endParaRPr lang="ru-RU"/>
                    </a:p>
                  </a:txBody>
                  <a:tcPr/>
                </a:tc>
                <a:tc>
                  <a:txBody>
                    <a:bodyPr/>
                    <a:lstStyle/>
                    <a:p>
                      <a:pPr algn="l" fontAlgn="t"/>
                      <a:r>
                        <a:rPr lang="ru-RU" sz="1200" b="1" u="none" strike="noStrike" dirty="0">
                          <a:solidFill>
                            <a:srgbClr val="7A4300"/>
                          </a:solidFill>
                          <a:effectLst/>
                        </a:rPr>
                        <a:t>Северо-Казахстанская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704843331"/>
                  </a:ext>
                </a:extLst>
              </a:tr>
              <a:tr h="244870">
                <a:tc vMerge="1">
                  <a:txBody>
                    <a:bodyPr/>
                    <a:lstStyle/>
                    <a:p>
                      <a:endParaRPr lang="ru-RU"/>
                    </a:p>
                  </a:txBody>
                  <a:tcPr/>
                </a:tc>
                <a:tc>
                  <a:txBody>
                    <a:bodyPr/>
                    <a:lstStyle/>
                    <a:p>
                      <a:pPr algn="l" fontAlgn="t"/>
                      <a:r>
                        <a:rPr lang="ru-RU" sz="1200" b="1" u="none" strike="noStrike" dirty="0">
                          <a:solidFill>
                            <a:srgbClr val="7A4300"/>
                          </a:solidFill>
                          <a:effectLst/>
                        </a:rPr>
                        <a:t>Туркестанская область</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r" fontAlgn="t"/>
                      <a:r>
                        <a:rPr lang="ru-RU" sz="1200" b="1" u="none" strike="noStrike" dirty="0">
                          <a:solidFill>
                            <a:srgbClr val="7A4300"/>
                          </a:solidFill>
                          <a:effectLst/>
                        </a:rPr>
                        <a:t>5,6%</a:t>
                      </a:r>
                      <a:endParaRPr lang="ru-RU" sz="1200" b="1" i="0" u="none" strike="noStrike" dirty="0">
                        <a:solidFill>
                          <a:srgbClr val="7A4300"/>
                        </a:solidFill>
                        <a:effectLst/>
                        <a:latin typeface="Arial" panose="020B0604020202020204" pitchFamily="34" charset="0"/>
                      </a:endParaRPr>
                    </a:p>
                  </a:txBody>
                  <a:tcPr marL="9525" marR="9525" marT="9525" marB="0">
                    <a:solidFill>
                      <a:schemeClr val="accent2">
                        <a:lumMod val="60000"/>
                        <a:lumOff val="40000"/>
                      </a:schemeClr>
                    </a:solidFill>
                  </a:tcPr>
                </a:tc>
                <a:extLst>
                  <a:ext uri="{0D108BD9-81ED-4DB2-BD59-A6C34878D82A}">
                    <a16:rowId xmlns:a16="http://schemas.microsoft.com/office/drawing/2014/main" val="3828361965"/>
                  </a:ext>
                </a:extLst>
              </a:tr>
            </a:tbl>
          </a:graphicData>
        </a:graphic>
      </p:graphicFrame>
      <p:sp>
        <p:nvSpPr>
          <p:cNvPr id="9" name="TextBox 8">
            <a:extLst>
              <a:ext uri="{FF2B5EF4-FFF2-40B4-BE49-F238E27FC236}">
                <a16:creationId xmlns:a16="http://schemas.microsoft.com/office/drawing/2014/main" id="{A32B9D0D-92AD-D740-B432-030E00718371}"/>
              </a:ext>
            </a:extLst>
          </p:cNvPr>
          <p:cNvSpPr txBox="1"/>
          <p:nvPr/>
        </p:nvSpPr>
        <p:spPr>
          <a:xfrm>
            <a:off x="8610600" y="1044000"/>
            <a:ext cx="2645019" cy="369332"/>
          </a:xfrm>
          <a:prstGeom prst="rect">
            <a:avLst/>
          </a:prstGeom>
          <a:noFill/>
        </p:spPr>
        <p:txBody>
          <a:bodyPr wrap="none" rtlCol="0">
            <a:spAutoFit/>
          </a:bodyPr>
          <a:lstStyle/>
          <a:p>
            <a:r>
              <a:rPr lang="ru-RU" b="1" dirty="0">
                <a:solidFill>
                  <a:srgbClr val="7A4300"/>
                </a:solidFill>
              </a:rPr>
              <a:t>Регион проживания, в %</a:t>
            </a:r>
          </a:p>
        </p:txBody>
      </p:sp>
      <p:graphicFrame>
        <p:nvGraphicFramePr>
          <p:cNvPr id="10" name="Диаграмма 9"/>
          <p:cNvGraphicFramePr/>
          <p:nvPr>
            <p:extLst>
              <p:ext uri="{D42A27DB-BD31-4B8C-83A1-F6EECF244321}">
                <p14:modId xmlns:p14="http://schemas.microsoft.com/office/powerpoint/2010/main" val="3119854859"/>
              </p:ext>
            </p:extLst>
          </p:nvPr>
        </p:nvGraphicFramePr>
        <p:xfrm>
          <a:off x="452398" y="1214422"/>
          <a:ext cx="5929354" cy="50006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9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FB76ACA-B2D5-B246-9C76-D5589D0B1649}"/>
              </a:ext>
            </a:extLst>
          </p:cNvPr>
          <p:cNvSpPr>
            <a:spLocks noGrp="1"/>
          </p:cNvSpPr>
          <p:nvPr>
            <p:ph type="sldNum" sz="quarter" idx="12"/>
          </p:nvPr>
        </p:nvSpPr>
        <p:spPr/>
        <p:txBody>
          <a:bodyPr/>
          <a:lstStyle/>
          <a:p>
            <a:fld id="{36AE403C-4EB7-40BC-9395-955F62C492F5}" type="slidenum">
              <a:rPr lang="ru-RU" smtClean="0"/>
              <a:pPr/>
              <a:t>111</a:t>
            </a:fld>
            <a:endParaRPr lang="ru-RU" dirty="0"/>
          </a:p>
        </p:txBody>
      </p:sp>
      <p:sp>
        <p:nvSpPr>
          <p:cNvPr id="5" name="Равнобедренный треугольник 24">
            <a:extLst>
              <a:ext uri="{FF2B5EF4-FFF2-40B4-BE49-F238E27FC236}">
                <a16:creationId xmlns:a16="http://schemas.microsoft.com/office/drawing/2014/main" id="{F710272C-008A-4F4D-905D-AE0F61EB9FB5}"/>
              </a:ext>
            </a:extLst>
          </p:cNvPr>
          <p:cNvSpPr/>
          <p:nvPr/>
        </p:nvSpPr>
        <p:spPr>
          <a:xfrm rot="5400000">
            <a:off x="194277" y="22727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A9647417-281F-204B-BF05-3090394F46D6}"/>
              </a:ext>
            </a:extLst>
          </p:cNvPr>
          <p:cNvSpPr txBox="1"/>
          <p:nvPr/>
        </p:nvSpPr>
        <p:spPr>
          <a:xfrm>
            <a:off x="606000" y="137390"/>
            <a:ext cx="3722109" cy="523220"/>
          </a:xfrm>
          <a:prstGeom prst="rect">
            <a:avLst/>
          </a:prstGeom>
          <a:noFill/>
        </p:spPr>
        <p:txBody>
          <a:bodyPr wrap="none" rtlCol="0">
            <a:spAutoFit/>
          </a:bodyPr>
          <a:lstStyle/>
          <a:p>
            <a:r>
              <a:rPr lang="ru-RU" sz="2800" b="1" dirty="0">
                <a:solidFill>
                  <a:schemeClr val="accent1"/>
                </a:solidFill>
              </a:rPr>
              <a:t>Портрет респондентов</a:t>
            </a:r>
          </a:p>
        </p:txBody>
      </p:sp>
      <p:graphicFrame>
        <p:nvGraphicFramePr>
          <p:cNvPr id="9" name="Диаграмма 8"/>
          <p:cNvGraphicFramePr/>
          <p:nvPr>
            <p:extLst>
              <p:ext uri="{D42A27DB-BD31-4B8C-83A1-F6EECF244321}">
                <p14:modId xmlns:p14="http://schemas.microsoft.com/office/powerpoint/2010/main" val="1689224927"/>
              </p:ext>
            </p:extLst>
          </p:nvPr>
        </p:nvGraphicFramePr>
        <p:xfrm>
          <a:off x="452398" y="928670"/>
          <a:ext cx="10644262" cy="52149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002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365125"/>
            <a:ext cx="10515600" cy="1325563"/>
          </a:xfrm>
        </p:spPr>
        <p:txBody>
          <a:bodyPr>
            <a:normAutofit/>
          </a:bodyPr>
          <a:lstStyle/>
          <a:p>
            <a:pPr algn="ctr"/>
            <a:r>
              <a:rPr lang="ru-RU" sz="2400" b="1" i="1" cap="all" dirty="0">
                <a:solidFill>
                  <a:srgbClr val="00B050"/>
                </a:solidFill>
                <a:effectLst>
                  <a:outerShdw blurRad="38100" dist="38100" dir="2700000" algn="tl">
                    <a:srgbClr val="000000">
                      <a:alpha val="43137"/>
                    </a:srgbClr>
                  </a:outerShdw>
                </a:effectLst>
                <a:latin typeface="+mn-lt"/>
              </a:rPr>
              <a:t>Блок 1. Управление собственными финансовыми средствами</a:t>
            </a:r>
            <a:br>
              <a:rPr lang="ru-RU" sz="2400" b="1" i="1" cap="all" dirty="0">
                <a:solidFill>
                  <a:srgbClr val="00B050"/>
                </a:solidFill>
                <a:effectLst>
                  <a:outerShdw blurRad="38100" dist="38100" dir="2700000" algn="tl">
                    <a:srgbClr val="000000">
                      <a:alpha val="43137"/>
                    </a:srgbClr>
                  </a:outerShdw>
                </a:effectLst>
                <a:latin typeface="+mn-lt"/>
              </a:rPr>
            </a:br>
            <a:br>
              <a:rPr lang="ru-RU" sz="1200" dirty="0">
                <a:latin typeface="+mn-lt"/>
              </a:rPr>
            </a:br>
            <a:r>
              <a:rPr lang="ru-RU" sz="2400" b="1" dirty="0">
                <a:latin typeface="+mn-lt"/>
              </a:rPr>
              <a:t>Кто в домохозяйстве отвечает за ведение общего бюджета?</a:t>
            </a:r>
          </a:p>
        </p:txBody>
      </p:sp>
      <p:sp>
        <p:nvSpPr>
          <p:cNvPr id="4" name="Номер слайда 3"/>
          <p:cNvSpPr>
            <a:spLocks noGrp="1"/>
          </p:cNvSpPr>
          <p:nvPr>
            <p:ph type="sldNum" sz="quarter" idx="12"/>
          </p:nvPr>
        </p:nvSpPr>
        <p:spPr/>
        <p:txBody>
          <a:bodyPr/>
          <a:lstStyle/>
          <a:p>
            <a:fld id="{36AE403C-4EB7-40BC-9395-955F62C492F5}" type="slidenum">
              <a:rPr lang="ru-RU" smtClean="0"/>
              <a:pPr/>
              <a:t>112</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85632659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CA02B798-459D-486F-AEF3-64CC926AA1D0}"/>
              </a:ext>
            </a:extLst>
          </p:cNvPr>
          <p:cNvSpPr/>
          <p:nvPr/>
        </p:nvSpPr>
        <p:spPr>
          <a:xfrm rot="5400000">
            <a:off x="363003" y="58713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1309" y="207340"/>
            <a:ext cx="10515600" cy="1325563"/>
          </a:xfrm>
        </p:spPr>
        <p:txBody>
          <a:bodyPr>
            <a:normAutofit/>
          </a:bodyPr>
          <a:lstStyle/>
          <a:p>
            <a:r>
              <a:rPr lang="ru-RU" sz="2800" b="1" dirty="0">
                <a:latin typeface="+mn-lt"/>
              </a:rPr>
              <a:t>Наличие личного бюджета, который используется только на свои личные нужды и на свое усмотрение:</a:t>
            </a:r>
          </a:p>
        </p:txBody>
      </p:sp>
      <p:sp>
        <p:nvSpPr>
          <p:cNvPr id="4" name="Номер слайда 3"/>
          <p:cNvSpPr>
            <a:spLocks noGrp="1"/>
          </p:cNvSpPr>
          <p:nvPr>
            <p:ph type="sldNum" sz="quarter" idx="12"/>
          </p:nvPr>
        </p:nvSpPr>
        <p:spPr/>
        <p:txBody>
          <a:bodyPr/>
          <a:lstStyle/>
          <a:p>
            <a:fld id="{36AE403C-4EB7-40BC-9395-955F62C492F5}" type="slidenum">
              <a:rPr lang="ru-RU" smtClean="0"/>
              <a:pPr/>
              <a:t>113</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51158789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0B71428-95B0-4F5B-8515-8083C7F908D4}"/>
              </a:ext>
            </a:extLst>
          </p:cNvPr>
          <p:cNvSpPr/>
          <p:nvPr/>
        </p:nvSpPr>
        <p:spPr>
          <a:xfrm rot="5400000">
            <a:off x="409012"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52485"/>
            <a:ext cx="10515600" cy="1325563"/>
          </a:xfrm>
        </p:spPr>
        <p:txBody>
          <a:bodyPr>
            <a:normAutofit/>
          </a:bodyPr>
          <a:lstStyle/>
          <a:p>
            <a:r>
              <a:rPr lang="ru-RU" sz="2800" b="1" dirty="0">
                <a:latin typeface="+mn-lt"/>
              </a:rPr>
              <a:t>Всегда вовремя оплачивают свои счета:</a:t>
            </a:r>
          </a:p>
        </p:txBody>
      </p:sp>
      <p:sp>
        <p:nvSpPr>
          <p:cNvPr id="4" name="Номер слайда 3"/>
          <p:cNvSpPr>
            <a:spLocks noGrp="1"/>
          </p:cNvSpPr>
          <p:nvPr>
            <p:ph type="sldNum" sz="quarter" idx="12"/>
          </p:nvPr>
        </p:nvSpPr>
        <p:spPr/>
        <p:txBody>
          <a:bodyPr/>
          <a:lstStyle/>
          <a:p>
            <a:fld id="{36AE403C-4EB7-40BC-9395-955F62C492F5}" type="slidenum">
              <a:rPr lang="ru-RU" smtClean="0"/>
              <a:pPr/>
              <a:t>114</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846572695"/>
              </p:ext>
            </p:extLst>
          </p:nvPr>
        </p:nvGraphicFramePr>
        <p:xfrm>
          <a:off x="633527" y="1548190"/>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CF51B3D2-B2EA-40A8-9A4F-720ADBC37C2F}"/>
              </a:ext>
            </a:extLst>
          </p:cNvPr>
          <p:cNvSpPr/>
          <p:nvPr/>
        </p:nvSpPr>
        <p:spPr>
          <a:xfrm rot="5400000">
            <a:off x="372261"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1538"/>
            <a:ext cx="10515600" cy="1325563"/>
          </a:xfrm>
        </p:spPr>
        <p:txBody>
          <a:bodyPr>
            <a:normAutofit/>
          </a:bodyPr>
          <a:lstStyle/>
          <a:p>
            <a:r>
              <a:rPr lang="ru-RU" sz="2800" b="1" dirty="0">
                <a:latin typeface="+mn-lt"/>
              </a:rPr>
              <a:t>Перед тем, как что-либо купить, тщательно взвешивают, позволить себе покупку или нет:</a:t>
            </a:r>
          </a:p>
        </p:txBody>
      </p:sp>
      <p:sp>
        <p:nvSpPr>
          <p:cNvPr id="4" name="Номер слайда 3"/>
          <p:cNvSpPr>
            <a:spLocks noGrp="1"/>
          </p:cNvSpPr>
          <p:nvPr>
            <p:ph type="sldNum" sz="quarter" idx="12"/>
          </p:nvPr>
        </p:nvSpPr>
        <p:spPr/>
        <p:txBody>
          <a:bodyPr/>
          <a:lstStyle/>
          <a:p>
            <a:fld id="{36AE403C-4EB7-40BC-9395-955F62C492F5}" type="slidenum">
              <a:rPr lang="ru-RU" smtClean="0"/>
              <a:pPr/>
              <a:t>115</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6267349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78F3D20D-B60A-4CBD-8700-C20D6D622C11}"/>
              </a:ext>
            </a:extLst>
          </p:cNvPr>
          <p:cNvSpPr/>
          <p:nvPr/>
        </p:nvSpPr>
        <p:spPr>
          <a:xfrm rot="5400000">
            <a:off x="355898" y="42123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424" y="-8684"/>
            <a:ext cx="10515600" cy="1325563"/>
          </a:xfrm>
        </p:spPr>
        <p:txBody>
          <a:bodyPr>
            <a:normAutofit/>
          </a:bodyPr>
          <a:lstStyle/>
          <a:p>
            <a:r>
              <a:rPr lang="ru-RU" sz="2800" b="1" dirty="0">
                <a:latin typeface="+mn-lt"/>
              </a:rPr>
              <a:t>Внимательно следят за бюджетом и тратами: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116</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723248277"/>
              </p:ext>
            </p:extLst>
          </p:nvPr>
        </p:nvGraphicFramePr>
        <p:xfrm>
          <a:off x="695400" y="157850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A975163F-8490-46CD-BCE9-E4E13215FDDB}"/>
              </a:ext>
            </a:extLst>
          </p:cNvPr>
          <p:cNvSpPr/>
          <p:nvPr/>
        </p:nvSpPr>
        <p:spPr>
          <a:xfrm rot="5400000">
            <a:off x="354704" y="42122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8490" y="152083"/>
            <a:ext cx="10515600" cy="1325563"/>
          </a:xfrm>
        </p:spPr>
        <p:txBody>
          <a:bodyPr>
            <a:normAutofit/>
          </a:bodyPr>
          <a:lstStyle/>
          <a:p>
            <a:r>
              <a:rPr lang="ru-RU" sz="2800" b="1" dirty="0">
                <a:latin typeface="+mn-lt"/>
              </a:rPr>
              <a:t>Стараются регулярно откладывать некоторую сумму денег (например, на депозит):</a:t>
            </a:r>
          </a:p>
        </p:txBody>
      </p:sp>
      <p:sp>
        <p:nvSpPr>
          <p:cNvPr id="4" name="Номер слайда 3"/>
          <p:cNvSpPr>
            <a:spLocks noGrp="1"/>
          </p:cNvSpPr>
          <p:nvPr>
            <p:ph type="sldNum" sz="quarter" idx="12"/>
          </p:nvPr>
        </p:nvSpPr>
        <p:spPr/>
        <p:txBody>
          <a:bodyPr/>
          <a:lstStyle/>
          <a:p>
            <a:fld id="{36AE403C-4EB7-40BC-9395-955F62C492F5}" type="slidenum">
              <a:rPr lang="ru-RU" smtClean="0"/>
              <a:pPr/>
              <a:t>117</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5085779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10BFB752-C4E8-49E6-8DBB-4CA1289744C6}"/>
              </a:ext>
            </a:extLst>
          </p:cNvPr>
          <p:cNvSpPr/>
          <p:nvPr/>
        </p:nvSpPr>
        <p:spPr>
          <a:xfrm rot="5400000">
            <a:off x="383095"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161810"/>
            <a:ext cx="10515600" cy="1325563"/>
          </a:xfrm>
        </p:spPr>
        <p:txBody>
          <a:bodyPr>
            <a:normAutofit/>
          </a:bodyPr>
          <a:lstStyle/>
          <a:p>
            <a:r>
              <a:rPr lang="ru-RU" sz="2800" b="1" dirty="0">
                <a:latin typeface="+mn-lt"/>
              </a:rPr>
              <a:t>Стараются планировать траты и откладывать на большие покупки: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118</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80090628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E6F8D188-EE84-4ABA-8149-8FE7CD410F82}"/>
              </a:ext>
            </a:extLst>
          </p:cNvPr>
          <p:cNvSpPr/>
          <p:nvPr/>
        </p:nvSpPr>
        <p:spPr>
          <a:xfrm rot="5400000">
            <a:off x="507261"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138441"/>
            <a:ext cx="10515600" cy="1325563"/>
          </a:xfrm>
        </p:spPr>
        <p:txBody>
          <a:bodyPr>
            <a:normAutofit/>
          </a:bodyPr>
          <a:lstStyle/>
          <a:p>
            <a:r>
              <a:rPr lang="ru-RU" sz="2800" b="1" dirty="0">
                <a:latin typeface="+mn-lt"/>
              </a:rPr>
              <a:t>Сложно понять все условия банковских продуктов и услуг:</a:t>
            </a:r>
          </a:p>
        </p:txBody>
      </p:sp>
      <p:sp>
        <p:nvSpPr>
          <p:cNvPr id="4" name="Номер слайда 3"/>
          <p:cNvSpPr>
            <a:spLocks noGrp="1"/>
          </p:cNvSpPr>
          <p:nvPr>
            <p:ph type="sldNum" sz="quarter" idx="12"/>
          </p:nvPr>
        </p:nvSpPr>
        <p:spPr/>
        <p:txBody>
          <a:bodyPr/>
          <a:lstStyle/>
          <a:p>
            <a:fld id="{36AE403C-4EB7-40BC-9395-955F62C492F5}" type="slidenum">
              <a:rPr lang="ru-RU" smtClean="0"/>
              <a:pPr/>
              <a:t>119</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48372426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D970ED79-9A10-4436-BE5E-F3B8143DCFD1}"/>
              </a:ext>
            </a:extLst>
          </p:cNvPr>
          <p:cNvSpPr/>
          <p:nvPr/>
        </p:nvSpPr>
        <p:spPr>
          <a:xfrm rot="5400000">
            <a:off x="531135" y="56835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12</a:t>
            </a:fld>
            <a:endParaRPr lang="ru-RU" dirty="0"/>
          </a:p>
        </p:txBody>
      </p:sp>
      <p:sp>
        <p:nvSpPr>
          <p:cNvPr id="4" name="Прямоугольник 3">
            <a:extLst>
              <a:ext uri="{FF2B5EF4-FFF2-40B4-BE49-F238E27FC236}">
                <a16:creationId xmlns:a16="http://schemas.microsoft.com/office/drawing/2014/main" id="{F0FB7FC2-BBDE-8D44-913F-0E7D1FDAAFE5}"/>
              </a:ext>
            </a:extLst>
          </p:cNvPr>
          <p:cNvSpPr/>
          <p:nvPr/>
        </p:nvSpPr>
        <p:spPr>
          <a:xfrm>
            <a:off x="1119482" y="348643"/>
            <a:ext cx="8448071" cy="523220"/>
          </a:xfrm>
          <a:prstGeom prst="rect">
            <a:avLst/>
          </a:prstGeom>
        </p:spPr>
        <p:txBody>
          <a:bodyPr wrap="square">
            <a:spAutoFit/>
          </a:bodyPr>
          <a:lstStyle/>
          <a:p>
            <a:pPr algn="just"/>
            <a:r>
              <a:rPr lang="ru-RU" sz="2800" b="1" dirty="0">
                <a:solidFill>
                  <a:srgbClr val="7A4300"/>
                </a:solidFill>
              </a:rPr>
              <a:t>Формула  устойчивости  финансовой системы</a:t>
            </a:r>
          </a:p>
        </p:txBody>
      </p:sp>
      <p:sp>
        <p:nvSpPr>
          <p:cNvPr id="5" name="Равнобедренный треугольник 24">
            <a:extLst>
              <a:ext uri="{FF2B5EF4-FFF2-40B4-BE49-F238E27FC236}">
                <a16:creationId xmlns:a16="http://schemas.microsoft.com/office/drawing/2014/main" id="{2DB3850C-613B-164D-AFEC-7229DB9AECBB}"/>
              </a:ext>
            </a:extLst>
          </p:cNvPr>
          <p:cNvSpPr/>
          <p:nvPr/>
        </p:nvSpPr>
        <p:spPr>
          <a:xfrm rot="5400000">
            <a:off x="606825" y="38956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2" name="Овал 81">
            <a:extLst>
              <a:ext uri="{FF2B5EF4-FFF2-40B4-BE49-F238E27FC236}">
                <a16:creationId xmlns:a16="http://schemas.microsoft.com/office/drawing/2014/main" id="{30BC0160-4E0B-3F4E-929A-511A22A4CE4D}"/>
              </a:ext>
            </a:extLst>
          </p:cNvPr>
          <p:cNvSpPr/>
          <p:nvPr/>
        </p:nvSpPr>
        <p:spPr>
          <a:xfrm>
            <a:off x="3847884" y="899925"/>
            <a:ext cx="3771042" cy="3394200"/>
          </a:xfrm>
          <a:prstGeom prst="ellipse">
            <a:avLst/>
          </a:prstGeom>
          <a:solidFill>
            <a:srgbClr val="78A7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FFFF00"/>
                </a:solidFill>
              </a:rPr>
              <a:t>Финансовая  грамотность</a:t>
            </a:r>
          </a:p>
          <a:p>
            <a:pPr algn="ctr"/>
            <a:endParaRPr lang="ru-RU" sz="2800" b="1" dirty="0">
              <a:solidFill>
                <a:srgbClr val="FFFF00"/>
              </a:solidFill>
            </a:endParaRPr>
          </a:p>
          <a:p>
            <a:pPr algn="ctr"/>
            <a:r>
              <a:rPr lang="ru-RU" sz="2800" b="1" u="sng" dirty="0">
                <a:solidFill>
                  <a:srgbClr val="FFFF00"/>
                </a:solidFill>
              </a:rPr>
              <a:t>ОБУЧАЙ</a:t>
            </a:r>
          </a:p>
        </p:txBody>
      </p:sp>
      <p:sp>
        <p:nvSpPr>
          <p:cNvPr id="83" name="Овал 82">
            <a:extLst>
              <a:ext uri="{FF2B5EF4-FFF2-40B4-BE49-F238E27FC236}">
                <a16:creationId xmlns:a16="http://schemas.microsoft.com/office/drawing/2014/main" id="{9686BB01-4583-5949-B779-DC3C740623F9}"/>
              </a:ext>
            </a:extLst>
          </p:cNvPr>
          <p:cNvSpPr/>
          <p:nvPr/>
        </p:nvSpPr>
        <p:spPr>
          <a:xfrm>
            <a:off x="1945810" y="2962150"/>
            <a:ext cx="3667500" cy="339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FFFF00"/>
                </a:solidFill>
              </a:rPr>
              <a:t>Защита  прав  потребителей финансовых услуг</a:t>
            </a:r>
          </a:p>
          <a:p>
            <a:pPr algn="ctr"/>
            <a:endParaRPr lang="ru-RU" sz="2800" b="1" dirty="0">
              <a:solidFill>
                <a:srgbClr val="FFFF00"/>
              </a:solidFill>
            </a:endParaRPr>
          </a:p>
          <a:p>
            <a:pPr algn="ctr"/>
            <a:r>
              <a:rPr lang="ru-RU" sz="2800" b="1" u="sng" dirty="0">
                <a:solidFill>
                  <a:srgbClr val="FFFF00"/>
                </a:solidFill>
              </a:rPr>
              <a:t>ЗАЩИЩАЙ</a:t>
            </a:r>
          </a:p>
        </p:txBody>
      </p:sp>
      <p:sp>
        <p:nvSpPr>
          <p:cNvPr id="84" name="Овал 83">
            <a:extLst>
              <a:ext uri="{FF2B5EF4-FFF2-40B4-BE49-F238E27FC236}">
                <a16:creationId xmlns:a16="http://schemas.microsoft.com/office/drawing/2014/main" id="{4BB2B3CE-698D-1E4E-9359-62E4F4AC330C}"/>
              </a:ext>
            </a:extLst>
          </p:cNvPr>
          <p:cNvSpPr/>
          <p:nvPr/>
        </p:nvSpPr>
        <p:spPr>
          <a:xfrm>
            <a:off x="5853500" y="2962150"/>
            <a:ext cx="3667500" cy="3394200"/>
          </a:xfrm>
          <a:prstGeom prst="ellipse">
            <a:avLst/>
          </a:prstGeom>
          <a:solidFill>
            <a:srgbClr val="FF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407742"/>
                </a:solidFill>
              </a:rPr>
              <a:t>Финансовая  доступность </a:t>
            </a:r>
          </a:p>
          <a:p>
            <a:pPr algn="ctr"/>
            <a:endParaRPr lang="ru-RU" sz="2800" b="1" dirty="0">
              <a:solidFill>
                <a:srgbClr val="407742"/>
              </a:solidFill>
            </a:endParaRPr>
          </a:p>
          <a:p>
            <a:pPr algn="ctr"/>
            <a:r>
              <a:rPr lang="ru-RU" sz="2800" b="1" u="sng" dirty="0">
                <a:solidFill>
                  <a:srgbClr val="407742"/>
                </a:solidFill>
              </a:rPr>
              <a:t>УПРОЩАЙ</a:t>
            </a:r>
          </a:p>
        </p:txBody>
      </p:sp>
    </p:spTree>
    <p:extLst>
      <p:ext uri="{BB962C8B-B14F-4D97-AF65-F5344CB8AC3E}">
        <p14:creationId xmlns:p14="http://schemas.microsoft.com/office/powerpoint/2010/main" val="8887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303135"/>
            <a:ext cx="10515600" cy="1325563"/>
          </a:xfrm>
        </p:spPr>
        <p:txBody>
          <a:bodyPr>
            <a:normAutofit/>
          </a:bodyPr>
          <a:lstStyle/>
          <a:p>
            <a:r>
              <a:rPr lang="ru-RU" sz="2800" b="1" dirty="0">
                <a:latin typeface="+mn-lt"/>
              </a:rPr>
              <a:t>Готовы рисковать, вкладывая деньги (например, в ценные бумаги):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120</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47942486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ADC955F0-940C-4BF8-84A3-7EF4C8857498}"/>
              </a:ext>
            </a:extLst>
          </p:cNvPr>
          <p:cNvSpPr/>
          <p:nvPr/>
        </p:nvSpPr>
        <p:spPr>
          <a:xfrm rot="5400000">
            <a:off x="516989" y="56524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225919"/>
            <a:ext cx="10515600" cy="1325563"/>
          </a:xfrm>
        </p:spPr>
        <p:txBody>
          <a:bodyPr>
            <a:normAutofit/>
          </a:bodyPr>
          <a:lstStyle/>
          <a:p>
            <a:r>
              <a:rPr lang="ru-RU" sz="2800" b="1" dirty="0">
                <a:latin typeface="+mn-lt"/>
              </a:rPr>
              <a:t>Тратят больше денег, чем получают:</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121</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0430946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72B97D4-C547-43A9-B0B0-DE45AC46C74A}"/>
              </a:ext>
            </a:extLst>
          </p:cNvPr>
          <p:cNvSpPr/>
          <p:nvPr/>
        </p:nvSpPr>
        <p:spPr>
          <a:xfrm rot="5400000">
            <a:off x="443533" y="65583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424" y="161810"/>
            <a:ext cx="10515600" cy="1325563"/>
          </a:xfrm>
        </p:spPr>
        <p:txBody>
          <a:bodyPr>
            <a:normAutofit/>
          </a:bodyPr>
          <a:lstStyle/>
          <a:p>
            <a:pPr algn="just"/>
            <a:r>
              <a:rPr lang="ru-RU" sz="2800" b="1" dirty="0">
                <a:latin typeface="+mn-lt"/>
              </a:rPr>
              <a:t>Живут сегодняшним днем </a:t>
            </a:r>
            <a:r>
              <a:rPr lang="ru-RU" sz="2800" dirty="0">
                <a:ea typeface="Times New Roman" panose="02020603050405020304" pitchFamily="18" charset="0"/>
              </a:rPr>
              <a:t>–</a:t>
            </a:r>
            <a:r>
              <a:rPr lang="ru-RU" sz="2800" b="1" dirty="0">
                <a:latin typeface="+mn-lt"/>
              </a:rPr>
              <a:t> тратят деньги сейчас, не откладывают:</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122</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4069960561"/>
              </p:ext>
            </p:extLst>
          </p:nvPr>
        </p:nvGraphicFramePr>
        <p:xfrm>
          <a:off x="776808" y="1487373"/>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7B36FFA-F3BB-4770-8886-11C0E108E646}"/>
              </a:ext>
            </a:extLst>
          </p:cNvPr>
          <p:cNvSpPr/>
          <p:nvPr/>
        </p:nvSpPr>
        <p:spPr>
          <a:xfrm rot="5400000">
            <a:off x="410488"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2034" y="151185"/>
            <a:ext cx="10515600" cy="1325563"/>
          </a:xfrm>
        </p:spPr>
        <p:txBody>
          <a:bodyPr>
            <a:normAutofit/>
          </a:bodyPr>
          <a:lstStyle/>
          <a:p>
            <a:pPr algn="just"/>
            <a:r>
              <a:rPr lang="ru-RU" sz="2800" b="1" dirty="0">
                <a:latin typeface="+mn-lt"/>
              </a:rPr>
              <a:t>После обязательных ежемесячных трат остаются деньги, которые откладываю:</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123</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778557066"/>
              </p:ext>
            </p:extLst>
          </p:nvPr>
        </p:nvGraphicFramePr>
        <p:xfrm>
          <a:off x="815420" y="1449490"/>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7C36179-6245-43A9-AD35-F50988AC77CE}"/>
              </a:ext>
            </a:extLst>
          </p:cNvPr>
          <p:cNvSpPr/>
          <p:nvPr/>
        </p:nvSpPr>
        <p:spPr>
          <a:xfrm rot="5400000">
            <a:off x="410554"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115689"/>
            <a:ext cx="10515600" cy="1325563"/>
          </a:xfrm>
        </p:spPr>
        <p:txBody>
          <a:bodyPr>
            <a:normAutofit/>
          </a:bodyPr>
          <a:lstStyle/>
          <a:p>
            <a:pPr algn="just"/>
            <a:r>
              <a:rPr lang="ru-RU" sz="2800" b="1" dirty="0">
                <a:latin typeface="+mn-lt"/>
              </a:rPr>
              <a:t>Процент дохода, который составляют эти сбережения:</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124</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77744536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C532E006-3B2E-413A-A978-5148CB3DB7A8}"/>
              </a:ext>
            </a:extLst>
          </p:cNvPr>
          <p:cNvSpPr/>
          <p:nvPr/>
        </p:nvSpPr>
        <p:spPr>
          <a:xfrm rot="5400000">
            <a:off x="462809" y="54560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157896"/>
            <a:ext cx="10515600" cy="1325563"/>
          </a:xfrm>
        </p:spPr>
        <p:txBody>
          <a:bodyPr>
            <a:normAutofit/>
          </a:bodyPr>
          <a:lstStyle/>
          <a:p>
            <a:pPr algn="just"/>
            <a:r>
              <a:rPr lang="ru-RU" sz="2800" b="1" dirty="0">
                <a:latin typeface="+mn-lt"/>
              </a:rPr>
              <a:t>Количество попавших в ситуацию,  когда доходы не покрывали расходы за последние 12 месяцев:</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125</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04336177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A664B325-4AB0-4539-99F2-29CA2CD9BA4A}"/>
              </a:ext>
            </a:extLst>
          </p:cNvPr>
          <p:cNvSpPr/>
          <p:nvPr/>
        </p:nvSpPr>
        <p:spPr>
          <a:xfrm rot="5400000">
            <a:off x="501130"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171538"/>
            <a:ext cx="10515600" cy="1325563"/>
          </a:xfrm>
        </p:spPr>
        <p:txBody>
          <a:bodyPr>
            <a:normAutofit/>
          </a:bodyPr>
          <a:lstStyle/>
          <a:p>
            <a:pPr algn="just"/>
            <a:r>
              <a:rPr lang="ru-RU" sz="2800" b="1" dirty="0">
                <a:latin typeface="+mn-lt"/>
              </a:rPr>
              <a:t>Действия в ситуации, когда расходы превысили доходы:</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126</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481183524"/>
              </p:ext>
            </p:extLst>
          </p:nvPr>
        </p:nvGraphicFramePr>
        <p:xfrm>
          <a:off x="724103" y="1582419"/>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539E3FD-F32F-4097-84F2-B31E5842D319}"/>
              </a:ext>
            </a:extLst>
          </p:cNvPr>
          <p:cNvSpPr/>
          <p:nvPr/>
        </p:nvSpPr>
        <p:spPr>
          <a:xfrm rot="5400000">
            <a:off x="474668" y="60145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8321" y="260648"/>
            <a:ext cx="10615650" cy="1325563"/>
          </a:xfrm>
        </p:spPr>
        <p:txBody>
          <a:bodyPr>
            <a:normAutofit/>
          </a:bodyPr>
          <a:lstStyle/>
          <a:p>
            <a:r>
              <a:rPr lang="ru-RU" sz="2800" b="1" dirty="0">
                <a:latin typeface="+mn-lt"/>
              </a:rPr>
              <a:t>Виды сбережений:</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127</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9215410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73C7D98-7CA7-4667-AD3D-841C5B85342A}"/>
              </a:ext>
            </a:extLst>
          </p:cNvPr>
          <p:cNvSpPr/>
          <p:nvPr/>
        </p:nvSpPr>
        <p:spPr>
          <a:xfrm rot="5400000">
            <a:off x="273809" y="69056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dirty="0">
                <a:latin typeface="+mn-lt"/>
              </a:rPr>
              <a:t>Утверждения, касающиеся накоплений денег, которые, по мнению респондентов, подходят им в наибольшей степени: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128</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18501718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E003232F-01E6-41B2-86AD-A485A699C37D}"/>
              </a:ext>
            </a:extLst>
          </p:cNvPr>
          <p:cNvSpPr/>
          <p:nvPr/>
        </p:nvSpPr>
        <p:spPr>
          <a:xfrm rot="5400000">
            <a:off x="387007" y="653326"/>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4012" y="320675"/>
            <a:ext cx="10515600" cy="1325563"/>
          </a:xfrm>
        </p:spPr>
        <p:txBody>
          <a:bodyPr>
            <a:normAutofit/>
          </a:bodyPr>
          <a:lstStyle/>
          <a:p>
            <a:r>
              <a:rPr lang="ru-RU" sz="2800" b="1" dirty="0">
                <a:latin typeface="+mn-lt"/>
              </a:rPr>
              <a:t>Источники дохода, актуальные для респондентов в пожилом возрасте:</a:t>
            </a:r>
          </a:p>
        </p:txBody>
      </p:sp>
      <p:sp>
        <p:nvSpPr>
          <p:cNvPr id="4" name="Номер слайда 3"/>
          <p:cNvSpPr>
            <a:spLocks noGrp="1"/>
          </p:cNvSpPr>
          <p:nvPr>
            <p:ph type="sldNum" sz="quarter" idx="12"/>
          </p:nvPr>
        </p:nvSpPr>
        <p:spPr/>
        <p:txBody>
          <a:bodyPr/>
          <a:lstStyle/>
          <a:p>
            <a:fld id="{36AE403C-4EB7-40BC-9395-955F62C492F5}" type="slidenum">
              <a:rPr lang="ru-RU" smtClean="0"/>
              <a:pPr/>
              <a:t>129</a:t>
            </a:fld>
            <a:endParaRPr lang="ru-RU" dirty="0"/>
          </a:p>
        </p:txBody>
      </p:sp>
      <p:graphicFrame>
        <p:nvGraphicFramePr>
          <p:cNvPr id="5" name="Содержимое 4"/>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08E179C-AEA1-46B8-9130-0E9DBC77E20F}"/>
              </a:ext>
            </a:extLst>
          </p:cNvPr>
          <p:cNvSpPr/>
          <p:nvPr/>
        </p:nvSpPr>
        <p:spPr>
          <a:xfrm rot="5400000">
            <a:off x="376857" y="56913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13</a:t>
            </a:fld>
            <a:endParaRPr lang="ru-RU" dirty="0"/>
          </a:p>
        </p:txBody>
      </p:sp>
      <p:sp>
        <p:nvSpPr>
          <p:cNvPr id="4" name="Rectangle 7">
            <a:extLst>
              <a:ext uri="{FF2B5EF4-FFF2-40B4-BE49-F238E27FC236}">
                <a16:creationId xmlns:a16="http://schemas.microsoft.com/office/drawing/2014/main" id="{551D7AAF-E41B-C84C-81EA-6C54B1648497}"/>
              </a:ext>
            </a:extLst>
          </p:cNvPr>
          <p:cNvSpPr/>
          <p:nvPr/>
        </p:nvSpPr>
        <p:spPr bwMode="gray">
          <a:xfrm>
            <a:off x="359650" y="1340768"/>
            <a:ext cx="6024866" cy="4115190"/>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lstStyle/>
          <a:p>
            <a:pPr algn="just" fontAlgn="ctr"/>
            <a:r>
              <a:rPr lang="ru-RU" sz="4400" b="1" i="1" dirty="0">
                <a:solidFill>
                  <a:schemeClr val="accent1"/>
                </a:solidFill>
              </a:rPr>
              <a:t>Раздел 1. Финансовая грамотность: международный  опыт</a:t>
            </a:r>
          </a:p>
        </p:txBody>
      </p:sp>
      <p:pic>
        <p:nvPicPr>
          <p:cNvPr id="65538" name="Picture 2" descr="Финансы мира стоковое изображение. изображение насчитывающей дело - 26459863">
            <a:extLst>
              <a:ext uri="{FF2B5EF4-FFF2-40B4-BE49-F238E27FC236}">
                <a16:creationId xmlns:a16="http://schemas.microsoft.com/office/drawing/2014/main" id="{8A037ABB-D18D-4C09-A583-14A93D687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516" y="1402041"/>
            <a:ext cx="5785253" cy="405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81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6525"/>
            <a:ext cx="10515600" cy="1000108"/>
          </a:xfrm>
        </p:spPr>
        <p:txBody>
          <a:bodyPr>
            <a:normAutofit fontScale="90000"/>
          </a:bodyPr>
          <a:lstStyle/>
          <a:p>
            <a:br>
              <a:rPr lang="ru-RU" sz="2700" b="1" dirty="0"/>
            </a:br>
            <a:r>
              <a:rPr lang="ru-RU" sz="3100" b="1" dirty="0">
                <a:latin typeface="+mn-lt"/>
              </a:rPr>
              <a:t>Выводы по блоку  «</a:t>
            </a:r>
            <a:r>
              <a:rPr lang="ru-RU" sz="3100" b="1" cap="all" dirty="0">
                <a:latin typeface="+mn-lt"/>
              </a:rPr>
              <a:t>Управление собственными </a:t>
            </a:r>
            <a:br>
              <a:rPr lang="ru-RU" sz="3100" b="1" cap="all" dirty="0">
                <a:latin typeface="+mn-lt"/>
              </a:rPr>
            </a:br>
            <a:r>
              <a:rPr lang="ru-RU" sz="3100" b="1" cap="all" dirty="0">
                <a:latin typeface="+mn-lt"/>
              </a:rPr>
              <a:t>финансовыми средствами»</a:t>
            </a:r>
            <a:br>
              <a:rPr lang="ru-RU" sz="2800" dirty="0"/>
            </a:br>
            <a:endParaRPr lang="ru-RU" sz="2800" b="1" dirty="0"/>
          </a:p>
        </p:txBody>
      </p:sp>
      <p:sp>
        <p:nvSpPr>
          <p:cNvPr id="3" name="Содержимое 2"/>
          <p:cNvSpPr>
            <a:spLocks noGrp="1"/>
          </p:cNvSpPr>
          <p:nvPr>
            <p:ph idx="1"/>
          </p:nvPr>
        </p:nvSpPr>
        <p:spPr>
          <a:xfrm>
            <a:off x="851655" y="1252500"/>
            <a:ext cx="10515600" cy="5286412"/>
          </a:xfrm>
        </p:spPr>
        <p:txBody>
          <a:bodyPr>
            <a:normAutofit/>
          </a:bodyPr>
          <a:lstStyle/>
          <a:p>
            <a:pPr algn="just"/>
            <a:r>
              <a:rPr lang="ru-RU" sz="1600" dirty="0">
                <a:solidFill>
                  <a:schemeClr val="tx1"/>
                </a:solidFill>
              </a:rPr>
              <a:t>Основную ответственность за ведение общего бюджета берет на себя лично сам опрошенный (49,9 %), либо совместно с супругом (супругой) – 29,9 %.</a:t>
            </a:r>
          </a:p>
          <a:p>
            <a:pPr algn="just"/>
            <a:r>
              <a:rPr lang="ru-RU" sz="1600" dirty="0">
                <a:solidFill>
                  <a:schemeClr val="tx1"/>
                </a:solidFill>
              </a:rPr>
              <a:t>У 42,8 % респондентов имеется личный бюджет, который они расходуют только на себя. Но 29,9 % расходуют его совместно с супругом (супругой).</a:t>
            </a:r>
          </a:p>
          <a:p>
            <a:pPr algn="just"/>
            <a:r>
              <a:rPr lang="ru-RU" sz="1600" dirty="0">
                <a:solidFill>
                  <a:schemeClr val="tx1"/>
                </a:solidFill>
              </a:rPr>
              <a:t>Основная доля опрошенных (48,6 %) полностью согласна с утверждением, что они всегда вовремя оплачивают свои счета, и только 0,32 % указали, что они не делают это вовремя.</a:t>
            </a:r>
          </a:p>
          <a:p>
            <a:pPr algn="just"/>
            <a:r>
              <a:rPr lang="ru-RU" sz="1600" dirty="0">
                <a:solidFill>
                  <a:schemeClr val="tx1"/>
                </a:solidFill>
              </a:rPr>
              <a:t>Большинство участников анкетирования (46,3 %) указали, что тщательно взвешивают, могут ли они позволить себе покупку или нет. Не делают такой оценки только 0,6 %.</a:t>
            </a:r>
          </a:p>
          <a:p>
            <a:pPr algn="just"/>
            <a:r>
              <a:rPr lang="ru-RU" sz="1600" dirty="0">
                <a:solidFill>
                  <a:schemeClr val="tx1"/>
                </a:solidFill>
              </a:rPr>
              <a:t>44,8 % респондентов указали, что внимательно следят за своим бюджетом и тратами. Только 1,6 % указали, что не делают этого.</a:t>
            </a:r>
          </a:p>
          <a:p>
            <a:pPr algn="just"/>
            <a:r>
              <a:rPr lang="ru-RU" sz="1600" dirty="0">
                <a:solidFill>
                  <a:schemeClr val="tx1"/>
                </a:solidFill>
              </a:rPr>
              <a:t>37,9 %  иногда стараются регулярно откладывать некоторую сумму денег и 36,4 % делают это всегда.</a:t>
            </a:r>
          </a:p>
          <a:p>
            <a:pPr algn="just"/>
            <a:r>
              <a:rPr lang="ru-RU" sz="1600" dirty="0">
                <a:solidFill>
                  <a:schemeClr val="tx1"/>
                </a:solidFill>
              </a:rPr>
              <a:t>37,1 % иногда стараются планировать траты и откладывать на большие покупки и 36,04 % делают это регулярно, 2,2 % не делают этого никогда.</a:t>
            </a:r>
          </a:p>
          <a:p>
            <a:pPr algn="just"/>
            <a:r>
              <a:rPr lang="ru-RU" sz="1600" dirty="0">
                <a:solidFill>
                  <a:schemeClr val="tx1"/>
                </a:solidFill>
              </a:rPr>
              <a:t>42,04 % опрошенным, как правило, сложно понять все условия банковских продуктов и услуг, и только для 7,04 % это не составляет труда.</a:t>
            </a:r>
          </a:p>
          <a:p>
            <a:pPr algn="just"/>
            <a:r>
              <a:rPr lang="ru-RU" sz="1600" dirty="0">
                <a:solidFill>
                  <a:schemeClr val="tx1"/>
                </a:solidFill>
              </a:rPr>
              <a:t>39,08 % иногда готовы рисковать, вкладывая деньги (например, в ценные бумаги), совсем не готовы это делать – 18,4 %.</a:t>
            </a:r>
          </a:p>
          <a:p>
            <a:pPr marL="0" indent="0" algn="just">
              <a:buNone/>
            </a:pPr>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130</a:t>
            </a:fld>
            <a:endParaRPr lang="ru-RU" dirty="0"/>
          </a:p>
        </p:txBody>
      </p:sp>
      <p:sp>
        <p:nvSpPr>
          <p:cNvPr id="5" name="Равнобедренный треугольник 24">
            <a:extLst>
              <a:ext uri="{FF2B5EF4-FFF2-40B4-BE49-F238E27FC236}">
                <a16:creationId xmlns:a16="http://schemas.microsoft.com/office/drawing/2014/main" id="{67165D4E-71D3-4440-BBB1-BB0521A3BC37}"/>
              </a:ext>
            </a:extLst>
          </p:cNvPr>
          <p:cNvSpPr/>
          <p:nvPr/>
        </p:nvSpPr>
        <p:spPr>
          <a:xfrm rot="5400000">
            <a:off x="355898" y="203255"/>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9829" y="207975"/>
            <a:ext cx="10515600" cy="1000108"/>
          </a:xfrm>
        </p:spPr>
        <p:txBody>
          <a:bodyPr>
            <a:normAutofit fontScale="90000"/>
          </a:bodyPr>
          <a:lstStyle/>
          <a:p>
            <a:br>
              <a:rPr lang="ru-RU" sz="2700" b="1" dirty="0"/>
            </a:br>
            <a:r>
              <a:rPr lang="ru-RU" sz="3100" b="1" dirty="0">
                <a:latin typeface="+mn-lt"/>
              </a:rPr>
              <a:t>Выводы по блоку «</a:t>
            </a:r>
            <a:r>
              <a:rPr lang="ru-RU" sz="3100" b="1" cap="all" dirty="0">
                <a:latin typeface="+mn-lt"/>
              </a:rPr>
              <a:t>Управление собственными </a:t>
            </a:r>
            <a:br>
              <a:rPr lang="ru-RU" sz="3100" b="1" cap="all" dirty="0">
                <a:latin typeface="+mn-lt"/>
              </a:rPr>
            </a:br>
            <a:r>
              <a:rPr lang="ru-RU" sz="3100" b="1" cap="all" dirty="0">
                <a:latin typeface="+mn-lt"/>
              </a:rPr>
              <a:t>финансовыми средствами»</a:t>
            </a:r>
            <a:br>
              <a:rPr lang="ru-RU" sz="2800" dirty="0"/>
            </a:br>
            <a:endParaRPr lang="ru-RU" sz="2800" b="1" dirty="0"/>
          </a:p>
        </p:txBody>
      </p:sp>
      <p:sp>
        <p:nvSpPr>
          <p:cNvPr id="3" name="Содержимое 2"/>
          <p:cNvSpPr>
            <a:spLocks noGrp="1"/>
          </p:cNvSpPr>
          <p:nvPr>
            <p:ph idx="1"/>
          </p:nvPr>
        </p:nvSpPr>
        <p:spPr>
          <a:xfrm>
            <a:off x="849018" y="1206460"/>
            <a:ext cx="10515600" cy="5286412"/>
          </a:xfrm>
        </p:spPr>
        <p:txBody>
          <a:bodyPr/>
          <a:lstStyle/>
          <a:p>
            <a:pPr algn="just"/>
            <a:r>
              <a:rPr lang="ru-RU" sz="1600" dirty="0">
                <a:solidFill>
                  <a:schemeClr val="tx1"/>
                </a:solidFill>
              </a:rPr>
              <a:t>40,5 % иногда тратят денег больше, чем получают.</a:t>
            </a:r>
          </a:p>
          <a:p>
            <a:pPr algn="just"/>
            <a:r>
              <a:rPr lang="ru-RU" sz="1600" dirty="0">
                <a:solidFill>
                  <a:schemeClr val="tx1"/>
                </a:solidFill>
              </a:rPr>
              <a:t>9,12 % живут сегодняшним днем – тратят деньги сейчас, не откладывают, но 20,20 % никогда так не делают.</a:t>
            </a:r>
          </a:p>
          <a:p>
            <a:pPr algn="just"/>
            <a:r>
              <a:rPr lang="ru-RU" sz="1600" dirty="0">
                <a:solidFill>
                  <a:schemeClr val="tx1"/>
                </a:solidFill>
              </a:rPr>
              <a:t>У 36,5 % после обязательных ежемесячных трат остаются деньги, которые они откладывают, но у 32,08 % таких денег не остается.</a:t>
            </a:r>
          </a:p>
          <a:p>
            <a:pPr algn="just"/>
            <a:r>
              <a:rPr lang="ru-RU" sz="1600" dirty="0">
                <a:solidFill>
                  <a:schemeClr val="tx1"/>
                </a:solidFill>
              </a:rPr>
              <a:t>Процент дохода, который составляют эти сбережения, – от 0 до 20 % у 70,4 % опрошенных.</a:t>
            </a:r>
          </a:p>
          <a:p>
            <a:pPr algn="just"/>
            <a:r>
              <a:rPr lang="ru-RU" sz="1600" dirty="0">
                <a:solidFill>
                  <a:schemeClr val="tx1"/>
                </a:solidFill>
              </a:rPr>
              <a:t>Количество попавших в ситуацию, когда доходы не покрывали расходы за последние 12 месяцев, составляет 35,08 %. Тех, кто никогда не попадал в такую ситуацию – 33,2 %.</a:t>
            </a:r>
          </a:p>
          <a:p>
            <a:pPr algn="just"/>
            <a:r>
              <a:rPr lang="ru-RU" sz="1600" dirty="0">
                <a:solidFill>
                  <a:schemeClr val="tx1"/>
                </a:solidFill>
              </a:rPr>
              <a:t>В ситуации, когда расходы превысили доходы, 38,04 % брали деньги в долг, 30,4 % – использовали личные накопления и 29,2 % брали кредит.</a:t>
            </a:r>
          </a:p>
          <a:p>
            <a:pPr algn="just"/>
            <a:r>
              <a:rPr lang="ru-RU" sz="1600" dirty="0">
                <a:solidFill>
                  <a:schemeClr val="tx1"/>
                </a:solidFill>
              </a:rPr>
              <a:t>47,6 % респондентов откладывают деньги только тогда, когда у них что - нибудь остается, и 27,2 % откладывают некоторую сумму денег каждую неделю или ежемесячно.</a:t>
            </a:r>
          </a:p>
          <a:p>
            <a:pPr algn="just"/>
            <a:endParaRPr lang="ru-RU" sz="1600" dirty="0">
              <a:solidFill>
                <a:schemeClr val="tx1"/>
              </a:solidFill>
            </a:endParaRPr>
          </a:p>
          <a:p>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131</a:t>
            </a:fld>
            <a:endParaRPr lang="ru-RU" dirty="0"/>
          </a:p>
        </p:txBody>
      </p:sp>
      <p:sp>
        <p:nvSpPr>
          <p:cNvPr id="5" name="Равнобедренный треугольник 24">
            <a:extLst>
              <a:ext uri="{FF2B5EF4-FFF2-40B4-BE49-F238E27FC236}">
                <a16:creationId xmlns:a16="http://schemas.microsoft.com/office/drawing/2014/main" id="{06FDB701-2A9B-48F3-9CEC-A6A3F418881F}"/>
              </a:ext>
            </a:extLst>
          </p:cNvPr>
          <p:cNvSpPr/>
          <p:nvPr/>
        </p:nvSpPr>
        <p:spPr>
          <a:xfrm rot="5400000">
            <a:off x="355898"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7FD50627-7DFE-41EF-B403-7E56CFE6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4531161"/>
            <a:ext cx="3960440" cy="19538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132</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3212658142"/>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1. Управление собственными финансовыми средствами</a:t>
            </a:r>
          </a:p>
          <a:p>
            <a:endParaRPr lang="ru-RU" sz="3200" b="1" dirty="0">
              <a:latin typeface="+mn-lt"/>
            </a:endParaRPr>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192262" y="894936"/>
            <a:ext cx="8513688" cy="3919022"/>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Показатель «Управление собственными финансовыми средствами» в 2021 году находится на высоком уровне и составляет </a:t>
            </a:r>
            <a:r>
              <a:rPr lang="ru-RU" b="1" dirty="0">
                <a:solidFill>
                  <a:schemeClr val="tx1"/>
                </a:solidFill>
              </a:rPr>
              <a:t>42,57</a:t>
            </a:r>
            <a:r>
              <a:rPr lang="ru-RU" sz="1600" dirty="0">
                <a:solidFill>
                  <a:schemeClr val="tx1"/>
                </a:solidFill>
              </a:rPr>
              <a:t>, но несколько снизился по сравнению с прошлым годом (для сравнения в 2020 году он составлял 53,7).</a:t>
            </a:r>
          </a:p>
          <a:p>
            <a:pPr algn="just">
              <a:spcBef>
                <a:spcPts val="400"/>
              </a:spcBef>
            </a:pPr>
            <a:r>
              <a:rPr lang="ru-RU" sz="1600" dirty="0">
                <a:solidFill>
                  <a:schemeClr val="tx1"/>
                </a:solidFill>
              </a:rPr>
              <a:t>Наиболее высокие уровни данного показателя в Жамбылской, Северо-Казахстанской, Туркестанской, Костанайской и  Кызылординской  областях. Алматинская, Акмолинская, Восточно-Казахстанская области – имеют средний показатель индекса управления собственными финансовыми средствами.</a:t>
            </a:r>
          </a:p>
          <a:p>
            <a:pPr algn="just"/>
            <a:r>
              <a:rPr lang="ru-RU" sz="1600" dirty="0">
                <a:solidFill>
                  <a:schemeClr val="tx1"/>
                </a:solidFill>
              </a:rPr>
              <a:t>Показатель управления собственными финансовыми средствами выше  среди индивидуальных предпринимателей, представителей частных компаний  и государственных учреждений. Существуют  гендерные отличия по данному показателю: так, мужчины более обучены процессу управления собственными финансами в отличии от женщин. Молодые люди 18-29 лет и пожилые граждане от 60 до 75 лет менее всех обучены управлению своими финансовыми средствами. </a:t>
            </a:r>
            <a:endParaRPr lang="ru-RU" sz="1600" b="1" dirty="0">
              <a:solidFill>
                <a:schemeClr val="tx1"/>
              </a:solidFill>
            </a:endParaRPr>
          </a:p>
          <a:p>
            <a:pPr algn="just">
              <a:spcBef>
                <a:spcPts val="400"/>
              </a:spcBef>
            </a:pPr>
            <a:r>
              <a:rPr lang="ru-RU" sz="1600" dirty="0">
                <a:solidFill>
                  <a:schemeClr val="tx1"/>
                </a:solidFill>
              </a:rPr>
              <a:t>Наиболее высокий уровень показателя у респондентов с высшим и послевузовским образованием. В  разрезе семейного положения значительных колебаний  уровня нет. </a:t>
            </a:r>
          </a:p>
        </p:txBody>
      </p:sp>
      <p:pic>
        <p:nvPicPr>
          <p:cNvPr id="18434" name="Picture 2" descr="Как правильно управлять финансами – советы как управлять деньгами">
            <a:extLst>
              <a:ext uri="{FF2B5EF4-FFF2-40B4-BE49-F238E27FC236}">
                <a16:creationId xmlns:a16="http://schemas.microsoft.com/office/drawing/2014/main" id="{07804F5B-32F5-4F9A-B968-B1C0B877B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6" y="4845284"/>
            <a:ext cx="3024336" cy="169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Как правильно управлять деньгами и финансами">
            <a:extLst>
              <a:ext uri="{FF2B5EF4-FFF2-40B4-BE49-F238E27FC236}">
                <a16:creationId xmlns:a16="http://schemas.microsoft.com/office/drawing/2014/main" id="{96D71C94-9943-400B-A6F6-F137280A0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4737153"/>
            <a:ext cx="2952328" cy="1966250"/>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133</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1. </a:t>
            </a:r>
            <a:r>
              <a:rPr lang="ru-RU" sz="3000" b="1" dirty="0">
                <a:latin typeface="+mn-lt"/>
              </a:rPr>
              <a:t>Управление собственными финансовыми средствами</a:t>
            </a: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143672" y="916265"/>
            <a:ext cx="8594220" cy="3795911"/>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Ответы о предполагаемых источниках дохода в пожилом  возрасте показали, что основная часть респондентов, находясь в  возрасте  до 50 лет, предполагает, что основным  источником  дохода будет являться пенсия от государства. </a:t>
            </a:r>
          </a:p>
          <a:p>
            <a:pPr algn="just">
              <a:spcBef>
                <a:spcPts val="400"/>
              </a:spcBef>
            </a:pPr>
            <a:r>
              <a:rPr lang="ru-RU" sz="1600" dirty="0">
                <a:solidFill>
                  <a:schemeClr val="tx1"/>
                </a:solidFill>
              </a:rPr>
              <a:t>При этом, в среднем, 15-23 % опрошенных респондентов рассчитывают на дополнительную занятость и доход от нее. </a:t>
            </a:r>
          </a:p>
          <a:p>
            <a:pPr algn="just">
              <a:spcBef>
                <a:spcPts val="400"/>
              </a:spcBef>
            </a:pPr>
            <a:r>
              <a:rPr lang="ru-RU" sz="1600" dirty="0">
                <a:solidFill>
                  <a:schemeClr val="tx1"/>
                </a:solidFill>
              </a:rPr>
              <a:t>Достаточно серьезным аргументом респондентов по финансовой защищенности в пожилом  возрасте является  наличие сбережений и доход от  сдачи в  аренду имеющейся недвижимости.</a:t>
            </a:r>
          </a:p>
          <a:p>
            <a:pPr algn="just">
              <a:spcBef>
                <a:spcPts val="400"/>
              </a:spcBef>
            </a:pPr>
            <a:r>
              <a:rPr lang="ru-RU" sz="1600" dirty="0">
                <a:solidFill>
                  <a:schemeClr val="tx1"/>
                </a:solidFill>
              </a:rPr>
              <a:t>Более информированными в управлении финансовыми средствами остались жители городов, среднего возраста, имеющие высшее образование, занимающиеся бизнесом и имеющие семью.</a:t>
            </a:r>
          </a:p>
          <a:p>
            <a:pPr algn="just">
              <a:spcBef>
                <a:spcPts val="400"/>
              </a:spcBef>
            </a:pPr>
            <a:r>
              <a:rPr lang="ru-RU" sz="1600" dirty="0">
                <a:solidFill>
                  <a:schemeClr val="tx1"/>
                </a:solidFill>
              </a:rPr>
              <a:t>Следует обратить внимание на такие целевые группы как молодежь, женщины, проживающие в сельской местности, и граждане предпенсионного и пенсионного возраста с целью повышения их уровня знаний в области управления собственными финансовыми средствами.</a:t>
            </a:r>
          </a:p>
          <a:p>
            <a:pPr algn="just">
              <a:spcBef>
                <a:spcPts val="400"/>
              </a:spcBef>
            </a:pPr>
            <a:endParaRPr lang="ru-RU" sz="1600" dirty="0">
              <a:solidFill>
                <a:srgbClr val="7A4300"/>
              </a:solidFill>
            </a:endParaRPr>
          </a:p>
        </p:txBody>
      </p:sp>
    </p:spTree>
    <p:extLst>
      <p:ext uri="{BB962C8B-B14F-4D97-AF65-F5344CB8AC3E}">
        <p14:creationId xmlns:p14="http://schemas.microsoft.com/office/powerpoint/2010/main" val="89520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9913" y="320675"/>
            <a:ext cx="10515600" cy="1325563"/>
          </a:xfrm>
        </p:spPr>
        <p:txBody>
          <a:bodyPr>
            <a:normAutofit/>
          </a:bodyPr>
          <a:lstStyle/>
          <a:p>
            <a:pPr algn="ctr"/>
            <a:r>
              <a:rPr lang="ru-RU" sz="2800" b="1" i="1" cap="all" dirty="0">
                <a:solidFill>
                  <a:srgbClr val="00B050"/>
                </a:solidFill>
                <a:effectLst>
                  <a:outerShdw blurRad="38100" dist="38100" dir="2700000" algn="tl">
                    <a:srgbClr val="000000">
                      <a:alpha val="43137"/>
                    </a:srgbClr>
                  </a:outerShdw>
                </a:effectLst>
                <a:latin typeface="+mn-lt"/>
              </a:rPr>
              <a:t>Блок 2. Умение использовать финансовые услуги</a:t>
            </a:r>
            <a:br>
              <a:rPr lang="ru-RU" sz="2800" b="1" i="1" cap="all" dirty="0">
                <a:latin typeface="+mn-lt"/>
              </a:rPr>
            </a:br>
            <a:br>
              <a:rPr lang="ru-RU" sz="1400" b="1" i="1" cap="all" dirty="0">
                <a:latin typeface="+mn-lt"/>
              </a:rPr>
            </a:br>
            <a:r>
              <a:rPr lang="ru-RU" sz="2800" b="1" dirty="0">
                <a:latin typeface="+mn-lt"/>
              </a:rPr>
              <a:t>Степень знакомства с товарным кредитом</a:t>
            </a:r>
          </a:p>
        </p:txBody>
      </p:sp>
      <p:sp>
        <p:nvSpPr>
          <p:cNvPr id="4" name="Номер слайда 3"/>
          <p:cNvSpPr>
            <a:spLocks noGrp="1"/>
          </p:cNvSpPr>
          <p:nvPr>
            <p:ph type="sldNum" sz="quarter" idx="12"/>
          </p:nvPr>
        </p:nvSpPr>
        <p:spPr/>
        <p:txBody>
          <a:bodyPr/>
          <a:lstStyle/>
          <a:p>
            <a:fld id="{36AE403C-4EB7-40BC-9395-955F62C492F5}" type="slidenum">
              <a:rPr lang="ru-RU" smtClean="0"/>
              <a:pPr/>
              <a:t>134</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14833402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A4FA04C8-A9C6-4517-A5D6-6D84A7BBB4C0}"/>
              </a:ext>
            </a:extLst>
          </p:cNvPr>
          <p:cNvSpPr/>
          <p:nvPr/>
        </p:nvSpPr>
        <p:spPr>
          <a:xfrm rot="5400000">
            <a:off x="894857"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269" y="136525"/>
            <a:ext cx="10401336" cy="1325563"/>
          </a:xfrm>
        </p:spPr>
        <p:txBody>
          <a:bodyPr>
            <a:normAutofit/>
          </a:bodyPr>
          <a:lstStyle/>
          <a:p>
            <a:pPr algn="just"/>
            <a:r>
              <a:rPr lang="ru-RU" sz="2800" b="1" dirty="0">
                <a:latin typeface="+mn-lt"/>
              </a:rPr>
              <a:t>Степень знакомства с банковским депозитом</a:t>
            </a:r>
          </a:p>
        </p:txBody>
      </p:sp>
      <p:sp>
        <p:nvSpPr>
          <p:cNvPr id="4" name="Номер слайда 3"/>
          <p:cNvSpPr>
            <a:spLocks noGrp="1"/>
          </p:cNvSpPr>
          <p:nvPr>
            <p:ph type="sldNum" sz="quarter" idx="12"/>
          </p:nvPr>
        </p:nvSpPr>
        <p:spPr/>
        <p:txBody>
          <a:bodyPr/>
          <a:lstStyle/>
          <a:p>
            <a:fld id="{36AE403C-4EB7-40BC-9395-955F62C492F5}" type="slidenum">
              <a:rPr lang="ru-RU" smtClean="0"/>
              <a:pPr/>
              <a:t>135</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78472919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C71E4A65-2CE5-4406-A845-B2F266EFE9B5}"/>
              </a:ext>
            </a:extLst>
          </p:cNvPr>
          <p:cNvSpPr/>
          <p:nvPr/>
        </p:nvSpPr>
        <p:spPr>
          <a:xfrm rot="5400000">
            <a:off x="500966" y="54560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3884" y="225919"/>
            <a:ext cx="10515600" cy="1325563"/>
          </a:xfrm>
        </p:spPr>
        <p:txBody>
          <a:bodyPr>
            <a:normAutofit/>
          </a:bodyPr>
          <a:lstStyle/>
          <a:p>
            <a:r>
              <a:rPr lang="ru-RU" sz="2800" b="1" dirty="0">
                <a:latin typeface="+mn-lt"/>
              </a:rPr>
              <a:t>Степень знакомства с текущим счетом</a:t>
            </a:r>
          </a:p>
        </p:txBody>
      </p:sp>
      <p:sp>
        <p:nvSpPr>
          <p:cNvPr id="4" name="Номер слайда 3"/>
          <p:cNvSpPr>
            <a:spLocks noGrp="1"/>
          </p:cNvSpPr>
          <p:nvPr>
            <p:ph type="sldNum" sz="quarter" idx="12"/>
          </p:nvPr>
        </p:nvSpPr>
        <p:spPr/>
        <p:txBody>
          <a:bodyPr/>
          <a:lstStyle/>
          <a:p>
            <a:fld id="{36AE403C-4EB7-40BC-9395-955F62C492F5}" type="slidenum">
              <a:rPr lang="ru-RU" smtClean="0"/>
              <a:pPr/>
              <a:t>136</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63606047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B1BA4277-ED35-4AA8-B0F6-C6E974CA19BA}"/>
              </a:ext>
            </a:extLst>
          </p:cNvPr>
          <p:cNvSpPr/>
          <p:nvPr/>
        </p:nvSpPr>
        <p:spPr>
          <a:xfrm rot="5400000">
            <a:off x="449634" y="63299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dirty="0">
                <a:latin typeface="+mn-lt"/>
              </a:rPr>
              <a:t>Степень знакомства с добровольными пенсионными накоплениями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137</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0216119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DCF01226-1365-45CF-8B6D-BA77FC134C98}"/>
              </a:ext>
            </a:extLst>
          </p:cNvPr>
          <p:cNvSpPr/>
          <p:nvPr/>
        </p:nvSpPr>
        <p:spPr>
          <a:xfrm rot="5400000">
            <a:off x="355898" y="637255"/>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dirty="0">
                <a:latin typeface="+mn-lt"/>
              </a:rPr>
              <a:t>Степень знакомства с потребительским кредитом</a:t>
            </a:r>
          </a:p>
        </p:txBody>
      </p:sp>
      <p:sp>
        <p:nvSpPr>
          <p:cNvPr id="4" name="Номер слайда 3"/>
          <p:cNvSpPr>
            <a:spLocks noGrp="1"/>
          </p:cNvSpPr>
          <p:nvPr>
            <p:ph type="sldNum" sz="quarter" idx="12"/>
          </p:nvPr>
        </p:nvSpPr>
        <p:spPr/>
        <p:txBody>
          <a:bodyPr/>
          <a:lstStyle/>
          <a:p>
            <a:fld id="{36AE403C-4EB7-40BC-9395-955F62C492F5}" type="slidenum">
              <a:rPr lang="ru-RU" smtClean="0"/>
              <a:pPr/>
              <a:t>138</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41987602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E92F3429-8FAB-462F-8A0E-CEA0E057C80F}"/>
              </a:ext>
            </a:extLst>
          </p:cNvPr>
          <p:cNvSpPr/>
          <p:nvPr/>
        </p:nvSpPr>
        <p:spPr>
          <a:xfrm rot="5400000">
            <a:off x="387007" y="795038"/>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63545"/>
          </a:xfrm>
        </p:spPr>
        <p:txBody>
          <a:bodyPr>
            <a:normAutofit/>
          </a:bodyPr>
          <a:lstStyle/>
          <a:p>
            <a:r>
              <a:rPr lang="ru-RU" sz="2800" b="1" dirty="0">
                <a:latin typeface="+mn-lt"/>
              </a:rPr>
              <a:t>Степень знакомства с интернет- и мобильным банкингом</a:t>
            </a:r>
          </a:p>
        </p:txBody>
      </p:sp>
      <p:sp>
        <p:nvSpPr>
          <p:cNvPr id="4" name="Номер слайда 3"/>
          <p:cNvSpPr>
            <a:spLocks noGrp="1"/>
          </p:cNvSpPr>
          <p:nvPr>
            <p:ph type="sldNum" sz="quarter" idx="12"/>
          </p:nvPr>
        </p:nvSpPr>
        <p:spPr/>
        <p:txBody>
          <a:bodyPr/>
          <a:lstStyle/>
          <a:p>
            <a:fld id="{36AE403C-4EB7-40BC-9395-955F62C492F5}" type="slidenum">
              <a:rPr lang="ru-RU" smtClean="0"/>
              <a:pPr/>
              <a:t>139</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828590872"/>
              </p:ext>
            </p:extLst>
          </p:nvPr>
        </p:nvGraphicFramePr>
        <p:xfrm>
          <a:off x="838200" y="1285860"/>
          <a:ext cx="10515600" cy="4891103"/>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D2BF289F-AC8C-47A7-8EC3-A7AE8D097B84}"/>
              </a:ext>
            </a:extLst>
          </p:cNvPr>
          <p:cNvSpPr/>
          <p:nvPr/>
        </p:nvSpPr>
        <p:spPr>
          <a:xfrm rot="5400000">
            <a:off x="355898" y="38169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14</a:t>
            </a:fld>
            <a:endParaRPr lang="ru-RU" dirty="0"/>
          </a:p>
        </p:txBody>
      </p:sp>
      <p:sp>
        <p:nvSpPr>
          <p:cNvPr id="2" name="Прямоугольник 1">
            <a:extLst>
              <a:ext uri="{FF2B5EF4-FFF2-40B4-BE49-F238E27FC236}">
                <a16:creationId xmlns:a16="http://schemas.microsoft.com/office/drawing/2014/main" id="{E6906A50-2096-7C4B-A6F7-260807B46C8D}"/>
              </a:ext>
            </a:extLst>
          </p:cNvPr>
          <p:cNvSpPr/>
          <p:nvPr/>
        </p:nvSpPr>
        <p:spPr>
          <a:xfrm>
            <a:off x="493840" y="1700808"/>
            <a:ext cx="11218784" cy="4039824"/>
          </a:xfrm>
          <a:prstGeom prst="rect">
            <a:avLst/>
          </a:prstGeom>
        </p:spPr>
        <p:txBody>
          <a:bodyPr wrap="square">
            <a:spAutoFit/>
          </a:bodyPr>
          <a:lstStyle/>
          <a:p>
            <a:pPr indent="450215" algn="just">
              <a:lnSpc>
                <a:spcPct val="115000"/>
              </a:lnSpc>
              <a:spcAft>
                <a:spcPts val="0"/>
              </a:spcAft>
            </a:pPr>
            <a:r>
              <a:rPr lang="ru-RU" sz="1600" dirty="0">
                <a:cs typeface="Times New Roman" pitchFamily="18" charset="0"/>
              </a:rPr>
              <a:t>При анализе мирового опыта  заметно выделяются достижения в области формирования ФГ населения США и Канады, в которых используются самые разнообразные формы и методы повышения ФГ граждан. Рассмотрим их подробнее.</a:t>
            </a:r>
          </a:p>
          <a:p>
            <a:pPr indent="450215" algn="just">
              <a:lnSpc>
                <a:spcPct val="115000"/>
              </a:lnSpc>
              <a:spcAft>
                <a:spcPts val="0"/>
              </a:spcAft>
            </a:pPr>
            <a:r>
              <a:rPr lang="ru-RU" sz="1600" dirty="0">
                <a:cs typeface="Times New Roman" pitchFamily="18" charset="0"/>
              </a:rPr>
              <a:t>Повышенный интерес со стороны правительства США к вопросам уровня финансовой грамотности населения и подрастающего поколения в частности появился в начале XXI века. В связи с этим в 2002 году правительство США создало Комиссию по финансовой грамотности и образованию, результатом работы которой послужила публикация Национальной стратегии по финансовой грамотности в 2006 году. В настоящее время Комиссия по финансовой грамотности и образованию координирует работу двадцати ведомств, налаженное взаимодействие которых составляет основу финансового образования американцев.</a:t>
            </a:r>
            <a:endParaRPr lang="ru-RU" sz="1600" dirty="0">
              <a:solidFill>
                <a:srgbClr val="7A4300"/>
              </a:solidFill>
              <a:ea typeface="Calibri" panose="020F0502020204030204" pitchFamily="34" charset="0"/>
              <a:cs typeface="Times New Roman" pitchFamily="18" charset="0"/>
            </a:endParaRPr>
          </a:p>
          <a:p>
            <a:pPr indent="450215" algn="just">
              <a:lnSpc>
                <a:spcPct val="115000"/>
              </a:lnSpc>
              <a:spcAft>
                <a:spcPts val="0"/>
              </a:spcAft>
            </a:pPr>
            <a:r>
              <a:rPr lang="ru-RU" sz="1600" dirty="0">
                <a:cs typeface="Times New Roman" pitchFamily="18" charset="0"/>
              </a:rPr>
              <a:t>В 2008 году Казначейство Соединенных Штатов основало Консультативный совет по финансовой грамотности при президенте США, целью которого стало приобщение и информирование всех слоев населения в финансовых вопросах, проведение опросов и исследований в области финансовой грамотности, привлечение общественных организаций и бизнеса к разработке образовательных программ по финансовому просвещению.</a:t>
            </a:r>
            <a:r>
              <a:rPr lang="ru-RU" sz="1600" dirty="0">
                <a:solidFill>
                  <a:srgbClr val="7A4300"/>
                </a:solidFill>
                <a:cs typeface="Times New Roman" pitchFamily="18" charset="0"/>
              </a:rPr>
              <a:t> </a:t>
            </a:r>
            <a:r>
              <a:rPr lang="ru-RU" sz="1600" dirty="0">
                <a:cs typeface="Times New Roman" pitchFamily="18" charset="0"/>
              </a:rPr>
              <a:t>Формирование финансовой грамотности в США начинается с пятилетнего возраста и продолжается до окончания общеобразовательной школы, что позволяет заложить юным гражданам все необходимые базовые навыки. </a:t>
            </a:r>
          </a:p>
        </p:txBody>
      </p:sp>
      <p:sp>
        <p:nvSpPr>
          <p:cNvPr id="7" name="Прямоугольник 6">
            <a:extLst>
              <a:ext uri="{FF2B5EF4-FFF2-40B4-BE49-F238E27FC236}">
                <a16:creationId xmlns:a16="http://schemas.microsoft.com/office/drawing/2014/main" id="{6377350D-318B-1840-96EC-BB79EF7D684A}"/>
              </a:ext>
            </a:extLst>
          </p:cNvPr>
          <p:cNvSpPr/>
          <p:nvPr/>
        </p:nvSpPr>
        <p:spPr>
          <a:xfrm>
            <a:off x="911424" y="269363"/>
            <a:ext cx="9887278" cy="954107"/>
          </a:xfrm>
          <a:prstGeom prst="rect">
            <a:avLst/>
          </a:prstGeom>
        </p:spPr>
        <p:txBody>
          <a:bodyPr wrap="square">
            <a:spAutoFit/>
          </a:bodyPr>
          <a:lstStyle/>
          <a:p>
            <a:pPr algn="just" fontAlgn="ctr">
              <a:buClr>
                <a:srgbClr val="000000"/>
              </a:buClr>
              <a:buSzPts val="1400"/>
            </a:pPr>
            <a:r>
              <a:rPr lang="ru-RU" sz="2800" b="1" dirty="0">
                <a:solidFill>
                  <a:srgbClr val="00B050"/>
                </a:solidFill>
              </a:rPr>
              <a:t>1.1. Международный опыт в области финансовой грамотности и финансового просвещения: США и Канада</a:t>
            </a:r>
          </a:p>
        </p:txBody>
      </p:sp>
      <p:sp>
        <p:nvSpPr>
          <p:cNvPr id="5" name="Равнобедренный треугольник 24">
            <a:extLst>
              <a:ext uri="{FF2B5EF4-FFF2-40B4-BE49-F238E27FC236}">
                <a16:creationId xmlns:a16="http://schemas.microsoft.com/office/drawing/2014/main" id="{AAF3B0E2-4D1A-45E5-85D0-DB817ADA6B74}"/>
              </a:ext>
            </a:extLst>
          </p:cNvPr>
          <p:cNvSpPr/>
          <p:nvPr/>
        </p:nvSpPr>
        <p:spPr>
          <a:xfrm rot="5400000">
            <a:off x="429122" y="32571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11598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4760" y="268573"/>
            <a:ext cx="9002216" cy="563545"/>
          </a:xfrm>
        </p:spPr>
        <p:txBody>
          <a:bodyPr>
            <a:normAutofit/>
          </a:bodyPr>
          <a:lstStyle/>
          <a:p>
            <a:pPr algn="ctr"/>
            <a:r>
              <a:rPr lang="ru-RU" sz="2800" b="1" dirty="0">
                <a:latin typeface="+mn-lt"/>
              </a:rPr>
              <a:t>Степень знакомства с автокредитом</a:t>
            </a:r>
            <a:endParaRPr lang="ru-RU" sz="2800" dirty="0">
              <a:latin typeface="+mn-lt"/>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140</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49625641"/>
              </p:ext>
            </p:extLst>
          </p:nvPr>
        </p:nvGraphicFramePr>
        <p:xfrm>
          <a:off x="838200" y="1071546"/>
          <a:ext cx="10515600" cy="5105417"/>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AAFD9E1-4AA7-4CE1-B731-6F7BB214D6C1}"/>
              </a:ext>
            </a:extLst>
          </p:cNvPr>
          <p:cNvSpPr/>
          <p:nvPr/>
        </p:nvSpPr>
        <p:spPr>
          <a:xfrm rot="5400000">
            <a:off x="355898"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352" y="411265"/>
            <a:ext cx="10515600" cy="706421"/>
          </a:xfrm>
        </p:spPr>
        <p:txBody>
          <a:bodyPr>
            <a:normAutofit/>
          </a:bodyPr>
          <a:lstStyle/>
          <a:p>
            <a:pPr algn="ctr"/>
            <a:r>
              <a:rPr lang="ru-RU" sz="2800" b="1" dirty="0">
                <a:latin typeface="+mn-lt"/>
              </a:rPr>
              <a:t>Степень знакомства с жилищным кредитом/ипотекой</a:t>
            </a:r>
            <a:endParaRPr lang="ru-RU" sz="2800" dirty="0">
              <a:latin typeface="+mn-lt"/>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141</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388882298"/>
              </p:ext>
            </p:extLst>
          </p:nvPr>
        </p:nvGraphicFramePr>
        <p:xfrm>
          <a:off x="838200" y="1214422"/>
          <a:ext cx="10515600" cy="4962541"/>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CBB5CAE-5DD6-4A1F-A180-BAA5961A442D}"/>
              </a:ext>
            </a:extLst>
          </p:cNvPr>
          <p:cNvSpPr/>
          <p:nvPr/>
        </p:nvSpPr>
        <p:spPr>
          <a:xfrm rot="5400000">
            <a:off x="588765" y="53864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4800" y="337322"/>
            <a:ext cx="10515600" cy="849297"/>
          </a:xfrm>
        </p:spPr>
        <p:txBody>
          <a:bodyPr>
            <a:normAutofit/>
          </a:bodyPr>
          <a:lstStyle/>
          <a:p>
            <a:pPr algn="ctr"/>
            <a:r>
              <a:rPr lang="ru-RU" sz="2800" b="1" dirty="0">
                <a:latin typeface="+mn-lt"/>
              </a:rPr>
              <a:t>Степень знакомства с микрокредитом</a:t>
            </a:r>
          </a:p>
        </p:txBody>
      </p:sp>
      <p:sp>
        <p:nvSpPr>
          <p:cNvPr id="4" name="Номер слайда 3"/>
          <p:cNvSpPr>
            <a:spLocks noGrp="1"/>
          </p:cNvSpPr>
          <p:nvPr>
            <p:ph type="sldNum" sz="quarter" idx="12"/>
          </p:nvPr>
        </p:nvSpPr>
        <p:spPr/>
        <p:txBody>
          <a:bodyPr/>
          <a:lstStyle/>
          <a:p>
            <a:fld id="{36AE403C-4EB7-40BC-9395-955F62C492F5}" type="slidenum">
              <a:rPr lang="ru-RU" smtClean="0"/>
              <a:pPr/>
              <a:t>142</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347491715"/>
              </p:ext>
            </p:extLst>
          </p:nvPr>
        </p:nvGraphicFramePr>
        <p:xfrm>
          <a:off x="838200" y="1357298"/>
          <a:ext cx="11044278" cy="4819665"/>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C7F05161-979C-422D-8A8C-A395ABF27C3A}"/>
              </a:ext>
            </a:extLst>
          </p:cNvPr>
          <p:cNvSpPr/>
          <p:nvPr/>
        </p:nvSpPr>
        <p:spPr>
          <a:xfrm rot="5400000">
            <a:off x="534817" y="53363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975" y="136525"/>
            <a:ext cx="10515600" cy="1325563"/>
          </a:xfrm>
        </p:spPr>
        <p:txBody>
          <a:bodyPr>
            <a:normAutofit/>
          </a:bodyPr>
          <a:lstStyle/>
          <a:p>
            <a:r>
              <a:rPr lang="ru-RU" sz="2800" b="1" dirty="0">
                <a:latin typeface="+mn-lt"/>
              </a:rPr>
              <a:t>Степень знакомства со страховым полисом</a:t>
            </a:r>
            <a:endParaRPr lang="ru-RU" sz="2800" dirty="0">
              <a:latin typeface="+mn-lt"/>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143</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14981372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6F64FF2D-12F7-49FD-9E2F-A5B8D0DB093C}"/>
              </a:ext>
            </a:extLst>
          </p:cNvPr>
          <p:cNvSpPr/>
          <p:nvPr/>
        </p:nvSpPr>
        <p:spPr>
          <a:xfrm rot="5400000">
            <a:off x="355898" y="54560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0704" y="203993"/>
            <a:ext cx="10515600" cy="1063611"/>
          </a:xfrm>
        </p:spPr>
        <p:txBody>
          <a:bodyPr>
            <a:normAutofit/>
          </a:bodyPr>
          <a:lstStyle/>
          <a:p>
            <a:pPr algn="ctr"/>
            <a:r>
              <a:rPr lang="ru-RU" sz="2800" b="1" dirty="0">
                <a:latin typeface="+mn-lt"/>
              </a:rPr>
              <a:t>Степень знакомства с дебетовой карточкой</a:t>
            </a:r>
            <a:endParaRPr lang="ru-RU" sz="2800" dirty="0">
              <a:latin typeface="+mn-lt"/>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144</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138542897"/>
              </p:ext>
            </p:extLst>
          </p:nvPr>
        </p:nvGraphicFramePr>
        <p:xfrm>
          <a:off x="452398" y="1357298"/>
          <a:ext cx="11430080" cy="4819665"/>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AAA4B0D6-7907-4F0C-AEB9-3C2EA3770A69}"/>
              </a:ext>
            </a:extLst>
          </p:cNvPr>
          <p:cNvSpPr/>
          <p:nvPr/>
        </p:nvSpPr>
        <p:spPr>
          <a:xfrm rot="5400000">
            <a:off x="1038873" y="50293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112184"/>
            <a:ext cx="10515600" cy="1325563"/>
          </a:xfrm>
        </p:spPr>
        <p:txBody>
          <a:bodyPr>
            <a:normAutofit/>
          </a:bodyPr>
          <a:lstStyle/>
          <a:p>
            <a:r>
              <a:rPr lang="ru-RU" sz="2800" b="1" dirty="0">
                <a:latin typeface="+mn-lt"/>
              </a:rPr>
              <a:t>Степень знакомства с кредитной карточкой </a:t>
            </a:r>
          </a:p>
        </p:txBody>
      </p:sp>
      <p:sp>
        <p:nvSpPr>
          <p:cNvPr id="4" name="Номер слайда 3"/>
          <p:cNvSpPr>
            <a:spLocks noGrp="1"/>
          </p:cNvSpPr>
          <p:nvPr>
            <p:ph type="sldNum" sz="quarter" idx="12"/>
          </p:nvPr>
        </p:nvSpPr>
        <p:spPr/>
        <p:txBody>
          <a:bodyPr/>
          <a:lstStyle/>
          <a:p>
            <a:fld id="{36AE403C-4EB7-40BC-9395-955F62C492F5}" type="slidenum">
              <a:rPr lang="ru-RU" smtClean="0"/>
              <a:pPr/>
              <a:t>145</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44197790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61C53C3-B33F-4823-B42E-DF5F1E2C2F62}"/>
              </a:ext>
            </a:extLst>
          </p:cNvPr>
          <p:cNvSpPr/>
          <p:nvPr/>
        </p:nvSpPr>
        <p:spPr>
          <a:xfrm rot="5400000">
            <a:off x="462809" y="54560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9297"/>
          </a:xfrm>
        </p:spPr>
        <p:txBody>
          <a:bodyPr>
            <a:normAutofit/>
          </a:bodyPr>
          <a:lstStyle/>
          <a:p>
            <a:r>
              <a:rPr lang="ru-RU" sz="2800" b="1" dirty="0">
                <a:latin typeface="+mn-lt"/>
              </a:rPr>
              <a:t>Степень знакомства с акциями, облигациями, ПИФами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146</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005828549"/>
              </p:ext>
            </p:extLst>
          </p:nvPr>
        </p:nvGraphicFramePr>
        <p:xfrm>
          <a:off x="838200" y="1285860"/>
          <a:ext cx="10972840" cy="4891103"/>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991CCA8-9C00-4B97-9EEA-E6CFA47960D0}"/>
              </a:ext>
            </a:extLst>
          </p:cNvPr>
          <p:cNvSpPr/>
          <p:nvPr/>
        </p:nvSpPr>
        <p:spPr>
          <a:xfrm rot="5400000">
            <a:off x="355898" y="518405"/>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06421"/>
          </a:xfrm>
        </p:spPr>
        <p:txBody>
          <a:bodyPr>
            <a:normAutofit/>
          </a:bodyPr>
          <a:lstStyle/>
          <a:p>
            <a:r>
              <a:rPr lang="ru-RU" sz="2800" b="1" dirty="0">
                <a:latin typeface="+mn-lt"/>
              </a:rPr>
              <a:t>Степень знакомства с пенсионным аннуитетом</a:t>
            </a:r>
            <a:endParaRPr lang="ru-RU" sz="2800" dirty="0">
              <a:latin typeface="+mn-lt"/>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147</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368629693"/>
              </p:ext>
            </p:extLst>
          </p:nvPr>
        </p:nvGraphicFramePr>
        <p:xfrm>
          <a:off x="838200" y="1142984"/>
          <a:ext cx="11044278" cy="542928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7B09E56B-15B4-4672-AEA5-51367EDC91E5}"/>
              </a:ext>
            </a:extLst>
          </p:cNvPr>
          <p:cNvSpPr/>
          <p:nvPr/>
        </p:nvSpPr>
        <p:spPr>
          <a:xfrm rot="5400000">
            <a:off x="356776" y="48546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92107"/>
          </a:xfrm>
        </p:spPr>
        <p:txBody>
          <a:bodyPr>
            <a:normAutofit/>
          </a:bodyPr>
          <a:lstStyle/>
          <a:p>
            <a:r>
              <a:rPr lang="ru-RU" sz="2800" b="1" dirty="0">
                <a:latin typeface="+mn-lt"/>
              </a:rPr>
              <a:t>Степень знакомства с образовательным депозитом</a:t>
            </a:r>
          </a:p>
        </p:txBody>
      </p:sp>
      <p:sp>
        <p:nvSpPr>
          <p:cNvPr id="4" name="Номер слайда 3"/>
          <p:cNvSpPr>
            <a:spLocks noGrp="1"/>
          </p:cNvSpPr>
          <p:nvPr>
            <p:ph type="sldNum" sz="quarter" idx="12"/>
          </p:nvPr>
        </p:nvSpPr>
        <p:spPr/>
        <p:txBody>
          <a:bodyPr/>
          <a:lstStyle/>
          <a:p>
            <a:fld id="{36AE403C-4EB7-40BC-9395-955F62C492F5}" type="slidenum">
              <a:rPr lang="ru-RU" smtClean="0"/>
              <a:pPr/>
              <a:t>148</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893339275"/>
              </p:ext>
            </p:extLst>
          </p:nvPr>
        </p:nvGraphicFramePr>
        <p:xfrm>
          <a:off x="452398" y="1000108"/>
          <a:ext cx="11430080" cy="5500726"/>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29DCE10F-7F8F-4E52-9942-66A12E8741F5}"/>
              </a:ext>
            </a:extLst>
          </p:cNvPr>
          <p:cNvSpPr/>
          <p:nvPr/>
        </p:nvSpPr>
        <p:spPr>
          <a:xfrm rot="5400000">
            <a:off x="435831" y="38169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265" y="365123"/>
            <a:ext cx="11044278" cy="777859"/>
          </a:xfrm>
        </p:spPr>
        <p:txBody>
          <a:bodyPr>
            <a:noAutofit/>
          </a:bodyPr>
          <a:lstStyle/>
          <a:p>
            <a:r>
              <a:rPr lang="ru-RU" sz="2800" b="1" dirty="0">
                <a:latin typeface="+mn-lt"/>
              </a:rPr>
              <a:t>Продукты/услуги, которыми пользовались  респонденты за последние 2 года</a:t>
            </a:r>
          </a:p>
        </p:txBody>
      </p:sp>
      <p:sp>
        <p:nvSpPr>
          <p:cNvPr id="4" name="Номер слайда 3"/>
          <p:cNvSpPr>
            <a:spLocks noGrp="1"/>
          </p:cNvSpPr>
          <p:nvPr>
            <p:ph type="sldNum" sz="quarter" idx="12"/>
          </p:nvPr>
        </p:nvSpPr>
        <p:spPr/>
        <p:txBody>
          <a:bodyPr/>
          <a:lstStyle/>
          <a:p>
            <a:fld id="{36AE403C-4EB7-40BC-9395-955F62C492F5}" type="slidenum">
              <a:rPr lang="ru-RU" smtClean="0"/>
              <a:pPr/>
              <a:t>149</a:t>
            </a:fld>
            <a:endParaRPr lang="ru-RU" dirty="0"/>
          </a:p>
        </p:txBody>
      </p:sp>
      <p:graphicFrame>
        <p:nvGraphicFramePr>
          <p:cNvPr id="5" name="Содержимое 4"/>
          <p:cNvGraphicFramePr>
            <a:graphicFrameLocks noGrp="1"/>
          </p:cNvGraphicFramePr>
          <p:nvPr>
            <p:ph idx="1"/>
            <p:extLst/>
          </p:nvPr>
        </p:nvGraphicFramePr>
        <p:xfrm>
          <a:off x="452398" y="1285860"/>
          <a:ext cx="11430080" cy="5286412"/>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0244AA1C-94D3-486F-8448-D22B96E33BDE}"/>
              </a:ext>
            </a:extLst>
          </p:cNvPr>
          <p:cNvSpPr/>
          <p:nvPr/>
        </p:nvSpPr>
        <p:spPr>
          <a:xfrm rot="5400000">
            <a:off x="244813" y="332518"/>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15</a:t>
            </a:fld>
            <a:endParaRPr lang="ru-RU" dirty="0"/>
          </a:p>
        </p:txBody>
      </p:sp>
      <p:sp>
        <p:nvSpPr>
          <p:cNvPr id="4" name="Объект 2">
            <a:extLst>
              <a:ext uri="{FF2B5EF4-FFF2-40B4-BE49-F238E27FC236}">
                <a16:creationId xmlns:a16="http://schemas.microsoft.com/office/drawing/2014/main" id="{D6393D84-C058-7E40-98D1-4408EEAA0C09}"/>
              </a:ext>
            </a:extLst>
          </p:cNvPr>
          <p:cNvSpPr txBox="1">
            <a:spLocks/>
          </p:cNvSpPr>
          <p:nvPr/>
        </p:nvSpPr>
        <p:spPr>
          <a:xfrm>
            <a:off x="496439" y="476672"/>
            <a:ext cx="11437264" cy="85251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800" dirty="0">
                <a:solidFill>
                  <a:srgbClr val="00B050"/>
                </a:solidFill>
              </a:rPr>
              <a:t> </a:t>
            </a:r>
            <a:r>
              <a:rPr lang="ru-RU" sz="2800" dirty="0">
                <a:solidFill>
                  <a:srgbClr val="00B050"/>
                </a:solidFill>
              </a:rPr>
              <a:t>    </a:t>
            </a:r>
            <a:r>
              <a:rPr sz="2800" b="1" dirty="0">
                <a:solidFill>
                  <a:srgbClr val="00B050"/>
                </a:solidFill>
              </a:rPr>
              <a:t>1.1. Международный опыт в области финансовой грамотности и финансового просвещения: США и Канада</a:t>
            </a:r>
            <a:endParaRPr lang="ru-RU" sz="2800" b="1" dirty="0">
              <a:solidFill>
                <a:srgbClr val="00B050"/>
              </a:solidFill>
            </a:endParaRPr>
          </a:p>
          <a:p>
            <a:pPr marL="0" fontAlgn="ctr">
              <a:spcBef>
                <a:spcPts val="0"/>
              </a:spcBef>
              <a:buClr>
                <a:srgbClr val="000000"/>
              </a:buClr>
              <a:buSzPts val="1400"/>
              <a:buNone/>
            </a:pPr>
            <a:endParaRPr lang="ru-RU" sz="3200" dirty="0">
              <a:solidFill>
                <a:srgbClr val="7A4300"/>
              </a:solidFill>
            </a:endParaRPr>
          </a:p>
          <a:p>
            <a:pPr marL="0" fontAlgn="ctr">
              <a:spcBef>
                <a:spcPts val="0"/>
              </a:spcBef>
              <a:buClr>
                <a:srgbClr val="000000"/>
              </a:buClr>
              <a:buSzPts val="1400"/>
              <a:buNone/>
            </a:pPr>
            <a:r>
              <a:rPr lang="ru-RU" sz="1600" dirty="0">
                <a:cs typeface="Times New Roman" pitchFamily="18" charset="0"/>
              </a:rPr>
              <a:t>В учебный план 9–12 классов включены довольно интересные и сложные темы, в обсуждении которых принимают участие старшеклассники. К примеру: «Почему стоит быть финансово ответственным», «Большая мечта и правила цели маршрута», «Исследование и покупка автомобиля», «Стоимость учебы в колледже: финансирование вашего образования, деньги играют роль», «План на будущее: составление бюджета» и т.п.</a:t>
            </a:r>
            <a:endParaRPr lang="ru-RU" sz="1600" dirty="0">
              <a:solidFill>
                <a:srgbClr val="7A4300"/>
              </a:solidFill>
              <a:ea typeface="Calibri" panose="020F0502020204030204" pitchFamily="34" charset="0"/>
              <a:cs typeface="Times New Roman" pitchFamily="18" charset="0"/>
            </a:endParaRPr>
          </a:p>
          <a:p>
            <a:pPr marL="0" fontAlgn="ctr">
              <a:spcBef>
                <a:spcPts val="0"/>
              </a:spcBef>
              <a:buClr>
                <a:srgbClr val="000000"/>
              </a:buClr>
              <a:buSzPts val="1400"/>
              <a:buNone/>
            </a:pPr>
            <a:endParaRPr lang="ru-RU" sz="1600" dirty="0"/>
          </a:p>
          <a:p>
            <a:pPr marL="0" fontAlgn="ctr">
              <a:spcBef>
                <a:spcPts val="0"/>
              </a:spcBef>
              <a:buClr>
                <a:srgbClr val="000000"/>
              </a:buClr>
              <a:buSzPts val="1400"/>
              <a:buNone/>
            </a:pPr>
            <a:r>
              <a:rPr sz="1600" dirty="0"/>
              <a:t>При разработке учебных материалов, направленных на раскрытие каждой темы</a:t>
            </a:r>
            <a:r>
              <a:rPr lang="ru-RU" sz="1600" dirty="0"/>
              <a:t>,</a:t>
            </a:r>
            <a:r>
              <a:rPr sz="1600" dirty="0"/>
              <a:t> школьники старших классов разбирают конкретные ситуации. Такой подход позволяет </a:t>
            </a:r>
            <a:r>
              <a:rPr lang="ru-RU" sz="1600" dirty="0"/>
              <a:t>с</a:t>
            </a:r>
            <a:r>
              <a:rPr sz="1600" dirty="0"/>
              <a:t>делать обучение финансовой грамотности школьников максимально доступным для понимания, что дает им возможность избегать совершения ошибок во взрослой жизни и правильно распоряжаться деньгами </a:t>
            </a:r>
            <a:r>
              <a:rPr lang="ru-RU" sz="1600" dirty="0"/>
              <a:t>с раннего возраста.</a:t>
            </a:r>
            <a:endParaRPr sz="1600" dirty="0">
              <a:solidFill>
                <a:srgbClr val="7A4300"/>
              </a:solidFill>
            </a:endParaRPr>
          </a:p>
        </p:txBody>
      </p:sp>
      <p:pic>
        <p:nvPicPr>
          <p:cNvPr id="7170" name="Picture 2" descr="C:\Users\Пользователь\Desktop\финграмотность\9ef4be9fca923e85222b862ec61d7710.jpg"/>
          <p:cNvPicPr>
            <a:picLocks noChangeAspect="1" noChangeArrowheads="1"/>
          </p:cNvPicPr>
          <p:nvPr/>
        </p:nvPicPr>
        <p:blipFill>
          <a:blip r:embed="rId2"/>
          <a:srcRect/>
          <a:stretch>
            <a:fillRect/>
          </a:stretch>
        </p:blipFill>
        <p:spPr bwMode="auto">
          <a:xfrm>
            <a:off x="3819542" y="3861048"/>
            <a:ext cx="4791058" cy="2214578"/>
          </a:xfrm>
          <a:prstGeom prst="rect">
            <a:avLst/>
          </a:prstGeom>
          <a:noFill/>
        </p:spPr>
      </p:pic>
      <p:sp>
        <p:nvSpPr>
          <p:cNvPr id="5" name="Равнобедренный треугольник 24">
            <a:extLst>
              <a:ext uri="{FF2B5EF4-FFF2-40B4-BE49-F238E27FC236}">
                <a16:creationId xmlns:a16="http://schemas.microsoft.com/office/drawing/2014/main" id="{CE693AC0-BE0F-4388-B224-03EB1BCE279D}"/>
              </a:ext>
            </a:extLst>
          </p:cNvPr>
          <p:cNvSpPr/>
          <p:nvPr/>
        </p:nvSpPr>
        <p:spPr>
          <a:xfrm rot="5400000">
            <a:off x="390801" y="45184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66220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9910" y="365125"/>
            <a:ext cx="10515600" cy="920735"/>
          </a:xfrm>
        </p:spPr>
        <p:txBody>
          <a:bodyPr>
            <a:noAutofit/>
          </a:bodyPr>
          <a:lstStyle/>
          <a:p>
            <a:r>
              <a:rPr lang="ru-RU" sz="2800" b="1" dirty="0">
                <a:latin typeface="+mn-lt"/>
              </a:rPr>
              <a:t>Степень знакомства с такими финансовыми инструментами, как акции, облигации, ПИФы</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150</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169452146"/>
              </p:ext>
            </p:extLst>
          </p:nvPr>
        </p:nvGraphicFramePr>
        <p:xfrm>
          <a:off x="838200" y="1285860"/>
          <a:ext cx="11044278" cy="5286412"/>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8C5A6BE6-626B-4D65-B21D-205F877F9571}"/>
              </a:ext>
            </a:extLst>
          </p:cNvPr>
          <p:cNvSpPr/>
          <p:nvPr/>
        </p:nvSpPr>
        <p:spPr>
          <a:xfrm rot="5400000">
            <a:off x="387608" y="40606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77859"/>
          </a:xfrm>
        </p:spPr>
        <p:txBody>
          <a:bodyPr>
            <a:noAutofit/>
          </a:bodyPr>
          <a:lstStyle/>
          <a:p>
            <a:r>
              <a:rPr lang="ru-RU" sz="2800" b="1" dirty="0">
                <a:latin typeface="+mn-lt"/>
              </a:rPr>
              <a:t>Степень знакомства с такой финансовой услугой, как </a:t>
            </a:r>
            <a:br>
              <a:rPr lang="ru-RU" sz="2800" b="1" dirty="0">
                <a:latin typeface="+mn-lt"/>
              </a:rPr>
            </a:br>
            <a:r>
              <a:rPr lang="ru-RU" sz="2800" b="1" dirty="0">
                <a:latin typeface="+mn-lt"/>
              </a:rPr>
              <a:t>пенсионный аннуитет</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151</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443295080"/>
              </p:ext>
            </p:extLst>
          </p:nvPr>
        </p:nvGraphicFramePr>
        <p:xfrm>
          <a:off x="380960" y="1285860"/>
          <a:ext cx="11572956" cy="5214974"/>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C2D304B5-2F8E-4242-80AA-1E6956864158}"/>
              </a:ext>
            </a:extLst>
          </p:cNvPr>
          <p:cNvSpPr/>
          <p:nvPr/>
        </p:nvSpPr>
        <p:spPr>
          <a:xfrm rot="5400000">
            <a:off x="355898" y="38169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06421"/>
          </a:xfrm>
        </p:spPr>
        <p:txBody>
          <a:bodyPr>
            <a:noAutofit/>
          </a:bodyPr>
          <a:lstStyle/>
          <a:p>
            <a:r>
              <a:rPr lang="ru-RU" sz="2800" b="1" dirty="0">
                <a:latin typeface="+mn-lt"/>
              </a:rPr>
              <a:t>Степень знакомства с такой финансовой услугой, как образовательный депозит</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152</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995611457"/>
              </p:ext>
            </p:extLst>
          </p:nvPr>
        </p:nvGraphicFramePr>
        <p:xfrm>
          <a:off x="238084" y="1214422"/>
          <a:ext cx="11644394" cy="5429287"/>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52506E9-90CD-4499-914F-1EDBE8BE569B}"/>
              </a:ext>
            </a:extLst>
          </p:cNvPr>
          <p:cNvSpPr/>
          <p:nvPr/>
        </p:nvSpPr>
        <p:spPr>
          <a:xfrm rot="5400000">
            <a:off x="355898"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8835"/>
            <a:ext cx="10515600" cy="920735"/>
          </a:xfrm>
        </p:spPr>
        <p:txBody>
          <a:bodyPr>
            <a:normAutofit/>
          </a:bodyPr>
          <a:lstStyle/>
          <a:p>
            <a:pPr algn="just"/>
            <a:r>
              <a:rPr lang="ru-RU" sz="2800" b="1" dirty="0">
                <a:latin typeface="+mn-lt"/>
              </a:rPr>
              <a:t>Продукты/услуги, которыми пользовались опрошенные </a:t>
            </a:r>
            <a:br>
              <a:rPr lang="ru-RU" sz="2800" b="1" dirty="0">
                <a:latin typeface="+mn-lt"/>
              </a:rPr>
            </a:br>
            <a:r>
              <a:rPr lang="ru-RU" sz="2800" b="1" dirty="0">
                <a:latin typeface="+mn-lt"/>
              </a:rPr>
              <a:t>за последние 2 года</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153</a:t>
            </a:fld>
            <a:endParaRPr lang="ru-RU" dirty="0"/>
          </a:p>
        </p:txBody>
      </p:sp>
      <p:graphicFrame>
        <p:nvGraphicFramePr>
          <p:cNvPr id="5" name="Содержимое 4"/>
          <p:cNvGraphicFramePr>
            <a:graphicFrameLocks noGrp="1"/>
          </p:cNvGraphicFramePr>
          <p:nvPr>
            <p:ph idx="1"/>
            <p:extLst/>
          </p:nvPr>
        </p:nvGraphicFramePr>
        <p:xfrm>
          <a:off x="119336" y="980728"/>
          <a:ext cx="12072664" cy="5740747"/>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45E70D1F-2B6B-492F-9A7A-B89A609B6308}"/>
              </a:ext>
            </a:extLst>
          </p:cNvPr>
          <p:cNvSpPr/>
          <p:nvPr/>
        </p:nvSpPr>
        <p:spPr>
          <a:xfrm rot="5400000">
            <a:off x="356776" y="38656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4291"/>
            <a:ext cx="10515600" cy="1143008"/>
          </a:xfrm>
        </p:spPr>
        <p:txBody>
          <a:bodyPr>
            <a:noAutofit/>
          </a:bodyPr>
          <a:lstStyle/>
          <a:p>
            <a:r>
              <a:rPr lang="ru-RU" sz="2800" b="1" dirty="0">
                <a:latin typeface="+mn-lt"/>
              </a:rPr>
              <a:t>Продукты/услуги, которыми пользуются респонденты в настоящее время (лично или совместно с другими членами семьи)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154</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304677885"/>
              </p:ext>
            </p:extLst>
          </p:nvPr>
        </p:nvGraphicFramePr>
        <p:xfrm>
          <a:off x="309522" y="1214422"/>
          <a:ext cx="11644394" cy="542928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AB386F1-D21E-45C9-BB06-14F5512863A9}"/>
              </a:ext>
            </a:extLst>
          </p:cNvPr>
          <p:cNvSpPr/>
          <p:nvPr/>
        </p:nvSpPr>
        <p:spPr>
          <a:xfrm rot="5400000">
            <a:off x="355898"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58207"/>
            <a:ext cx="10515600" cy="785818"/>
          </a:xfrm>
        </p:spPr>
        <p:txBody>
          <a:bodyPr>
            <a:noAutofit/>
          </a:bodyPr>
          <a:lstStyle/>
          <a:p>
            <a:pPr algn="just"/>
            <a:r>
              <a:rPr lang="ru-RU" sz="2800" b="1" dirty="0">
                <a:latin typeface="+mn-lt"/>
              </a:rPr>
              <a:t>Продукты/услуги, которыми планируют воспользоваться в будущем (лично или совместно с другими членами семьи) опрошенные</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155</a:t>
            </a:fld>
            <a:endParaRPr lang="ru-RU" dirty="0"/>
          </a:p>
        </p:txBody>
      </p:sp>
      <p:graphicFrame>
        <p:nvGraphicFramePr>
          <p:cNvPr id="7" name="Содержимое 4"/>
          <p:cNvGraphicFramePr>
            <a:graphicFrameLocks noGrp="1"/>
          </p:cNvGraphicFramePr>
          <p:nvPr>
            <p:ph idx="1"/>
            <p:extLst>
              <p:ext uri="{D42A27DB-BD31-4B8C-83A1-F6EECF244321}">
                <p14:modId xmlns:p14="http://schemas.microsoft.com/office/powerpoint/2010/main" val="3270882129"/>
              </p:ext>
            </p:extLst>
          </p:nvPr>
        </p:nvGraphicFramePr>
        <p:xfrm>
          <a:off x="345241" y="1135720"/>
          <a:ext cx="11501518" cy="5572164"/>
        </p:xfrm>
        <a:graphic>
          <a:graphicData uri="http://schemas.openxmlformats.org/drawingml/2006/chart">
            <c:chart xmlns:c="http://schemas.openxmlformats.org/drawingml/2006/chart" xmlns:r="http://schemas.openxmlformats.org/officeDocument/2006/relationships" r:id="rId3"/>
          </a:graphicData>
        </a:graphic>
      </p:graphicFrame>
      <p:sp>
        <p:nvSpPr>
          <p:cNvPr id="5" name="Равнобедренный треугольник 24">
            <a:extLst>
              <a:ext uri="{FF2B5EF4-FFF2-40B4-BE49-F238E27FC236}">
                <a16:creationId xmlns:a16="http://schemas.microsoft.com/office/drawing/2014/main" id="{F68ED037-3219-4F2E-9039-37ABDEC37820}"/>
              </a:ext>
            </a:extLst>
          </p:cNvPr>
          <p:cNvSpPr/>
          <p:nvPr/>
        </p:nvSpPr>
        <p:spPr>
          <a:xfrm rot="5400000">
            <a:off x="355898" y="31466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7408" y="282706"/>
            <a:ext cx="10515600" cy="857256"/>
          </a:xfrm>
        </p:spPr>
        <p:txBody>
          <a:bodyPr>
            <a:noAutofit/>
          </a:bodyPr>
          <a:lstStyle/>
          <a:p>
            <a:pPr algn="just"/>
            <a:r>
              <a:rPr lang="ru-RU" sz="2800" b="1" dirty="0">
                <a:latin typeface="+mn-lt"/>
              </a:rPr>
              <a:t> Утверждения, лучше всего описывающие то, как респонденты выбирали тот или иной финансовый продукт или услугу</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156</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229284652"/>
              </p:ext>
            </p:extLst>
          </p:nvPr>
        </p:nvGraphicFramePr>
        <p:xfrm>
          <a:off x="838200" y="1071546"/>
          <a:ext cx="11044278" cy="5500726"/>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94C55DD9-4B8F-4FB9-8859-7159A007E548}"/>
              </a:ext>
            </a:extLst>
          </p:cNvPr>
          <p:cNvSpPr/>
          <p:nvPr/>
        </p:nvSpPr>
        <p:spPr>
          <a:xfrm rot="5400000">
            <a:off x="362533" y="32847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416" y="329575"/>
            <a:ext cx="11352584" cy="1000131"/>
          </a:xfrm>
        </p:spPr>
        <p:txBody>
          <a:bodyPr>
            <a:noAutofit/>
          </a:bodyPr>
          <a:lstStyle/>
          <a:p>
            <a:r>
              <a:rPr lang="ru-RU" sz="2400" b="1" dirty="0">
                <a:latin typeface="+mn-lt"/>
              </a:rPr>
              <a:t>Утверждения, наиболее точно описывающие поведение, </a:t>
            </a:r>
            <a:br>
              <a:rPr lang="ru-RU" sz="2400" b="1" dirty="0">
                <a:latin typeface="+mn-lt"/>
              </a:rPr>
            </a:br>
            <a:r>
              <a:rPr lang="ru-RU" sz="2400" b="1" dirty="0">
                <a:latin typeface="+mn-lt"/>
              </a:rPr>
              <a:t>респондентов, когда они подписывают договор на пользование какой-либо услугой с банком, организацией, осуществляющей микрофинансовую деятельность, или страховой организацией</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157</a:t>
            </a:fld>
            <a:endParaRPr lang="ru-RU" dirty="0"/>
          </a:p>
        </p:txBody>
      </p:sp>
      <p:graphicFrame>
        <p:nvGraphicFramePr>
          <p:cNvPr id="5" name="Содержимое 4"/>
          <p:cNvGraphicFramePr>
            <a:graphicFrameLocks noGrp="1"/>
          </p:cNvGraphicFramePr>
          <p:nvPr>
            <p:ph idx="1"/>
            <p:extLst/>
          </p:nvPr>
        </p:nvGraphicFramePr>
        <p:xfrm>
          <a:off x="309522" y="1285860"/>
          <a:ext cx="11644394" cy="5357850"/>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B8706BCF-FC30-44F4-8B38-EB38529D64F7}"/>
              </a:ext>
            </a:extLst>
          </p:cNvPr>
          <p:cNvSpPr/>
          <p:nvPr/>
        </p:nvSpPr>
        <p:spPr>
          <a:xfrm rot="5400000">
            <a:off x="357114" y="14290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7272" y="712477"/>
            <a:ext cx="10557319" cy="1325563"/>
          </a:xfrm>
        </p:spPr>
        <p:txBody>
          <a:bodyPr>
            <a:noAutofit/>
          </a:bodyPr>
          <a:lstStyle/>
          <a:p>
            <a:pPr algn="just"/>
            <a:r>
              <a:rPr lang="ru-RU" sz="2800" b="1" dirty="0">
                <a:latin typeface="+mn-lt"/>
              </a:rPr>
              <a:t>Ответы на задание: «Предположим, что вы внесли на депозит   100 тыс. тенге под гарантированные 10% годовых с ежегодным начислением процентов, не изымали средства и не пополняли счет в течении 1 года.  Какая сумма окажется у вас на счету к концу периода?»</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158</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51427990"/>
              </p:ext>
            </p:extLst>
          </p:nvPr>
        </p:nvGraphicFramePr>
        <p:xfrm>
          <a:off x="796774" y="179418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5A8EB3C-75E6-48B3-81F3-7AB0A278893F}"/>
              </a:ext>
            </a:extLst>
          </p:cNvPr>
          <p:cNvSpPr/>
          <p:nvPr/>
        </p:nvSpPr>
        <p:spPr>
          <a:xfrm rot="5400000">
            <a:off x="355898" y="42123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dirty="0">
                <a:latin typeface="+mn-lt"/>
              </a:rPr>
              <a:t>Ответы на вопрос: «Если начисление процентов (капитализация) будет ежемесячной, это сумма будет больше или меньше?»</a:t>
            </a:r>
          </a:p>
        </p:txBody>
      </p:sp>
      <p:sp>
        <p:nvSpPr>
          <p:cNvPr id="4" name="Номер слайда 3"/>
          <p:cNvSpPr>
            <a:spLocks noGrp="1"/>
          </p:cNvSpPr>
          <p:nvPr>
            <p:ph type="sldNum" sz="quarter" idx="12"/>
          </p:nvPr>
        </p:nvSpPr>
        <p:spPr/>
        <p:txBody>
          <a:bodyPr/>
          <a:lstStyle/>
          <a:p>
            <a:fld id="{36AE403C-4EB7-40BC-9395-955F62C492F5}" type="slidenum">
              <a:rPr lang="ru-RU" smtClean="0"/>
              <a:pPr/>
              <a:t>159</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89528990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DBD9C004-2472-4DAE-96A5-82BD7EEFD3ED}"/>
              </a:ext>
            </a:extLst>
          </p:cNvPr>
          <p:cNvSpPr/>
          <p:nvPr/>
        </p:nvSpPr>
        <p:spPr>
          <a:xfrm rot="5400000">
            <a:off x="355898" y="55483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16</a:t>
            </a:fld>
            <a:endParaRPr lang="ru-RU" dirty="0"/>
          </a:p>
        </p:txBody>
      </p:sp>
      <p:sp>
        <p:nvSpPr>
          <p:cNvPr id="6" name="Объект 2">
            <a:extLst>
              <a:ext uri="{FF2B5EF4-FFF2-40B4-BE49-F238E27FC236}">
                <a16:creationId xmlns:a16="http://schemas.microsoft.com/office/drawing/2014/main" id="{5E6EFD33-8CB9-964C-9E73-DE23E0305DE7}"/>
              </a:ext>
            </a:extLst>
          </p:cNvPr>
          <p:cNvSpPr txBox="1">
            <a:spLocks/>
          </p:cNvSpPr>
          <p:nvPr/>
        </p:nvSpPr>
        <p:spPr>
          <a:xfrm>
            <a:off x="1127448" y="350367"/>
            <a:ext cx="11233248" cy="622422"/>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800" b="1" dirty="0">
                <a:solidFill>
                  <a:srgbClr val="00B050"/>
                </a:solidFill>
              </a:rPr>
              <a:t>1.1. Международный опыт в области финансовой грамотности</a:t>
            </a:r>
            <a:endParaRPr lang="ru-RU" sz="2800" b="1" dirty="0">
              <a:solidFill>
                <a:srgbClr val="00B050"/>
              </a:solidFill>
            </a:endParaRPr>
          </a:p>
          <a:p>
            <a:pPr fontAlgn="ctr">
              <a:buClr>
                <a:srgbClr val="000000"/>
              </a:buClr>
              <a:buSzPts val="1400"/>
              <a:buNone/>
            </a:pPr>
            <a:r>
              <a:rPr sz="2800" b="1" dirty="0">
                <a:solidFill>
                  <a:srgbClr val="00B050"/>
                </a:solidFill>
              </a:rPr>
              <a:t> и финансового просвещения: США и Канада</a:t>
            </a:r>
          </a:p>
        </p:txBody>
      </p:sp>
      <p:sp>
        <p:nvSpPr>
          <p:cNvPr id="9" name="Прямоугольник 8"/>
          <p:cNvSpPr/>
          <p:nvPr/>
        </p:nvSpPr>
        <p:spPr>
          <a:xfrm>
            <a:off x="3024166" y="1214422"/>
            <a:ext cx="8643998" cy="5262979"/>
          </a:xfrm>
          <a:prstGeom prst="rect">
            <a:avLst/>
          </a:prstGeom>
        </p:spPr>
        <p:txBody>
          <a:bodyPr wrap="square">
            <a:spAutoFit/>
          </a:bodyPr>
          <a:lstStyle/>
          <a:p>
            <a:pPr algn="just"/>
            <a:r>
              <a:rPr lang="ru-RU" sz="1600" dirty="0"/>
              <a:t>Основой государственной политики повышения финансовой подготовки школьников является действующий механизм партнерства государства, частного сектора и общественных организаций. Четкая координация направлений работы государственных ведомств, органов местного самоуправления и общественных организаций обеспечивает успешную реализацию программ повышения финансовой грамотности подрастающего поколения.</a:t>
            </a:r>
          </a:p>
          <a:p>
            <a:pPr algn="just"/>
            <a:endParaRPr lang="ru-RU" sz="1600" dirty="0"/>
          </a:p>
          <a:p>
            <a:pPr algn="just"/>
            <a:r>
              <a:rPr lang="ru-RU" sz="1600" dirty="0"/>
              <a:t>Примером успешной интеграции школы и бизнеса является сотрудничество школы США с банками и кредитными союзами, которое обеспечивает американскую молодежь финансовым образованием «из первых рук», дает возможность открывать банковские счета на территории школы, осуществлять регулярные небольшие депозиты на эти счета, а также выполнять функции сотрудников школьных банков и кредитных союзов. В качестве примеров приведем наиболее известные программы. «Накопи для Америки» («Save  for America») – это федеральная программа, которая частично спонсируется Департаментом образования и Министерством финансов Соединенных Штатов.</a:t>
            </a:r>
          </a:p>
          <a:p>
            <a:pPr algn="just"/>
            <a:endParaRPr lang="ru-RU" sz="1600" dirty="0"/>
          </a:p>
          <a:p>
            <a:pPr algn="just"/>
            <a:r>
              <a:rPr lang="ru-RU" sz="1600" dirty="0"/>
              <a:t>Одной из самых известных программ, которая реализуется в ряде школ штата Висконсин, для обучающихся 4–5-х классов является Школьный центр (School $ense and Money F-I-T). Школьники имеют доступ к отделениям кредитных союзов, расположенным на территории школы, могут открыть сберегательные счета, а также регулярно делать депозиты на сберегательные вклады этих счетов. Данные сберегательные счета часто развиваются в паре с определенной формой финансового образования.</a:t>
            </a:r>
          </a:p>
        </p:txBody>
      </p:sp>
      <p:pic>
        <p:nvPicPr>
          <p:cNvPr id="1028" name="Picture 4" descr="Как получить студенческую визу в США, обучение в университетах Америки,  виза F1">
            <a:extLst>
              <a:ext uri="{FF2B5EF4-FFF2-40B4-BE49-F238E27FC236}">
                <a16:creationId xmlns:a16="http://schemas.microsoft.com/office/drawing/2014/main" id="{0B84FD29-CAD7-4DB8-B23B-6E3B99AE5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35" y="15240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Бесплатное образование в США: способы бесплатно получить образование в  Америке | Глобал Диалог">
            <a:extLst>
              <a:ext uri="{FF2B5EF4-FFF2-40B4-BE49-F238E27FC236}">
                <a16:creationId xmlns:a16="http://schemas.microsoft.com/office/drawing/2014/main" id="{EEEFAEE6-4228-42BB-A427-B9DCEC5C3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75" y="4149080"/>
            <a:ext cx="2772673" cy="1895500"/>
          </a:xfrm>
          <a:prstGeom prst="rect">
            <a:avLst/>
          </a:prstGeom>
          <a:noFill/>
          <a:extLst>
            <a:ext uri="{909E8E84-426E-40DD-AFC4-6F175D3DCCD1}">
              <a14:hiddenFill xmlns:a14="http://schemas.microsoft.com/office/drawing/2010/main">
                <a:solidFill>
                  <a:srgbClr val="FFFFFF"/>
                </a:solidFill>
              </a14:hiddenFill>
            </a:ext>
          </a:extLst>
        </p:spPr>
      </p:pic>
      <p:sp>
        <p:nvSpPr>
          <p:cNvPr id="10" name="Равнобедренный треугольник 24">
            <a:extLst>
              <a:ext uri="{FF2B5EF4-FFF2-40B4-BE49-F238E27FC236}">
                <a16:creationId xmlns:a16="http://schemas.microsoft.com/office/drawing/2014/main" id="{4420E0CA-C4BE-4BBD-9D7F-2E0DBD5D0019}"/>
              </a:ext>
            </a:extLst>
          </p:cNvPr>
          <p:cNvSpPr/>
          <p:nvPr/>
        </p:nvSpPr>
        <p:spPr>
          <a:xfrm rot="5400000">
            <a:off x="534817" y="36693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27319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902" y="576057"/>
            <a:ext cx="10515600" cy="920735"/>
          </a:xfrm>
        </p:spPr>
        <p:txBody>
          <a:bodyPr>
            <a:noAutofit/>
          </a:bodyPr>
          <a:lstStyle/>
          <a:p>
            <a:pPr algn="just"/>
            <a:r>
              <a:rPr lang="ru-RU" sz="2800" b="1" dirty="0">
                <a:latin typeface="+mn-lt"/>
              </a:rPr>
              <a:t>Ответы на вопрос: «Для высокодоходных инвестиций характерен более высокий риск. Чем больше вы можете заработать, тем больше вероятность финансовых потерь?»</a:t>
            </a:r>
          </a:p>
        </p:txBody>
      </p:sp>
      <p:sp>
        <p:nvSpPr>
          <p:cNvPr id="4" name="Номер слайда 3"/>
          <p:cNvSpPr>
            <a:spLocks noGrp="1"/>
          </p:cNvSpPr>
          <p:nvPr>
            <p:ph type="sldNum" sz="quarter" idx="12"/>
          </p:nvPr>
        </p:nvSpPr>
        <p:spPr/>
        <p:txBody>
          <a:bodyPr/>
          <a:lstStyle/>
          <a:p>
            <a:fld id="{36AE403C-4EB7-40BC-9395-955F62C492F5}" type="slidenum">
              <a:rPr lang="ru-RU" smtClean="0"/>
              <a:pPr/>
              <a:t>160</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11681353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ED5142C4-9EF9-4E5C-AE81-C4B1DE66B5BA}"/>
              </a:ext>
            </a:extLst>
          </p:cNvPr>
          <p:cNvSpPr/>
          <p:nvPr/>
        </p:nvSpPr>
        <p:spPr>
          <a:xfrm rot="5400000">
            <a:off x="355898" y="44816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07824" cy="920735"/>
          </a:xfrm>
        </p:spPr>
        <p:txBody>
          <a:bodyPr>
            <a:normAutofit/>
          </a:bodyPr>
          <a:lstStyle/>
          <a:p>
            <a:pPr algn="just"/>
            <a:r>
              <a:rPr lang="ru-RU" sz="2800" b="1" dirty="0">
                <a:latin typeface="+mn-lt"/>
              </a:rPr>
              <a:t>Ответы на утверждение: «Низкая инфляция означает, что стоимость жизни растет незначительно»</a:t>
            </a:r>
          </a:p>
        </p:txBody>
      </p:sp>
      <p:sp>
        <p:nvSpPr>
          <p:cNvPr id="4" name="Номер слайда 3"/>
          <p:cNvSpPr>
            <a:spLocks noGrp="1"/>
          </p:cNvSpPr>
          <p:nvPr>
            <p:ph type="sldNum" sz="quarter" idx="12"/>
          </p:nvPr>
        </p:nvSpPr>
        <p:spPr/>
        <p:txBody>
          <a:bodyPr/>
          <a:lstStyle/>
          <a:p>
            <a:fld id="{36AE403C-4EB7-40BC-9395-955F62C492F5}" type="slidenum">
              <a:rPr lang="ru-RU" smtClean="0"/>
              <a:pPr/>
              <a:t>161</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10271674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052A209-C239-4B61-93E8-A6EFB3E09F81}"/>
              </a:ext>
            </a:extLst>
          </p:cNvPr>
          <p:cNvSpPr/>
          <p:nvPr/>
        </p:nvSpPr>
        <p:spPr>
          <a:xfrm rot="5400000">
            <a:off x="355898" y="40522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8640"/>
            <a:ext cx="10515600" cy="1325563"/>
          </a:xfrm>
        </p:spPr>
        <p:txBody>
          <a:bodyPr>
            <a:normAutofit/>
          </a:bodyPr>
          <a:lstStyle/>
          <a:p>
            <a:pPr algn="just"/>
            <a:r>
              <a:rPr lang="ru-RU" sz="2800" b="1" dirty="0">
                <a:latin typeface="+mn-lt"/>
              </a:rPr>
              <a:t>Ответы на утверждение: «Любой взятый в банке или иной кредитной организации заем обязателен к возврату»</a:t>
            </a:r>
          </a:p>
        </p:txBody>
      </p:sp>
      <p:sp>
        <p:nvSpPr>
          <p:cNvPr id="4" name="Номер слайда 3"/>
          <p:cNvSpPr>
            <a:spLocks noGrp="1"/>
          </p:cNvSpPr>
          <p:nvPr>
            <p:ph type="sldNum" sz="quarter" idx="12"/>
          </p:nvPr>
        </p:nvSpPr>
        <p:spPr/>
        <p:txBody>
          <a:bodyPr/>
          <a:lstStyle/>
          <a:p>
            <a:fld id="{36AE403C-4EB7-40BC-9395-955F62C492F5}" type="slidenum">
              <a:rPr lang="ru-RU" smtClean="0"/>
              <a:pPr/>
              <a:t>162</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8621754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94EE4B4D-B473-4CE3-856B-A00A4EAA00B5}"/>
              </a:ext>
            </a:extLst>
          </p:cNvPr>
          <p:cNvSpPr/>
          <p:nvPr/>
        </p:nvSpPr>
        <p:spPr>
          <a:xfrm rot="5400000">
            <a:off x="347445" y="38737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026" y="428603"/>
            <a:ext cx="10472774" cy="642943"/>
          </a:xfrm>
        </p:spPr>
        <p:txBody>
          <a:bodyPr>
            <a:normAutofit fontScale="90000"/>
          </a:bodyPr>
          <a:lstStyle/>
          <a:p>
            <a:br>
              <a:rPr lang="ru-RU" sz="2700" b="1" dirty="0"/>
            </a:br>
            <a:r>
              <a:rPr lang="ru-RU" sz="3100" b="1" dirty="0">
                <a:latin typeface="+mn-lt"/>
              </a:rPr>
              <a:t>Выводы по блоку «УМЕНИЕ ИСПОЛЬЗОВАТЬ ФИНАНСОВЫЕ УСЛУГИ»</a:t>
            </a:r>
            <a:br>
              <a:rPr lang="ru-RU" sz="2800" dirty="0">
                <a:solidFill>
                  <a:srgbClr val="00A642"/>
                </a:solidFill>
                <a:latin typeface="+mn-lt"/>
              </a:rPr>
            </a:br>
            <a:endParaRPr lang="ru-RU" sz="2800" b="1" dirty="0">
              <a:solidFill>
                <a:srgbClr val="00A642"/>
              </a:solidFill>
              <a:latin typeface="+mn-lt"/>
            </a:endParaRPr>
          </a:p>
        </p:txBody>
      </p:sp>
      <p:sp>
        <p:nvSpPr>
          <p:cNvPr id="3" name="Содержимое 2"/>
          <p:cNvSpPr>
            <a:spLocks noGrp="1"/>
          </p:cNvSpPr>
          <p:nvPr>
            <p:ph idx="1"/>
          </p:nvPr>
        </p:nvSpPr>
        <p:spPr>
          <a:xfrm>
            <a:off x="767408" y="1268760"/>
            <a:ext cx="11424592" cy="5644742"/>
          </a:xfrm>
        </p:spPr>
        <p:txBody>
          <a:bodyPr>
            <a:normAutofit fontScale="25000" lnSpcReduction="20000"/>
          </a:bodyPr>
          <a:lstStyle/>
          <a:p>
            <a:pPr algn="just">
              <a:lnSpc>
                <a:spcPct val="120000"/>
              </a:lnSpc>
              <a:spcBef>
                <a:spcPts val="0"/>
              </a:spcBef>
            </a:pPr>
            <a:r>
              <a:rPr lang="ru-RU" sz="6400" dirty="0">
                <a:solidFill>
                  <a:schemeClr val="tx1"/>
                </a:solidFill>
              </a:rPr>
              <a:t>Более 54 % хорошо знакомы с банковским депозитом и только 4,4 % не слышали о нем.</a:t>
            </a:r>
          </a:p>
          <a:p>
            <a:pPr algn="just">
              <a:lnSpc>
                <a:spcPct val="120000"/>
              </a:lnSpc>
              <a:spcBef>
                <a:spcPts val="0"/>
              </a:spcBef>
            </a:pPr>
            <a:r>
              <a:rPr lang="ru-RU" sz="6400" dirty="0">
                <a:solidFill>
                  <a:schemeClr val="tx1"/>
                </a:solidFill>
              </a:rPr>
              <a:t>Более 53 % хорошо знают такую услугу, как текущий счет, и только 4,6 % не знают о ней.</a:t>
            </a:r>
          </a:p>
          <a:p>
            <a:pPr algn="just">
              <a:lnSpc>
                <a:spcPct val="120000"/>
              </a:lnSpc>
              <a:spcBef>
                <a:spcPts val="0"/>
              </a:spcBef>
            </a:pPr>
            <a:r>
              <a:rPr lang="ru-RU" sz="6400" dirty="0">
                <a:solidFill>
                  <a:schemeClr val="tx1"/>
                </a:solidFill>
              </a:rPr>
              <a:t>Более 52 % опрошенных хорошо знакомы с товарным кредитом и только 5,2 % не слышали о такой услуге.</a:t>
            </a:r>
          </a:p>
          <a:p>
            <a:pPr algn="just">
              <a:lnSpc>
                <a:spcPct val="120000"/>
              </a:lnSpc>
              <a:spcBef>
                <a:spcPts val="0"/>
              </a:spcBef>
            </a:pPr>
            <a:r>
              <a:rPr lang="ru-RU" sz="6400" dirty="0">
                <a:solidFill>
                  <a:schemeClr val="tx1"/>
                </a:solidFill>
              </a:rPr>
              <a:t>Более 49 % хороша знакомы с интернет- и мобильным банкингом, и только 5,3 % не слышали о такой услуге.</a:t>
            </a:r>
            <a:endParaRPr lang="en-US" sz="6400" dirty="0">
              <a:solidFill>
                <a:schemeClr val="tx1"/>
              </a:solidFill>
            </a:endParaRPr>
          </a:p>
          <a:p>
            <a:pPr algn="just">
              <a:lnSpc>
                <a:spcPct val="120000"/>
              </a:lnSpc>
              <a:spcBef>
                <a:spcPts val="0"/>
              </a:spcBef>
            </a:pPr>
            <a:r>
              <a:rPr lang="ru-RU" sz="6400" dirty="0">
                <a:solidFill>
                  <a:schemeClr val="tx1"/>
                </a:solidFill>
              </a:rPr>
              <a:t>Более 48 % хорошо знают, что такое потребительский кредит, но 4,2 % не слышали о такой услуге.</a:t>
            </a:r>
          </a:p>
          <a:p>
            <a:pPr algn="just">
              <a:lnSpc>
                <a:spcPct val="120000"/>
              </a:lnSpc>
              <a:spcBef>
                <a:spcPts val="0"/>
              </a:spcBef>
            </a:pPr>
            <a:r>
              <a:rPr lang="ru-RU" sz="6400" dirty="0">
                <a:solidFill>
                  <a:schemeClr val="tx1"/>
                </a:solidFill>
              </a:rPr>
              <a:t>Более 47 % опрошенных  хорошо знакомы с добровольными пенсионными накоплениями и 5,5 % не слышали о такой услуге.</a:t>
            </a:r>
          </a:p>
          <a:p>
            <a:pPr algn="just">
              <a:lnSpc>
                <a:spcPct val="120000"/>
              </a:lnSpc>
              <a:spcBef>
                <a:spcPts val="0"/>
              </a:spcBef>
            </a:pPr>
            <a:r>
              <a:rPr lang="ru-RU" sz="6400" dirty="0">
                <a:solidFill>
                  <a:schemeClr val="tx1"/>
                </a:solidFill>
              </a:rPr>
              <a:t>Более 44 % знакомы с жилищным кредитованием/ипотекой и 4,6 % не знают о наличии такой услуги.</a:t>
            </a:r>
          </a:p>
          <a:p>
            <a:pPr algn="just">
              <a:lnSpc>
                <a:spcPct val="120000"/>
              </a:lnSpc>
              <a:spcBef>
                <a:spcPts val="0"/>
              </a:spcBef>
            </a:pPr>
            <a:r>
              <a:rPr lang="ru-RU" sz="6400" dirty="0">
                <a:solidFill>
                  <a:schemeClr val="tx1"/>
                </a:solidFill>
              </a:rPr>
              <a:t>Более 43 % знают о наличии автокредитования, но 5 % не слышали о нем.</a:t>
            </a:r>
          </a:p>
          <a:p>
            <a:pPr algn="just">
              <a:lnSpc>
                <a:spcPct val="120000"/>
              </a:lnSpc>
              <a:spcBef>
                <a:spcPts val="0"/>
              </a:spcBef>
            </a:pPr>
            <a:r>
              <a:rPr lang="ru-RU" sz="6400" dirty="0">
                <a:solidFill>
                  <a:schemeClr val="tx1"/>
                </a:solidFill>
              </a:rPr>
              <a:t>Более 40 % знакомы с услугами микрокредитования и 7,4 % не знакомы.</a:t>
            </a:r>
          </a:p>
          <a:p>
            <a:pPr algn="just">
              <a:lnSpc>
                <a:spcPct val="120000"/>
              </a:lnSpc>
              <a:spcBef>
                <a:spcPts val="0"/>
              </a:spcBef>
            </a:pPr>
            <a:r>
              <a:rPr lang="ru-RU" sz="6400" dirty="0">
                <a:solidFill>
                  <a:schemeClr val="tx1"/>
                </a:solidFill>
              </a:rPr>
              <a:t>Более 36 % знают о наличии страховых полисов, но 8,5 % не слышали об этом.</a:t>
            </a:r>
          </a:p>
          <a:p>
            <a:pPr algn="just">
              <a:lnSpc>
                <a:spcPct val="120000"/>
              </a:lnSpc>
              <a:spcBef>
                <a:spcPts val="0"/>
              </a:spcBef>
            </a:pPr>
            <a:r>
              <a:rPr lang="ru-RU" sz="6400" dirty="0">
                <a:solidFill>
                  <a:schemeClr val="tx1"/>
                </a:solidFill>
              </a:rPr>
              <a:t>С дебетовой карточкой хорошо знакомы более 33 %, но не знают о ней более 16 %.</a:t>
            </a:r>
          </a:p>
          <a:p>
            <a:pPr algn="just">
              <a:lnSpc>
                <a:spcPct val="120000"/>
              </a:lnSpc>
              <a:spcBef>
                <a:spcPts val="0"/>
              </a:spcBef>
            </a:pPr>
            <a:r>
              <a:rPr lang="ru-RU" sz="6400" dirty="0">
                <a:solidFill>
                  <a:schemeClr val="tx1"/>
                </a:solidFill>
              </a:rPr>
              <a:t>Более 22 % хорошо знакомы с кредитной картой, но более 18 % не слышали о ней.</a:t>
            </a:r>
          </a:p>
          <a:p>
            <a:pPr algn="just">
              <a:lnSpc>
                <a:spcPct val="120000"/>
              </a:lnSpc>
              <a:spcBef>
                <a:spcPts val="0"/>
              </a:spcBef>
            </a:pPr>
            <a:r>
              <a:rPr lang="ru-RU" sz="6400" dirty="0">
                <a:solidFill>
                  <a:schemeClr val="tx1"/>
                </a:solidFill>
              </a:rPr>
              <a:t>Только 19,7 % знают, что такое акции, облигации, ПИФы, но более 19 % не слышали о таких услугах.</a:t>
            </a:r>
          </a:p>
          <a:p>
            <a:pPr algn="just">
              <a:lnSpc>
                <a:spcPct val="120000"/>
              </a:lnSpc>
              <a:spcBef>
                <a:spcPts val="0"/>
              </a:spcBef>
            </a:pPr>
            <a:r>
              <a:rPr lang="ru-RU" sz="6400" dirty="0">
                <a:solidFill>
                  <a:schemeClr val="tx1"/>
                </a:solidFill>
              </a:rPr>
              <a:t>О пенсионном аннуитете хорошо знают только 17,8 %, а 27,3 % не знают о наличии такой услуги.</a:t>
            </a:r>
          </a:p>
          <a:p>
            <a:pPr algn="just">
              <a:lnSpc>
                <a:spcPct val="120000"/>
              </a:lnSpc>
              <a:spcBef>
                <a:spcPts val="0"/>
              </a:spcBef>
            </a:pPr>
            <a:r>
              <a:rPr lang="ru-RU" sz="6400" dirty="0">
                <a:solidFill>
                  <a:schemeClr val="tx1"/>
                </a:solidFill>
              </a:rPr>
              <a:t>Об образовательном депозите знают только 16,3 % и не слышали о такой услуге </a:t>
            </a:r>
            <a:r>
              <a:rPr lang="ru-RU" sz="6600" dirty="0">
                <a:solidFill>
                  <a:schemeClr val="tx1"/>
                </a:solidFill>
              </a:rPr>
              <a:t>– </a:t>
            </a:r>
            <a:r>
              <a:rPr lang="ru-RU" sz="6400" dirty="0">
                <a:solidFill>
                  <a:schemeClr val="tx1"/>
                </a:solidFill>
              </a:rPr>
              <a:t>27,8 %.</a:t>
            </a:r>
          </a:p>
          <a:p>
            <a:pPr algn="just">
              <a:lnSpc>
                <a:spcPct val="120000"/>
              </a:lnSpc>
              <a:spcBef>
                <a:spcPts val="0"/>
              </a:spcBef>
            </a:pPr>
            <a:r>
              <a:rPr lang="ru-RU" sz="6400" dirty="0">
                <a:solidFill>
                  <a:schemeClr val="tx1"/>
                </a:solidFill>
              </a:rPr>
              <a:t>Таким образом опрошенные продемонстрировали, что они хорошо знакомы с самыми простыми финансовыми услугами – банковский депозит, текущий счет, товарный кредит и интернет- и мобильный банкинг. Более сложные финансовые услуги плохо знакомы и редко используются опрошенными.</a:t>
            </a:r>
          </a:p>
          <a:p>
            <a:pPr marL="0" indent="0" algn="just">
              <a:buNone/>
            </a:pPr>
            <a:endParaRPr lang="ru-RU" sz="4000" dirty="0">
              <a:solidFill>
                <a:schemeClr val="tx1"/>
              </a:solidFill>
            </a:endParaRPr>
          </a:p>
          <a:p>
            <a:endParaRPr lang="en-US" dirty="0"/>
          </a:p>
          <a:p>
            <a:endParaRPr lang="ru-RU" dirty="0"/>
          </a:p>
          <a:p>
            <a:endParaRPr lang="ru-RU" dirty="0"/>
          </a:p>
          <a:p>
            <a:r>
              <a:rPr lang="ru-RU" dirty="0"/>
              <a:t> </a:t>
            </a:r>
          </a:p>
        </p:txBody>
      </p:sp>
      <p:sp>
        <p:nvSpPr>
          <p:cNvPr id="4" name="Номер слайда 3"/>
          <p:cNvSpPr>
            <a:spLocks noGrp="1"/>
          </p:cNvSpPr>
          <p:nvPr>
            <p:ph type="sldNum" sz="quarter" idx="12"/>
          </p:nvPr>
        </p:nvSpPr>
        <p:spPr/>
        <p:txBody>
          <a:bodyPr/>
          <a:lstStyle/>
          <a:p>
            <a:fld id="{36AE403C-4EB7-40BC-9395-955F62C492F5}" type="slidenum">
              <a:rPr lang="ru-RU" smtClean="0"/>
              <a:pPr/>
              <a:t>163</a:t>
            </a:fld>
            <a:endParaRPr lang="ru-RU" dirty="0"/>
          </a:p>
        </p:txBody>
      </p:sp>
      <p:sp>
        <p:nvSpPr>
          <p:cNvPr id="5" name="Равнобедренный треугольник 24">
            <a:extLst>
              <a:ext uri="{FF2B5EF4-FFF2-40B4-BE49-F238E27FC236}">
                <a16:creationId xmlns:a16="http://schemas.microsoft.com/office/drawing/2014/main" id="{B731ADCC-FFA9-4A2C-BBFB-AD09F19A8321}"/>
              </a:ext>
            </a:extLst>
          </p:cNvPr>
          <p:cNvSpPr/>
          <p:nvPr/>
        </p:nvSpPr>
        <p:spPr>
          <a:xfrm rot="5400000">
            <a:off x="398724"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620688"/>
            <a:ext cx="10401336" cy="642943"/>
          </a:xfrm>
        </p:spPr>
        <p:txBody>
          <a:bodyPr>
            <a:normAutofit fontScale="90000"/>
          </a:bodyPr>
          <a:lstStyle/>
          <a:p>
            <a:r>
              <a:rPr lang="ru-RU" sz="3100" b="1" dirty="0">
                <a:latin typeface="+mn-lt"/>
              </a:rPr>
              <a:t>Выводы</a:t>
            </a:r>
            <a:r>
              <a:rPr lang="ru-RU" sz="2800" b="1" dirty="0"/>
              <a:t> </a:t>
            </a:r>
            <a:r>
              <a:rPr lang="ru-RU" sz="3100" b="1" dirty="0">
                <a:latin typeface="+mn-lt"/>
              </a:rPr>
              <a:t>по блоку «УМЕНИЕ ИСПОЛЬЗОВАТЬ ФИНАНСОВЫЕ УСЛУГИ»</a:t>
            </a:r>
            <a:br>
              <a:rPr lang="ru-RU" sz="2800" dirty="0">
                <a:solidFill>
                  <a:srgbClr val="00A642"/>
                </a:solidFill>
                <a:latin typeface="+mn-lt"/>
              </a:rPr>
            </a:br>
            <a:endParaRPr lang="ru-RU" sz="2800" b="1" dirty="0">
              <a:solidFill>
                <a:srgbClr val="00A642"/>
              </a:solidFill>
              <a:latin typeface="+mn-lt"/>
            </a:endParaRPr>
          </a:p>
        </p:txBody>
      </p:sp>
      <p:sp>
        <p:nvSpPr>
          <p:cNvPr id="3" name="Содержимое 2"/>
          <p:cNvSpPr>
            <a:spLocks noGrp="1"/>
          </p:cNvSpPr>
          <p:nvPr>
            <p:ph idx="1"/>
          </p:nvPr>
        </p:nvSpPr>
        <p:spPr>
          <a:xfrm>
            <a:off x="838200" y="1263631"/>
            <a:ext cx="10515600" cy="5286412"/>
          </a:xfrm>
        </p:spPr>
        <p:txBody>
          <a:bodyPr>
            <a:normAutofit/>
          </a:bodyPr>
          <a:lstStyle/>
          <a:p>
            <a:pPr algn="just"/>
            <a:r>
              <a:rPr lang="ru-RU" sz="1600" dirty="0">
                <a:solidFill>
                  <a:schemeClr val="tx1"/>
                </a:solidFill>
              </a:rPr>
              <a:t>За последние 2 года респонденты пользовались, в основном, такими финансовыми услугами, как товарный кредит – 37,4 %, текущий счет – 32,6 %, банковский депозит – 29,3 %. Практически не пользовались образовательными кредитами, пенсионным аннуитетом, акциями, облигациями и ПИФами.</a:t>
            </a:r>
          </a:p>
          <a:p>
            <a:pPr algn="just"/>
            <a:r>
              <a:rPr lang="ru-RU" sz="1600" dirty="0">
                <a:solidFill>
                  <a:schemeClr val="tx1"/>
                </a:solidFill>
              </a:rPr>
              <a:t>Финансовые услуги, которыми пользуются респонденты в настоящее время – это текущий счет (33 %), товарный кредит (30,9 %), банковский депозит (31,8 %). Практически не используются такими услугами, как микрокредиты (5,1 %), кредитная карточка (2,2 %), пенсионный аннуитет (1,08 %), образовательный депозит (0,72 %) акции/облигации, ПИФы (0,16 %). </a:t>
            </a:r>
          </a:p>
          <a:p>
            <a:pPr algn="just"/>
            <a:r>
              <a:rPr lang="ru-RU" sz="1600" dirty="0">
                <a:solidFill>
                  <a:schemeClr val="tx1"/>
                </a:solidFill>
              </a:rPr>
              <a:t>Данное распределение мнений демонстрирует ограниченный набор тех финансовых услуг, которыми пользуются казахстанцы.</a:t>
            </a:r>
          </a:p>
          <a:p>
            <a:pPr algn="just"/>
            <a:r>
              <a:rPr lang="ru-RU" sz="1600" dirty="0">
                <a:solidFill>
                  <a:schemeClr val="tx1"/>
                </a:solidFill>
              </a:rPr>
              <a:t>При выборе той или иной финансовой услуги/продукта респонденты, в основном, рассматривают несколько вариантов в различных организациях (43,4 %), не рассматривают никаких вариантов, кроме того, каким пользуются (18,3 %), рассматривают несколько вариантов в одной организации (17,1 %).</a:t>
            </a:r>
          </a:p>
          <a:p>
            <a:pPr algn="just"/>
            <a:r>
              <a:rPr lang="ru-RU" sz="1600" dirty="0">
                <a:solidFill>
                  <a:schemeClr val="tx1"/>
                </a:solidFill>
              </a:rPr>
              <a:t>Чаще всего поведение опрошенных, когда они подписывают договор на пользование каких - либо  финансовых услуг, – это: </a:t>
            </a:r>
          </a:p>
          <a:p>
            <a:pPr marL="342900" indent="-342900" algn="just">
              <a:buAutoNum type="arabicPeriod"/>
            </a:pPr>
            <a:r>
              <a:rPr lang="ru-RU" sz="1600" dirty="0">
                <a:solidFill>
                  <a:schemeClr val="tx1"/>
                </a:solidFill>
              </a:rPr>
              <a:t>Подписывать договор только после его прочтения и прояснения его до конца (44,9 %); </a:t>
            </a:r>
          </a:p>
          <a:p>
            <a:pPr marL="342900" indent="-342900" algn="just">
              <a:buAutoNum type="arabicPeriod"/>
            </a:pPr>
            <a:r>
              <a:rPr lang="ru-RU" sz="1600" dirty="0">
                <a:solidFill>
                  <a:schemeClr val="tx1"/>
                </a:solidFill>
              </a:rPr>
              <a:t>Читать и подписывать договор, не задавая вопросов, т.к. респонденту слишком сложно во всем этом разобраться (21,8 %);</a:t>
            </a:r>
          </a:p>
          <a:p>
            <a:pPr marL="342900" indent="-342900" algn="just">
              <a:buAutoNum type="arabicPeriod"/>
            </a:pPr>
            <a:r>
              <a:rPr lang="ru-RU" sz="1600" dirty="0">
                <a:solidFill>
                  <a:schemeClr val="tx1"/>
                </a:solidFill>
              </a:rPr>
              <a:t> Подписывать договор, невзирая на то, нужно его читать или нет, поскольку, по их мнению, банк или страховая компания не дадут что-то поменять в договоре (16,1 %).</a:t>
            </a:r>
          </a:p>
          <a:p>
            <a:pPr algn="just"/>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164</a:t>
            </a:fld>
            <a:endParaRPr lang="ru-RU" dirty="0"/>
          </a:p>
        </p:txBody>
      </p:sp>
      <p:sp>
        <p:nvSpPr>
          <p:cNvPr id="5" name="Равнобедренный треугольник 24">
            <a:extLst>
              <a:ext uri="{FF2B5EF4-FFF2-40B4-BE49-F238E27FC236}">
                <a16:creationId xmlns:a16="http://schemas.microsoft.com/office/drawing/2014/main" id="{18D24494-5130-42F8-8682-21FE0F47F056}"/>
              </a:ext>
            </a:extLst>
          </p:cNvPr>
          <p:cNvSpPr/>
          <p:nvPr/>
        </p:nvSpPr>
        <p:spPr>
          <a:xfrm rot="5400000">
            <a:off x="540862" y="38782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026" y="575241"/>
            <a:ext cx="10472774" cy="642943"/>
          </a:xfrm>
        </p:spPr>
        <p:txBody>
          <a:bodyPr>
            <a:normAutofit fontScale="90000"/>
          </a:bodyPr>
          <a:lstStyle/>
          <a:p>
            <a:r>
              <a:rPr lang="ru-RU" sz="3100" b="1" dirty="0">
                <a:latin typeface="+mn-lt"/>
              </a:rPr>
              <a:t>Выводы по блоку «УМЕНИЕ ИСПОЛЬЗОВАТЬ ФИНАНСОВЫЕ УСЛУГИ</a:t>
            </a:r>
            <a:r>
              <a:rPr lang="ru-RU" sz="2800" b="1" dirty="0"/>
              <a:t>»</a:t>
            </a:r>
            <a:br>
              <a:rPr lang="ru-RU" sz="2800" dirty="0">
                <a:solidFill>
                  <a:srgbClr val="00A642"/>
                </a:solidFill>
                <a:latin typeface="+mn-lt"/>
              </a:rPr>
            </a:br>
            <a:endParaRPr lang="ru-RU" sz="2800" b="1" dirty="0">
              <a:solidFill>
                <a:srgbClr val="00A642"/>
              </a:solidFill>
              <a:latin typeface="+mn-lt"/>
            </a:endParaRPr>
          </a:p>
        </p:txBody>
      </p:sp>
      <p:sp>
        <p:nvSpPr>
          <p:cNvPr id="3" name="Содержимое 2"/>
          <p:cNvSpPr>
            <a:spLocks noGrp="1"/>
          </p:cNvSpPr>
          <p:nvPr>
            <p:ph idx="1"/>
          </p:nvPr>
        </p:nvSpPr>
        <p:spPr>
          <a:xfrm>
            <a:off x="273803" y="1357274"/>
            <a:ext cx="11644394" cy="5500726"/>
          </a:xfrm>
        </p:spPr>
        <p:txBody>
          <a:bodyPr>
            <a:normAutofit/>
          </a:bodyPr>
          <a:lstStyle/>
          <a:p>
            <a:pPr algn="just"/>
            <a:r>
              <a:rPr lang="ru-RU" sz="1600" dirty="0">
                <a:solidFill>
                  <a:schemeClr val="tx1"/>
                </a:solidFill>
              </a:rPr>
              <a:t>На задание «Предположим, что вы вложили на депозит 100 тыс. тенге под гарантированные 10 % годовых с ежегодным начислением процентов, не изымали средства и не пополняли счет в течении 1 года.  Какая сумма окажется у вас на счету к концу периода?» правильно ответили только 34,7 % опрошенных.</a:t>
            </a:r>
          </a:p>
          <a:p>
            <a:pPr algn="just"/>
            <a:r>
              <a:rPr lang="ru-RU" sz="1600" dirty="0">
                <a:solidFill>
                  <a:schemeClr val="tx1"/>
                </a:solidFill>
              </a:rPr>
              <a:t>На задание «Если начисление процентов (капитализация) будет ежемесячной, это сумма будет больше или меньше?» правильно ответили 33,9 % опрошенных.</a:t>
            </a:r>
          </a:p>
          <a:p>
            <a:pPr algn="just"/>
            <a:r>
              <a:rPr lang="ru-RU" sz="1600" dirty="0">
                <a:solidFill>
                  <a:schemeClr val="tx1"/>
                </a:solidFill>
              </a:rPr>
              <a:t>На вопрос о высокодоходных инвестициях и о характерных для них высоких рисках основная часть опрошенных указала, что частично согласна с таким мнением (51 %) и 22,6 % полностью согласны.</a:t>
            </a:r>
          </a:p>
          <a:p>
            <a:pPr algn="just"/>
            <a:r>
              <a:rPr lang="ru-RU" sz="1600" dirty="0">
                <a:solidFill>
                  <a:schemeClr val="tx1"/>
                </a:solidFill>
              </a:rPr>
              <a:t>На утверждение о том, что, инвестируя средства, можно снизить риск, вложив их в как можно большее количество различных инструментов, частично согласились 55,9 % и полностью согласились 20,6 %. </a:t>
            </a:r>
          </a:p>
          <a:p>
            <a:pPr algn="just"/>
            <a:r>
              <a:rPr lang="ru-RU" sz="1600" dirty="0">
                <a:solidFill>
                  <a:schemeClr val="tx1"/>
                </a:solidFill>
              </a:rPr>
              <a:t>На утверждение о том, что любой взятый в банке заем обязателен к возврату полностью, согласились - 49,4%, категорически не согласны с данным утверждением – 1,7 % и скорее не согласны – 6,8 %.</a:t>
            </a:r>
          </a:p>
          <a:p>
            <a:pPr algn="just"/>
            <a:r>
              <a:rPr lang="ru-RU" sz="1600" dirty="0">
                <a:solidFill>
                  <a:schemeClr val="tx1"/>
                </a:solidFill>
              </a:rPr>
              <a:t>Основной проблемой, по - прежнему, является наличие установки о необязательности возврата банковских кредитов.</a:t>
            </a:r>
          </a:p>
          <a:p>
            <a:pPr algn="just"/>
            <a:r>
              <a:rPr lang="ru-RU" sz="1600" dirty="0">
                <a:solidFill>
                  <a:schemeClr val="tx1"/>
                </a:solidFill>
              </a:rPr>
              <a:t>Данные опроса также показывают, что участники плохо знакомы с дифференцированным набором финансовых услуг, за последние 2 года они пользуются только банковским депозитами, банковским счетами и товарными кредитами, но при этом респонденты стали детальнее подходить к процессу выбора финансовой услуги, внимательно изучать договор.</a:t>
            </a:r>
          </a:p>
          <a:p>
            <a:pPr algn="just"/>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165</a:t>
            </a:fld>
            <a:endParaRPr lang="ru-RU" dirty="0"/>
          </a:p>
        </p:txBody>
      </p:sp>
      <p:sp>
        <p:nvSpPr>
          <p:cNvPr id="5" name="Равнобедренный треугольник 24">
            <a:extLst>
              <a:ext uri="{FF2B5EF4-FFF2-40B4-BE49-F238E27FC236}">
                <a16:creationId xmlns:a16="http://schemas.microsoft.com/office/drawing/2014/main" id="{2E9816A9-3E5A-43C9-82B9-DC14EF8B5CD6}"/>
              </a:ext>
            </a:extLst>
          </p:cNvPr>
          <p:cNvSpPr/>
          <p:nvPr/>
        </p:nvSpPr>
        <p:spPr>
          <a:xfrm rot="5400000">
            <a:off x="375437" y="34237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166</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2621947998"/>
              </p:ext>
            </p:extLst>
          </p:nvPr>
        </p:nvGraphicFramePr>
        <p:xfrm>
          <a:off x="144492" y="807935"/>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2999656" y="1038602"/>
            <a:ext cx="8820000" cy="4780796"/>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Показатель «Умение использовать финансовые услуги» в 2021 году составляет </a:t>
            </a:r>
            <a:r>
              <a:rPr lang="ru-RU" b="1" dirty="0">
                <a:solidFill>
                  <a:schemeClr val="tx1"/>
                </a:solidFill>
              </a:rPr>
              <a:t>40,56 %</a:t>
            </a:r>
            <a:r>
              <a:rPr lang="ru-RU" sz="1600" dirty="0">
                <a:solidFill>
                  <a:schemeClr val="tx1"/>
                </a:solidFill>
              </a:rPr>
              <a:t>                    (в 2020 году он составлял 44,2 %).</a:t>
            </a:r>
          </a:p>
          <a:p>
            <a:pPr algn="just">
              <a:spcBef>
                <a:spcPts val="400"/>
              </a:spcBef>
            </a:pPr>
            <a:r>
              <a:rPr lang="ru-RU" sz="1600" dirty="0">
                <a:solidFill>
                  <a:schemeClr val="tx1"/>
                </a:solidFill>
              </a:rPr>
              <a:t>Наиболее высокие уровни отмечены в гг. Нур-Султан и Алматы, а также Алматинской, Туркестанской и Западно-Казахстанской областях. Наименьшие – в Северо-Казахстанской, Павлодарской, Карагандинской и Жамбылской областях. В целом, статистически значимых колебаний уровней по областям  не  отмечается.  </a:t>
            </a:r>
          </a:p>
          <a:p>
            <a:pPr algn="just">
              <a:spcBef>
                <a:spcPts val="400"/>
              </a:spcBef>
            </a:pPr>
            <a:r>
              <a:rPr lang="ru-RU" sz="1600" dirty="0">
                <a:solidFill>
                  <a:schemeClr val="tx1"/>
                </a:solidFill>
              </a:rPr>
              <a:t>Наиболее известны и популярны среди респондентов такие финансовые услуги, как товарный и потребительский  кредиты, депозит, текущий счет и добровольные пенсионные отчисления. </a:t>
            </a:r>
          </a:p>
          <a:p>
            <a:pPr algn="just">
              <a:spcBef>
                <a:spcPts val="400"/>
              </a:spcBef>
            </a:pPr>
            <a:r>
              <a:rPr lang="ru-RU" sz="1600" dirty="0">
                <a:solidFill>
                  <a:schemeClr val="tx1"/>
                </a:solidFill>
              </a:rPr>
              <a:t>Респонденты имеют опыт обращения с данными услугами, однако, как правило, их знания  исчерпываются продуктами одного, двух банков.</a:t>
            </a:r>
          </a:p>
          <a:p>
            <a:pPr algn="just">
              <a:spcBef>
                <a:spcPts val="400"/>
              </a:spcBef>
            </a:pPr>
            <a:r>
              <a:rPr lang="ru-RU" sz="1600" dirty="0">
                <a:solidFill>
                  <a:schemeClr val="tx1"/>
                </a:solidFill>
              </a:rPr>
              <a:t>Особую популярность приобрели услуги банка, связанные с предоставлением интернет- и мобильного банкинга для физических и юридических лиц. Использование этих услуг позволило казахстанцам в период пандемии </a:t>
            </a:r>
            <a:r>
              <a:rPr lang="en-US" sz="1600" dirty="0">
                <a:solidFill>
                  <a:schemeClr val="tx1"/>
                </a:solidFill>
              </a:rPr>
              <a:t>Covid</a:t>
            </a:r>
            <a:r>
              <a:rPr lang="ru-RU" sz="1600" dirty="0">
                <a:solidFill>
                  <a:schemeClr val="tx1"/>
                </a:solidFill>
              </a:rPr>
              <a:t>-</a:t>
            </a:r>
            <a:r>
              <a:rPr lang="en-US" sz="1600" dirty="0">
                <a:solidFill>
                  <a:schemeClr val="tx1"/>
                </a:solidFill>
              </a:rPr>
              <a:t>19</a:t>
            </a:r>
            <a:r>
              <a:rPr lang="ru-RU" sz="1600" dirty="0">
                <a:solidFill>
                  <a:schemeClr val="tx1"/>
                </a:solidFill>
              </a:rPr>
              <a:t> активно пользоваться финансовыми услугами и управлять своими  финансами. </a:t>
            </a:r>
          </a:p>
          <a:p>
            <a:pPr algn="just">
              <a:spcBef>
                <a:spcPts val="400"/>
              </a:spcBef>
            </a:pPr>
            <a:r>
              <a:rPr lang="ru-RU" sz="1600" dirty="0">
                <a:solidFill>
                  <a:schemeClr val="tx1"/>
                </a:solidFill>
              </a:rPr>
              <a:t>В разрезе гендерного показателя мужчины продемонстрировали более высокий уровень умений пользоваться финансовыми услугами, чем женщины. Как показало исследование, представители среднего возраста (25-45 лет) чаще используют разнообразные финансовые услуги, чем представители более молодого возраста (18-21 года) и пенсионного возраста (63 года и старше).</a:t>
            </a:r>
          </a:p>
        </p:txBody>
      </p:sp>
    </p:spTree>
    <p:extLst>
      <p:ext uri="{BB962C8B-B14F-4D97-AF65-F5344CB8AC3E}">
        <p14:creationId xmlns:p14="http://schemas.microsoft.com/office/powerpoint/2010/main" val="1469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167</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3014909681"/>
              </p:ext>
            </p:extLst>
          </p:nvPr>
        </p:nvGraphicFramePr>
        <p:xfrm>
          <a:off x="137880" y="831685"/>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215680" y="1045823"/>
            <a:ext cx="8513688" cy="2657138"/>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ea typeface="Calibri" panose="020F0502020204030204" pitchFamily="34" charset="0"/>
                <a:cs typeface="Times New Roman" panose="02020603050405020304" pitchFamily="18" charset="0"/>
              </a:rPr>
              <a:t>Наименьшей популярностью пользовались за последние 2 года такие услуги/продукты, как: акции и облигации, ипотека, микрокредит, автокредит, страхование.</a:t>
            </a:r>
          </a:p>
          <a:p>
            <a:pPr algn="just">
              <a:spcBef>
                <a:spcPts val="400"/>
              </a:spcBef>
            </a:pPr>
            <a:r>
              <a:rPr lang="ru-RU" sz="1600" dirty="0">
                <a:solidFill>
                  <a:schemeClr val="tx1"/>
                </a:solidFill>
              </a:rPr>
              <a:t>При решении финансовых задач, размещенных в анкете, около трети респондентов отвечали  правильно на предложенные им задачи по финансовой  грамотности.</a:t>
            </a:r>
            <a:r>
              <a:rPr lang="ru-RU" sz="1600" dirty="0">
                <a:solidFill>
                  <a:schemeClr val="tx1"/>
                </a:solidFill>
                <a:ea typeface="Calibri" panose="020F0502020204030204" pitchFamily="34" charset="0"/>
                <a:cs typeface="Times New Roman" panose="02020603050405020304" pitchFamily="18" charset="0"/>
              </a:rPr>
              <a:t> Такое распределение мнений говорит о том, что треть казахстанцев понимают более сложные условия банковских услуг и продуктов. Но, тем не менее, есть и доля тех респондентов, кто не понимает профессиональной экономической терминологии и, соответственно, не может указать на последствия тех или иных дополнительных условий, предлагаемых банком. К таковым категориям относятся пенсионеры, студенты, домохозяйки. </a:t>
            </a:r>
            <a:endParaRPr lang="ru-RU" sz="1600" dirty="0">
              <a:solidFill>
                <a:schemeClr val="tx1"/>
              </a:solidFill>
            </a:endParaRPr>
          </a:p>
          <a:p>
            <a:pPr algn="just">
              <a:spcBef>
                <a:spcPts val="400"/>
              </a:spcBef>
            </a:pPr>
            <a:endParaRPr lang="ru-RU" sz="1600" dirty="0">
              <a:solidFill>
                <a:srgbClr val="7A4300"/>
              </a:solidFill>
            </a:endParaRPr>
          </a:p>
        </p:txBody>
      </p:sp>
      <p:pic>
        <p:nvPicPr>
          <p:cNvPr id="20482" name="Picture 2" descr="Ты управляешь деньгами или деньги управляют тобой? Короткий тест для  читателя">
            <a:extLst>
              <a:ext uri="{FF2B5EF4-FFF2-40B4-BE49-F238E27FC236}">
                <a16:creationId xmlns:a16="http://schemas.microsoft.com/office/drawing/2014/main" id="{5DB780EE-CFA2-4DD1-976F-65406ACC6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3933056"/>
            <a:ext cx="3377952" cy="225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5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336" y="472565"/>
            <a:ext cx="10515600" cy="634983"/>
          </a:xfrm>
        </p:spPr>
        <p:txBody>
          <a:bodyPr>
            <a:normAutofit fontScale="90000"/>
          </a:bodyPr>
          <a:lstStyle/>
          <a:p>
            <a:pPr algn="ctr"/>
            <a:r>
              <a:rPr lang="ru-RU" sz="2800" b="1" i="1" cap="all" dirty="0">
                <a:solidFill>
                  <a:srgbClr val="00A642"/>
                </a:solidFill>
                <a:effectLst>
                  <a:outerShdw blurRad="38100" dist="38100" dir="2700000" algn="tl">
                    <a:srgbClr val="000000">
                      <a:alpha val="43137"/>
                    </a:srgbClr>
                  </a:outerShdw>
                </a:effectLst>
                <a:latin typeface="+mn-lt"/>
              </a:rPr>
              <a:t>Блок 3. Информированность о финансовой системе</a:t>
            </a:r>
            <a:br>
              <a:rPr lang="ru-RU" sz="2800" b="1" i="1" cap="all" dirty="0">
                <a:solidFill>
                  <a:srgbClr val="00A642"/>
                </a:solidFill>
                <a:effectLst>
                  <a:outerShdw blurRad="38100" dist="38100" dir="2700000" algn="tl">
                    <a:srgbClr val="000000">
                      <a:alpha val="43137"/>
                    </a:srgbClr>
                  </a:outerShdw>
                </a:effectLst>
                <a:latin typeface="+mn-lt"/>
              </a:rPr>
            </a:br>
            <a:br>
              <a:rPr lang="ru-RU" sz="1100" b="1" i="1" cap="all" dirty="0">
                <a:solidFill>
                  <a:srgbClr val="00A642"/>
                </a:solidFill>
                <a:effectLst>
                  <a:outerShdw blurRad="38100" dist="38100" dir="2700000" algn="tl">
                    <a:srgbClr val="000000">
                      <a:alpha val="43137"/>
                    </a:srgbClr>
                  </a:outerShdw>
                </a:effectLst>
                <a:latin typeface="+mn-lt"/>
              </a:rPr>
            </a:br>
            <a:r>
              <a:rPr lang="ru-RU" sz="3100" b="1" cap="all" dirty="0">
                <a:latin typeface="+mn-lt"/>
              </a:rPr>
              <a:t>Наиболее знакомые банки РК</a:t>
            </a:r>
            <a:endParaRPr lang="ru-RU" sz="3100" dirty="0">
              <a:latin typeface="+mn-lt"/>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168</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587038191"/>
              </p:ext>
            </p:extLst>
          </p:nvPr>
        </p:nvGraphicFramePr>
        <p:xfrm>
          <a:off x="309522" y="1285860"/>
          <a:ext cx="11572956" cy="5357850"/>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3FE2824-FD98-427E-9521-0945ADF9B522}"/>
              </a:ext>
            </a:extLst>
          </p:cNvPr>
          <p:cNvSpPr/>
          <p:nvPr/>
        </p:nvSpPr>
        <p:spPr>
          <a:xfrm rot="5400000">
            <a:off x="713293" y="32500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5224" y="495961"/>
            <a:ext cx="10515600" cy="706421"/>
          </a:xfrm>
        </p:spPr>
        <p:txBody>
          <a:bodyPr>
            <a:noAutofit/>
          </a:bodyPr>
          <a:lstStyle/>
          <a:p>
            <a:pPr algn="just"/>
            <a:r>
              <a:rPr lang="ru-RU" sz="2800" b="1" dirty="0">
                <a:latin typeface="+mn-lt"/>
              </a:rPr>
              <a:t>Банки, услугами которых пользуются в настоящее время опрошенные</a:t>
            </a:r>
          </a:p>
        </p:txBody>
      </p:sp>
      <p:sp>
        <p:nvSpPr>
          <p:cNvPr id="4" name="Номер слайда 3"/>
          <p:cNvSpPr>
            <a:spLocks noGrp="1"/>
          </p:cNvSpPr>
          <p:nvPr>
            <p:ph type="sldNum" sz="quarter" idx="12"/>
          </p:nvPr>
        </p:nvSpPr>
        <p:spPr/>
        <p:txBody>
          <a:bodyPr/>
          <a:lstStyle/>
          <a:p>
            <a:fld id="{36AE403C-4EB7-40BC-9395-955F62C492F5}" type="slidenum">
              <a:rPr lang="ru-RU" smtClean="0"/>
              <a:pPr/>
              <a:t>169</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4037512333"/>
              </p:ext>
            </p:extLst>
          </p:nvPr>
        </p:nvGraphicFramePr>
        <p:xfrm>
          <a:off x="380960" y="1214422"/>
          <a:ext cx="10972840" cy="5357850"/>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0766920B-2E28-4E9C-B62A-B252F720F67F}"/>
              </a:ext>
            </a:extLst>
          </p:cNvPr>
          <p:cNvSpPr/>
          <p:nvPr/>
        </p:nvSpPr>
        <p:spPr>
          <a:xfrm rot="5400000">
            <a:off x="374237" y="48526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17</a:t>
            </a:fld>
            <a:endParaRPr lang="ru-RU" dirty="0"/>
          </a:p>
        </p:txBody>
      </p:sp>
      <p:sp>
        <p:nvSpPr>
          <p:cNvPr id="4" name="Объект 2">
            <a:extLst>
              <a:ext uri="{FF2B5EF4-FFF2-40B4-BE49-F238E27FC236}">
                <a16:creationId xmlns:a16="http://schemas.microsoft.com/office/drawing/2014/main" id="{1EE89929-5792-454D-948F-A017FE13AAAA}"/>
              </a:ext>
            </a:extLst>
          </p:cNvPr>
          <p:cNvSpPr txBox="1">
            <a:spLocks/>
          </p:cNvSpPr>
          <p:nvPr/>
        </p:nvSpPr>
        <p:spPr>
          <a:xfrm>
            <a:off x="1002903" y="403072"/>
            <a:ext cx="10687983" cy="81135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600" b="1" dirty="0">
                <a:solidFill>
                  <a:srgbClr val="00B050"/>
                </a:solidFill>
              </a:rPr>
              <a:t>1.1. Международный опыт в области финансовой грамотности и финансового просвещения: США и Канада</a:t>
            </a:r>
          </a:p>
        </p:txBody>
      </p:sp>
      <p:sp>
        <p:nvSpPr>
          <p:cNvPr id="5" name="Равнобедренный треугольник 24">
            <a:extLst>
              <a:ext uri="{FF2B5EF4-FFF2-40B4-BE49-F238E27FC236}">
                <a16:creationId xmlns:a16="http://schemas.microsoft.com/office/drawing/2014/main" id="{B21A19CF-217D-6244-A130-051F02C3FAA4}"/>
              </a:ext>
            </a:extLst>
          </p:cNvPr>
          <p:cNvSpPr/>
          <p:nvPr/>
        </p:nvSpPr>
        <p:spPr>
          <a:xfrm rot="5400000">
            <a:off x="484547" y="41963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p:cNvSpPr/>
          <p:nvPr/>
        </p:nvSpPr>
        <p:spPr>
          <a:xfrm>
            <a:off x="501114" y="1102578"/>
            <a:ext cx="8161602" cy="5262979"/>
          </a:xfrm>
          <a:prstGeom prst="rect">
            <a:avLst/>
          </a:prstGeom>
        </p:spPr>
        <p:txBody>
          <a:bodyPr wrap="square">
            <a:spAutoFit/>
          </a:bodyPr>
          <a:lstStyle/>
          <a:p>
            <a:pPr algn="just"/>
            <a:r>
              <a:rPr lang="ru-RU" sz="1600" dirty="0"/>
              <a:t>Крупный американский инвестиционный банк Merrill Lynch спонсирует и реализует программы, нацеленные на обучение молодых людей финансовой грамотности. Основные направления данного обучения: личные финансы, возможности инвестирования, долгосрочное инвестирование, предпринимательство. </a:t>
            </a:r>
          </a:p>
          <a:p>
            <a:pPr algn="just"/>
            <a:r>
              <a:rPr lang="ru-RU" sz="1600" dirty="0"/>
              <a:t>Компания не только осуществляет финансовую поддержку программ, но и проводит экспертизу, привлекает сотрудников в качестве волонтеров, предоставляет гранты некоммерческим организациям и создает партнерство с ними.</a:t>
            </a:r>
          </a:p>
          <a:p>
            <a:pPr algn="just"/>
            <a:endParaRPr lang="ru-RU" sz="1600" dirty="0"/>
          </a:p>
          <a:p>
            <a:pPr algn="just"/>
            <a:r>
              <a:rPr lang="ru-RU" sz="1600" dirty="0"/>
              <a:t>К вопросам повышения финансовой грамотности школьников привлекаются и университеты. К примеру, университет штата Индиана при содействии восьми местных банков разработал программу «Денежный автобус» (Money Bus). В рамках этой программы преподаватели ездят по штату и проводят семинары и мастер-классы в школах, а также лекции в общественных центрах. </a:t>
            </a:r>
          </a:p>
          <a:p>
            <a:pPr algn="just"/>
            <a:r>
              <a:rPr lang="ru-RU" sz="1600" dirty="0"/>
              <a:t>С 1997 года по настоящее время в США существует проект под названием «Игра на бирже» («Stock market game»), благодаря которому более 10 млн школьников обучаются созданию простейших инвестиционных портфелей. Данная программа рассчитана на детей в возрасте от 4 до 12 лет.</a:t>
            </a:r>
          </a:p>
          <a:p>
            <a:pPr algn="just"/>
            <a:endParaRPr lang="ru-RU" sz="1600" dirty="0"/>
          </a:p>
          <a:p>
            <a:pPr algn="just"/>
            <a:r>
              <a:rPr lang="ru-RU" sz="1600" dirty="0"/>
              <a:t>Как известно, фондовый рынок США на сегодняшний день является самым крупным и развитым в мире. Именно опыт США доказывает, что финансовый рынок значительно выигрывает от образованных и финансово грамотных потребителей. </a:t>
            </a:r>
          </a:p>
        </p:txBody>
      </p:sp>
      <p:pic>
        <p:nvPicPr>
          <p:cNvPr id="2050" name="Picture 2" descr="Фондовому рынку США предрекли сильнейшее падение в 2022 году - новости  Kapital.kz">
            <a:extLst>
              <a:ext uri="{FF2B5EF4-FFF2-40B4-BE49-F238E27FC236}">
                <a16:creationId xmlns:a16="http://schemas.microsoft.com/office/drawing/2014/main" id="{F2F46D6A-AC68-484D-993C-C15A1405B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082" y="1412776"/>
            <a:ext cx="3168283" cy="1784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к попасть на американскую фондовую биржу? | Пикабу">
            <a:extLst>
              <a:ext uri="{FF2B5EF4-FFF2-40B4-BE49-F238E27FC236}">
                <a16:creationId xmlns:a16="http://schemas.microsoft.com/office/drawing/2014/main" id="{B49E3930-3C98-4715-8FF2-26E6FFBF9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1831" y="3933056"/>
            <a:ext cx="3004151" cy="200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22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06421"/>
          </a:xfrm>
        </p:spPr>
        <p:txBody>
          <a:bodyPr>
            <a:noAutofit/>
          </a:bodyPr>
          <a:lstStyle/>
          <a:p>
            <a:pPr algn="just"/>
            <a:r>
              <a:rPr lang="ru-RU" sz="2800" b="1" dirty="0">
                <a:latin typeface="+mn-lt"/>
              </a:rPr>
              <a:t>Банки, осуществляющие услуги по выдаче</a:t>
            </a:r>
            <a:br>
              <a:rPr lang="ru-RU" sz="2800" b="1" dirty="0">
                <a:latin typeface="+mn-lt"/>
              </a:rPr>
            </a:br>
            <a:r>
              <a:rPr lang="ru-RU" sz="2800" b="1" dirty="0">
                <a:latin typeface="+mn-lt"/>
              </a:rPr>
              <a:t>потребительских кредитов</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170</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52484390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B71234AC-9115-4CD2-9BE4-08D0F99462E7}"/>
              </a:ext>
            </a:extLst>
          </p:cNvPr>
          <p:cNvSpPr/>
          <p:nvPr/>
        </p:nvSpPr>
        <p:spPr>
          <a:xfrm rot="5400000">
            <a:off x="426477" y="33939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424" y="287360"/>
            <a:ext cx="10515600" cy="706421"/>
          </a:xfrm>
        </p:spPr>
        <p:txBody>
          <a:bodyPr>
            <a:normAutofit/>
          </a:bodyPr>
          <a:lstStyle/>
          <a:p>
            <a:r>
              <a:rPr lang="ru-RU" sz="2800" b="1" dirty="0">
                <a:latin typeface="+mn-lt"/>
              </a:rPr>
              <a:t>Банки, открывающие депозиты для населения</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171</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414843658"/>
              </p:ext>
            </p:extLst>
          </p:nvPr>
        </p:nvGraphicFramePr>
        <p:xfrm>
          <a:off x="838200" y="1285860"/>
          <a:ext cx="10515600" cy="5143536"/>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E0CA94D8-E358-4EC9-A372-0045F271E14B}"/>
              </a:ext>
            </a:extLst>
          </p:cNvPr>
          <p:cNvSpPr/>
          <p:nvPr/>
        </p:nvSpPr>
        <p:spPr>
          <a:xfrm rot="5400000">
            <a:off x="437026" y="43532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424" y="404664"/>
            <a:ext cx="10442376" cy="959468"/>
          </a:xfrm>
        </p:spPr>
        <p:txBody>
          <a:bodyPr>
            <a:normAutofit/>
          </a:bodyPr>
          <a:lstStyle/>
          <a:p>
            <a:pPr algn="just"/>
            <a:r>
              <a:rPr lang="ru-RU" sz="2800" b="1" dirty="0">
                <a:latin typeface="+mn-lt"/>
              </a:rPr>
              <a:t>Если у клиента финансовой организации возникают проблемы, только государство может и обязано решить эти проблемы:</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172</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724538533"/>
              </p:ext>
            </p:extLst>
          </p:nvPr>
        </p:nvGraphicFramePr>
        <p:xfrm>
          <a:off x="838200" y="1825624"/>
          <a:ext cx="10515600" cy="4746647"/>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B70DB0CE-940C-48DC-9CA7-F684081753BF}"/>
              </a:ext>
            </a:extLst>
          </p:cNvPr>
          <p:cNvSpPr/>
          <p:nvPr/>
        </p:nvSpPr>
        <p:spPr>
          <a:xfrm rot="5400000">
            <a:off x="374237" y="48526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dirty="0">
                <a:latin typeface="+mn-lt"/>
              </a:rPr>
              <a:t>Если какой - то банк обанкротится, его вкладчики потеряют все свои деньги </a:t>
            </a:r>
            <a:r>
              <a:rPr lang="ru-RU" sz="2800" dirty="0"/>
              <a:t>–</a:t>
            </a:r>
            <a:r>
              <a:rPr lang="ru-RU" sz="2800" b="1" dirty="0">
                <a:latin typeface="+mn-lt"/>
              </a:rPr>
              <a:t> это их риски: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173</a:t>
            </a:fld>
            <a:endParaRPr lang="ru-RU" dirty="0"/>
          </a:p>
        </p:txBody>
      </p:sp>
      <p:graphicFrame>
        <p:nvGraphicFramePr>
          <p:cNvPr id="5" name="Содержимое 4"/>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029121EB-BBB7-4E91-9023-1C7336F76B0B}"/>
              </a:ext>
            </a:extLst>
          </p:cNvPr>
          <p:cNvSpPr/>
          <p:nvPr/>
        </p:nvSpPr>
        <p:spPr>
          <a:xfrm rot="5400000">
            <a:off x="408694" y="63443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20735"/>
          </a:xfrm>
        </p:spPr>
        <p:txBody>
          <a:bodyPr>
            <a:normAutofit/>
          </a:bodyPr>
          <a:lstStyle/>
          <a:p>
            <a:r>
              <a:rPr lang="ru-RU" sz="2800" b="1" dirty="0">
                <a:latin typeface="+mn-lt"/>
              </a:rPr>
              <a:t>Финансовую систему Казахстана можно назвать надежной:</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174</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593653400"/>
              </p:ext>
            </p:extLst>
          </p:nvPr>
        </p:nvGraphicFramePr>
        <p:xfrm>
          <a:off x="838200" y="1825624"/>
          <a:ext cx="10515600" cy="4675209"/>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B100279E-F933-4DC3-9DC5-65E019FBE07E}"/>
              </a:ext>
            </a:extLst>
          </p:cNvPr>
          <p:cNvSpPr/>
          <p:nvPr/>
        </p:nvSpPr>
        <p:spPr>
          <a:xfrm rot="5400000">
            <a:off x="408694" y="63443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424" y="171519"/>
            <a:ext cx="10515600" cy="1325563"/>
          </a:xfrm>
        </p:spPr>
        <p:txBody>
          <a:bodyPr>
            <a:normAutofit/>
          </a:bodyPr>
          <a:lstStyle/>
          <a:p>
            <a:pPr algn="just"/>
            <a:r>
              <a:rPr lang="ru-RU" sz="2800" b="1" dirty="0">
                <a:latin typeface="+mn-lt"/>
              </a:rPr>
              <a:t>Финансовым организациям Казахстана можно доверять:</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175</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87971620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601E130D-0216-4B46-B82D-D61259D866FD}"/>
              </a:ext>
            </a:extLst>
          </p:cNvPr>
          <p:cNvSpPr/>
          <p:nvPr/>
        </p:nvSpPr>
        <p:spPr>
          <a:xfrm rot="5400000">
            <a:off x="426477" y="631801"/>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026" y="357166"/>
            <a:ext cx="10515600" cy="1325563"/>
          </a:xfrm>
        </p:spPr>
        <p:txBody>
          <a:bodyPr>
            <a:normAutofit/>
          </a:bodyPr>
          <a:lstStyle/>
          <a:p>
            <a:pPr algn="just"/>
            <a:r>
              <a:rPr lang="ru-RU" sz="2800" b="1" dirty="0">
                <a:latin typeface="+mn-lt"/>
              </a:rPr>
              <a:t>Мне абсолютно не интересно и не нужно разбираться в особенностях финансовой системы, финансовых продуктов и услуг:</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176</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66885664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F58DC08C-D537-4112-A9A3-1C41B0172F97}"/>
              </a:ext>
            </a:extLst>
          </p:cNvPr>
          <p:cNvSpPr/>
          <p:nvPr/>
        </p:nvSpPr>
        <p:spPr>
          <a:xfrm rot="5400000">
            <a:off x="469303" y="47853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dirty="0">
                <a:latin typeface="+mn-lt"/>
              </a:rPr>
              <a:t>Рассматривают банки и страховые компании как удобный инструмент в достижении целей:</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177</a:t>
            </a:fld>
            <a:endParaRPr lang="ru-RU" dirty="0"/>
          </a:p>
        </p:txBody>
      </p:sp>
      <p:graphicFrame>
        <p:nvGraphicFramePr>
          <p:cNvPr id="5" name="Содержимое 4"/>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343A1FA5-3AE3-4325-AA11-83A1F9DC167C}"/>
              </a:ext>
            </a:extLst>
          </p:cNvPr>
          <p:cNvSpPr/>
          <p:nvPr/>
        </p:nvSpPr>
        <p:spPr>
          <a:xfrm rot="5400000">
            <a:off x="434049" y="61618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dirty="0">
                <a:latin typeface="+mn-lt"/>
              </a:rPr>
              <a:t>Знания о том, какие финансовые организации сейчас работают в Казахстане:</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178</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33038932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9B78580-76DA-44CD-BC24-3535F2840804}"/>
              </a:ext>
            </a:extLst>
          </p:cNvPr>
          <p:cNvSpPr/>
          <p:nvPr/>
        </p:nvSpPr>
        <p:spPr>
          <a:xfrm rot="5400000">
            <a:off x="408694" y="63443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174156"/>
            <a:ext cx="10515600" cy="1325563"/>
          </a:xfrm>
        </p:spPr>
        <p:txBody>
          <a:bodyPr>
            <a:normAutofit/>
          </a:bodyPr>
          <a:lstStyle/>
          <a:p>
            <a:pPr algn="just"/>
            <a:r>
              <a:rPr lang="ru-RU" sz="2800" b="1" dirty="0">
                <a:latin typeface="+mn-lt"/>
              </a:rPr>
              <a:t>Уровень осведомленности о существующих финансовых услугах:</a:t>
            </a:r>
          </a:p>
        </p:txBody>
      </p:sp>
      <p:sp>
        <p:nvSpPr>
          <p:cNvPr id="4" name="Номер слайда 3"/>
          <p:cNvSpPr>
            <a:spLocks noGrp="1"/>
          </p:cNvSpPr>
          <p:nvPr>
            <p:ph type="sldNum" sz="quarter" idx="12"/>
          </p:nvPr>
        </p:nvSpPr>
        <p:spPr/>
        <p:txBody>
          <a:bodyPr/>
          <a:lstStyle/>
          <a:p>
            <a:fld id="{36AE403C-4EB7-40BC-9395-955F62C492F5}" type="slidenum">
              <a:rPr lang="ru-RU" smtClean="0"/>
              <a:pPr/>
              <a:t>179</a:t>
            </a:fld>
            <a:endParaRPr lang="ru-RU" dirty="0"/>
          </a:p>
        </p:txBody>
      </p:sp>
      <p:graphicFrame>
        <p:nvGraphicFramePr>
          <p:cNvPr id="5" name="Содержимое 4"/>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211EF2DA-FB8E-42BA-9439-AA8EBA2ABCFC}"/>
              </a:ext>
            </a:extLst>
          </p:cNvPr>
          <p:cNvSpPr/>
          <p:nvPr/>
        </p:nvSpPr>
        <p:spPr>
          <a:xfrm rot="5400000">
            <a:off x="571709" y="63443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18</a:t>
            </a:fld>
            <a:endParaRPr lang="ru-RU" dirty="0"/>
          </a:p>
        </p:txBody>
      </p:sp>
      <p:sp>
        <p:nvSpPr>
          <p:cNvPr id="4" name="Объект 2">
            <a:extLst>
              <a:ext uri="{FF2B5EF4-FFF2-40B4-BE49-F238E27FC236}">
                <a16:creationId xmlns:a16="http://schemas.microsoft.com/office/drawing/2014/main" id="{F8F2CBAD-57CC-0047-A273-F30D44AC27F7}"/>
              </a:ext>
            </a:extLst>
          </p:cNvPr>
          <p:cNvSpPr txBox="1">
            <a:spLocks/>
          </p:cNvSpPr>
          <p:nvPr/>
        </p:nvSpPr>
        <p:spPr>
          <a:xfrm>
            <a:off x="666735" y="357166"/>
            <a:ext cx="10373619" cy="785818"/>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lang="ru-RU" sz="2800" b="1" dirty="0">
                <a:solidFill>
                  <a:srgbClr val="00B050"/>
                </a:solidFill>
              </a:rPr>
              <a:t> </a:t>
            </a:r>
            <a:r>
              <a:rPr sz="2800" b="1" dirty="0">
                <a:solidFill>
                  <a:srgbClr val="00B050"/>
                </a:solidFill>
              </a:rPr>
              <a:t>1.1. </a:t>
            </a:r>
            <a:r>
              <a:rPr lang="ru-RU" sz="2800" b="1" dirty="0">
                <a:solidFill>
                  <a:srgbClr val="00B050"/>
                </a:solidFill>
              </a:rPr>
              <a:t>Международный опыт в области финансовой грамотности и финансового просвещения: США и Канада</a:t>
            </a:r>
            <a:endParaRPr sz="2800" dirty="0">
              <a:solidFill>
                <a:srgbClr val="00B050"/>
              </a:solidFill>
            </a:endParaRPr>
          </a:p>
        </p:txBody>
      </p:sp>
      <p:sp>
        <p:nvSpPr>
          <p:cNvPr id="5" name="Равнобедренный треугольник 24">
            <a:extLst>
              <a:ext uri="{FF2B5EF4-FFF2-40B4-BE49-F238E27FC236}">
                <a16:creationId xmlns:a16="http://schemas.microsoft.com/office/drawing/2014/main" id="{5205C60F-7B7F-F544-B030-6DCACC9DD244}"/>
              </a:ext>
            </a:extLst>
          </p:cNvPr>
          <p:cNvSpPr/>
          <p:nvPr/>
        </p:nvSpPr>
        <p:spPr>
          <a:xfrm rot="5400000">
            <a:off x="184433" y="37373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3095604" y="1223981"/>
            <a:ext cx="8858312" cy="5016758"/>
          </a:xfrm>
          <a:prstGeom prst="rect">
            <a:avLst/>
          </a:prstGeom>
        </p:spPr>
        <p:txBody>
          <a:bodyPr wrap="square">
            <a:spAutoFit/>
          </a:bodyPr>
          <a:lstStyle/>
          <a:p>
            <a:pPr algn="just"/>
            <a:r>
              <a:rPr lang="ru-RU" sz="1600" dirty="0"/>
              <a:t>Разработка национальной программы повышения финансовой грамотности в Канаде является частью скоординированного общенационального движения. Согласно данной концепции, особую роль играет раннее обучение основам финансовой грамотности, наряду с родным языком и математикой.</a:t>
            </a:r>
          </a:p>
          <a:p>
            <a:pPr algn="just"/>
            <a:r>
              <a:rPr lang="ru-RU" sz="1600" dirty="0"/>
              <a:t>В 8 классе у 84 % обучающихся уже имеются банковские счета. 62 % школьников 7 классов признались, что они узнали о финансах на уроках по математике и из местного курса по финансовому планированию.</a:t>
            </a:r>
          </a:p>
          <a:p>
            <a:pPr algn="just"/>
            <a:r>
              <a:rPr lang="ru-RU" sz="1600" dirty="0"/>
              <a:t>В настоящее время в каждой провинции на территории Канады разработаны стандарты содержания программы финансовой грамотности, расписаны компетенции и методики преподавания финансовой грамотности, а также способы их интеграции в основные сферы деятельности.</a:t>
            </a:r>
          </a:p>
          <a:p>
            <a:pPr algn="just"/>
            <a:r>
              <a:rPr lang="ru-RU" sz="1600" dirty="0"/>
              <a:t>Провинция Онтарио является одной из первых провинций, где финансовое образование с 2011 года стало неотъемлемой частью учебной программы для школьников. Так, в рамках учебной программы школьники начальной и средней ступени изучают такие понятия, как функции и виды денег, заработок, основные финансовые продукты и услуги, управление собственными финансами, принятие финансовых решений и их реализация. Старшие школьники изучают более сложные темы и понятия, готовящие их к взрослой жизни: кредиты и займы, пенсии и пенсионные накопления, страхование, налоги, работа финансовой системы, потребительская осведомленность и влияние рекламы на потребительское поведение, инвестирование, финансовое мошенничество и его последствия, разработка личного финансового плана. </a:t>
            </a:r>
          </a:p>
        </p:txBody>
      </p:sp>
      <p:pic>
        <p:nvPicPr>
          <p:cNvPr id="10" name="Picture 2" descr="C:\Users\Пользователь\Desktop\финграмотность\images.jfif"/>
          <p:cNvPicPr>
            <a:picLocks noChangeAspect="1" noChangeArrowheads="1"/>
          </p:cNvPicPr>
          <p:nvPr/>
        </p:nvPicPr>
        <p:blipFill>
          <a:blip r:embed="rId2"/>
          <a:srcRect/>
          <a:stretch>
            <a:fillRect/>
          </a:stretch>
        </p:blipFill>
        <p:spPr bwMode="auto">
          <a:xfrm>
            <a:off x="314304" y="1988840"/>
            <a:ext cx="2781300" cy="2505081"/>
          </a:xfrm>
          <a:prstGeom prst="rect">
            <a:avLst/>
          </a:prstGeom>
          <a:noFill/>
        </p:spPr>
      </p:pic>
    </p:spTree>
    <p:extLst>
      <p:ext uri="{BB962C8B-B14F-4D97-AF65-F5344CB8AC3E}">
        <p14:creationId xmlns:p14="http://schemas.microsoft.com/office/powerpoint/2010/main" val="13448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352115"/>
            <a:ext cx="10515600" cy="1325563"/>
          </a:xfrm>
        </p:spPr>
        <p:txBody>
          <a:bodyPr>
            <a:normAutofit/>
          </a:bodyPr>
          <a:lstStyle/>
          <a:p>
            <a:pPr algn="just"/>
            <a:r>
              <a:rPr lang="ru-RU" sz="2800" b="1" dirty="0">
                <a:latin typeface="+mn-lt"/>
              </a:rPr>
              <a:t>Знания об информационных ресурсах для повышения финансовой грамотности: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180</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40735279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E098D4F5-3ADB-45DC-82F5-F8116CFFF7A3}"/>
              </a:ext>
            </a:extLst>
          </p:cNvPr>
          <p:cNvSpPr/>
          <p:nvPr/>
        </p:nvSpPr>
        <p:spPr>
          <a:xfrm rot="5400000">
            <a:off x="644325" y="60317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0910" y="174156"/>
            <a:ext cx="10515600" cy="1325563"/>
          </a:xfrm>
        </p:spPr>
        <p:txBody>
          <a:bodyPr>
            <a:normAutofit/>
          </a:bodyPr>
          <a:lstStyle/>
          <a:p>
            <a:pPr algn="just"/>
            <a:r>
              <a:rPr lang="ru-RU" sz="2800" b="1" dirty="0">
                <a:latin typeface="+mn-lt"/>
              </a:rPr>
              <a:t>Куда нужно обратиться, если финансовая организация нарушает ваши права и интересы?</a:t>
            </a:r>
          </a:p>
        </p:txBody>
      </p:sp>
      <p:sp>
        <p:nvSpPr>
          <p:cNvPr id="4" name="Номер слайда 3"/>
          <p:cNvSpPr>
            <a:spLocks noGrp="1"/>
          </p:cNvSpPr>
          <p:nvPr>
            <p:ph type="sldNum" sz="quarter" idx="12"/>
          </p:nvPr>
        </p:nvSpPr>
        <p:spPr/>
        <p:txBody>
          <a:bodyPr/>
          <a:lstStyle/>
          <a:p>
            <a:fld id="{36AE403C-4EB7-40BC-9395-955F62C492F5}" type="slidenum">
              <a:rPr lang="ru-RU" smtClean="0"/>
              <a:pPr/>
              <a:t>181</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65691241"/>
              </p:ext>
            </p:extLst>
          </p:nvPr>
        </p:nvGraphicFramePr>
        <p:xfrm>
          <a:off x="838200" y="1571612"/>
          <a:ext cx="10515600" cy="4605351"/>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5531AD1A-CECE-428C-8E13-FDA5298C40B0}"/>
              </a:ext>
            </a:extLst>
          </p:cNvPr>
          <p:cNvSpPr/>
          <p:nvPr/>
        </p:nvSpPr>
        <p:spPr>
          <a:xfrm rot="5400000">
            <a:off x="413767" y="451249"/>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9297"/>
          </a:xfrm>
        </p:spPr>
        <p:txBody>
          <a:bodyPr>
            <a:normAutofit fontScale="90000"/>
          </a:bodyPr>
          <a:lstStyle/>
          <a:p>
            <a:pPr algn="just"/>
            <a:r>
              <a:rPr lang="ru-RU" sz="2800" b="1" dirty="0">
                <a:latin typeface="+mn-lt"/>
              </a:rPr>
              <a:t>Были ли у вас проблемы или спорные ситуации с финансовыми организациями?</a:t>
            </a:r>
          </a:p>
        </p:txBody>
      </p:sp>
      <p:sp>
        <p:nvSpPr>
          <p:cNvPr id="4" name="Номер слайда 3"/>
          <p:cNvSpPr>
            <a:spLocks noGrp="1"/>
          </p:cNvSpPr>
          <p:nvPr>
            <p:ph type="sldNum" sz="quarter" idx="12"/>
          </p:nvPr>
        </p:nvSpPr>
        <p:spPr/>
        <p:txBody>
          <a:bodyPr/>
          <a:lstStyle/>
          <a:p>
            <a:fld id="{36AE403C-4EB7-40BC-9395-955F62C492F5}" type="slidenum">
              <a:rPr lang="ru-RU" smtClean="0"/>
              <a:pPr/>
              <a:t>182</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58194827"/>
              </p:ext>
            </p:extLst>
          </p:nvPr>
        </p:nvGraphicFramePr>
        <p:xfrm>
          <a:off x="838200" y="1285860"/>
          <a:ext cx="10515600" cy="4891103"/>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DB153FA8-1DDC-4DDC-983D-0F2A5B9BF5B0}"/>
              </a:ext>
            </a:extLst>
          </p:cNvPr>
          <p:cNvSpPr/>
          <p:nvPr/>
        </p:nvSpPr>
        <p:spPr>
          <a:xfrm rot="5400000">
            <a:off x="472653" y="47853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026" y="357165"/>
            <a:ext cx="10472774" cy="642943"/>
          </a:xfrm>
        </p:spPr>
        <p:txBody>
          <a:bodyPr>
            <a:normAutofit fontScale="90000"/>
          </a:bodyPr>
          <a:lstStyle/>
          <a:p>
            <a:br>
              <a:rPr lang="ru-RU" sz="2700" b="1" dirty="0"/>
            </a:br>
            <a:r>
              <a:rPr lang="ru-RU" sz="3100" b="1" dirty="0">
                <a:latin typeface="+mn-lt"/>
              </a:rPr>
              <a:t>Выводы по блоку «ИНФОРМИРОВАННОСТЬ О ФИНАНСОВОЙ СИСТЕМЕ»</a:t>
            </a:r>
            <a:br>
              <a:rPr lang="ru-RU" sz="2800" dirty="0">
                <a:solidFill>
                  <a:srgbClr val="00B050"/>
                </a:solidFill>
                <a:latin typeface="+mn-lt"/>
              </a:rPr>
            </a:br>
            <a:endParaRPr lang="ru-RU" sz="2800" b="1" dirty="0">
              <a:solidFill>
                <a:srgbClr val="00B050"/>
              </a:solidFill>
              <a:latin typeface="+mn-lt"/>
            </a:endParaRPr>
          </a:p>
        </p:txBody>
      </p:sp>
      <p:sp>
        <p:nvSpPr>
          <p:cNvPr id="3" name="Содержимое 2"/>
          <p:cNvSpPr>
            <a:spLocks noGrp="1"/>
          </p:cNvSpPr>
          <p:nvPr>
            <p:ph idx="1"/>
          </p:nvPr>
        </p:nvSpPr>
        <p:spPr>
          <a:xfrm>
            <a:off x="838200" y="1071546"/>
            <a:ext cx="10515600" cy="5286412"/>
          </a:xfrm>
        </p:spPr>
        <p:txBody>
          <a:bodyPr>
            <a:normAutofit lnSpcReduction="10000"/>
          </a:bodyPr>
          <a:lstStyle/>
          <a:p>
            <a:pPr algn="just"/>
            <a:r>
              <a:rPr lang="ru-RU" sz="1600" dirty="0">
                <a:solidFill>
                  <a:schemeClr val="tx1"/>
                </a:solidFill>
              </a:rPr>
              <a:t>Наиболее знакомые банки РК для опрошенных – это </a:t>
            </a:r>
            <a:r>
              <a:rPr lang="en-US" sz="1600" dirty="0">
                <a:solidFill>
                  <a:schemeClr val="tx1"/>
                </a:solidFill>
              </a:rPr>
              <a:t>Kaspi Bank</a:t>
            </a:r>
            <a:r>
              <a:rPr lang="ru-RU" sz="1600" dirty="0">
                <a:solidFill>
                  <a:schemeClr val="tx1"/>
                </a:solidFill>
              </a:rPr>
              <a:t> (39,1 %), Народный сберегательный  банк Казахстана (Народный Банк Казахстана, </a:t>
            </a:r>
            <a:r>
              <a:rPr lang="en-US" sz="1600" dirty="0">
                <a:solidFill>
                  <a:schemeClr val="tx1"/>
                </a:solidFill>
              </a:rPr>
              <a:t>Halyk Bank</a:t>
            </a:r>
            <a:r>
              <a:rPr lang="ru-RU" sz="1600" dirty="0">
                <a:solidFill>
                  <a:schemeClr val="tx1"/>
                </a:solidFill>
              </a:rPr>
              <a:t>) (38,7%), ДБ Сбербанк (37,7 %), </a:t>
            </a:r>
            <a:r>
              <a:rPr lang="en-US" sz="1600" dirty="0">
                <a:solidFill>
                  <a:schemeClr val="tx1"/>
                </a:solidFill>
              </a:rPr>
              <a:t>First Heartland Jysan Bank</a:t>
            </a:r>
            <a:r>
              <a:rPr lang="ru-RU" sz="1600" dirty="0">
                <a:solidFill>
                  <a:schemeClr val="tx1"/>
                </a:solidFill>
              </a:rPr>
              <a:t> – (17,7 %), АТФБанк – 13,6 %.</a:t>
            </a:r>
          </a:p>
          <a:p>
            <a:pPr algn="just"/>
            <a:r>
              <a:rPr lang="ru-RU" sz="1600" dirty="0">
                <a:solidFill>
                  <a:schemeClr val="tx1"/>
                </a:solidFill>
              </a:rPr>
              <a:t>Опрошенные пользуются, в основном, финансовыми услугами таких банков, как </a:t>
            </a:r>
            <a:r>
              <a:rPr lang="en-US" sz="1600" dirty="0">
                <a:solidFill>
                  <a:schemeClr val="tx1"/>
                </a:solidFill>
              </a:rPr>
              <a:t>Kaspi Bank</a:t>
            </a:r>
            <a:r>
              <a:rPr lang="ru-RU" sz="1600" dirty="0">
                <a:solidFill>
                  <a:schemeClr val="tx1"/>
                </a:solidFill>
              </a:rPr>
              <a:t> (34 %), </a:t>
            </a:r>
            <a:r>
              <a:rPr lang="en-US" sz="1600" dirty="0">
                <a:solidFill>
                  <a:schemeClr val="tx1"/>
                </a:solidFill>
              </a:rPr>
              <a:t>Halyk Bank</a:t>
            </a:r>
            <a:r>
              <a:rPr lang="ru-RU" sz="1600" dirty="0">
                <a:solidFill>
                  <a:schemeClr val="tx1"/>
                </a:solidFill>
              </a:rPr>
              <a:t>       (32,7 %), ДБ Сбербанк  (13,9 %) и АТФБанк – 11,4%.</a:t>
            </a:r>
          </a:p>
          <a:p>
            <a:pPr algn="just"/>
            <a:r>
              <a:rPr lang="ru-RU" sz="1600" dirty="0">
                <a:solidFill>
                  <a:schemeClr val="tx1"/>
                </a:solidFill>
              </a:rPr>
              <a:t>Респонденты указали, что следующие банки осуществляют выдачу потребительских кредитов: </a:t>
            </a:r>
            <a:r>
              <a:rPr lang="en-US" sz="1600" dirty="0">
                <a:solidFill>
                  <a:schemeClr val="tx1"/>
                </a:solidFill>
              </a:rPr>
              <a:t>Kaspi Bank</a:t>
            </a:r>
            <a:r>
              <a:rPr lang="ru-RU" sz="1600" dirty="0">
                <a:solidFill>
                  <a:schemeClr val="tx1"/>
                </a:solidFill>
              </a:rPr>
              <a:t> (37,5 %), </a:t>
            </a:r>
            <a:r>
              <a:rPr lang="en-US" sz="1600" dirty="0">
                <a:solidFill>
                  <a:schemeClr val="tx1"/>
                </a:solidFill>
              </a:rPr>
              <a:t>Halyk Bank</a:t>
            </a:r>
            <a:r>
              <a:rPr lang="ru-RU" sz="1600" dirty="0">
                <a:solidFill>
                  <a:schemeClr val="tx1"/>
                </a:solidFill>
              </a:rPr>
              <a:t> (37,5 %), Национальный Банк  Казахстана (36,9 %) и ДБ Сбербанк (14,7 %).</a:t>
            </a:r>
          </a:p>
          <a:p>
            <a:pPr algn="just"/>
            <a:r>
              <a:rPr lang="ru-RU" sz="1600" dirty="0">
                <a:solidFill>
                  <a:schemeClr val="tx1"/>
                </a:solidFill>
              </a:rPr>
              <a:t>Респонденты ответили, что следующие банки осуществляют открытие депозитов населению: </a:t>
            </a:r>
            <a:r>
              <a:rPr lang="en-US" sz="1600" dirty="0">
                <a:solidFill>
                  <a:schemeClr val="tx1"/>
                </a:solidFill>
              </a:rPr>
              <a:t>Halyk Bank</a:t>
            </a:r>
            <a:r>
              <a:rPr lang="ru-RU" sz="1600" dirty="0">
                <a:solidFill>
                  <a:schemeClr val="tx1"/>
                </a:solidFill>
              </a:rPr>
              <a:t> (41,8 %), Национальный Банк  Казахстана (41,4 %), </a:t>
            </a:r>
            <a:r>
              <a:rPr lang="en-US" sz="1600" dirty="0">
                <a:solidFill>
                  <a:schemeClr val="tx1"/>
                </a:solidFill>
              </a:rPr>
              <a:t>Kaspi Bank</a:t>
            </a:r>
            <a:r>
              <a:rPr lang="ru-RU" sz="1600" dirty="0">
                <a:solidFill>
                  <a:schemeClr val="tx1"/>
                </a:solidFill>
              </a:rPr>
              <a:t> (38,5 %) и ДБ Сбербанк (23,4 %).</a:t>
            </a:r>
          </a:p>
          <a:p>
            <a:pPr algn="just"/>
            <a:r>
              <a:rPr lang="ru-RU" sz="1600" dirty="0">
                <a:solidFill>
                  <a:schemeClr val="tx1"/>
                </a:solidFill>
              </a:rPr>
              <a:t>Согласие по поводу утверждения о том, что если у финансовой организации возникают проблемы, то государство должно решить их, высказало 26,2 % опрошенных и не согласны с этим утверждением только 1,8 %.</a:t>
            </a:r>
          </a:p>
          <a:p>
            <a:pPr algn="just"/>
            <a:r>
              <a:rPr lang="ru-RU" sz="1600" dirty="0">
                <a:solidFill>
                  <a:schemeClr val="tx1"/>
                </a:solidFill>
              </a:rPr>
              <a:t>С утверждением о том, что банкротство банка – это риски только вкладчиков, согласились – 12,4 % и не согласились – 8,2 %.</a:t>
            </a:r>
          </a:p>
          <a:p>
            <a:pPr algn="just"/>
            <a:r>
              <a:rPr lang="ru-RU" sz="1600" dirty="0">
                <a:solidFill>
                  <a:schemeClr val="tx1"/>
                </a:solidFill>
              </a:rPr>
              <a:t>С утверждением о том, что финансовую систему Казахстана можно назвать надежной, согласились – 13,2 % и не согласились – 4,5 %.</a:t>
            </a:r>
          </a:p>
          <a:p>
            <a:pPr algn="just"/>
            <a:r>
              <a:rPr lang="ru-RU" sz="1600" dirty="0">
                <a:solidFill>
                  <a:schemeClr val="tx1"/>
                </a:solidFill>
              </a:rPr>
              <a:t>Доверие к финансовым организациям Казахстана высказали 12,7 % опрошенных и абсолютное недоверие – 4,1 %.</a:t>
            </a:r>
          </a:p>
          <a:p>
            <a:pPr algn="just"/>
            <a:r>
              <a:rPr lang="ru-RU" sz="1600" dirty="0">
                <a:solidFill>
                  <a:schemeClr val="tx1"/>
                </a:solidFill>
              </a:rPr>
              <a:t>С утверждением о том, что респондентам не интересно и не нужно разбираться в особенностях финансовой системы, согласны – 10,7 % и не согласны – 6,3 %.</a:t>
            </a:r>
          </a:p>
          <a:p>
            <a:pPr algn="just"/>
            <a:r>
              <a:rPr lang="ru-RU" sz="1600" dirty="0">
                <a:solidFill>
                  <a:schemeClr val="tx1"/>
                </a:solidFill>
              </a:rPr>
              <a:t>С утверждением, что банки и страховые компании можно рассматривать как удобный инструмент в достижении целей согласны – 13 % и не согласны – 4,2 %. </a:t>
            </a:r>
          </a:p>
          <a:p>
            <a:pPr algn="just"/>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183</a:t>
            </a:fld>
            <a:endParaRPr lang="ru-RU" dirty="0"/>
          </a:p>
        </p:txBody>
      </p:sp>
      <p:sp>
        <p:nvSpPr>
          <p:cNvPr id="5" name="Равнобедренный треугольник 24">
            <a:extLst>
              <a:ext uri="{FF2B5EF4-FFF2-40B4-BE49-F238E27FC236}">
                <a16:creationId xmlns:a16="http://schemas.microsoft.com/office/drawing/2014/main" id="{72C9B830-A79B-4FC0-BD09-AEBA1091BA62}"/>
              </a:ext>
            </a:extLst>
          </p:cNvPr>
          <p:cNvSpPr/>
          <p:nvPr/>
        </p:nvSpPr>
        <p:spPr>
          <a:xfrm rot="5400000">
            <a:off x="469303" y="310504"/>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428747"/>
            <a:ext cx="10472774" cy="642943"/>
          </a:xfrm>
        </p:spPr>
        <p:txBody>
          <a:bodyPr>
            <a:normAutofit fontScale="90000"/>
          </a:bodyPr>
          <a:lstStyle/>
          <a:p>
            <a:br>
              <a:rPr lang="ru-RU" sz="2700" b="1" dirty="0"/>
            </a:br>
            <a:r>
              <a:rPr lang="ru-RU" sz="3100" b="1" dirty="0">
                <a:latin typeface="+mn-lt"/>
              </a:rPr>
              <a:t>Выводы по блоку «ИНФОРМИРОВАННОСТЬ О ФИНАНСОВОЙ СИСТЕМЕ»</a:t>
            </a:r>
            <a:br>
              <a:rPr lang="ru-RU" sz="2800" dirty="0">
                <a:solidFill>
                  <a:srgbClr val="00B050"/>
                </a:solidFill>
                <a:latin typeface="+mn-lt"/>
              </a:rPr>
            </a:br>
            <a:endParaRPr lang="ru-RU" sz="2800" b="1" dirty="0">
              <a:solidFill>
                <a:srgbClr val="00B050"/>
              </a:solidFill>
              <a:latin typeface="+mn-lt"/>
            </a:endParaRPr>
          </a:p>
        </p:txBody>
      </p:sp>
      <p:sp>
        <p:nvSpPr>
          <p:cNvPr id="3" name="Содержимое 2"/>
          <p:cNvSpPr>
            <a:spLocks noGrp="1"/>
          </p:cNvSpPr>
          <p:nvPr>
            <p:ph idx="1"/>
          </p:nvPr>
        </p:nvSpPr>
        <p:spPr>
          <a:xfrm>
            <a:off x="767408" y="1412776"/>
            <a:ext cx="11203170" cy="2736304"/>
          </a:xfrm>
        </p:spPr>
        <p:txBody>
          <a:bodyPr>
            <a:normAutofit/>
          </a:bodyPr>
          <a:lstStyle/>
          <a:p>
            <a:pPr algn="just"/>
            <a:r>
              <a:rPr lang="ru-RU" sz="1700" dirty="0">
                <a:solidFill>
                  <a:schemeClr val="tx1"/>
                </a:solidFill>
              </a:rPr>
              <a:t>Осведомленность о деятельности финансовых институтов уверенно продемонстрировали 12,8 %, а неуверенность – 5,4 %.</a:t>
            </a:r>
          </a:p>
          <a:p>
            <a:pPr algn="just"/>
            <a:r>
              <a:rPr lang="ru-RU" sz="1700" dirty="0">
                <a:solidFill>
                  <a:schemeClr val="tx1"/>
                </a:solidFill>
              </a:rPr>
              <a:t>Хорошо разбираются в существующих финансовых продуктах </a:t>
            </a:r>
            <a:r>
              <a:rPr lang="ru-RU" sz="1800" dirty="0">
                <a:solidFill>
                  <a:schemeClr val="tx1"/>
                </a:solidFill>
              </a:rPr>
              <a:t>–</a:t>
            </a:r>
            <a:r>
              <a:rPr lang="ru-RU" sz="1700" dirty="0">
                <a:solidFill>
                  <a:schemeClr val="tx1"/>
                </a:solidFill>
              </a:rPr>
              <a:t> 12,4 %, не разбираются </a:t>
            </a:r>
            <a:r>
              <a:rPr lang="ru-RU" sz="1800" dirty="0">
                <a:solidFill>
                  <a:schemeClr val="tx1"/>
                </a:solidFill>
              </a:rPr>
              <a:t>–</a:t>
            </a:r>
            <a:r>
              <a:rPr lang="ru-RU" sz="1700" dirty="0">
                <a:solidFill>
                  <a:schemeClr val="tx1"/>
                </a:solidFill>
              </a:rPr>
              <a:t> 5,7 %.</a:t>
            </a:r>
          </a:p>
          <a:p>
            <a:pPr algn="just"/>
            <a:r>
              <a:rPr lang="ru-RU" sz="1700" dirty="0">
                <a:solidFill>
                  <a:schemeClr val="tx1"/>
                </a:solidFill>
              </a:rPr>
              <a:t>Таким образом, мы видим, что опрошенные знакомы с деятельностью банков </a:t>
            </a:r>
            <a:r>
              <a:rPr lang="ru-RU" sz="1800" dirty="0">
                <a:solidFill>
                  <a:schemeClr val="tx1"/>
                </a:solidFill>
              </a:rPr>
              <a:t>–</a:t>
            </a:r>
            <a:r>
              <a:rPr lang="ru-RU" sz="1700" dirty="0">
                <a:solidFill>
                  <a:schemeClr val="tx1"/>
                </a:solidFill>
              </a:rPr>
              <a:t> лидеров, но при этом совершенно не различают банки второго уровня и их функционал, и назначение центробанка.</a:t>
            </a:r>
          </a:p>
          <a:p>
            <a:pPr algn="just"/>
            <a:r>
              <a:rPr lang="ru-RU" sz="1700" dirty="0">
                <a:solidFill>
                  <a:schemeClr val="tx1"/>
                </a:solidFill>
              </a:rPr>
              <a:t>Также респонденты в большей степени согласны, что государство должно взять на себя полномочия по защите банков и вкладчиков. При этом надежность финансовой системы и банков оценивают достаточно низко.</a:t>
            </a:r>
          </a:p>
          <a:p>
            <a:pPr algn="just"/>
            <a:r>
              <a:rPr lang="ru-RU" sz="1700" dirty="0">
                <a:solidFill>
                  <a:schemeClr val="tx1"/>
                </a:solidFill>
              </a:rPr>
              <a:t>В целом респонденты хорошо ориентируются в финансовых инструментах, а меньшая доля считает финансовые институты надежным источником.</a:t>
            </a:r>
          </a:p>
          <a:p>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184</a:t>
            </a:fld>
            <a:endParaRPr lang="ru-RU" dirty="0"/>
          </a:p>
        </p:txBody>
      </p:sp>
      <p:sp>
        <p:nvSpPr>
          <p:cNvPr id="6" name="Равнобедренный треугольник 24">
            <a:extLst>
              <a:ext uri="{FF2B5EF4-FFF2-40B4-BE49-F238E27FC236}">
                <a16:creationId xmlns:a16="http://schemas.microsoft.com/office/drawing/2014/main" id="{F63BD5F5-537E-49D4-A8B6-1BECAEF9D743}"/>
              </a:ext>
            </a:extLst>
          </p:cNvPr>
          <p:cNvSpPr/>
          <p:nvPr/>
        </p:nvSpPr>
        <p:spPr>
          <a:xfrm rot="5400000">
            <a:off x="579281" y="34007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4276" name="Picture 4" descr="Что такое Банк-корреспондент: просто о сложном">
            <a:extLst>
              <a:ext uri="{FF2B5EF4-FFF2-40B4-BE49-F238E27FC236}">
                <a16:creationId xmlns:a16="http://schemas.microsoft.com/office/drawing/2014/main" id="{6A5400C0-35E6-4D64-807D-A47B21EBC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165" y="4094442"/>
            <a:ext cx="5885656" cy="2261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34C1E1B-FBEC-954D-95F8-50587610DDFD}"/>
              </a:ext>
            </a:extLst>
          </p:cNvPr>
          <p:cNvSpPr>
            <a:spLocks noGrp="1"/>
          </p:cNvSpPr>
          <p:nvPr>
            <p:ph type="sldNum" sz="quarter" idx="12"/>
          </p:nvPr>
        </p:nvSpPr>
        <p:spPr/>
        <p:txBody>
          <a:bodyPr/>
          <a:lstStyle/>
          <a:p>
            <a:fld id="{36AE403C-4EB7-40BC-9395-955F62C492F5}" type="slidenum">
              <a:rPr lang="ru-RU" smtClean="0"/>
              <a:pPr/>
              <a:t>185</a:t>
            </a:fld>
            <a:endParaRPr lang="ru-RU" dirty="0"/>
          </a:p>
        </p:txBody>
      </p:sp>
      <p:sp>
        <p:nvSpPr>
          <p:cNvPr id="5" name="Заголовок 4">
            <a:extLst>
              <a:ext uri="{FF2B5EF4-FFF2-40B4-BE49-F238E27FC236}">
                <a16:creationId xmlns:a16="http://schemas.microsoft.com/office/drawing/2014/main" id="{447EEEC8-52AE-1E46-8A05-43E3AB706248}"/>
              </a:ext>
            </a:extLst>
          </p:cNvPr>
          <p:cNvSpPr txBox="1">
            <a:spLocks/>
          </p:cNvSpPr>
          <p:nvPr/>
        </p:nvSpPr>
        <p:spPr>
          <a:xfrm>
            <a:off x="542880" y="369000"/>
            <a:ext cx="9908632" cy="558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3. Информированность о финансовой  системе</a:t>
            </a:r>
          </a:p>
          <a:p>
            <a:endParaRPr lang="ru-RU" sz="3200" b="1" dirty="0"/>
          </a:p>
        </p:txBody>
      </p:sp>
      <p:sp>
        <p:nvSpPr>
          <p:cNvPr id="6" name="Равнобедренный треугольник 24">
            <a:extLst>
              <a:ext uri="{FF2B5EF4-FFF2-40B4-BE49-F238E27FC236}">
                <a16:creationId xmlns:a16="http://schemas.microsoft.com/office/drawing/2014/main" id="{0126F33B-581F-1C4B-8A89-1B335AC2AF96}"/>
              </a:ext>
            </a:extLst>
          </p:cNvPr>
          <p:cNvSpPr/>
          <p:nvPr/>
        </p:nvSpPr>
        <p:spPr>
          <a:xfrm rot="5400000">
            <a:off x="172345" y="236681"/>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Таблица 6">
            <a:extLst>
              <a:ext uri="{FF2B5EF4-FFF2-40B4-BE49-F238E27FC236}">
                <a16:creationId xmlns:a16="http://schemas.microsoft.com/office/drawing/2014/main" id="{E881520B-F325-A242-960F-3AC1BFC4122B}"/>
              </a:ext>
            </a:extLst>
          </p:cNvPr>
          <p:cNvGraphicFramePr>
            <a:graphicFrameLocks noGrp="1"/>
          </p:cNvGraphicFramePr>
          <p:nvPr>
            <p:extLst>
              <p:ext uri="{D42A27DB-BD31-4B8C-83A1-F6EECF244321}">
                <p14:modId xmlns:p14="http://schemas.microsoft.com/office/powerpoint/2010/main" val="2225179508"/>
              </p:ext>
            </p:extLst>
          </p:nvPr>
        </p:nvGraphicFramePr>
        <p:xfrm>
          <a:off x="162225" y="795853"/>
          <a:ext cx="2695620" cy="569314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69314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8" name="Прямоугольник 7">
            <a:extLst>
              <a:ext uri="{FF2B5EF4-FFF2-40B4-BE49-F238E27FC236}">
                <a16:creationId xmlns:a16="http://schemas.microsoft.com/office/drawing/2014/main" id="{EAA759FB-09C0-A649-B2FA-F644D0CCF867}"/>
              </a:ext>
            </a:extLst>
          </p:cNvPr>
          <p:cNvSpPr/>
          <p:nvPr/>
        </p:nvSpPr>
        <p:spPr>
          <a:xfrm>
            <a:off x="2999656" y="1081361"/>
            <a:ext cx="8910000" cy="481157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Показатель «Информированность о финансовой системе» находился в 2021 году на уровне </a:t>
            </a:r>
            <a:r>
              <a:rPr lang="ru-RU" b="1" dirty="0">
                <a:solidFill>
                  <a:schemeClr val="tx1"/>
                </a:solidFill>
              </a:rPr>
              <a:t>3</a:t>
            </a:r>
            <a:r>
              <a:rPr lang="en-US" b="1" dirty="0">
                <a:solidFill>
                  <a:schemeClr val="tx1"/>
                </a:solidFill>
              </a:rPr>
              <a:t>5</a:t>
            </a:r>
            <a:r>
              <a:rPr lang="ru-RU" b="1" dirty="0">
                <a:solidFill>
                  <a:schemeClr val="tx1"/>
                </a:solidFill>
              </a:rPr>
              <a:t>,</a:t>
            </a:r>
            <a:r>
              <a:rPr lang="en-US" b="1" dirty="0">
                <a:solidFill>
                  <a:schemeClr val="tx1"/>
                </a:solidFill>
              </a:rPr>
              <a:t>45</a:t>
            </a:r>
            <a:r>
              <a:rPr lang="ru-RU" b="1" dirty="0">
                <a:solidFill>
                  <a:schemeClr val="tx1"/>
                </a:solidFill>
              </a:rPr>
              <a:t>%</a:t>
            </a:r>
            <a:r>
              <a:rPr lang="ru-RU" sz="1600" dirty="0">
                <a:solidFill>
                  <a:schemeClr val="tx1"/>
                </a:solidFill>
              </a:rPr>
              <a:t>. По сравнению с 2020 годом он вырос более чем на 1</a:t>
            </a:r>
            <a:r>
              <a:rPr lang="en-US" sz="1600" dirty="0">
                <a:solidFill>
                  <a:schemeClr val="tx1"/>
                </a:solidFill>
              </a:rPr>
              <a:t>6</a:t>
            </a:r>
            <a:r>
              <a:rPr lang="ru-RU" sz="1600" dirty="0">
                <a:solidFill>
                  <a:schemeClr val="tx1"/>
                </a:solidFill>
              </a:rPr>
              <a:t> пунктов.</a:t>
            </a:r>
          </a:p>
          <a:p>
            <a:pPr algn="just">
              <a:spcBef>
                <a:spcPts val="400"/>
              </a:spcBef>
            </a:pPr>
            <a:r>
              <a:rPr lang="ru-RU" sz="1600" dirty="0">
                <a:solidFill>
                  <a:schemeClr val="tx1"/>
                </a:solidFill>
              </a:rPr>
              <a:t>На территории десяти областей данный показатель находится  на уровне  выше среднего. Молодая аудитория (до 39 лет), мужчины и работающее население имеют относительно более высокий уровень информированности о финансовой системе Казахстана, чем пожилые женщины.</a:t>
            </a:r>
          </a:p>
          <a:p>
            <a:pPr algn="just">
              <a:spcBef>
                <a:spcPts val="400"/>
              </a:spcBef>
            </a:pPr>
            <a:r>
              <a:rPr lang="ru-RU" sz="1600" dirty="0">
                <a:solidFill>
                  <a:schemeClr val="tx1"/>
                </a:solidFill>
              </a:rPr>
              <a:t>Респонденты с высшим образованием и доходом выше среднего имеют более высокий уровень информированности о финансовой системе страны. Показатель также выше среди тех, кто состоит в браке. </a:t>
            </a:r>
          </a:p>
          <a:p>
            <a:pPr algn="just">
              <a:spcBef>
                <a:spcPts val="400"/>
              </a:spcBef>
            </a:pPr>
            <a:r>
              <a:rPr lang="ru-RU" sz="1600" dirty="0">
                <a:solidFill>
                  <a:schemeClr val="tx1"/>
                </a:solidFill>
              </a:rPr>
              <a:t>Изменился в сторону повышения данный показатель и у представителей молодежи (18 - 21 год), что объясняется введением специальных дисциплин в колледжах и вузах страны по предпринимательству и бизнесу и создании специализированных сайтов, обучающих программ по финансовой грамотности.</a:t>
            </a:r>
          </a:p>
          <a:p>
            <a:pPr algn="just">
              <a:spcBef>
                <a:spcPts val="400"/>
              </a:spcBef>
            </a:pPr>
            <a:r>
              <a:rPr lang="ru-RU" sz="1600" dirty="0">
                <a:solidFill>
                  <a:schemeClr val="tx1"/>
                </a:solidFill>
                <a:ea typeface="Calibri" panose="020F0502020204030204" pitchFamily="34" charset="0"/>
                <a:cs typeface="Times New Roman" panose="02020603050405020304" pitchFamily="18" charset="0"/>
              </a:rPr>
              <a:t>На вопрос о том, какие банки знают опрашиваемые, хотя бы по названию, независимо от того, пользовались ли они их услугами или нет, респонденты чаще всего называли «Kaspi Bank», «</a:t>
            </a:r>
            <a:r>
              <a:rPr lang="en-US" sz="1600" dirty="0">
                <a:solidFill>
                  <a:schemeClr val="tx1"/>
                </a:solidFill>
              </a:rPr>
              <a:t>Halyk Bank</a:t>
            </a:r>
            <a:r>
              <a:rPr lang="ru-RU" sz="1600" dirty="0">
                <a:solidFill>
                  <a:schemeClr val="tx1"/>
                </a:solidFill>
                <a:ea typeface="Calibri" panose="020F0502020204030204" pitchFamily="34" charset="0"/>
                <a:cs typeface="Times New Roman" panose="02020603050405020304" pitchFamily="18" charset="0"/>
              </a:rPr>
              <a:t>», «Сбербанк». </a:t>
            </a:r>
          </a:p>
          <a:p>
            <a:pPr algn="just">
              <a:spcBef>
                <a:spcPts val="400"/>
              </a:spcBef>
            </a:pPr>
            <a:r>
              <a:rPr lang="ru-RU" sz="1600" dirty="0">
                <a:solidFill>
                  <a:schemeClr val="tx1"/>
                </a:solidFill>
              </a:rPr>
              <a:t>Старшая аудитория (60+), домохозяйки и пенсионеры по - прежнему менее информированы о финансовой системе. Среди студентов увеличилась доля тех, кто является клиентом одного из банков РК.</a:t>
            </a:r>
          </a:p>
        </p:txBody>
      </p:sp>
    </p:spTree>
    <p:extLst>
      <p:ext uri="{BB962C8B-B14F-4D97-AF65-F5344CB8AC3E}">
        <p14:creationId xmlns:p14="http://schemas.microsoft.com/office/powerpoint/2010/main" val="408480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34C1E1B-FBEC-954D-95F8-50587610DDFD}"/>
              </a:ext>
            </a:extLst>
          </p:cNvPr>
          <p:cNvSpPr>
            <a:spLocks noGrp="1"/>
          </p:cNvSpPr>
          <p:nvPr>
            <p:ph type="sldNum" sz="quarter" idx="12"/>
          </p:nvPr>
        </p:nvSpPr>
        <p:spPr/>
        <p:txBody>
          <a:bodyPr/>
          <a:lstStyle/>
          <a:p>
            <a:fld id="{36AE403C-4EB7-40BC-9395-955F62C492F5}" type="slidenum">
              <a:rPr lang="ru-RU" smtClean="0"/>
              <a:pPr/>
              <a:t>186</a:t>
            </a:fld>
            <a:endParaRPr lang="ru-RU" dirty="0"/>
          </a:p>
        </p:txBody>
      </p:sp>
      <p:sp>
        <p:nvSpPr>
          <p:cNvPr id="5" name="Заголовок 4">
            <a:extLst>
              <a:ext uri="{FF2B5EF4-FFF2-40B4-BE49-F238E27FC236}">
                <a16:creationId xmlns:a16="http://schemas.microsoft.com/office/drawing/2014/main" id="{447EEEC8-52AE-1E46-8A05-43E3AB706248}"/>
              </a:ext>
            </a:extLst>
          </p:cNvPr>
          <p:cNvSpPr txBox="1">
            <a:spLocks/>
          </p:cNvSpPr>
          <p:nvPr/>
        </p:nvSpPr>
        <p:spPr>
          <a:xfrm>
            <a:off x="542880" y="369000"/>
            <a:ext cx="9908632" cy="558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3.Информированность о финансовой  системе</a:t>
            </a:r>
          </a:p>
          <a:p>
            <a:endParaRPr lang="ru-RU" sz="3200" b="1" dirty="0"/>
          </a:p>
        </p:txBody>
      </p:sp>
      <p:sp>
        <p:nvSpPr>
          <p:cNvPr id="6" name="Равнобедренный треугольник 24">
            <a:extLst>
              <a:ext uri="{FF2B5EF4-FFF2-40B4-BE49-F238E27FC236}">
                <a16:creationId xmlns:a16="http://schemas.microsoft.com/office/drawing/2014/main" id="{0126F33B-581F-1C4B-8A89-1B335AC2AF96}"/>
              </a:ext>
            </a:extLst>
          </p:cNvPr>
          <p:cNvSpPr/>
          <p:nvPr/>
        </p:nvSpPr>
        <p:spPr>
          <a:xfrm rot="5400000">
            <a:off x="155502" y="22757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Таблица 6">
            <a:extLst>
              <a:ext uri="{FF2B5EF4-FFF2-40B4-BE49-F238E27FC236}">
                <a16:creationId xmlns:a16="http://schemas.microsoft.com/office/drawing/2014/main" id="{E881520B-F325-A242-960F-3AC1BFC4122B}"/>
              </a:ext>
            </a:extLst>
          </p:cNvPr>
          <p:cNvGraphicFramePr>
            <a:graphicFrameLocks noGrp="1"/>
          </p:cNvGraphicFramePr>
          <p:nvPr>
            <p:extLst/>
          </p:nvPr>
        </p:nvGraphicFramePr>
        <p:xfrm>
          <a:off x="162225"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8" name="Прямоугольник 7">
            <a:extLst>
              <a:ext uri="{FF2B5EF4-FFF2-40B4-BE49-F238E27FC236}">
                <a16:creationId xmlns:a16="http://schemas.microsoft.com/office/drawing/2014/main" id="{EAA759FB-09C0-A649-B2FA-F644D0CCF867}"/>
              </a:ext>
            </a:extLst>
          </p:cNvPr>
          <p:cNvSpPr/>
          <p:nvPr/>
        </p:nvSpPr>
        <p:spPr>
          <a:xfrm>
            <a:off x="2999656" y="1289953"/>
            <a:ext cx="8910000" cy="427809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dirty="0">
                <a:solidFill>
                  <a:schemeClr val="tx1"/>
                </a:solidFill>
              </a:rPr>
              <a:t>В разрезе регионов наиболее информированными о финансовой системе являются жители таких городов, как Алматы, Шымкент и Нур-Султан, и таких регионов, как Алматинская, Туркестанская, Акмолинская области. Менее информированными являются жители Павлодарской, Восточно-Казахстанской, Северо-Казахстанской областей. </a:t>
            </a:r>
          </a:p>
          <a:p>
            <a:pPr algn="just"/>
            <a:endParaRPr lang="ru-RU" sz="1600" dirty="0">
              <a:solidFill>
                <a:schemeClr val="tx1"/>
              </a:solidFill>
            </a:endParaRPr>
          </a:p>
          <a:p>
            <a:pPr algn="just"/>
            <a:r>
              <a:rPr lang="ru-RU" sz="1600" dirty="0">
                <a:solidFill>
                  <a:schemeClr val="tx1"/>
                </a:solidFill>
              </a:rPr>
              <a:t>Более 60 % опрошенных казахстанцев хорошо понимают, какие банки могут выдавать населению потребительские кредиты, платежные карты, открывать депозиты, </a:t>
            </a:r>
            <a:r>
              <a:rPr lang="ru-RU" sz="1600">
                <a:solidFill>
                  <a:schemeClr val="tx1"/>
                </a:solidFill>
              </a:rPr>
              <a:t>а кто следит </a:t>
            </a:r>
            <a:r>
              <a:rPr lang="ru-RU" sz="1600" dirty="0">
                <a:solidFill>
                  <a:schemeClr val="tx1"/>
                </a:solidFill>
              </a:rPr>
              <a:t>за финансовой системой страны, отвечает за эмиссию денег, возвращает вклады населению в случае банкротства банка. </a:t>
            </a:r>
          </a:p>
          <a:p>
            <a:pPr algn="just"/>
            <a:endParaRPr lang="ru-RU" sz="1600" dirty="0">
              <a:solidFill>
                <a:schemeClr val="tx1"/>
              </a:solidFill>
            </a:endParaRPr>
          </a:p>
          <a:p>
            <a:pPr algn="just"/>
            <a:r>
              <a:rPr lang="ru-RU" sz="1600" dirty="0">
                <a:solidFill>
                  <a:schemeClr val="tx1"/>
                </a:solidFill>
              </a:rPr>
              <a:t>Тем не менее, порядка 40 % опрошенных плохо понимают различия в функционале коммерческих банков второго уровня и Национального Банка Казахстана.</a:t>
            </a:r>
          </a:p>
          <a:p>
            <a:pPr algn="just"/>
            <a:endParaRPr lang="ru-RU" sz="1600" dirty="0">
              <a:solidFill>
                <a:schemeClr val="tx1"/>
              </a:solidFill>
            </a:endParaRPr>
          </a:p>
          <a:p>
            <a:pPr algn="just"/>
            <a:r>
              <a:rPr lang="ru-RU" sz="1600" dirty="0">
                <a:solidFill>
                  <a:schemeClr val="tx1"/>
                </a:solidFill>
              </a:rPr>
              <a:t>Отметим, что большая часть участников анкетирования на все восемь утверждений анкеты часто ставила оценку «3». Это говорит о неуверенности в знаниях касательно работы финансовой системы, в частности банковской, а также о невысоком уровне доверия к ней, о сомнениях в собственной информированности.</a:t>
            </a:r>
          </a:p>
        </p:txBody>
      </p:sp>
    </p:spTree>
    <p:extLst>
      <p:ext uri="{BB962C8B-B14F-4D97-AF65-F5344CB8AC3E}">
        <p14:creationId xmlns:p14="http://schemas.microsoft.com/office/powerpoint/2010/main" val="2408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384" y="410368"/>
            <a:ext cx="10515600" cy="1325563"/>
          </a:xfrm>
        </p:spPr>
        <p:txBody>
          <a:bodyPr>
            <a:normAutofit fontScale="90000"/>
          </a:bodyPr>
          <a:lstStyle/>
          <a:p>
            <a:pPr algn="ctr"/>
            <a:r>
              <a:rPr lang="ru-RU" sz="2800" b="1" i="1" cap="all" dirty="0">
                <a:solidFill>
                  <a:srgbClr val="00A642"/>
                </a:solidFill>
                <a:effectLst>
                  <a:outerShdw blurRad="38100" dist="38100" dir="2700000" algn="tl">
                    <a:srgbClr val="000000">
                      <a:alpha val="43137"/>
                    </a:srgbClr>
                  </a:outerShdw>
                </a:effectLst>
                <a:latin typeface="+mn-lt"/>
              </a:rPr>
              <a:t>Блок  4. Потребности в области финансовой грамотности</a:t>
            </a:r>
            <a:br>
              <a:rPr lang="ru-RU" sz="2800" b="1" i="1" cap="all" dirty="0">
                <a:solidFill>
                  <a:srgbClr val="00A642"/>
                </a:solidFill>
                <a:effectLst>
                  <a:outerShdw blurRad="38100" dist="38100" dir="2700000" algn="tl">
                    <a:srgbClr val="000000">
                      <a:alpha val="43137"/>
                    </a:srgbClr>
                  </a:outerShdw>
                </a:effectLst>
                <a:latin typeface="+mn-lt"/>
              </a:rPr>
            </a:br>
            <a:br>
              <a:rPr lang="ru-RU" sz="1100" b="1" i="1" cap="all" dirty="0">
                <a:solidFill>
                  <a:srgbClr val="00A642"/>
                </a:solidFill>
                <a:effectLst>
                  <a:outerShdw blurRad="38100" dist="38100" dir="2700000" algn="tl">
                    <a:srgbClr val="000000">
                      <a:alpha val="43137"/>
                    </a:srgbClr>
                  </a:outerShdw>
                </a:effectLst>
                <a:latin typeface="+mn-lt"/>
              </a:rPr>
            </a:br>
            <a:br>
              <a:rPr lang="ru-RU" sz="1100" b="1" i="1" cap="all" dirty="0">
                <a:solidFill>
                  <a:srgbClr val="00A642"/>
                </a:solidFill>
                <a:effectLst>
                  <a:outerShdw blurRad="38100" dist="38100" dir="2700000" algn="tl">
                    <a:srgbClr val="000000">
                      <a:alpha val="43137"/>
                    </a:srgbClr>
                  </a:outerShdw>
                </a:effectLst>
                <a:latin typeface="+mn-lt"/>
              </a:rPr>
            </a:br>
            <a:r>
              <a:rPr lang="ru-RU" sz="2200" b="1" cap="all" dirty="0">
                <a:latin typeface="+mn-lt"/>
              </a:rPr>
              <a:t>Хватает ли вам информации и знаний об управлении своими финансами, о финансовой системе, инструментах и услугах?</a:t>
            </a:r>
            <a:br>
              <a:rPr lang="ru-RU" sz="2200" dirty="0">
                <a:solidFill>
                  <a:schemeClr val="tx1"/>
                </a:solidFill>
                <a:latin typeface="+mn-lt"/>
              </a:rPr>
            </a:br>
            <a:endParaRPr lang="ru-RU" sz="2200" dirty="0">
              <a:solidFill>
                <a:schemeClr val="tx1"/>
              </a:solidFill>
              <a:latin typeface="+mn-lt"/>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187</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99305421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90D08CC5-A8EE-4B00-AD51-41D876BBAF26}"/>
              </a:ext>
            </a:extLst>
          </p:cNvPr>
          <p:cNvSpPr/>
          <p:nvPr/>
        </p:nvSpPr>
        <p:spPr>
          <a:xfrm rot="5400000">
            <a:off x="816533" y="32739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20669"/>
          </a:xfrm>
        </p:spPr>
        <p:txBody>
          <a:bodyPr>
            <a:noAutofit/>
          </a:bodyPr>
          <a:lstStyle/>
          <a:p>
            <a:r>
              <a:rPr lang="ru-RU" sz="2800" dirty="0">
                <a:latin typeface="+mn-lt"/>
              </a:rPr>
              <a:t> </a:t>
            </a:r>
            <a:r>
              <a:rPr lang="ru-RU" sz="2800" b="1" dirty="0">
                <a:latin typeface="+mn-lt"/>
              </a:rPr>
              <a:t>Какой именно информации не хватает?</a:t>
            </a:r>
          </a:p>
        </p:txBody>
      </p:sp>
      <p:sp>
        <p:nvSpPr>
          <p:cNvPr id="4" name="Номер слайда 3"/>
          <p:cNvSpPr>
            <a:spLocks noGrp="1"/>
          </p:cNvSpPr>
          <p:nvPr>
            <p:ph type="sldNum" sz="quarter" idx="12"/>
          </p:nvPr>
        </p:nvSpPr>
        <p:spPr/>
        <p:txBody>
          <a:bodyPr/>
          <a:lstStyle/>
          <a:p>
            <a:fld id="{36AE403C-4EB7-40BC-9395-955F62C492F5}" type="slidenum">
              <a:rPr lang="ru-RU" smtClean="0"/>
              <a:pPr/>
              <a:t>188</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4223347552"/>
              </p:ext>
            </p:extLst>
          </p:nvPr>
        </p:nvGraphicFramePr>
        <p:xfrm>
          <a:off x="309522" y="857232"/>
          <a:ext cx="11644394" cy="5319731"/>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8B25D0A2-EDE6-40EE-8FD4-A6A1B36E111C}"/>
              </a:ext>
            </a:extLst>
          </p:cNvPr>
          <p:cNvSpPr/>
          <p:nvPr/>
        </p:nvSpPr>
        <p:spPr>
          <a:xfrm rot="5400000">
            <a:off x="544661" y="37184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5431"/>
            <a:ext cx="10515600" cy="1063611"/>
          </a:xfrm>
        </p:spPr>
        <p:txBody>
          <a:bodyPr>
            <a:normAutofit fontScale="90000"/>
          </a:bodyPr>
          <a:lstStyle/>
          <a:p>
            <a:pPr algn="just"/>
            <a:r>
              <a:rPr lang="ru-RU" sz="2800" b="1" dirty="0">
                <a:latin typeface="+mn-lt"/>
              </a:rPr>
              <a:t>Каким источникам информации доверяете, когда необходимо принять решение о том, какие выбрать финансовые продукты/услуги или банк?</a:t>
            </a:r>
          </a:p>
        </p:txBody>
      </p:sp>
      <p:sp>
        <p:nvSpPr>
          <p:cNvPr id="4" name="Номер слайда 3"/>
          <p:cNvSpPr>
            <a:spLocks noGrp="1"/>
          </p:cNvSpPr>
          <p:nvPr>
            <p:ph type="sldNum" sz="quarter" idx="12"/>
          </p:nvPr>
        </p:nvSpPr>
        <p:spPr/>
        <p:txBody>
          <a:bodyPr/>
          <a:lstStyle/>
          <a:p>
            <a:fld id="{36AE403C-4EB7-40BC-9395-955F62C492F5}" type="slidenum">
              <a:rPr lang="ru-RU" smtClean="0"/>
              <a:pPr/>
              <a:t>189</a:t>
            </a:fld>
            <a:endParaRPr lang="ru-RU" dirty="0"/>
          </a:p>
        </p:txBody>
      </p:sp>
      <p:graphicFrame>
        <p:nvGraphicFramePr>
          <p:cNvPr id="5" name="Содержимое 4"/>
          <p:cNvGraphicFramePr>
            <a:graphicFrameLocks noGrp="1"/>
          </p:cNvGraphicFramePr>
          <p:nvPr>
            <p:ph idx="1"/>
          </p:nvPr>
        </p:nvGraphicFramePr>
        <p:xfrm>
          <a:off x="838200" y="1428736"/>
          <a:ext cx="10515600" cy="4748227"/>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7A02CF68-D67A-4959-97BB-88D3537DD4A7}"/>
              </a:ext>
            </a:extLst>
          </p:cNvPr>
          <p:cNvSpPr/>
          <p:nvPr/>
        </p:nvSpPr>
        <p:spPr>
          <a:xfrm rot="5400000">
            <a:off x="426477" y="47853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19</a:t>
            </a:fld>
            <a:endParaRPr lang="ru-RU" dirty="0"/>
          </a:p>
        </p:txBody>
      </p:sp>
      <p:sp>
        <p:nvSpPr>
          <p:cNvPr id="4" name="Объект 2">
            <a:extLst>
              <a:ext uri="{FF2B5EF4-FFF2-40B4-BE49-F238E27FC236}">
                <a16:creationId xmlns:a16="http://schemas.microsoft.com/office/drawing/2014/main" id="{F8F2CBAD-57CC-0047-A273-F30D44AC27F7}"/>
              </a:ext>
            </a:extLst>
          </p:cNvPr>
          <p:cNvSpPr txBox="1">
            <a:spLocks/>
          </p:cNvSpPr>
          <p:nvPr/>
        </p:nvSpPr>
        <p:spPr>
          <a:xfrm>
            <a:off x="666735" y="332656"/>
            <a:ext cx="10373619" cy="810328"/>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800" b="1" dirty="0">
                <a:solidFill>
                  <a:srgbClr val="00B050"/>
                </a:solidFill>
              </a:rPr>
              <a:t>1.1. </a:t>
            </a:r>
            <a:r>
              <a:rPr lang="ru-RU" sz="2800" b="1" dirty="0">
                <a:solidFill>
                  <a:srgbClr val="00B050"/>
                </a:solidFill>
              </a:rPr>
              <a:t>Международный опыт в области финансовой грамотности и финансового просвещения: США и Канада</a:t>
            </a:r>
            <a:endParaRPr sz="2800" dirty="0">
              <a:solidFill>
                <a:srgbClr val="00B050"/>
              </a:solidFill>
            </a:endParaRPr>
          </a:p>
        </p:txBody>
      </p:sp>
      <p:sp>
        <p:nvSpPr>
          <p:cNvPr id="5" name="Равнобедренный треугольник 24">
            <a:extLst>
              <a:ext uri="{FF2B5EF4-FFF2-40B4-BE49-F238E27FC236}">
                <a16:creationId xmlns:a16="http://schemas.microsoft.com/office/drawing/2014/main" id="{5205C60F-7B7F-F544-B030-6DCACC9DD244}"/>
              </a:ext>
            </a:extLst>
          </p:cNvPr>
          <p:cNvSpPr/>
          <p:nvPr/>
        </p:nvSpPr>
        <p:spPr>
          <a:xfrm rot="5400000">
            <a:off x="154056"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263352" y="1248410"/>
            <a:ext cx="8424936" cy="3046988"/>
          </a:xfrm>
          <a:prstGeom prst="rect">
            <a:avLst/>
          </a:prstGeom>
        </p:spPr>
        <p:txBody>
          <a:bodyPr wrap="square">
            <a:spAutoFit/>
          </a:bodyPr>
          <a:lstStyle/>
          <a:p>
            <a:pPr algn="just"/>
            <a:r>
              <a:rPr lang="ru-RU" sz="1600" dirty="0"/>
              <a:t>Большую популярность среди школьников получила программа «Funny Money for High Schools Assembly», которая успешно реализуется в школах и проводится профессиональным комедийным актером Джеймсом Канингином. </a:t>
            </a:r>
          </a:p>
          <a:p>
            <a:pPr algn="just"/>
            <a:endParaRPr lang="ru-RU" sz="1600" dirty="0"/>
          </a:p>
          <a:p>
            <a:pPr algn="just"/>
            <a:r>
              <a:rPr lang="ru-RU" sz="1600" dirty="0"/>
              <a:t>Программа представляет собой развлекательное шоу, в котором доступным и понятным для детей языком объясняются такие темы, как: управление собственными финансами, кредиты и долговые обязательства, сбережения и другое. </a:t>
            </a:r>
          </a:p>
          <a:p>
            <a:pPr algn="just"/>
            <a:endParaRPr lang="ru-RU" sz="1600" dirty="0"/>
          </a:p>
          <a:p>
            <a:pPr algn="just"/>
            <a:r>
              <a:rPr lang="ru-RU" sz="1600" dirty="0"/>
              <a:t>Особенностью реализации Национальной программы по финансовой грамотности в Канаде является комплексный подход к образованию по схеме «дети – родители – педагоги», предусматривающей одновременную работу на всех трех направлениях при формировании программ, мероприятий и информационно-образовательных продуктов.</a:t>
            </a:r>
          </a:p>
        </p:txBody>
      </p:sp>
      <p:pic>
        <p:nvPicPr>
          <p:cNvPr id="7" name="Picture 2" descr="C:\Users\Пользователь\Desktop\финграмотность\sred_kanada.png">
            <a:extLst>
              <a:ext uri="{FF2B5EF4-FFF2-40B4-BE49-F238E27FC236}">
                <a16:creationId xmlns:a16="http://schemas.microsoft.com/office/drawing/2014/main" id="{1912E3D6-74AD-4812-A515-692F125EB6FB}"/>
              </a:ext>
            </a:extLst>
          </p:cNvPr>
          <p:cNvPicPr>
            <a:picLocks noChangeAspect="1" noChangeArrowheads="1"/>
          </p:cNvPicPr>
          <p:nvPr/>
        </p:nvPicPr>
        <p:blipFill>
          <a:blip r:embed="rId2"/>
          <a:srcRect/>
          <a:stretch>
            <a:fillRect/>
          </a:stretch>
        </p:blipFill>
        <p:spPr bwMode="auto">
          <a:xfrm>
            <a:off x="8860973" y="1340768"/>
            <a:ext cx="3096344" cy="3125647"/>
          </a:xfrm>
          <a:prstGeom prst="rect">
            <a:avLst/>
          </a:prstGeom>
          <a:noFill/>
        </p:spPr>
      </p:pic>
      <p:pic>
        <p:nvPicPr>
          <p:cNvPr id="3074" name="Picture 2" descr="Canadian comic tours with Funny Money program – Red Deer Advocate">
            <a:extLst>
              <a:ext uri="{FF2B5EF4-FFF2-40B4-BE49-F238E27FC236}">
                <a16:creationId xmlns:a16="http://schemas.microsoft.com/office/drawing/2014/main" id="{BED73E59-523D-4646-A791-20D74E1EF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584" y="4330287"/>
            <a:ext cx="2358212" cy="21582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Kid Who Crowdfunded His College Education — In 1987 : NPR">
            <a:extLst>
              <a:ext uri="{FF2B5EF4-FFF2-40B4-BE49-F238E27FC236}">
                <a16:creationId xmlns:a16="http://schemas.microsoft.com/office/drawing/2014/main" id="{B94A907A-CFF1-4B5E-AA09-66854DA7E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145" y="4303630"/>
            <a:ext cx="2790479" cy="219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8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8150" y="357167"/>
            <a:ext cx="10515600" cy="857256"/>
          </a:xfrm>
        </p:spPr>
        <p:txBody>
          <a:bodyPr>
            <a:normAutofit fontScale="90000"/>
          </a:bodyPr>
          <a:lstStyle/>
          <a:p>
            <a:pPr algn="just"/>
            <a:r>
              <a:rPr lang="ru-RU" sz="2800" b="1" dirty="0">
                <a:latin typeface="+mn-lt"/>
              </a:rPr>
              <a:t>Встречали ли опрошенные подобную информацию в последнее время, из каких источников:</a:t>
            </a:r>
          </a:p>
        </p:txBody>
      </p:sp>
      <p:sp>
        <p:nvSpPr>
          <p:cNvPr id="4" name="Номер слайда 3"/>
          <p:cNvSpPr>
            <a:spLocks noGrp="1"/>
          </p:cNvSpPr>
          <p:nvPr>
            <p:ph type="sldNum" sz="quarter" idx="12"/>
          </p:nvPr>
        </p:nvSpPr>
        <p:spPr/>
        <p:txBody>
          <a:bodyPr/>
          <a:lstStyle/>
          <a:p>
            <a:fld id="{36AE403C-4EB7-40BC-9395-955F62C492F5}" type="slidenum">
              <a:rPr lang="ru-RU" smtClean="0"/>
              <a:pPr/>
              <a:t>190</a:t>
            </a:fld>
            <a:endParaRPr lang="ru-RU" dirty="0"/>
          </a:p>
        </p:txBody>
      </p:sp>
      <p:graphicFrame>
        <p:nvGraphicFramePr>
          <p:cNvPr id="5" name="Содержимое 4"/>
          <p:cNvGraphicFramePr>
            <a:graphicFrameLocks noGrp="1"/>
          </p:cNvGraphicFramePr>
          <p:nvPr>
            <p:ph idx="1"/>
          </p:nvPr>
        </p:nvGraphicFramePr>
        <p:xfrm>
          <a:off x="838200" y="1285860"/>
          <a:ext cx="10515600" cy="4891103"/>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2DB01405-527A-4627-8BEE-9CF1CF70A5EA}"/>
              </a:ext>
            </a:extLst>
          </p:cNvPr>
          <p:cNvSpPr/>
          <p:nvPr/>
        </p:nvSpPr>
        <p:spPr>
          <a:xfrm rot="5400000">
            <a:off x="326427" y="41138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220669"/>
            <a:ext cx="10515600" cy="920735"/>
          </a:xfrm>
        </p:spPr>
        <p:txBody>
          <a:bodyPr>
            <a:normAutofit/>
          </a:bodyPr>
          <a:lstStyle/>
          <a:p>
            <a:r>
              <a:rPr lang="ru-RU" sz="2800" b="1" dirty="0">
                <a:latin typeface="+mn-lt"/>
              </a:rPr>
              <a:t>Способы поиска информации о финансовых услугах:</a:t>
            </a:r>
          </a:p>
        </p:txBody>
      </p:sp>
      <p:sp>
        <p:nvSpPr>
          <p:cNvPr id="4" name="Номер слайда 3"/>
          <p:cNvSpPr>
            <a:spLocks noGrp="1"/>
          </p:cNvSpPr>
          <p:nvPr>
            <p:ph type="sldNum" sz="quarter" idx="12"/>
          </p:nvPr>
        </p:nvSpPr>
        <p:spPr/>
        <p:txBody>
          <a:bodyPr/>
          <a:lstStyle/>
          <a:p>
            <a:fld id="{36AE403C-4EB7-40BC-9395-955F62C492F5}" type="slidenum">
              <a:rPr lang="ru-RU" smtClean="0"/>
              <a:pPr/>
              <a:t>191</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671616959"/>
              </p:ext>
            </p:extLst>
          </p:nvPr>
        </p:nvGraphicFramePr>
        <p:xfrm>
          <a:off x="838200" y="1357298"/>
          <a:ext cx="10515600" cy="4819665"/>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DE4D33A8-18CB-4551-A712-9A0C31AB30B0}"/>
              </a:ext>
            </a:extLst>
          </p:cNvPr>
          <p:cNvSpPr/>
          <p:nvPr/>
        </p:nvSpPr>
        <p:spPr>
          <a:xfrm rot="5400000">
            <a:off x="571709" y="41138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20735"/>
          </a:xfrm>
        </p:spPr>
        <p:txBody>
          <a:bodyPr>
            <a:normAutofit/>
          </a:bodyPr>
          <a:lstStyle/>
          <a:p>
            <a:pPr algn="just"/>
            <a:r>
              <a:rPr lang="ru-RU" sz="2800" b="1" dirty="0">
                <a:latin typeface="+mn-lt"/>
              </a:rPr>
              <a:t>Цели установки мобильных приложений финансовых организаций: </a:t>
            </a:r>
          </a:p>
        </p:txBody>
      </p:sp>
      <p:sp>
        <p:nvSpPr>
          <p:cNvPr id="4" name="Номер слайда 3"/>
          <p:cNvSpPr>
            <a:spLocks noGrp="1"/>
          </p:cNvSpPr>
          <p:nvPr>
            <p:ph type="sldNum" sz="quarter" idx="12"/>
          </p:nvPr>
        </p:nvSpPr>
        <p:spPr/>
        <p:txBody>
          <a:bodyPr/>
          <a:lstStyle/>
          <a:p>
            <a:fld id="{36AE403C-4EB7-40BC-9395-955F62C492F5}" type="slidenum">
              <a:rPr lang="ru-RU" smtClean="0"/>
              <a:pPr/>
              <a:t>192</a:t>
            </a:fld>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1853827299"/>
              </p:ext>
            </p:extLst>
          </p:nvPr>
        </p:nvGraphicFramePr>
        <p:xfrm>
          <a:off x="309522" y="1785926"/>
          <a:ext cx="11882478" cy="4818085"/>
        </p:xfrm>
        <a:graphic>
          <a:graphicData uri="http://schemas.openxmlformats.org/drawingml/2006/chart">
            <c:chart xmlns:c="http://schemas.openxmlformats.org/drawingml/2006/chart" xmlns:r="http://schemas.openxmlformats.org/officeDocument/2006/relationships" r:id="rId2"/>
          </a:graphicData>
        </a:graphic>
      </p:graphicFrame>
      <p:sp>
        <p:nvSpPr>
          <p:cNvPr id="6" name="Равнобедренный треугольник 24">
            <a:extLst>
              <a:ext uri="{FF2B5EF4-FFF2-40B4-BE49-F238E27FC236}">
                <a16:creationId xmlns:a16="http://schemas.microsoft.com/office/drawing/2014/main" id="{C3D9FCF6-C0DA-4399-AB23-2F29A14995E9}"/>
              </a:ext>
            </a:extLst>
          </p:cNvPr>
          <p:cNvSpPr/>
          <p:nvPr/>
        </p:nvSpPr>
        <p:spPr>
          <a:xfrm rot="5400000">
            <a:off x="426477" y="434661"/>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8071" y="516213"/>
            <a:ext cx="10472774" cy="642943"/>
          </a:xfrm>
        </p:spPr>
        <p:txBody>
          <a:bodyPr>
            <a:normAutofit fontScale="90000"/>
          </a:bodyPr>
          <a:lstStyle/>
          <a:p>
            <a:br>
              <a:rPr lang="ru-RU" sz="2700" b="1" dirty="0"/>
            </a:br>
            <a:r>
              <a:rPr lang="ru-RU" sz="3100" b="1" dirty="0">
                <a:latin typeface="+mn-lt"/>
              </a:rPr>
              <a:t>Выводы по блоку «ПОТРЕБНОСТИ В ОБЛАСТИ ФИНАНСОВОЙ</a:t>
            </a:r>
            <a:br>
              <a:rPr lang="ru-RU" sz="3100" b="1" dirty="0">
                <a:latin typeface="+mn-lt"/>
              </a:rPr>
            </a:br>
            <a:r>
              <a:rPr lang="ru-RU" sz="3100" b="1" dirty="0">
                <a:latin typeface="+mn-lt"/>
              </a:rPr>
              <a:t>ГРАМОТНОСТИ»</a:t>
            </a:r>
            <a:br>
              <a:rPr lang="ru-RU" sz="2800" dirty="0">
                <a:solidFill>
                  <a:srgbClr val="00A642"/>
                </a:solidFill>
                <a:latin typeface="+mn-lt"/>
              </a:rPr>
            </a:br>
            <a:endParaRPr lang="ru-RU" sz="2800" b="1" dirty="0">
              <a:solidFill>
                <a:srgbClr val="00A642"/>
              </a:solidFill>
              <a:latin typeface="+mn-lt"/>
            </a:endParaRPr>
          </a:p>
        </p:txBody>
      </p:sp>
      <p:sp>
        <p:nvSpPr>
          <p:cNvPr id="3" name="Содержимое 2"/>
          <p:cNvSpPr>
            <a:spLocks noGrp="1"/>
          </p:cNvSpPr>
          <p:nvPr>
            <p:ph idx="1"/>
          </p:nvPr>
        </p:nvSpPr>
        <p:spPr>
          <a:xfrm>
            <a:off x="815144" y="1237042"/>
            <a:ext cx="10515600" cy="5286412"/>
          </a:xfrm>
        </p:spPr>
        <p:txBody>
          <a:bodyPr>
            <a:normAutofit fontScale="92500" lnSpcReduction="10000"/>
          </a:bodyPr>
          <a:lstStyle/>
          <a:p>
            <a:pPr marL="57150" indent="-285750" algn="just">
              <a:spcBef>
                <a:spcPts val="0"/>
              </a:spcBef>
            </a:pPr>
            <a:r>
              <a:rPr lang="ru-RU" sz="1700" dirty="0">
                <a:solidFill>
                  <a:schemeClr val="tx1"/>
                </a:solidFill>
              </a:rPr>
              <a:t>Основной доле опрошенных частично хватает информации и знаний об управлении своими финансами, о финансовых институтах и услугах – 39,2 %, тех, кому не хватает такой информации – 33,4 % и хватает – 30,2 %.</a:t>
            </a:r>
          </a:p>
          <a:p>
            <a:pPr marL="57150" indent="-285750" algn="just">
              <a:spcBef>
                <a:spcPts val="0"/>
              </a:spcBef>
            </a:pPr>
            <a:endParaRPr lang="ru-RU" sz="1700" dirty="0">
              <a:solidFill>
                <a:schemeClr val="tx1"/>
              </a:solidFill>
            </a:endParaRPr>
          </a:p>
          <a:p>
            <a:pPr marL="57150" indent="-285750" algn="just">
              <a:spcBef>
                <a:spcPts val="0"/>
              </a:spcBef>
            </a:pPr>
            <a:r>
              <a:rPr lang="ru-RU" sz="1700" dirty="0">
                <a:solidFill>
                  <a:schemeClr val="tx1"/>
                </a:solidFill>
              </a:rPr>
              <a:t>Больше всего не хватает информации о страховых продуктах и рынке страховых услуг – 37,4 %, об особенностях различных видов банковских услуг и продуктов – 27,4 % и о планировании и ведении семейного бюджета – 20,9 %.</a:t>
            </a:r>
          </a:p>
          <a:p>
            <a:pPr marL="57150" indent="-285750" algn="just">
              <a:spcBef>
                <a:spcPts val="0"/>
              </a:spcBef>
            </a:pPr>
            <a:endParaRPr lang="ru-RU" sz="1700" dirty="0">
              <a:solidFill>
                <a:schemeClr val="tx1"/>
              </a:solidFill>
            </a:endParaRPr>
          </a:p>
          <a:p>
            <a:pPr marL="57150" indent="-285750" algn="just">
              <a:spcBef>
                <a:spcPts val="0"/>
              </a:spcBef>
            </a:pPr>
            <a:r>
              <a:rPr lang="ru-RU" sz="1700" dirty="0">
                <a:solidFill>
                  <a:schemeClr val="tx1"/>
                </a:solidFill>
              </a:rPr>
              <a:t>Наибольшим доверием при выборе финансового продукта пользуются: </a:t>
            </a:r>
          </a:p>
          <a:p>
            <a:pPr marL="0" indent="-514350" algn="just">
              <a:spcBef>
                <a:spcPts val="0"/>
              </a:spcBef>
              <a:buAutoNum type="arabicPeriod"/>
            </a:pPr>
            <a:r>
              <a:rPr lang="ru-RU" sz="1700" dirty="0">
                <a:solidFill>
                  <a:schemeClr val="tx1"/>
                </a:solidFill>
              </a:rPr>
              <a:t>консультации в банке – 42,6 %; </a:t>
            </a:r>
          </a:p>
          <a:p>
            <a:pPr marL="0" indent="-514350" algn="just">
              <a:spcBef>
                <a:spcPts val="0"/>
              </a:spcBef>
              <a:buAutoNum type="arabicPeriod"/>
            </a:pPr>
            <a:r>
              <a:rPr lang="ru-RU" sz="1700" dirty="0">
                <a:solidFill>
                  <a:schemeClr val="tx1"/>
                </a:solidFill>
              </a:rPr>
              <a:t>личный опыт – 36,4 %; </a:t>
            </a:r>
          </a:p>
          <a:p>
            <a:pPr marL="0" indent="-514350" algn="just">
              <a:spcBef>
                <a:spcPts val="0"/>
              </a:spcBef>
              <a:buAutoNum type="arabicPeriod"/>
            </a:pPr>
            <a:r>
              <a:rPr lang="ru-RU" sz="1700" dirty="0">
                <a:solidFill>
                  <a:schemeClr val="tx1"/>
                </a:solidFill>
              </a:rPr>
              <a:t>публичные лекции, семинары – 17,7 %;</a:t>
            </a:r>
          </a:p>
          <a:p>
            <a:pPr marL="0" indent="-514350" algn="just">
              <a:lnSpc>
                <a:spcPct val="100000"/>
              </a:lnSpc>
              <a:spcBef>
                <a:spcPts val="0"/>
              </a:spcBef>
              <a:buFont typeface="Arial" panose="020B0604020202020204" pitchFamily="34" charset="0"/>
              <a:buAutoNum type="arabicPeriod"/>
            </a:pPr>
            <a:r>
              <a:rPr lang="ru-RU" sz="1700" dirty="0">
                <a:solidFill>
                  <a:schemeClr val="tx1"/>
                </a:solidFill>
              </a:rPr>
              <a:t>советы друга – 13,6 %.</a:t>
            </a:r>
          </a:p>
          <a:p>
            <a:pPr marL="0" indent="-514350" algn="just">
              <a:lnSpc>
                <a:spcPct val="100000"/>
              </a:lnSpc>
              <a:spcBef>
                <a:spcPts val="0"/>
              </a:spcBef>
              <a:buFont typeface="Arial" panose="020B0604020202020204" pitchFamily="34" charset="0"/>
              <a:buAutoNum type="arabicPeriod"/>
            </a:pPr>
            <a:endParaRPr lang="ru-RU" sz="1700" dirty="0">
              <a:solidFill>
                <a:schemeClr val="tx1"/>
              </a:solidFill>
            </a:endParaRPr>
          </a:p>
          <a:p>
            <a:pPr marL="57150" indent="-285750" algn="just">
              <a:lnSpc>
                <a:spcPct val="100000"/>
              </a:lnSpc>
              <a:spcBef>
                <a:spcPts val="0"/>
              </a:spcBef>
            </a:pPr>
            <a:r>
              <a:rPr lang="ru-RU" sz="1700" dirty="0">
                <a:solidFill>
                  <a:schemeClr val="tx1"/>
                </a:solidFill>
              </a:rPr>
              <a:t>Основными источниками информации о банках, финансовых услугах у опрошенных являются:</a:t>
            </a:r>
          </a:p>
          <a:p>
            <a:pPr marL="0" indent="-514350" algn="just">
              <a:lnSpc>
                <a:spcPct val="100000"/>
              </a:lnSpc>
              <a:spcBef>
                <a:spcPts val="0"/>
              </a:spcBef>
              <a:buFont typeface="Arial" panose="020B0604020202020204" pitchFamily="34" charset="0"/>
              <a:buAutoNum type="arabicPeriod"/>
            </a:pPr>
            <a:r>
              <a:rPr lang="ru-RU" sz="1700" dirty="0">
                <a:solidFill>
                  <a:schemeClr val="tx1"/>
                </a:solidFill>
              </a:rPr>
              <a:t>консультации в банке – 35 %;</a:t>
            </a:r>
          </a:p>
          <a:p>
            <a:pPr marL="0" indent="-514350" algn="just">
              <a:lnSpc>
                <a:spcPct val="100000"/>
              </a:lnSpc>
              <a:spcBef>
                <a:spcPts val="0"/>
              </a:spcBef>
              <a:buFont typeface="Arial" panose="020B0604020202020204" pitchFamily="34" charset="0"/>
              <a:buAutoNum type="arabicPeriod"/>
            </a:pPr>
            <a:r>
              <a:rPr lang="ru-RU" sz="1700" dirty="0">
                <a:solidFill>
                  <a:schemeClr val="tx1"/>
                </a:solidFill>
              </a:rPr>
              <a:t>личный опыт – 29,5 %;</a:t>
            </a:r>
          </a:p>
          <a:p>
            <a:pPr marL="0" indent="-514350" algn="just">
              <a:lnSpc>
                <a:spcPct val="100000"/>
              </a:lnSpc>
              <a:spcBef>
                <a:spcPts val="0"/>
              </a:spcBef>
              <a:buFont typeface="Arial" panose="020B0604020202020204" pitchFamily="34" charset="0"/>
              <a:buAutoNum type="arabicPeriod"/>
            </a:pPr>
            <a:r>
              <a:rPr lang="ru-RU" sz="1700" dirty="0">
                <a:solidFill>
                  <a:schemeClr val="tx1"/>
                </a:solidFill>
              </a:rPr>
              <a:t>публичные лекции, семинары – 16,9 %;</a:t>
            </a:r>
          </a:p>
          <a:p>
            <a:pPr marL="0" indent="-514350" algn="just">
              <a:lnSpc>
                <a:spcPct val="100000"/>
              </a:lnSpc>
              <a:spcBef>
                <a:spcPts val="0"/>
              </a:spcBef>
              <a:buFont typeface="Arial" panose="020B0604020202020204" pitchFamily="34" charset="0"/>
              <a:buAutoNum type="arabicPeriod"/>
            </a:pPr>
            <a:r>
              <a:rPr lang="en-US" sz="1700" dirty="0">
                <a:solidFill>
                  <a:schemeClr val="tx1"/>
                </a:solidFill>
              </a:rPr>
              <a:t>call</a:t>
            </a:r>
            <a:r>
              <a:rPr lang="ru-RU" sz="1700" dirty="0">
                <a:solidFill>
                  <a:schemeClr val="tx1"/>
                </a:solidFill>
              </a:rPr>
              <a:t>-центры – 13,1 %.</a:t>
            </a:r>
          </a:p>
          <a:p>
            <a:pPr marL="0" indent="0" algn="just">
              <a:lnSpc>
                <a:spcPct val="100000"/>
              </a:lnSpc>
              <a:spcBef>
                <a:spcPts val="0"/>
              </a:spcBef>
              <a:buFont typeface="Arial" panose="020B0604020202020204" pitchFamily="34" charset="0"/>
              <a:buNone/>
            </a:pPr>
            <a:endParaRPr lang="ru-RU" sz="1700" dirty="0">
              <a:solidFill>
                <a:schemeClr val="tx1"/>
              </a:solidFill>
            </a:endParaRPr>
          </a:p>
          <a:p>
            <a:pPr marL="0" indent="-514350" algn="just">
              <a:lnSpc>
                <a:spcPct val="100000"/>
              </a:lnSpc>
              <a:spcBef>
                <a:spcPts val="0"/>
              </a:spcBef>
            </a:pPr>
            <a:r>
              <a:rPr lang="ru-RU" sz="1700" dirty="0">
                <a:solidFill>
                  <a:schemeClr val="tx1"/>
                </a:solidFill>
              </a:rPr>
              <a:t>Основными средствами поиска информации о финансовых, в частности банковских услугах, являются:</a:t>
            </a:r>
          </a:p>
          <a:p>
            <a:pPr marL="0" indent="-514350" algn="just">
              <a:lnSpc>
                <a:spcPct val="100000"/>
              </a:lnSpc>
              <a:spcBef>
                <a:spcPts val="0"/>
              </a:spcBef>
              <a:buAutoNum type="arabicPeriod"/>
            </a:pPr>
            <a:r>
              <a:rPr lang="ru-RU" sz="1700" dirty="0">
                <a:solidFill>
                  <a:schemeClr val="tx1"/>
                </a:solidFill>
              </a:rPr>
              <a:t>консультации в банке – 49,8 %;</a:t>
            </a:r>
          </a:p>
          <a:p>
            <a:pPr marL="0" indent="-514350" algn="just">
              <a:lnSpc>
                <a:spcPct val="100000"/>
              </a:lnSpc>
              <a:spcBef>
                <a:spcPts val="0"/>
              </a:spcBef>
              <a:buAutoNum type="arabicPeriod"/>
            </a:pPr>
            <a:r>
              <a:rPr lang="ru-RU" sz="1700" dirty="0">
                <a:solidFill>
                  <a:schemeClr val="tx1"/>
                </a:solidFill>
              </a:rPr>
              <a:t>советы друга – 31,3 %;</a:t>
            </a:r>
          </a:p>
          <a:p>
            <a:pPr marL="0" indent="-514350" algn="just">
              <a:lnSpc>
                <a:spcPct val="100000"/>
              </a:lnSpc>
              <a:spcBef>
                <a:spcPts val="0"/>
              </a:spcBef>
              <a:buFont typeface="Arial" panose="020B0604020202020204" pitchFamily="34" charset="0"/>
              <a:buAutoNum type="arabicPeriod"/>
            </a:pPr>
            <a:r>
              <a:rPr lang="ru-RU" sz="1700" dirty="0">
                <a:solidFill>
                  <a:schemeClr val="tx1"/>
                </a:solidFill>
              </a:rPr>
              <a:t>информация в СМИ, интернете – 21,4%;</a:t>
            </a:r>
          </a:p>
          <a:p>
            <a:pPr marL="0" indent="-514350" algn="just">
              <a:lnSpc>
                <a:spcPct val="100000"/>
              </a:lnSpc>
              <a:spcBef>
                <a:spcPts val="0"/>
              </a:spcBef>
              <a:buFont typeface="Arial" panose="020B0604020202020204" pitchFamily="34" charset="0"/>
              <a:buAutoNum type="arabicPeriod"/>
            </a:pPr>
            <a:r>
              <a:rPr lang="ru-RU" sz="1700" dirty="0">
                <a:solidFill>
                  <a:schemeClr val="tx1"/>
                </a:solidFill>
              </a:rPr>
              <a:t>статьи, страницы в соцсетях – 20,5%.</a:t>
            </a:r>
          </a:p>
          <a:p>
            <a:pPr marL="0" indent="-514350" algn="just">
              <a:lnSpc>
                <a:spcPct val="100000"/>
              </a:lnSpc>
              <a:spcBef>
                <a:spcPts val="0"/>
              </a:spcBef>
            </a:pPr>
            <a:endParaRPr lang="ru-RU" sz="1700" dirty="0">
              <a:solidFill>
                <a:schemeClr val="tx1"/>
              </a:solidFill>
            </a:endParaRPr>
          </a:p>
          <a:p>
            <a:pPr marL="0" indent="-514350" algn="just">
              <a:lnSpc>
                <a:spcPct val="100000"/>
              </a:lnSpc>
              <a:spcBef>
                <a:spcPts val="0"/>
              </a:spcBef>
              <a:buFont typeface="Arial" panose="020B0604020202020204" pitchFamily="34" charset="0"/>
              <a:buNone/>
            </a:pPr>
            <a:endParaRPr lang="ru-RU" sz="1700" dirty="0">
              <a:solidFill>
                <a:schemeClr val="tx1"/>
              </a:solidFill>
            </a:endParaRPr>
          </a:p>
          <a:p>
            <a:pPr marL="0" indent="0" algn="just">
              <a:spcBef>
                <a:spcPts val="0"/>
              </a:spcBef>
              <a:buNone/>
            </a:pPr>
            <a:endParaRPr lang="ru-RU" sz="1700" dirty="0">
              <a:solidFill>
                <a:schemeClr val="tx1"/>
              </a:solidFill>
            </a:endParaRPr>
          </a:p>
          <a:p>
            <a:pPr marL="0" indent="0" algn="just">
              <a:spcBef>
                <a:spcPts val="0"/>
              </a:spcBef>
              <a:buNone/>
            </a:pPr>
            <a:endParaRPr lang="ru-RU" sz="1700" dirty="0">
              <a:solidFill>
                <a:schemeClr val="tx1"/>
              </a:solidFill>
            </a:endParaRPr>
          </a:p>
          <a:p>
            <a:pPr>
              <a:buNone/>
            </a:pPr>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193</a:t>
            </a:fld>
            <a:endParaRPr lang="ru-RU" dirty="0"/>
          </a:p>
        </p:txBody>
      </p:sp>
      <p:sp>
        <p:nvSpPr>
          <p:cNvPr id="5" name="Равнобедренный треугольник 24">
            <a:extLst>
              <a:ext uri="{FF2B5EF4-FFF2-40B4-BE49-F238E27FC236}">
                <a16:creationId xmlns:a16="http://schemas.microsoft.com/office/drawing/2014/main" id="{7A3DAFB6-3F9D-44F5-BA30-EA81CD9EE076}"/>
              </a:ext>
            </a:extLst>
          </p:cNvPr>
          <p:cNvSpPr/>
          <p:nvPr/>
        </p:nvSpPr>
        <p:spPr>
          <a:xfrm rot="5400000">
            <a:off x="512401" y="4450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026" y="357165"/>
            <a:ext cx="10472774" cy="642943"/>
          </a:xfrm>
        </p:spPr>
        <p:txBody>
          <a:bodyPr>
            <a:normAutofit fontScale="90000"/>
          </a:bodyPr>
          <a:lstStyle/>
          <a:p>
            <a:pPr algn="just"/>
            <a:br>
              <a:rPr lang="ru-RU" sz="2700" b="1" dirty="0"/>
            </a:br>
            <a:r>
              <a:rPr lang="ru-RU" sz="3100" b="1" dirty="0">
                <a:latin typeface="+mn-lt"/>
              </a:rPr>
              <a:t>Выводы по блоку «ПОТРЕБНОСТИ В ОБЛАСТИ ФИНАНСОВОЙ</a:t>
            </a:r>
            <a:br>
              <a:rPr lang="ru-RU" sz="3100" b="1" dirty="0">
                <a:latin typeface="+mn-lt"/>
              </a:rPr>
            </a:br>
            <a:r>
              <a:rPr lang="ru-RU" sz="3100" b="1" dirty="0">
                <a:latin typeface="+mn-lt"/>
              </a:rPr>
              <a:t>ГРАМОТНОСТИ»</a:t>
            </a:r>
          </a:p>
        </p:txBody>
      </p:sp>
      <p:sp>
        <p:nvSpPr>
          <p:cNvPr id="3" name="Содержимое 2"/>
          <p:cNvSpPr>
            <a:spLocks noGrp="1"/>
          </p:cNvSpPr>
          <p:nvPr>
            <p:ph idx="1"/>
          </p:nvPr>
        </p:nvSpPr>
        <p:spPr>
          <a:xfrm>
            <a:off x="923852" y="1252500"/>
            <a:ext cx="10472774" cy="2104492"/>
          </a:xfrm>
        </p:spPr>
        <p:txBody>
          <a:bodyPr>
            <a:normAutofit lnSpcReduction="10000"/>
          </a:bodyPr>
          <a:lstStyle/>
          <a:p>
            <a:pPr marL="57150" indent="-285750">
              <a:spcBef>
                <a:spcPts val="0"/>
              </a:spcBef>
            </a:pPr>
            <a:r>
              <a:rPr lang="ru-RU" sz="1600" dirty="0">
                <a:solidFill>
                  <a:schemeClr val="tx1"/>
                </a:solidFill>
              </a:rPr>
              <a:t>Установленное мобильное приложение респондентами используется для:</a:t>
            </a:r>
          </a:p>
          <a:p>
            <a:pPr marL="0" indent="-514350" algn="just">
              <a:spcBef>
                <a:spcPts val="0"/>
              </a:spcBef>
              <a:buFont typeface="Arial" panose="020B0604020202020204" pitchFamily="34" charset="0"/>
              <a:buAutoNum type="arabicPeriod"/>
            </a:pPr>
            <a:r>
              <a:rPr lang="ru-RU" sz="1600" dirty="0">
                <a:solidFill>
                  <a:schemeClr val="tx1"/>
                </a:solidFill>
              </a:rPr>
              <a:t>оплаты коммунальных платежей – 47,3 %;</a:t>
            </a:r>
          </a:p>
          <a:p>
            <a:pPr marL="0" indent="-514350" algn="just">
              <a:spcBef>
                <a:spcPts val="0"/>
              </a:spcBef>
              <a:buFont typeface="Arial" panose="020B0604020202020204" pitchFamily="34" charset="0"/>
              <a:buAutoNum type="arabicPeriod"/>
            </a:pPr>
            <a:r>
              <a:rPr lang="ru-RU" sz="1600" dirty="0">
                <a:solidFill>
                  <a:schemeClr val="tx1"/>
                </a:solidFill>
              </a:rPr>
              <a:t>проведения платежей – 47,2 %;</a:t>
            </a:r>
          </a:p>
          <a:p>
            <a:pPr marL="0" indent="-514350" algn="just">
              <a:spcBef>
                <a:spcPts val="0"/>
              </a:spcBef>
              <a:buFont typeface="Arial" panose="020B0604020202020204" pitchFamily="34" charset="0"/>
              <a:buAutoNum type="arabicPeriod"/>
            </a:pPr>
            <a:r>
              <a:rPr lang="ru-RU" sz="1600" dirty="0">
                <a:solidFill>
                  <a:schemeClr val="tx1"/>
                </a:solidFill>
              </a:rPr>
              <a:t>покупки товаров и услуг – 35,5 %;</a:t>
            </a:r>
          </a:p>
          <a:p>
            <a:pPr marL="0" indent="-514350" algn="just">
              <a:spcBef>
                <a:spcPts val="0"/>
              </a:spcBef>
              <a:buFont typeface="Arial" panose="020B0604020202020204" pitchFamily="34" charset="0"/>
              <a:buAutoNum type="arabicPeriod"/>
            </a:pPr>
            <a:r>
              <a:rPr lang="ru-RU" sz="1600" dirty="0">
                <a:solidFill>
                  <a:schemeClr val="tx1"/>
                </a:solidFill>
              </a:rPr>
              <a:t>отслеживания депозитов и счетов – 29,4 %;</a:t>
            </a:r>
          </a:p>
          <a:p>
            <a:pPr marL="0" indent="-514350" algn="just">
              <a:spcBef>
                <a:spcPts val="0"/>
              </a:spcBef>
              <a:buFont typeface="Arial" panose="020B0604020202020204" pitchFamily="34" charset="0"/>
              <a:buAutoNum type="arabicPeriod"/>
            </a:pPr>
            <a:r>
              <a:rPr lang="ru-RU" sz="1600" dirty="0">
                <a:solidFill>
                  <a:schemeClr val="tx1"/>
                </a:solidFill>
              </a:rPr>
              <a:t>отслеживания курса тенге – 18,2 %.</a:t>
            </a:r>
          </a:p>
          <a:p>
            <a:pPr marL="0" indent="-514350" algn="just">
              <a:spcBef>
                <a:spcPts val="0"/>
              </a:spcBef>
              <a:buFont typeface="Arial" panose="020B0604020202020204" pitchFamily="34" charset="0"/>
              <a:buAutoNum type="arabicPeriod"/>
            </a:pPr>
            <a:endParaRPr lang="ru-RU" sz="1600" dirty="0">
              <a:solidFill>
                <a:schemeClr val="tx1"/>
              </a:solidFill>
            </a:endParaRPr>
          </a:p>
          <a:p>
            <a:pPr marL="0" indent="-514350" algn="just">
              <a:spcBef>
                <a:spcPts val="0"/>
              </a:spcBef>
            </a:pPr>
            <a:r>
              <a:rPr lang="ru-RU" sz="1600" dirty="0">
                <a:solidFill>
                  <a:schemeClr val="tx1"/>
                </a:solidFill>
              </a:rPr>
              <a:t>Таким образом, можно сделать вывод, что потребности опрошенных в области финансовой грамотности находятся на невысоком уровне, существует необходимость в проведении обучения населения, предоставлении им новых знаний.</a:t>
            </a:r>
          </a:p>
        </p:txBody>
      </p:sp>
      <p:sp>
        <p:nvSpPr>
          <p:cNvPr id="4" name="Номер слайда 3"/>
          <p:cNvSpPr>
            <a:spLocks noGrp="1"/>
          </p:cNvSpPr>
          <p:nvPr>
            <p:ph type="sldNum" sz="quarter" idx="12"/>
          </p:nvPr>
        </p:nvSpPr>
        <p:spPr/>
        <p:txBody>
          <a:bodyPr/>
          <a:lstStyle/>
          <a:p>
            <a:fld id="{36AE403C-4EB7-40BC-9395-955F62C492F5}" type="slidenum">
              <a:rPr lang="ru-RU" smtClean="0"/>
              <a:pPr/>
              <a:t>194</a:t>
            </a:fld>
            <a:endParaRPr lang="ru-RU" dirty="0"/>
          </a:p>
        </p:txBody>
      </p:sp>
      <p:sp>
        <p:nvSpPr>
          <p:cNvPr id="5" name="Равнобедренный треугольник 24">
            <a:extLst>
              <a:ext uri="{FF2B5EF4-FFF2-40B4-BE49-F238E27FC236}">
                <a16:creationId xmlns:a16="http://schemas.microsoft.com/office/drawing/2014/main" id="{E949F294-98EF-4F30-BD39-DE20B848C7A9}"/>
              </a:ext>
            </a:extLst>
          </p:cNvPr>
          <p:cNvSpPr/>
          <p:nvPr/>
        </p:nvSpPr>
        <p:spPr>
          <a:xfrm rot="5400000">
            <a:off x="469303" y="47613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5300" name="Picture 4" descr="Что такое мобильное приложение: определение, виды, применение">
            <a:extLst>
              <a:ext uri="{FF2B5EF4-FFF2-40B4-BE49-F238E27FC236}">
                <a16:creationId xmlns:a16="http://schemas.microsoft.com/office/drawing/2014/main" id="{3AA67045-2293-4A9D-816C-B2762E36D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216" y="3609384"/>
            <a:ext cx="4876800" cy="2728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D46719-E1C9-4DF4-88AA-4A8FADCF0DC1}"/>
              </a:ext>
            </a:extLst>
          </p:cNvPr>
          <p:cNvSpPr txBox="1"/>
          <p:nvPr/>
        </p:nvSpPr>
        <p:spPr>
          <a:xfrm>
            <a:off x="3309417" y="1751338"/>
            <a:ext cx="11136807" cy="4608512"/>
          </a:xfrm>
          <a:prstGeom prst="rect">
            <a:avLst/>
          </a:prstGeom>
          <a:noFill/>
        </p:spPr>
        <p:txBody>
          <a:bodyPr wrap="square" lIns="0" tIns="0" rIns="0" bIns="0" rtlCol="0">
            <a:noAutofit/>
          </a:bodyPr>
          <a:lstStyle/>
          <a:p>
            <a:pPr>
              <a:spcBef>
                <a:spcPts val="400"/>
              </a:spcBef>
            </a:pPr>
            <a:endParaRPr lang="ru-RU" sz="1333" dirty="0">
              <a:latin typeface="Arial" pitchFamily="34" charset="0"/>
              <a:cs typeface="Arial" pitchFamily="34" charset="0"/>
            </a:endParaRPr>
          </a:p>
        </p:txBody>
      </p:sp>
      <p:sp>
        <p:nvSpPr>
          <p:cNvPr id="7" name="Заголовок 4">
            <a:extLst>
              <a:ext uri="{FF2B5EF4-FFF2-40B4-BE49-F238E27FC236}">
                <a16:creationId xmlns:a16="http://schemas.microsoft.com/office/drawing/2014/main" id="{6C208E92-F72F-4A40-A0D7-BC00C948A759}"/>
              </a:ext>
            </a:extLst>
          </p:cNvPr>
          <p:cNvSpPr txBox="1">
            <a:spLocks/>
          </p:cNvSpPr>
          <p:nvPr/>
        </p:nvSpPr>
        <p:spPr>
          <a:xfrm>
            <a:off x="695400" y="213883"/>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4. Потребности в области финансовой грамотности</a:t>
            </a:r>
          </a:p>
          <a:p>
            <a:endParaRPr lang="ru-RU" sz="3200" b="1" dirty="0"/>
          </a:p>
        </p:txBody>
      </p:sp>
      <p:sp>
        <p:nvSpPr>
          <p:cNvPr id="8" name="Равнобедренный треугольник 24">
            <a:extLst>
              <a:ext uri="{FF2B5EF4-FFF2-40B4-BE49-F238E27FC236}">
                <a16:creationId xmlns:a16="http://schemas.microsoft.com/office/drawing/2014/main" id="{B7BD1D15-ABBD-EA4F-A258-DD5D214BE6E6}"/>
              </a:ext>
            </a:extLst>
          </p:cNvPr>
          <p:cNvSpPr/>
          <p:nvPr/>
        </p:nvSpPr>
        <p:spPr>
          <a:xfrm rot="5400000">
            <a:off x="239884" y="12514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9" name="Таблица 8">
            <a:extLst>
              <a:ext uri="{FF2B5EF4-FFF2-40B4-BE49-F238E27FC236}">
                <a16:creationId xmlns:a16="http://schemas.microsoft.com/office/drawing/2014/main" id="{CCD78C9B-B6B3-EC4C-95F7-4C3C4B0E74B2}"/>
              </a:ext>
            </a:extLst>
          </p:cNvPr>
          <p:cNvGraphicFramePr>
            <a:graphicFrameLocks noGrp="1"/>
          </p:cNvGraphicFramePr>
          <p:nvPr>
            <p:extLst>
              <p:ext uri="{D42A27DB-BD31-4B8C-83A1-F6EECF244321}">
                <p14:modId xmlns:p14="http://schemas.microsoft.com/office/powerpoint/2010/main" val="519449105"/>
              </p:ext>
            </p:extLst>
          </p:nvPr>
        </p:nvGraphicFramePr>
        <p:xfrm>
          <a:off x="386375" y="670369"/>
          <a:ext cx="2695620" cy="6069212"/>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6069212">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10" name="Прямоугольник 9">
            <a:extLst>
              <a:ext uri="{FF2B5EF4-FFF2-40B4-BE49-F238E27FC236}">
                <a16:creationId xmlns:a16="http://schemas.microsoft.com/office/drawing/2014/main" id="{631130EB-BEEE-694F-93F6-98DA5A323AFC}"/>
              </a:ext>
            </a:extLst>
          </p:cNvPr>
          <p:cNvSpPr/>
          <p:nvPr/>
        </p:nvSpPr>
        <p:spPr>
          <a:xfrm>
            <a:off x="3081995" y="804022"/>
            <a:ext cx="8784976" cy="599138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400" dirty="0"/>
              <a:t>Результаты социологического исследования показали, что в 2021 году увеличилась доля опрошенных (с 28 % в 2020 г. до 39,2 % в 2021 г.), которым хватает информации и знаний об управлении своими финансами, о финансовой системе, инструментах и услугах. Но по-прежнему 33,4 % респондентов указали, что им не хватает знаний о финансовой системе. При этом наиболее информированными были мужчины, а не женщины, жители городов, а не сельской местности, представители среднего возраста, а не молодежи и пенсионеров.</a:t>
            </a:r>
          </a:p>
          <a:p>
            <a:pPr algn="just"/>
            <a:endParaRPr lang="ru-RU" sz="1400" dirty="0"/>
          </a:p>
          <a:p>
            <a:pPr algn="just"/>
            <a:r>
              <a:rPr lang="ru-RU" sz="1400" dirty="0"/>
              <a:t>На вопрос о том, какой именно информации не хватает респондентам, получены данные, что для большей части не хватает информации о страховых продуктах и рынке страховых услуг, об особенностях различных видов банковских услуг и продуктов, о планировании и ведении семейного бюджета. Это требует продолжения процесса интенсивного обучения таких целевых групп, как женщины, молодежь и пенсионеры. </a:t>
            </a:r>
          </a:p>
          <a:p>
            <a:pPr algn="just"/>
            <a:endParaRPr lang="ru-RU" sz="1400" dirty="0"/>
          </a:p>
          <a:p>
            <a:pPr algn="just"/>
            <a:r>
              <a:rPr lang="ru-RU" sz="1400" dirty="0"/>
              <a:t>Источниками информации, которым граждане наиболее доверяют, когда им необходимо принять решение о том, какой финансовый продукт/услугу или банк выбрать, являются: консультации в банке, личный опыт, информационные мобильные приложения, советы друга, родственника, коллеги. </a:t>
            </a:r>
          </a:p>
          <a:p>
            <a:pPr algn="just"/>
            <a:endParaRPr lang="ru-RU" sz="1400" dirty="0"/>
          </a:p>
          <a:p>
            <a:pPr algn="just"/>
            <a:r>
              <a:rPr lang="ru-RU" sz="1400" dirty="0"/>
              <a:t>Улучшилась ситуация в 2021 году с доверием к публичным лекциям и семинарам, информационно-аналитическим материалам и статьям в интернете. В 2021 году опрошенные стали им доверять больше. Вероятно, это связано с переходом на онлайн-обучение и освоение новых программ и возможностей получения знаний в интернете в период пандемии.</a:t>
            </a:r>
          </a:p>
          <a:p>
            <a:pPr algn="just"/>
            <a:endParaRPr lang="ru-RU" sz="1400" dirty="0"/>
          </a:p>
          <a:p>
            <a:pPr algn="just"/>
            <a:r>
              <a:rPr lang="ru-RU" sz="1400" dirty="0"/>
              <a:t> Уровень доверия населения к информации о финансовых продуктах и услугах не очень высокий, и поэтому казахстанцы доверяют либо официальным структурам (банкам), либо опыту их родственников, друзей, коллег. Вероятно, это связано с увеличившейся долей мошенничества, в том числе в сфере банковских услуг и формировании у населения определенных страхов и опасений по поводу использования новых финансовых услуг и обращения к новым финансовым структурам. Данная ситуация требует изменения стратегии продвижения новых финансовых услуг, в частности банковских продуктов.</a:t>
            </a:r>
          </a:p>
          <a:p>
            <a:pPr algn="just">
              <a:spcBef>
                <a:spcPts val="400"/>
              </a:spcBef>
            </a:pPr>
            <a:endParaRPr lang="ru-RU" sz="1600" dirty="0"/>
          </a:p>
        </p:txBody>
      </p:sp>
    </p:spTree>
    <p:extLst>
      <p:ext uri="{BB962C8B-B14F-4D97-AF65-F5344CB8AC3E}">
        <p14:creationId xmlns:p14="http://schemas.microsoft.com/office/powerpoint/2010/main" val="233292097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38084" y="214290"/>
            <a:ext cx="8929750" cy="6643710"/>
          </a:xfrm>
        </p:spPr>
        <p:txBody>
          <a:bodyPr>
            <a:noAutofit/>
          </a:bodyPr>
          <a:lstStyle/>
          <a:p>
            <a:pPr marL="0" indent="0" algn="just">
              <a:buNone/>
            </a:pPr>
            <a:r>
              <a:rPr lang="en-US" sz="2400" b="1" dirty="0"/>
              <a:t>         </a:t>
            </a:r>
            <a:r>
              <a:rPr lang="ru-RU" sz="2400" b="1" dirty="0"/>
              <a:t>МЕТОДИКА РАСЧЕТА ИНДЕКСА ФИНАНСОВОЙ ГРАМОТНОСТИ </a:t>
            </a:r>
          </a:p>
          <a:p>
            <a:pPr algn="just">
              <a:buNone/>
            </a:pPr>
            <a:r>
              <a:rPr lang="ru-RU" sz="2400" b="1" dirty="0"/>
              <a:t>НАСЕЛЕНИЯ ЗА 2021 ГОД</a:t>
            </a:r>
          </a:p>
          <a:p>
            <a:pPr algn="ctr">
              <a:buNone/>
            </a:pPr>
            <a:endParaRPr lang="ru-RU" sz="2400" dirty="0"/>
          </a:p>
          <a:p>
            <a:endParaRPr lang="ru-RU" sz="2400" dirty="0"/>
          </a:p>
          <a:p>
            <a:pPr>
              <a:buNone/>
            </a:pPr>
            <a:endParaRPr lang="ru-RU" sz="2400"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196</a:t>
            </a:fld>
            <a:endParaRPr lang="ru-RU" dirty="0"/>
          </a:p>
        </p:txBody>
      </p:sp>
      <p:pic>
        <p:nvPicPr>
          <p:cNvPr id="3074" name="Picture 2" descr="C:\Users\Пользователь\Desktop\финграмотность\72e2742c.jpg"/>
          <p:cNvPicPr>
            <a:picLocks noChangeAspect="1" noChangeArrowheads="1"/>
          </p:cNvPicPr>
          <p:nvPr/>
        </p:nvPicPr>
        <p:blipFill>
          <a:blip r:embed="rId2"/>
          <a:srcRect/>
          <a:stretch>
            <a:fillRect/>
          </a:stretch>
        </p:blipFill>
        <p:spPr bwMode="auto">
          <a:xfrm>
            <a:off x="9264352" y="1675868"/>
            <a:ext cx="2808312" cy="3214710"/>
          </a:xfrm>
          <a:prstGeom prst="rect">
            <a:avLst/>
          </a:prstGeom>
          <a:noFill/>
        </p:spPr>
      </p:pic>
      <p:sp>
        <p:nvSpPr>
          <p:cNvPr id="5" name="Прямоугольник 4">
            <a:extLst>
              <a:ext uri="{FF2B5EF4-FFF2-40B4-BE49-F238E27FC236}">
                <a16:creationId xmlns:a16="http://schemas.microsoft.com/office/drawing/2014/main" id="{22B90A11-5940-4F6C-884D-4B2D24016B80}"/>
              </a:ext>
            </a:extLst>
          </p:cNvPr>
          <p:cNvSpPr/>
          <p:nvPr/>
        </p:nvSpPr>
        <p:spPr>
          <a:xfrm>
            <a:off x="374509" y="1693265"/>
            <a:ext cx="8784976" cy="414472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2000" b="1" dirty="0"/>
              <a:t>Индекс финансовой грамотности </a:t>
            </a:r>
            <a:r>
              <a:rPr lang="ru-RU" sz="2000" dirty="0"/>
              <a:t>вычислен по методу расчета среднего арифметического значения из трех соответствующих компонентов: </a:t>
            </a:r>
          </a:p>
          <a:p>
            <a:pPr algn="just">
              <a:spcBef>
                <a:spcPts val="400"/>
              </a:spcBef>
            </a:pPr>
            <a:endParaRPr lang="ru-RU" sz="2000" dirty="0"/>
          </a:p>
          <a:p>
            <a:pPr marL="342900" indent="-342900" algn="just">
              <a:spcBef>
                <a:spcPts val="400"/>
              </a:spcBef>
              <a:buFont typeface="Arial" panose="020B0604020202020204" pitchFamily="34" charset="0"/>
              <a:buChar char="•"/>
            </a:pPr>
            <a:r>
              <a:rPr lang="ru-RU" sz="2000" i="1" dirty="0"/>
              <a:t>«Управление собственными финансовыми средствами»</a:t>
            </a:r>
            <a:r>
              <a:rPr lang="en-US" sz="2000" i="1" dirty="0"/>
              <a:t>;</a:t>
            </a:r>
          </a:p>
          <a:p>
            <a:pPr marL="342900" indent="-342900" algn="just">
              <a:spcBef>
                <a:spcPts val="400"/>
              </a:spcBef>
              <a:buFont typeface="Arial" panose="020B0604020202020204" pitchFamily="34" charset="0"/>
              <a:buChar char="•"/>
            </a:pPr>
            <a:r>
              <a:rPr lang="ru-RU" sz="2000" i="1" dirty="0"/>
              <a:t>«Умение использовать финансовые услуги»</a:t>
            </a:r>
            <a:r>
              <a:rPr lang="en-US" sz="2000" i="1" dirty="0"/>
              <a:t>;</a:t>
            </a:r>
            <a:r>
              <a:rPr lang="ru-RU" sz="2000" i="1" dirty="0"/>
              <a:t> </a:t>
            </a:r>
          </a:p>
          <a:p>
            <a:pPr marL="342900" indent="-342900" algn="just">
              <a:spcBef>
                <a:spcPts val="400"/>
              </a:spcBef>
              <a:buFont typeface="Arial" panose="020B0604020202020204" pitchFamily="34" charset="0"/>
              <a:buChar char="•"/>
            </a:pPr>
            <a:r>
              <a:rPr lang="ru-RU" sz="2000" i="1" dirty="0"/>
              <a:t>«Информированность о финансовой системе». </a:t>
            </a:r>
          </a:p>
          <a:p>
            <a:pPr marL="342900" indent="-342900" algn="just">
              <a:spcBef>
                <a:spcPts val="400"/>
              </a:spcBef>
              <a:buFont typeface="Arial" panose="020B0604020202020204" pitchFamily="34" charset="0"/>
              <a:buChar char="•"/>
            </a:pPr>
            <a:endParaRPr lang="ru-RU" sz="2000" dirty="0"/>
          </a:p>
          <a:p>
            <a:pPr algn="just">
              <a:spcBef>
                <a:spcPts val="400"/>
              </a:spcBef>
            </a:pPr>
            <a:r>
              <a:rPr lang="ru-RU" sz="2000" dirty="0"/>
              <a:t>Для расчета каждого вышеуказанного компонента избраны наивысшие процентные показатели ответа по вопросам из блока. </a:t>
            </a:r>
          </a:p>
          <a:p>
            <a:pPr algn="just">
              <a:spcBef>
                <a:spcPts val="400"/>
              </a:spcBef>
            </a:pPr>
            <a:r>
              <a:rPr lang="ru-RU" sz="2000" dirty="0"/>
              <a:t>К вопросам с балльным шкалированием и множественными вариантами ответов применен также метод расчета среднего арифметического значения из наивысших показателей по предложенным утверждениям. </a:t>
            </a:r>
          </a:p>
        </p:txBody>
      </p:sp>
      <p:sp>
        <p:nvSpPr>
          <p:cNvPr id="6" name="Равнобедренный треугольник 24">
            <a:extLst>
              <a:ext uri="{FF2B5EF4-FFF2-40B4-BE49-F238E27FC236}">
                <a16:creationId xmlns:a16="http://schemas.microsoft.com/office/drawing/2014/main" id="{49036D1A-AC29-4F9B-8311-AF8A600B9CD0}"/>
              </a:ext>
            </a:extLst>
          </p:cNvPr>
          <p:cNvSpPr/>
          <p:nvPr/>
        </p:nvSpPr>
        <p:spPr>
          <a:xfrm rot="5400000">
            <a:off x="367786" y="20296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6AE403C-4EB7-40BC-9395-955F62C492F5}" type="slidenum">
              <a:rPr lang="ru-RU" smtClean="0"/>
              <a:pPr/>
              <a:t>197</a:t>
            </a:fld>
            <a:endParaRPr lang="ru-RU" dirty="0"/>
          </a:p>
        </p:txBody>
      </p:sp>
      <p:pic>
        <p:nvPicPr>
          <p:cNvPr id="2050" name="Picture 2" descr="C:\Users\Пользователь\Desktop\финграмотность\unnamed.png"/>
          <p:cNvPicPr>
            <a:picLocks noChangeAspect="1" noChangeArrowheads="1"/>
          </p:cNvPicPr>
          <p:nvPr/>
        </p:nvPicPr>
        <p:blipFill>
          <a:blip r:embed="rId2"/>
          <a:srcRect/>
          <a:stretch>
            <a:fillRect/>
          </a:stretch>
        </p:blipFill>
        <p:spPr bwMode="auto">
          <a:xfrm>
            <a:off x="238084" y="1500174"/>
            <a:ext cx="2714644" cy="4000528"/>
          </a:xfrm>
          <a:prstGeom prst="rect">
            <a:avLst/>
          </a:prstGeom>
          <a:noFill/>
        </p:spPr>
      </p:pic>
      <p:sp>
        <p:nvSpPr>
          <p:cNvPr id="8" name="Прямоугольник 7">
            <a:extLst>
              <a:ext uri="{FF2B5EF4-FFF2-40B4-BE49-F238E27FC236}">
                <a16:creationId xmlns:a16="http://schemas.microsoft.com/office/drawing/2014/main" id="{0796962A-40D9-491F-915E-50781AE59CD7}"/>
              </a:ext>
            </a:extLst>
          </p:cNvPr>
          <p:cNvSpPr/>
          <p:nvPr/>
        </p:nvSpPr>
        <p:spPr>
          <a:xfrm>
            <a:off x="3287688" y="1518288"/>
            <a:ext cx="8784976" cy="4606389"/>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2000" dirty="0"/>
              <a:t>Согласно опросному листу, в компоненты Индекса входят следующее количество вопросов в % соотношении:</a:t>
            </a:r>
          </a:p>
          <a:p>
            <a:pPr marL="457200" indent="-457200" algn="just">
              <a:spcBef>
                <a:spcPts val="400"/>
              </a:spcBef>
              <a:buFont typeface="+mj-lt"/>
              <a:buAutoNum type="arabicPeriod"/>
            </a:pPr>
            <a:r>
              <a:rPr lang="ru-RU" sz="2000" dirty="0"/>
              <a:t>«Управление собственными финансовыми средствами» </a:t>
            </a:r>
            <a:r>
              <a:rPr lang="ru-RU" sz="2000" dirty="0">
                <a:solidFill>
                  <a:schemeClr val="tx1"/>
                </a:solidFill>
              </a:rPr>
              <a:t>–</a:t>
            </a:r>
            <a:r>
              <a:rPr lang="ru-RU" sz="2000" dirty="0"/>
              <a:t> 10 вопросов (от 10 по 19);</a:t>
            </a:r>
            <a:endParaRPr lang="en-US" sz="2000" dirty="0"/>
          </a:p>
          <a:p>
            <a:pPr marL="457200" indent="-457200" algn="just">
              <a:spcBef>
                <a:spcPts val="400"/>
              </a:spcBef>
              <a:buFont typeface="+mj-lt"/>
              <a:buAutoNum type="arabicPeriod"/>
            </a:pPr>
            <a:r>
              <a:rPr lang="ru-RU" sz="2000" dirty="0"/>
              <a:t>«Умение использовать финансовые услуги» </a:t>
            </a:r>
            <a:r>
              <a:rPr lang="ru-RU" sz="2000" dirty="0">
                <a:solidFill>
                  <a:schemeClr val="tx1"/>
                </a:solidFill>
              </a:rPr>
              <a:t>–</a:t>
            </a:r>
            <a:r>
              <a:rPr lang="ru-RU" sz="2000" dirty="0"/>
              <a:t> 13 вопросов (от 20 по 31);</a:t>
            </a:r>
          </a:p>
          <a:p>
            <a:pPr marL="457200" indent="-457200" algn="just">
              <a:spcBef>
                <a:spcPts val="400"/>
              </a:spcBef>
              <a:buFont typeface="+mj-lt"/>
              <a:buAutoNum type="arabicPeriod"/>
            </a:pPr>
            <a:r>
              <a:rPr lang="ru-RU" sz="2000" dirty="0"/>
              <a:t>«Информированность о финансовой системе» </a:t>
            </a:r>
            <a:r>
              <a:rPr lang="ru-RU" sz="2000" dirty="0">
                <a:solidFill>
                  <a:schemeClr val="tx1"/>
                </a:solidFill>
              </a:rPr>
              <a:t>–</a:t>
            </a:r>
            <a:r>
              <a:rPr lang="ru-RU" sz="2000" dirty="0"/>
              <a:t> 8 вопросов (от 32 по 39).</a:t>
            </a:r>
            <a:endParaRPr lang="en-US" sz="2000" dirty="0"/>
          </a:p>
          <a:p>
            <a:pPr algn="just">
              <a:spcBef>
                <a:spcPts val="400"/>
              </a:spcBef>
            </a:pPr>
            <a:r>
              <a:rPr lang="ru-RU" sz="2000" b="1" dirty="0"/>
              <a:t>1 компонент  </a:t>
            </a:r>
            <a:endParaRPr lang="en-US" sz="2000" b="1" dirty="0"/>
          </a:p>
          <a:p>
            <a:pPr algn="just">
              <a:spcBef>
                <a:spcPts val="400"/>
              </a:spcBef>
            </a:pPr>
            <a:r>
              <a:rPr lang="ru-RU" sz="2000" dirty="0"/>
              <a:t>47,92+42,8+41,62+36,56+70,48+35,08+38,04+39,24+47,64+26,30/10 = </a:t>
            </a:r>
            <a:r>
              <a:rPr lang="ru-RU" sz="2000" b="1" dirty="0"/>
              <a:t>42,57</a:t>
            </a:r>
            <a:endParaRPr lang="en-US" sz="2000" b="1" dirty="0"/>
          </a:p>
          <a:p>
            <a:pPr algn="just">
              <a:spcBef>
                <a:spcPts val="400"/>
              </a:spcBef>
            </a:pPr>
            <a:r>
              <a:rPr lang="ru-RU" sz="2000" b="1" dirty="0"/>
              <a:t>2</a:t>
            </a:r>
            <a:r>
              <a:rPr lang="en-US" sz="2000" b="1" dirty="0"/>
              <a:t> </a:t>
            </a:r>
            <a:r>
              <a:rPr lang="ru-RU" sz="2000" b="1" dirty="0"/>
              <a:t>компонент </a:t>
            </a:r>
          </a:p>
          <a:p>
            <a:pPr algn="just">
              <a:spcBef>
                <a:spcPts val="400"/>
              </a:spcBef>
            </a:pPr>
            <a:r>
              <a:rPr lang="ru-RU" sz="2000" dirty="0"/>
              <a:t> 42,64+37,40+33,00+27,40+43,44+44,92+34,72+33,92+51,04+55,96+32,88+49,40/</a:t>
            </a:r>
          </a:p>
          <a:p>
            <a:pPr algn="just">
              <a:spcBef>
                <a:spcPts val="400"/>
              </a:spcBef>
            </a:pPr>
            <a:r>
              <a:rPr lang="ru-RU" sz="2000" dirty="0"/>
              <a:t>12= </a:t>
            </a:r>
            <a:r>
              <a:rPr lang="ru-RU" sz="2000" b="1" dirty="0"/>
              <a:t>40,56</a:t>
            </a:r>
          </a:p>
          <a:p>
            <a:pPr algn="just">
              <a:spcBef>
                <a:spcPts val="400"/>
              </a:spcBef>
            </a:pPr>
            <a:r>
              <a:rPr lang="ru-RU" sz="2000" b="1" dirty="0"/>
              <a:t>3 компонент  </a:t>
            </a:r>
            <a:endParaRPr lang="en-US" sz="2000" b="1" dirty="0"/>
          </a:p>
          <a:p>
            <a:pPr algn="just">
              <a:spcBef>
                <a:spcPts val="400"/>
              </a:spcBef>
            </a:pPr>
            <a:r>
              <a:rPr lang="ru-RU" sz="2000" dirty="0"/>
              <a:t>39,17+34,04+37,90+31,06+33,92+29,76+34,60+43,11/8= </a:t>
            </a:r>
            <a:r>
              <a:rPr lang="ru-RU" sz="2000" b="1" dirty="0"/>
              <a:t>35,45</a:t>
            </a:r>
          </a:p>
        </p:txBody>
      </p:sp>
      <p:sp>
        <p:nvSpPr>
          <p:cNvPr id="5" name="Равнобедренный треугольник 24">
            <a:extLst>
              <a:ext uri="{FF2B5EF4-FFF2-40B4-BE49-F238E27FC236}">
                <a16:creationId xmlns:a16="http://schemas.microsoft.com/office/drawing/2014/main" id="{04EBB6D1-E419-4226-96F7-7CA0CFE597E9}"/>
              </a:ext>
            </a:extLst>
          </p:cNvPr>
          <p:cNvSpPr/>
          <p:nvPr/>
        </p:nvSpPr>
        <p:spPr>
          <a:xfrm rot="5400000">
            <a:off x="512401" y="4450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E18ECA6B-2CE3-474E-B04A-C6173391D8F4}"/>
              </a:ext>
            </a:extLst>
          </p:cNvPr>
          <p:cNvSpPr/>
          <p:nvPr/>
        </p:nvSpPr>
        <p:spPr>
          <a:xfrm>
            <a:off x="924124" y="438327"/>
            <a:ext cx="9348340" cy="523220"/>
          </a:xfrm>
          <a:prstGeom prst="rect">
            <a:avLst/>
          </a:prstGeom>
        </p:spPr>
        <p:txBody>
          <a:bodyPr wrap="square">
            <a:spAutoFit/>
          </a:bodyPr>
          <a:lstStyle/>
          <a:p>
            <a:r>
              <a:rPr lang="ru-RU" sz="2800" b="1" dirty="0">
                <a:solidFill>
                  <a:schemeClr val="accent1"/>
                </a:solidFill>
                <a:ea typeface="+mj-ea"/>
                <a:cs typeface="+mj-cs"/>
              </a:rPr>
              <a:t>ИНДЕКС ФИНАНСОВОЙ ГРАМОТНОСТИ в 2021 году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6AE403C-4EB7-40BC-9395-955F62C492F5}" type="slidenum">
              <a:rPr lang="ru-RU" smtClean="0"/>
              <a:pPr/>
              <a:t>198</a:t>
            </a:fld>
            <a:endParaRPr lang="ru-RU" dirty="0"/>
          </a:p>
        </p:txBody>
      </p:sp>
      <p:pic>
        <p:nvPicPr>
          <p:cNvPr id="1026" name="Picture 2" descr="Финансовая грамотность населения - Новости - УПФР в Верхотурском уезде -  Государственные организации - Городской округ Верхотурский">
            <a:extLst>
              <a:ext uri="{FF2B5EF4-FFF2-40B4-BE49-F238E27FC236}">
                <a16:creationId xmlns:a16="http://schemas.microsoft.com/office/drawing/2014/main" id="{6B4BE751-960D-47A9-8ACD-AF8E85D9E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1398389"/>
            <a:ext cx="4240832" cy="481102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F35CAD8E-0CC9-4463-BB13-89CEDBB32A03}"/>
              </a:ext>
            </a:extLst>
          </p:cNvPr>
          <p:cNvSpPr/>
          <p:nvPr/>
        </p:nvSpPr>
        <p:spPr>
          <a:xfrm>
            <a:off x="839416" y="1196752"/>
            <a:ext cx="6768752" cy="3642023"/>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2800" b="1" dirty="0"/>
              <a:t>Индекс финансовой грамотности: 42,57+40,56+35,45/3= 39,52</a:t>
            </a:r>
          </a:p>
          <a:p>
            <a:pPr algn="just">
              <a:spcBef>
                <a:spcPts val="400"/>
              </a:spcBef>
            </a:pPr>
            <a:r>
              <a:rPr lang="ru-RU" sz="2800" dirty="0"/>
              <a:t>Наибольший высокий показатель зафиксирован у компонента «Управление собственными финансовыми средствами» </a:t>
            </a:r>
            <a:r>
              <a:rPr lang="ru-RU" sz="2800" dirty="0">
                <a:solidFill>
                  <a:schemeClr val="tx1"/>
                </a:solidFill>
              </a:rPr>
              <a:t>–</a:t>
            </a:r>
            <a:r>
              <a:rPr lang="ru-RU" sz="2800" dirty="0"/>
              <a:t> 42,57%.</a:t>
            </a:r>
          </a:p>
          <a:p>
            <a:pPr algn="just">
              <a:spcBef>
                <a:spcPts val="400"/>
              </a:spcBef>
            </a:pPr>
            <a:r>
              <a:rPr lang="ru-RU" sz="2800" dirty="0"/>
              <a:t>Наименьший </a:t>
            </a:r>
            <a:r>
              <a:rPr lang="ru-RU" sz="2800" dirty="0">
                <a:solidFill>
                  <a:schemeClr val="tx1"/>
                </a:solidFill>
              </a:rPr>
              <a:t>–</a:t>
            </a:r>
            <a:r>
              <a:rPr lang="ru-RU" sz="2800" dirty="0"/>
              <a:t> «Информированность о финансовой системе» </a:t>
            </a:r>
            <a:r>
              <a:rPr lang="ru-RU" sz="2800" dirty="0">
                <a:solidFill>
                  <a:schemeClr val="tx1"/>
                </a:solidFill>
              </a:rPr>
              <a:t>–</a:t>
            </a:r>
            <a:r>
              <a:rPr lang="ru-RU" sz="2800" dirty="0"/>
              <a:t> 35,45%. </a:t>
            </a:r>
          </a:p>
        </p:txBody>
      </p:sp>
      <p:sp>
        <p:nvSpPr>
          <p:cNvPr id="5" name="Равнобедренный треугольник 24">
            <a:extLst>
              <a:ext uri="{FF2B5EF4-FFF2-40B4-BE49-F238E27FC236}">
                <a16:creationId xmlns:a16="http://schemas.microsoft.com/office/drawing/2014/main" id="{AEE1EA2C-76BA-476D-A6F7-9D0869FDEFA3}"/>
              </a:ext>
            </a:extLst>
          </p:cNvPr>
          <p:cNvSpPr/>
          <p:nvPr/>
        </p:nvSpPr>
        <p:spPr>
          <a:xfrm rot="5400000">
            <a:off x="512401" y="4450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567EC2F1-1234-481B-99E1-323AE453BA5C}"/>
              </a:ext>
            </a:extLst>
          </p:cNvPr>
          <p:cNvSpPr/>
          <p:nvPr/>
        </p:nvSpPr>
        <p:spPr>
          <a:xfrm>
            <a:off x="983432" y="474084"/>
            <a:ext cx="8058040" cy="523220"/>
          </a:xfrm>
          <a:prstGeom prst="rect">
            <a:avLst/>
          </a:prstGeom>
        </p:spPr>
        <p:txBody>
          <a:bodyPr wrap="none">
            <a:spAutoFit/>
          </a:bodyPr>
          <a:lstStyle/>
          <a:p>
            <a:r>
              <a:rPr lang="ru-RU" sz="2800" b="1" dirty="0">
                <a:solidFill>
                  <a:schemeClr val="accent1"/>
                </a:solidFill>
                <a:ea typeface="+mj-ea"/>
                <a:cs typeface="Arial" panose="020B0604020202020204" pitchFamily="34" charset="0"/>
              </a:rPr>
              <a:t>ИНДЕКС ФИНАНСОВОЙ ГРАМОТНОСТИ в 2021 году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199</a:t>
            </a:fld>
            <a:endParaRPr lang="ru-RU" dirty="0"/>
          </a:p>
        </p:txBody>
      </p:sp>
      <p:sp>
        <p:nvSpPr>
          <p:cNvPr id="2" name="Прямоугольник 1">
            <a:extLst>
              <a:ext uri="{FF2B5EF4-FFF2-40B4-BE49-F238E27FC236}">
                <a16:creationId xmlns:a16="http://schemas.microsoft.com/office/drawing/2014/main" id="{D1709EB5-013B-A541-9780-1366F612B77F}"/>
              </a:ext>
            </a:extLst>
          </p:cNvPr>
          <p:cNvSpPr/>
          <p:nvPr/>
        </p:nvSpPr>
        <p:spPr>
          <a:xfrm>
            <a:off x="830999" y="240181"/>
            <a:ext cx="10709999" cy="6124754"/>
          </a:xfrm>
          <a:prstGeom prst="rect">
            <a:avLst/>
          </a:prstGeom>
          <a:solidFill>
            <a:schemeClr val="accent1"/>
          </a:solidFill>
        </p:spPr>
        <p:txBody>
          <a:bodyPr wrap="square">
            <a:spAutoFit/>
          </a:bodyPr>
          <a:lstStyle/>
          <a:p>
            <a:r>
              <a:rPr lang="ru-RU" sz="2800" b="1" dirty="0">
                <a:solidFill>
                  <a:schemeClr val="bg1"/>
                </a:solidFill>
              </a:rPr>
              <a:t>           Выводы</a:t>
            </a: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r>
              <a:rPr lang="ru-RU" sz="2800" b="1" dirty="0">
                <a:solidFill>
                  <a:schemeClr val="bg1"/>
                </a:solidFill>
              </a:rPr>
              <a:t> </a:t>
            </a:r>
          </a:p>
        </p:txBody>
      </p:sp>
      <p:sp>
        <p:nvSpPr>
          <p:cNvPr id="9" name="Равнобедренный треугольник 24">
            <a:extLst>
              <a:ext uri="{FF2B5EF4-FFF2-40B4-BE49-F238E27FC236}">
                <a16:creationId xmlns:a16="http://schemas.microsoft.com/office/drawing/2014/main" id="{7C282D6F-F6F4-A840-8CDA-0DD92C9524C1}"/>
              </a:ext>
            </a:extLst>
          </p:cNvPr>
          <p:cNvSpPr/>
          <p:nvPr/>
        </p:nvSpPr>
        <p:spPr>
          <a:xfrm rot="5400000">
            <a:off x="1346714" y="345655"/>
            <a:ext cx="407268" cy="3639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pic>
        <p:nvPicPr>
          <p:cNvPr id="2050" name="Picture 2" descr="C:\Users\Пользователь\Desktop\финграмотность\JwAAAgKkAOA-960.jpg"/>
          <p:cNvPicPr>
            <a:picLocks noChangeAspect="1" noChangeArrowheads="1"/>
          </p:cNvPicPr>
          <p:nvPr/>
        </p:nvPicPr>
        <p:blipFill>
          <a:blip r:embed="rId2"/>
          <a:srcRect/>
          <a:stretch>
            <a:fillRect/>
          </a:stretch>
        </p:blipFill>
        <p:spPr bwMode="auto">
          <a:xfrm>
            <a:off x="952464" y="857232"/>
            <a:ext cx="10572824" cy="5660010"/>
          </a:xfrm>
          <a:prstGeom prst="rect">
            <a:avLst/>
          </a:prstGeom>
          <a:noFill/>
        </p:spPr>
      </p:pic>
    </p:spTree>
    <p:extLst>
      <p:ext uri="{BB962C8B-B14F-4D97-AF65-F5344CB8AC3E}">
        <p14:creationId xmlns:p14="http://schemas.microsoft.com/office/powerpoint/2010/main" val="87274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Номер слайда 36">
            <a:extLst>
              <a:ext uri="{FF2B5EF4-FFF2-40B4-BE49-F238E27FC236}">
                <a16:creationId xmlns:a16="http://schemas.microsoft.com/office/drawing/2014/main" id="{F38D8A4F-A889-4849-86CE-7CABF5150722}"/>
              </a:ext>
            </a:extLst>
          </p:cNvPr>
          <p:cNvSpPr>
            <a:spLocks noGrp="1"/>
          </p:cNvSpPr>
          <p:nvPr>
            <p:ph type="sldNum" sz="quarter" idx="12"/>
          </p:nvPr>
        </p:nvSpPr>
        <p:spPr/>
        <p:txBody>
          <a:bodyPr/>
          <a:lstStyle/>
          <a:p>
            <a:fld id="{36AE403C-4EB7-40BC-9395-955F62C492F5}" type="slidenum">
              <a:rPr lang="ru-RU" smtClean="0"/>
              <a:pPr/>
              <a:t>2</a:t>
            </a:fld>
            <a:endParaRPr lang="ru-RU" dirty="0"/>
          </a:p>
        </p:txBody>
      </p:sp>
      <p:sp>
        <p:nvSpPr>
          <p:cNvPr id="39" name="Rectangle 7">
            <a:extLst>
              <a:ext uri="{FF2B5EF4-FFF2-40B4-BE49-F238E27FC236}">
                <a16:creationId xmlns:a16="http://schemas.microsoft.com/office/drawing/2014/main" id="{79F06EA4-9914-D740-B7B6-0075915672C9}"/>
              </a:ext>
            </a:extLst>
          </p:cNvPr>
          <p:cNvSpPr/>
          <p:nvPr/>
        </p:nvSpPr>
        <p:spPr bwMode="gray">
          <a:xfrm>
            <a:off x="381000" y="279000"/>
            <a:ext cx="5189261" cy="585000"/>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lstStyle/>
          <a:p>
            <a:pPr>
              <a:spcBef>
                <a:spcPts val="400"/>
              </a:spcBef>
              <a:defRPr/>
            </a:pPr>
            <a:r>
              <a:rPr lang="ru-RU" sz="3200" b="1" dirty="0">
                <a:effectLst>
                  <a:outerShdw blurRad="38100" dist="38100" dir="2700000" algn="tl">
                    <a:srgbClr val="000000">
                      <a:alpha val="43137"/>
                    </a:srgbClr>
                  </a:outerShdw>
                </a:effectLst>
                <a:latin typeface="+mj-lt"/>
                <a:cs typeface="Arial" panose="020B0604020202020204" pitchFamily="34" charset="0"/>
              </a:rPr>
              <a:t>Паспорт  проекта </a:t>
            </a:r>
            <a:endParaRPr lang="en-GB" sz="3200" b="1" dirty="0">
              <a:effectLst>
                <a:outerShdw blurRad="38100" dist="38100" dir="2700000" algn="tl">
                  <a:srgbClr val="000000">
                    <a:alpha val="43137"/>
                  </a:srgbClr>
                </a:outerShdw>
              </a:effectLst>
              <a:latin typeface="+mj-lt"/>
              <a:cs typeface="Arial" panose="020B0604020202020204" pitchFamily="34" charset="0"/>
            </a:endParaRPr>
          </a:p>
        </p:txBody>
      </p:sp>
      <p:sp>
        <p:nvSpPr>
          <p:cNvPr id="42" name="Прямоугольник 41">
            <a:extLst>
              <a:ext uri="{FF2B5EF4-FFF2-40B4-BE49-F238E27FC236}">
                <a16:creationId xmlns:a16="http://schemas.microsoft.com/office/drawing/2014/main" id="{1F405E1D-C8AF-8041-8FDB-3B0ED9B1F20F}"/>
              </a:ext>
            </a:extLst>
          </p:cNvPr>
          <p:cNvSpPr/>
          <p:nvPr/>
        </p:nvSpPr>
        <p:spPr>
          <a:xfrm rot="5400000">
            <a:off x="3136353" y="-1717806"/>
            <a:ext cx="5310001" cy="10845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graphicFrame>
        <p:nvGraphicFramePr>
          <p:cNvPr id="40" name="Table 6">
            <a:extLst>
              <a:ext uri="{FF2B5EF4-FFF2-40B4-BE49-F238E27FC236}">
                <a16:creationId xmlns:a16="http://schemas.microsoft.com/office/drawing/2014/main" id="{5F743096-2908-9C41-A62E-8AAE5B291876}"/>
              </a:ext>
            </a:extLst>
          </p:cNvPr>
          <p:cNvGraphicFramePr>
            <a:graphicFrameLocks noGrp="1"/>
          </p:cNvGraphicFramePr>
          <p:nvPr>
            <p:extLst>
              <p:ext uri="{D42A27DB-BD31-4B8C-83A1-F6EECF244321}">
                <p14:modId xmlns:p14="http://schemas.microsoft.com/office/powerpoint/2010/main" val="2257431511"/>
              </p:ext>
            </p:extLst>
          </p:nvPr>
        </p:nvGraphicFramePr>
        <p:xfrm>
          <a:off x="452398" y="1142979"/>
          <a:ext cx="10644263" cy="5297787"/>
        </p:xfrm>
        <a:graphic>
          <a:graphicData uri="http://schemas.openxmlformats.org/drawingml/2006/table">
            <a:tbl>
              <a:tblPr>
                <a:tableStyleId>{C083E6E3-FA7D-4D7B-A595-EF9225AFEA82}</a:tableStyleId>
              </a:tblPr>
              <a:tblGrid>
                <a:gridCol w="9228642">
                  <a:extLst>
                    <a:ext uri="{9D8B030D-6E8A-4147-A177-3AD203B41FA5}">
                      <a16:colId xmlns:a16="http://schemas.microsoft.com/office/drawing/2014/main" val="2906364910"/>
                    </a:ext>
                  </a:extLst>
                </a:gridCol>
                <a:gridCol w="1415621">
                  <a:extLst>
                    <a:ext uri="{9D8B030D-6E8A-4147-A177-3AD203B41FA5}">
                      <a16:colId xmlns:a16="http://schemas.microsoft.com/office/drawing/2014/main" val="2563065272"/>
                    </a:ext>
                  </a:extLst>
                </a:gridCol>
              </a:tblGrid>
              <a:tr h="309197">
                <a:tc>
                  <a:txBody>
                    <a:bodyPr/>
                    <a:lstStyle/>
                    <a:p>
                      <a:pPr algn="l" rtl="0" fontAlgn="ctr"/>
                      <a:r>
                        <a:rPr lang="ru-RU" sz="1800" b="1" u="none" strike="noStrike" dirty="0">
                          <a:solidFill>
                            <a:schemeClr val="accent2">
                              <a:lumMod val="50000"/>
                            </a:schemeClr>
                          </a:solidFill>
                          <a:effectLst/>
                          <a:latin typeface="+mn-lt"/>
                        </a:rPr>
                        <a:t>Введение</a:t>
                      </a:r>
                      <a:endParaRPr lang="ru-RU" sz="1800" b="1" i="0" u="none" strike="noStrike" dirty="0">
                        <a:solidFill>
                          <a:schemeClr val="accent2">
                            <a:lumMod val="50000"/>
                          </a:schemeClr>
                        </a:solidFill>
                        <a:effectLst/>
                        <a:latin typeface="+mn-lt"/>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3175" cap="flat" cmpd="sng" algn="ctr">
                      <a:solidFill>
                        <a:srgbClr val="026036"/>
                      </a:solidFill>
                      <a:prstDash val="solid"/>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u="none" strike="noStrike" dirty="0">
                          <a:solidFill>
                            <a:schemeClr val="accent2">
                              <a:lumMod val="50000"/>
                            </a:schemeClr>
                          </a:solidFill>
                          <a:effectLst/>
                          <a:latin typeface="+mn-lt"/>
                        </a:rPr>
                        <a:t>4</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026036"/>
                      </a:solidFill>
                      <a:prstDash val="solid"/>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752049767"/>
                  </a:ext>
                </a:extLst>
              </a:tr>
              <a:tr h="309197">
                <a:tc>
                  <a:txBody>
                    <a:bodyPr/>
                    <a:lstStyle/>
                    <a:p>
                      <a:pPr algn="l" rtl="0" fontAlgn="ctr"/>
                      <a:r>
                        <a:rPr lang="ru-RU" sz="1800" b="1" i="1" u="none" strike="noStrike" dirty="0">
                          <a:solidFill>
                            <a:schemeClr val="accent2">
                              <a:lumMod val="50000"/>
                            </a:schemeClr>
                          </a:solidFill>
                          <a:effectLst/>
                          <a:latin typeface="+mn-lt"/>
                        </a:rPr>
                        <a:t>Раздел 1. Финансовая грамотность: международный  опыт</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13</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759855202"/>
                  </a:ext>
                </a:extLst>
              </a:tr>
              <a:tr h="491925">
                <a:tc>
                  <a:txBody>
                    <a:bodyPr/>
                    <a:lstStyle/>
                    <a:p>
                      <a:pPr marL="0" indent="0" algn="l" rtl="0" fontAlgn="ctr">
                        <a:buClr>
                          <a:srgbClr val="000000"/>
                        </a:buClr>
                        <a:buSzPts val="1400"/>
                        <a:buFontTx/>
                        <a:buNone/>
                      </a:pPr>
                      <a:r>
                        <a:rPr lang="ru-RU" sz="1800" b="0" kern="1200" dirty="0">
                          <a:solidFill>
                            <a:schemeClr val="accent2">
                              <a:lumMod val="50000"/>
                            </a:schemeClr>
                          </a:solidFill>
                          <a:effectLst/>
                          <a:latin typeface="+mn-lt"/>
                          <a:ea typeface="+mn-ea"/>
                          <a:cs typeface="+mn-cs"/>
                        </a:rPr>
                        <a:t>1. 1. Международный опыт  в области финансовой грамотности и финансового просвещения</a:t>
                      </a:r>
                      <a:r>
                        <a:rPr lang="ru-RU" sz="1800" b="0" dirty="0">
                          <a:solidFill>
                            <a:schemeClr val="accent2">
                              <a:lumMod val="50000"/>
                            </a:schemeClr>
                          </a:solidFill>
                          <a:effectLst/>
                          <a:latin typeface="+mn-lt"/>
                        </a:rPr>
                        <a:t> </a:t>
                      </a:r>
                      <a:endParaRPr lang="ru-RU" sz="1800" b="0" i="0" u="none" strike="noStrike" dirty="0">
                        <a:solidFill>
                          <a:schemeClr val="accent2">
                            <a:lumMod val="50000"/>
                          </a:schemeClr>
                        </a:solidFill>
                        <a:effectLst/>
                        <a:latin typeface="+mn-lt"/>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14</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728576521"/>
                  </a:ext>
                </a:extLst>
              </a:tr>
              <a:tr h="491925">
                <a:tc>
                  <a:txBody>
                    <a:bodyPr/>
                    <a:lstStyle/>
                    <a:p>
                      <a:pPr marL="0" indent="0" algn="l" rtl="0" fontAlgn="ctr">
                        <a:buClr>
                          <a:srgbClr val="000000"/>
                        </a:buClr>
                        <a:buSzPts val="1400"/>
                        <a:buFontTx/>
                        <a:buNone/>
                      </a:pPr>
                      <a:r>
                        <a:rPr lang="ru-RU" sz="1800" b="0" i="0" u="none" strike="noStrike" dirty="0">
                          <a:solidFill>
                            <a:schemeClr val="accent2">
                              <a:lumMod val="50000"/>
                            </a:schemeClr>
                          </a:solidFill>
                          <a:effectLst/>
                          <a:latin typeface="+mn-lt"/>
                        </a:rPr>
                        <a:t>1.2. Рейтинг финансовой грамотности</a:t>
                      </a: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21</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98106851"/>
                  </a:ext>
                </a:extLst>
              </a:tr>
              <a:tr h="30919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800" b="1" i="1" u="none" strike="noStrike" dirty="0">
                          <a:solidFill>
                            <a:schemeClr val="accent2">
                              <a:lumMod val="50000"/>
                            </a:schemeClr>
                          </a:solidFill>
                          <a:effectLst/>
                          <a:latin typeface="+mn-lt"/>
                        </a:rPr>
                        <a:t>Раздел  2. Анализ текущей ситуации в Республике Казахстан</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25</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002887617"/>
                  </a:ext>
                </a:extLst>
              </a:tr>
              <a:tr h="60718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800" b="1" i="1" kern="1200" dirty="0">
                          <a:solidFill>
                            <a:schemeClr val="accent2">
                              <a:lumMod val="50000"/>
                            </a:schemeClr>
                          </a:solidFill>
                          <a:effectLst/>
                          <a:latin typeface="+mn-lt"/>
                          <a:ea typeface="+mn-ea"/>
                          <a:cs typeface="+mn-cs"/>
                        </a:rPr>
                        <a:t>Раздел  3.  Концепция повышения финансовой̆ грамотности Республики Казахстан на 2020 – 2024 годы </a:t>
                      </a:r>
                      <a:endParaRPr lang="ru-RU" sz="1800" b="1" i="1" dirty="0">
                        <a:solidFill>
                          <a:schemeClr val="accent2">
                            <a:lumMod val="50000"/>
                          </a:schemeClr>
                        </a:solidFill>
                        <a:latin typeface="+mn-lt"/>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97</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444455413"/>
                  </a:ext>
                </a:extLst>
              </a:tr>
              <a:tr h="607182">
                <a:tc>
                  <a:txBody>
                    <a:bodyPr/>
                    <a:lstStyle/>
                    <a:p>
                      <a:pPr algn="l" rtl="0" fontAlgn="ctr"/>
                      <a:r>
                        <a:rPr lang="ru-RU" sz="1800" b="1" i="1" u="none" strike="noStrike" dirty="0">
                          <a:solidFill>
                            <a:schemeClr val="accent2">
                              <a:lumMod val="50000"/>
                            </a:schemeClr>
                          </a:solidFill>
                          <a:effectLst/>
                          <a:latin typeface="+mn-lt"/>
                        </a:rPr>
                        <a:t>Раздел 4. Результаты социологического исследования </a:t>
                      </a:r>
                    </a:p>
                    <a:p>
                      <a:pPr algn="l" rtl="0" fontAlgn="ctr"/>
                      <a:r>
                        <a:rPr lang="ru-RU" sz="1800" b="1" i="1" u="none" strike="noStrike" dirty="0">
                          <a:solidFill>
                            <a:schemeClr val="accent2">
                              <a:lumMod val="50000"/>
                            </a:schemeClr>
                          </a:solidFill>
                          <a:effectLst/>
                          <a:latin typeface="+mn-lt"/>
                        </a:rPr>
                        <a:t>«Оценка уровня финансовой грамотности населения Республики Казахстан»</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105</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702160195"/>
                  </a:ext>
                </a:extLst>
              </a:tr>
              <a:tr h="309197">
                <a:tc>
                  <a:txBody>
                    <a:bodyPr/>
                    <a:lstStyle/>
                    <a:p>
                      <a:pPr algn="l" rtl="0" fontAlgn="ctr"/>
                      <a:r>
                        <a:rPr lang="ru-RU" sz="1800" b="1" i="1" u="none" strike="noStrike" dirty="0">
                          <a:solidFill>
                            <a:schemeClr val="accent2">
                              <a:lumMod val="50000"/>
                            </a:schemeClr>
                          </a:solidFill>
                          <a:effectLst/>
                          <a:latin typeface="+mn-lt"/>
                        </a:rPr>
                        <a:t>Цель, задачи исследования</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106</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916304927"/>
                  </a:ext>
                </a:extLst>
              </a:tr>
              <a:tr h="30919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800" b="1" i="1" u="none" strike="noStrike" dirty="0">
                          <a:solidFill>
                            <a:schemeClr val="accent2">
                              <a:lumMod val="50000"/>
                            </a:schemeClr>
                          </a:solidFill>
                          <a:effectLst/>
                          <a:latin typeface="+mn-lt"/>
                        </a:rPr>
                        <a:t>Параметры исследования</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107</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1938359034"/>
                  </a:ext>
                </a:extLst>
              </a:tr>
              <a:tr h="309197">
                <a:tc>
                  <a:txBody>
                    <a:bodyPr/>
                    <a:lstStyle/>
                    <a:p>
                      <a:pPr algn="l" rtl="0" fontAlgn="ctr"/>
                      <a:r>
                        <a:rPr lang="ru-RU" sz="1800" b="1" i="1" u="none" strike="noStrike" dirty="0">
                          <a:solidFill>
                            <a:schemeClr val="accent2">
                              <a:lumMod val="50000"/>
                            </a:schemeClr>
                          </a:solidFill>
                          <a:effectLst/>
                          <a:latin typeface="+mn-lt"/>
                        </a:rPr>
                        <a:t>Портрет респондента</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108</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261245864"/>
                  </a:ext>
                </a:extLst>
              </a:tr>
              <a:tr h="30919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800" u="none" strike="noStrike" dirty="0">
                          <a:solidFill>
                            <a:schemeClr val="accent2">
                              <a:lumMod val="50000"/>
                            </a:schemeClr>
                          </a:solidFill>
                          <a:effectLst/>
                          <a:latin typeface="+mn-lt"/>
                        </a:rPr>
                        <a:t>         4.1. Управление собственными финансовыми средствами </a:t>
                      </a:r>
                      <a:endParaRPr lang="ru-RU" sz="1800" b="0" i="0" u="none" strike="noStrike" dirty="0">
                        <a:solidFill>
                          <a:schemeClr val="accent2">
                            <a:lumMod val="50000"/>
                          </a:schemeClr>
                        </a:solidFill>
                        <a:effectLst/>
                        <a:latin typeface="+mn-lt"/>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112</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77873856"/>
                  </a:ext>
                </a:extLst>
              </a:tr>
              <a:tr h="309197">
                <a:tc>
                  <a:txBody>
                    <a:bodyPr/>
                    <a:lstStyle/>
                    <a:p>
                      <a:pPr marL="0" marR="0" indent="0" algn="l" defTabSz="914400" rtl="0" eaLnBrk="1" fontAlgn="ctr" latinLnBrk="0" hangingPunct="1">
                        <a:lnSpc>
                          <a:spcPct val="100000"/>
                        </a:lnSpc>
                        <a:spcBef>
                          <a:spcPts val="0"/>
                        </a:spcBef>
                        <a:spcAft>
                          <a:spcPts val="0"/>
                        </a:spcAft>
                        <a:buClr>
                          <a:srgbClr val="000000"/>
                        </a:buClr>
                        <a:buSzPts val="1400"/>
                        <a:buFontTx/>
                        <a:buNone/>
                        <a:tabLst/>
                        <a:defRPr/>
                      </a:pPr>
                      <a:r>
                        <a:rPr lang="ru-RU" sz="1800" u="none" strike="noStrike" dirty="0">
                          <a:solidFill>
                            <a:schemeClr val="accent2">
                              <a:lumMod val="50000"/>
                            </a:schemeClr>
                          </a:solidFill>
                          <a:effectLst/>
                          <a:latin typeface="+mn-lt"/>
                        </a:rPr>
                        <a:t>    4.2. Умение использовать финансовые услуги</a:t>
                      </a:r>
                      <a:endParaRPr lang="ru-RU" sz="1800" b="0" i="0" u="none" strike="noStrike" dirty="0">
                        <a:solidFill>
                          <a:schemeClr val="accent2">
                            <a:lumMod val="50000"/>
                          </a:schemeClr>
                        </a:solidFill>
                        <a:effectLst/>
                        <a:latin typeface="+mn-lt"/>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134</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2997370560"/>
                  </a:ext>
                </a:extLst>
              </a:tr>
              <a:tr h="309197">
                <a:tc>
                  <a:txBody>
                    <a:bodyPr/>
                    <a:lstStyle/>
                    <a:p>
                      <a:pPr marL="0" marR="0" indent="0" algn="l" defTabSz="914400" rtl="0" eaLnBrk="1" fontAlgn="ctr" latinLnBrk="0" hangingPunct="1">
                        <a:lnSpc>
                          <a:spcPct val="100000"/>
                        </a:lnSpc>
                        <a:spcBef>
                          <a:spcPts val="0"/>
                        </a:spcBef>
                        <a:spcAft>
                          <a:spcPts val="0"/>
                        </a:spcAft>
                        <a:buClr>
                          <a:srgbClr val="000000"/>
                        </a:buClr>
                        <a:buSzPts val="1400"/>
                        <a:buFontTx/>
                        <a:buNone/>
                        <a:tabLst/>
                        <a:defRPr/>
                      </a:pPr>
                      <a:r>
                        <a:rPr lang="ru-RU" sz="1800" u="none" strike="noStrike" dirty="0">
                          <a:solidFill>
                            <a:schemeClr val="accent2">
                              <a:lumMod val="50000"/>
                            </a:schemeClr>
                          </a:solidFill>
                          <a:effectLst/>
                          <a:latin typeface="+mn-lt"/>
                        </a:rPr>
                        <a:t>    4.3. Информированность о финансовой системе</a:t>
                      </a:r>
                      <a:endParaRPr lang="ru-RU" sz="1800" b="0" i="0" u="none" strike="noStrike" dirty="0">
                        <a:solidFill>
                          <a:schemeClr val="accent2">
                            <a:lumMod val="50000"/>
                          </a:schemeClr>
                        </a:solidFill>
                        <a:effectLst/>
                        <a:latin typeface="+mn-lt"/>
                      </a:endParaRPr>
                    </a:p>
                    <a:p>
                      <a:pPr algn="l" rtl="0" fontAlgn="ctr">
                        <a:buClr>
                          <a:srgbClr val="000000"/>
                        </a:buClr>
                        <a:buSzPts val="1400"/>
                        <a:buFontTx/>
                        <a:buNone/>
                      </a:pPr>
                      <a:endParaRPr lang="ru-RU" sz="1800" b="0" i="0" u="none" strike="noStrike" dirty="0">
                        <a:solidFill>
                          <a:schemeClr val="accent2">
                            <a:lumMod val="50000"/>
                          </a:schemeClr>
                        </a:solidFill>
                        <a:effectLst/>
                        <a:latin typeface="+mn-lt"/>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168</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417417580"/>
                  </a:ext>
                </a:extLst>
              </a:tr>
            </a:tbl>
          </a:graphicData>
        </a:graphic>
      </p:graphicFrame>
    </p:spTree>
    <p:extLst>
      <p:ext uri="{BB962C8B-B14F-4D97-AF65-F5344CB8AC3E}">
        <p14:creationId xmlns:p14="http://schemas.microsoft.com/office/powerpoint/2010/main" val="47984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20</a:t>
            </a:fld>
            <a:endParaRPr lang="ru-RU" dirty="0"/>
          </a:p>
        </p:txBody>
      </p:sp>
      <p:sp>
        <p:nvSpPr>
          <p:cNvPr id="4" name="Объект 2">
            <a:extLst>
              <a:ext uri="{FF2B5EF4-FFF2-40B4-BE49-F238E27FC236}">
                <a16:creationId xmlns:a16="http://schemas.microsoft.com/office/drawing/2014/main" id="{F8F2CBAD-57CC-0047-A273-F30D44AC27F7}"/>
              </a:ext>
            </a:extLst>
          </p:cNvPr>
          <p:cNvSpPr txBox="1">
            <a:spLocks/>
          </p:cNvSpPr>
          <p:nvPr/>
        </p:nvSpPr>
        <p:spPr>
          <a:xfrm>
            <a:off x="767408" y="404663"/>
            <a:ext cx="10272946" cy="404255"/>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800" b="1" dirty="0">
                <a:solidFill>
                  <a:srgbClr val="00B050"/>
                </a:solidFill>
              </a:rPr>
              <a:t>1.1. </a:t>
            </a:r>
            <a:r>
              <a:rPr lang="ru-RU" sz="2800" b="1" dirty="0">
                <a:solidFill>
                  <a:srgbClr val="00B050"/>
                </a:solidFill>
              </a:rPr>
              <a:t>Международный опыт в области финансовой грамотности и финансового просвещения: США и Канада</a:t>
            </a:r>
            <a:endParaRPr sz="2800" dirty="0">
              <a:solidFill>
                <a:srgbClr val="00B050"/>
              </a:solidFill>
            </a:endParaRPr>
          </a:p>
        </p:txBody>
      </p:sp>
      <p:sp>
        <p:nvSpPr>
          <p:cNvPr id="5" name="Равнобедренный треугольник 24">
            <a:extLst>
              <a:ext uri="{FF2B5EF4-FFF2-40B4-BE49-F238E27FC236}">
                <a16:creationId xmlns:a16="http://schemas.microsoft.com/office/drawing/2014/main" id="{5205C60F-7B7F-F544-B030-6DCACC9DD244}"/>
              </a:ext>
            </a:extLst>
          </p:cNvPr>
          <p:cNvSpPr/>
          <p:nvPr/>
        </p:nvSpPr>
        <p:spPr>
          <a:xfrm rot="5400000">
            <a:off x="229941" y="39463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479376" y="876932"/>
            <a:ext cx="10945215" cy="5016758"/>
          </a:xfrm>
          <a:prstGeom prst="rect">
            <a:avLst/>
          </a:prstGeom>
        </p:spPr>
        <p:txBody>
          <a:bodyPr wrap="square">
            <a:spAutoFit/>
          </a:bodyPr>
          <a:lstStyle/>
          <a:p>
            <a:pPr algn="just"/>
            <a:endParaRPr lang="ru-RU" sz="1600" dirty="0"/>
          </a:p>
          <a:p>
            <a:pPr algn="just"/>
            <a:endParaRPr lang="ru-RU" sz="1600" dirty="0"/>
          </a:p>
          <a:p>
            <a:pPr algn="just"/>
            <a:r>
              <a:rPr lang="ru-RU" sz="1600" dirty="0"/>
              <a:t>Исследование стратегий и программ в области ФГ и финансового образования подрастающего поколения в США и Канаде позволило выделить ряд общих характеристик.</a:t>
            </a:r>
          </a:p>
          <a:p>
            <a:pPr algn="just"/>
            <a:endParaRPr lang="ru-RU" sz="1600" dirty="0"/>
          </a:p>
          <a:p>
            <a:pPr algn="just"/>
            <a:r>
              <a:rPr lang="ru-RU" sz="1600" b="1" dirty="0"/>
              <a:t>Во-первых</a:t>
            </a:r>
            <a:r>
              <a:rPr lang="ru-RU" sz="1600" dirty="0"/>
              <a:t>, все программы, направленные на повышение ФГ, основаны на государственных инициативах с последующим привлечением общественных и частных организаций. Таким образом, обеспечиваются построение партнерских отношений и четкая координация усилий всех участников реализуемых программ.</a:t>
            </a:r>
          </a:p>
          <a:p>
            <a:pPr algn="just"/>
            <a:r>
              <a:rPr lang="ru-RU" sz="1600" b="1" dirty="0"/>
              <a:t>Во-вторых</a:t>
            </a:r>
            <a:r>
              <a:rPr lang="ru-RU" sz="1600" dirty="0"/>
              <a:t>, программы по ФГ реализуются в соответствии с национальным стандартом по финансовой грамотности для каждой требуемой области компетенции. </a:t>
            </a:r>
          </a:p>
          <a:p>
            <a:pPr algn="just"/>
            <a:r>
              <a:rPr lang="ru-RU" sz="1600" b="1" dirty="0"/>
              <a:t>В-третьих,</a:t>
            </a:r>
            <a:r>
              <a:rPr lang="ru-RU" sz="1600" dirty="0"/>
              <a:t> финансовые программы практикоориентированы, а возможность применения полученных знаний непосредственно во время или сразу после обучения стимулирует интерес школьников к обучению.</a:t>
            </a:r>
          </a:p>
          <a:p>
            <a:pPr algn="just"/>
            <a:r>
              <a:rPr lang="ru-RU" sz="1600" b="1" dirty="0"/>
              <a:t>В-четвертых</a:t>
            </a:r>
            <a:r>
              <a:rPr lang="ru-RU" sz="1600" dirty="0"/>
              <a:t>, применение комплексного подхода к финансовому образованию школьников и одновременная работа с детьми, родителями и учителями обеспечивает эффективность реализации программ по ФГ. </a:t>
            </a:r>
          </a:p>
          <a:p>
            <a:pPr algn="just"/>
            <a:r>
              <a:rPr lang="ru-RU" sz="1600" b="1" dirty="0"/>
              <a:t>В-пятых, </a:t>
            </a:r>
            <a:r>
              <a:rPr lang="ru-RU" sz="1600" dirty="0"/>
              <a:t>наиболее действенным способом повышения ФГ школьников является интеграция финансового образования в существующие школьные программы на всех ступенях обучения. Данный подход позволяет обеспечить непрерывность обучения ФГ, а также охватить все слои населения.</a:t>
            </a:r>
          </a:p>
          <a:p>
            <a:pPr algn="just"/>
            <a:r>
              <a:rPr lang="ru-RU" sz="1600" b="1" dirty="0"/>
              <a:t>В-шестых,</a:t>
            </a:r>
            <a:r>
              <a:rPr lang="ru-RU" sz="1600" dirty="0"/>
              <a:t> сотрудничество со СМИ и использование информационных технологий способствуют популяризации программ по ФГ. И наконец, регулярное проведение опросов населения, мониторинга и социсследований позволяют выявить и устранить имеющиеся проблемы, а также оценить эффективность реализуемых программ, проектов и мероприятий по ФГ.</a:t>
            </a:r>
          </a:p>
        </p:txBody>
      </p:sp>
    </p:spTree>
    <p:extLst>
      <p:ext uri="{BB962C8B-B14F-4D97-AF65-F5344CB8AC3E}">
        <p14:creationId xmlns:p14="http://schemas.microsoft.com/office/powerpoint/2010/main" val="13448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9297"/>
          </a:xfrm>
        </p:spPr>
        <p:txBody>
          <a:bodyPr>
            <a:normAutofit/>
          </a:bodyPr>
          <a:lstStyle/>
          <a:p>
            <a:r>
              <a:rPr lang="ru-RU" sz="2800" b="1" dirty="0">
                <a:latin typeface="+mn-lt"/>
                <a:cs typeface="Arial" panose="020B0604020202020204" pitchFamily="34" charset="0"/>
              </a:rPr>
              <a:t>Выводы по индексу финансовой грамотности в 2021 г.</a:t>
            </a:r>
          </a:p>
        </p:txBody>
      </p:sp>
      <p:sp>
        <p:nvSpPr>
          <p:cNvPr id="3" name="Содержимое 2"/>
          <p:cNvSpPr>
            <a:spLocks noGrp="1"/>
          </p:cNvSpPr>
          <p:nvPr>
            <p:ph idx="1"/>
          </p:nvPr>
        </p:nvSpPr>
        <p:spPr>
          <a:xfrm>
            <a:off x="838200" y="1142984"/>
            <a:ext cx="10515600" cy="5033979"/>
          </a:xfrm>
        </p:spPr>
        <p:txBody>
          <a:bodyPr>
            <a:normAutofit/>
          </a:bodyPr>
          <a:lstStyle/>
          <a:p>
            <a:pPr algn="just"/>
            <a:r>
              <a:rPr lang="ru-RU" sz="1600" dirty="0">
                <a:solidFill>
                  <a:schemeClr val="tx1"/>
                </a:solidFill>
                <a:cs typeface="Arial" panose="020B0604020202020204" pitchFamily="34" charset="0"/>
              </a:rPr>
              <a:t>Финансовая грамотность населения нужна людям в любом возрасте.</a:t>
            </a:r>
          </a:p>
          <a:p>
            <a:pPr algn="just"/>
            <a:r>
              <a:rPr lang="ru-RU" sz="1600" dirty="0">
                <a:solidFill>
                  <a:schemeClr val="tx1"/>
                </a:solidFill>
                <a:cs typeface="Arial" panose="020B0604020202020204" pitchFamily="34" charset="0"/>
              </a:rPr>
              <a:t>Людям пенсионного возраста она необходима, чтобы умело пользоваться сбережениями и некоторыми финансовыми инструментами, не потерять деньги в финансовых пирамидах, противостоять финансовому мошенничеству, в частности вишингу.</a:t>
            </a:r>
          </a:p>
          <a:p>
            <a:pPr algn="just"/>
            <a:r>
              <a:rPr lang="ru-RU" sz="1600" dirty="0">
                <a:solidFill>
                  <a:schemeClr val="tx1"/>
                </a:solidFill>
                <a:cs typeface="Arial" panose="020B0604020202020204" pitchFamily="34" charset="0"/>
              </a:rPr>
              <a:t>Людям среднего возраста финансовая грамотность позволяет выбирать оптимальные стратегии накопления на старость, умело применять  финансовые инструменты, которые экономят время и усилия, научиться инвестировать для того, чтобы обеспечить пассивный доход, а также эффективно распоряжаться имеющимися экономическими ресурсами, решать кредитные вопросы. </a:t>
            </a:r>
          </a:p>
          <a:p>
            <a:pPr algn="just"/>
            <a:r>
              <a:rPr lang="ru-RU" sz="1600" dirty="0">
                <a:solidFill>
                  <a:schemeClr val="tx1"/>
                </a:solidFill>
                <a:cs typeface="Arial" panose="020B0604020202020204" pitchFamily="34" charset="0"/>
              </a:rPr>
              <a:t>Молодежь имеет необходимость в формировании навыков планирования бюджета, инвестирования в различные финансовые инструменты, а также в информационном просвещении по темам финансовой грамотности и кредитной ответственности для грамотного выбора финансовых продуктов и услуг, решения вопросов, связанных с финансированием и приобретением жилья, обучением.</a:t>
            </a:r>
          </a:p>
          <a:p>
            <a:pPr algn="just"/>
            <a:r>
              <a:rPr lang="ru-RU" sz="1600" dirty="0">
                <a:solidFill>
                  <a:schemeClr val="tx1"/>
                </a:solidFill>
                <a:cs typeface="Arial" panose="020B0604020202020204" pitchFamily="34" charset="0"/>
              </a:rPr>
              <a:t>Детям финансовая грамотность необходима для приобретения представлений о значении средств и семейном бюджете. </a:t>
            </a:r>
          </a:p>
          <a:p>
            <a:pPr algn="just"/>
            <a:r>
              <a:rPr lang="ru-RU" sz="1600" dirty="0">
                <a:solidFill>
                  <a:schemeClr val="tx1"/>
                </a:solidFill>
                <a:cs typeface="Arial" panose="020B0604020202020204" pitchFamily="34" charset="0"/>
              </a:rPr>
              <a:t>Финансово квалифицированные люди в большей степени защищены от денежных рисков и различных форс-мажоров, готовы противостоять финансовому мошенничеству и финансовым пирамидам.</a:t>
            </a:r>
          </a:p>
        </p:txBody>
      </p:sp>
      <p:sp>
        <p:nvSpPr>
          <p:cNvPr id="4" name="Номер слайда 3"/>
          <p:cNvSpPr>
            <a:spLocks noGrp="1"/>
          </p:cNvSpPr>
          <p:nvPr>
            <p:ph type="sldNum" sz="quarter" idx="12"/>
          </p:nvPr>
        </p:nvSpPr>
        <p:spPr/>
        <p:txBody>
          <a:bodyPr/>
          <a:lstStyle/>
          <a:p>
            <a:fld id="{36AE403C-4EB7-40BC-9395-955F62C492F5}" type="slidenum">
              <a:rPr lang="ru-RU" smtClean="0"/>
              <a:pPr/>
              <a:t>200</a:t>
            </a:fld>
            <a:endParaRPr lang="ru-RU" dirty="0"/>
          </a:p>
        </p:txBody>
      </p:sp>
      <p:sp>
        <p:nvSpPr>
          <p:cNvPr id="5" name="Равнобедренный треугольник 24">
            <a:extLst>
              <a:ext uri="{FF2B5EF4-FFF2-40B4-BE49-F238E27FC236}">
                <a16:creationId xmlns:a16="http://schemas.microsoft.com/office/drawing/2014/main" id="{5EDDE919-9C93-473F-BF3B-8518DA3A976D}"/>
              </a:ext>
            </a:extLst>
          </p:cNvPr>
          <p:cNvSpPr/>
          <p:nvPr/>
        </p:nvSpPr>
        <p:spPr>
          <a:xfrm rot="5400000">
            <a:off x="472653" y="58727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365125"/>
            <a:ext cx="10298360" cy="849297"/>
          </a:xfrm>
        </p:spPr>
        <p:txBody>
          <a:bodyPr>
            <a:normAutofit/>
          </a:bodyPr>
          <a:lstStyle/>
          <a:p>
            <a:r>
              <a:rPr lang="ru-RU" sz="2800" b="1" dirty="0">
                <a:latin typeface="+mn-lt"/>
              </a:rPr>
              <a:t>Выводы по индексу финансовой грамотности в 2021 г.</a:t>
            </a:r>
          </a:p>
        </p:txBody>
      </p:sp>
      <p:sp>
        <p:nvSpPr>
          <p:cNvPr id="3" name="Содержимое 2"/>
          <p:cNvSpPr>
            <a:spLocks noGrp="1"/>
          </p:cNvSpPr>
          <p:nvPr>
            <p:ph idx="1"/>
          </p:nvPr>
        </p:nvSpPr>
        <p:spPr>
          <a:xfrm>
            <a:off x="623392" y="1210160"/>
            <a:ext cx="10873208" cy="2002816"/>
          </a:xfrm>
        </p:spPr>
        <p:txBody>
          <a:bodyPr>
            <a:normAutofit fontScale="92500"/>
          </a:bodyPr>
          <a:lstStyle/>
          <a:p>
            <a:pPr marL="0" indent="0" algn="just">
              <a:buNone/>
            </a:pPr>
            <a:r>
              <a:rPr lang="ru-RU" sz="1600" dirty="0">
                <a:solidFill>
                  <a:schemeClr val="tx1"/>
                </a:solidFill>
              </a:rPr>
              <a:t>От всеобщего уровня финансовой грамотности граждан страны во многом зависит ее финансовое и экономическое развитие. </a:t>
            </a:r>
          </a:p>
          <a:p>
            <a:pPr marL="0" indent="0" algn="just">
              <a:buNone/>
            </a:pPr>
            <a:r>
              <a:rPr lang="ru-RU" sz="1600" dirty="0">
                <a:solidFill>
                  <a:schemeClr val="tx1"/>
                </a:solidFill>
              </a:rPr>
              <a:t>Низкий уровень таковых знаний приводит к снижению покупательской способности потребителей финансовых услуг, качества жизни населения в целом, неграмотному планированию выхода на пенсию, повышению рисков излишней задолженности граждан по кредитам и микрозаймам, а также мошенничества со стороны недобросовестных участников финансового рынка. </a:t>
            </a:r>
          </a:p>
          <a:p>
            <a:pPr marL="0" indent="0" algn="just">
              <a:buNone/>
            </a:pPr>
            <a:r>
              <a:rPr lang="ru-RU" sz="1600" dirty="0">
                <a:solidFill>
                  <a:schemeClr val="tx1"/>
                </a:solidFill>
              </a:rPr>
              <a:t>Поэтому проведение социологических исследований уровня финансовой грамотности населения, внедрение и реализация программ по финансовой грамотности являются одними из принципиально важных направлений государственной политики Республики Казахстан.</a:t>
            </a:r>
          </a:p>
          <a:p>
            <a:pPr algn="just"/>
            <a:endParaRPr lang="ru-RU" sz="1700" dirty="0">
              <a:solidFill>
                <a:schemeClr val="tx1"/>
              </a:solidFill>
            </a:endParaRPr>
          </a:p>
          <a:p>
            <a:pPr algn="just"/>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201</a:t>
            </a:fld>
            <a:endParaRPr lang="ru-RU" dirty="0"/>
          </a:p>
        </p:txBody>
      </p:sp>
      <p:sp>
        <p:nvSpPr>
          <p:cNvPr id="5" name="Равнобедренный треугольник 24">
            <a:extLst>
              <a:ext uri="{FF2B5EF4-FFF2-40B4-BE49-F238E27FC236}">
                <a16:creationId xmlns:a16="http://schemas.microsoft.com/office/drawing/2014/main" id="{68267C50-5AC1-4D29-B0FE-164CBF0D4A38}"/>
              </a:ext>
            </a:extLst>
          </p:cNvPr>
          <p:cNvSpPr/>
          <p:nvPr/>
        </p:nvSpPr>
        <p:spPr>
          <a:xfrm rot="5400000">
            <a:off x="688677" y="58727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8370" name="Picture 2" descr="Выгодный вклад: как повышают финансовую грамотность в разных странах -  Bosco Conference">
            <a:extLst>
              <a:ext uri="{FF2B5EF4-FFF2-40B4-BE49-F238E27FC236}">
                <a16:creationId xmlns:a16="http://schemas.microsoft.com/office/drawing/2014/main" id="{CDBD1FF7-50B6-4C1F-AC1C-E6B0F2707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2" y="3169212"/>
            <a:ext cx="5688632" cy="31692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9456" y="365124"/>
            <a:ext cx="10515600" cy="849297"/>
          </a:xfrm>
        </p:spPr>
        <p:txBody>
          <a:bodyPr>
            <a:normAutofit/>
          </a:bodyPr>
          <a:lstStyle/>
          <a:p>
            <a:r>
              <a:rPr lang="ru-RU" sz="2800" b="1" dirty="0">
                <a:latin typeface="+mn-lt"/>
              </a:rPr>
              <a:t>Выводы по индексу финансовой грамотности в 2021 г.</a:t>
            </a:r>
          </a:p>
        </p:txBody>
      </p:sp>
      <p:sp>
        <p:nvSpPr>
          <p:cNvPr id="3" name="Содержимое 2"/>
          <p:cNvSpPr>
            <a:spLocks noGrp="1"/>
          </p:cNvSpPr>
          <p:nvPr>
            <p:ph idx="1"/>
          </p:nvPr>
        </p:nvSpPr>
        <p:spPr>
          <a:xfrm>
            <a:off x="838200" y="1142984"/>
            <a:ext cx="10515600" cy="5033979"/>
          </a:xfrm>
        </p:spPr>
        <p:txBody>
          <a:bodyPr>
            <a:normAutofit/>
          </a:bodyPr>
          <a:lstStyle/>
          <a:p>
            <a:pPr marL="0" indent="0" algn="just">
              <a:buNone/>
            </a:pPr>
            <a:r>
              <a:rPr lang="ru-RU" sz="1700" dirty="0">
                <a:solidFill>
                  <a:schemeClr val="tx1"/>
                </a:solidFill>
              </a:rPr>
              <a:t>По итогам социологического исследования 2021 года необходимо усилить работу по таким направлениям, как:</a:t>
            </a:r>
          </a:p>
          <a:p>
            <a:pPr algn="just"/>
            <a:r>
              <a:rPr lang="ru-RU" sz="1700" dirty="0">
                <a:solidFill>
                  <a:schemeClr val="tx1"/>
                </a:solidFill>
              </a:rPr>
              <a:t>Увеличить количество мероприятий информационно - разъяснительного характера для формирования информированности о финансовой системе среди женщин, молодежи и граждан предпенсионного и пенсионного возраста. Обратить внимание на различия в уровне информированности среди жителей городов республиканского значения, регионов и сельских жителей;</a:t>
            </a:r>
          </a:p>
          <a:p>
            <a:pPr algn="just"/>
            <a:r>
              <a:rPr lang="ru-RU" sz="1700" dirty="0">
                <a:solidFill>
                  <a:schemeClr val="tx1"/>
                </a:solidFill>
              </a:rPr>
              <a:t>Банкам, финансовым и иным кредитным организациям необходимо разработать новые стратегии информирования об использовании их услуг для граждан в связи с увеличением фактов финансового мошенничества;</a:t>
            </a:r>
          </a:p>
          <a:p>
            <a:pPr algn="just"/>
            <a:r>
              <a:rPr lang="ru-RU" sz="1700" dirty="0">
                <a:solidFill>
                  <a:schemeClr val="tx1"/>
                </a:solidFill>
              </a:rPr>
              <a:t>Активизировать работу по распространению знаний о финансовых и банковских услугах в социальных сетях и интернете с привлечением медийных личностей с высоким рейтингом доверия населения;</a:t>
            </a:r>
          </a:p>
          <a:p>
            <a:pPr algn="just"/>
            <a:r>
              <a:rPr lang="ru-RU" sz="1700" dirty="0">
                <a:solidFill>
                  <a:schemeClr val="tx1"/>
                </a:solidFill>
              </a:rPr>
              <a:t>При организации и проведении мероприятий по формированию финансовой грамотности учитывать гендер, возраст, уровень образования, место жительства, доступ к интернету;</a:t>
            </a:r>
          </a:p>
          <a:p>
            <a:pPr algn="just"/>
            <a:r>
              <a:rPr lang="ru-RU" sz="1700" dirty="0">
                <a:solidFill>
                  <a:schemeClr val="tx1"/>
                </a:solidFill>
              </a:rPr>
              <a:t>Реализовать серию обучающих мероприятий в целях противодействия распространению мошеннических схем, повышения финансовой грамотности среди студентов, домохозяек, пенсионеров и жителей сельских территорий;</a:t>
            </a:r>
          </a:p>
          <a:p>
            <a:pPr algn="just"/>
            <a:r>
              <a:rPr lang="ru-RU" sz="1700" dirty="0">
                <a:solidFill>
                  <a:schemeClr val="tx1"/>
                </a:solidFill>
              </a:rPr>
              <a:t>Привлекать НПО, волонтерские организации, вузы, колледжи для распространения информации о возможностях обучения финансовой грамотности.</a:t>
            </a:r>
          </a:p>
          <a:p>
            <a:endParaRPr lang="ru-RU" dirty="0">
              <a:solidFill>
                <a:srgbClr val="002060"/>
              </a:solidFill>
            </a:endParaRPr>
          </a:p>
          <a:p>
            <a:endParaRPr lang="ru-RU" dirty="0">
              <a:solidFill>
                <a:srgbClr val="002060"/>
              </a:solidFill>
            </a:endParaRPr>
          </a:p>
          <a:p>
            <a:endParaRPr lang="ru-RU" dirty="0"/>
          </a:p>
          <a:p>
            <a:endParaRPr lang="ru-RU" dirty="0"/>
          </a:p>
          <a:p>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202</a:t>
            </a:fld>
            <a:endParaRPr lang="ru-RU" dirty="0"/>
          </a:p>
        </p:txBody>
      </p:sp>
      <p:sp>
        <p:nvSpPr>
          <p:cNvPr id="5" name="Равнобедренный треугольник 24">
            <a:extLst>
              <a:ext uri="{FF2B5EF4-FFF2-40B4-BE49-F238E27FC236}">
                <a16:creationId xmlns:a16="http://schemas.microsoft.com/office/drawing/2014/main" id="{30F16414-548E-4E10-954B-38579B571353}"/>
              </a:ext>
            </a:extLst>
          </p:cNvPr>
          <p:cNvSpPr/>
          <p:nvPr/>
        </p:nvSpPr>
        <p:spPr>
          <a:xfrm rot="5400000">
            <a:off x="831477" y="58727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B6D1F65-0130-2443-A4EB-7A3D8303AD78}"/>
              </a:ext>
            </a:extLst>
          </p:cNvPr>
          <p:cNvSpPr>
            <a:spLocks noGrp="1"/>
          </p:cNvSpPr>
          <p:nvPr>
            <p:ph type="sldNum" sz="quarter" idx="12"/>
          </p:nvPr>
        </p:nvSpPr>
        <p:spPr/>
        <p:txBody>
          <a:bodyPr/>
          <a:lstStyle/>
          <a:p>
            <a:fld id="{36AE403C-4EB7-40BC-9395-955F62C492F5}" type="slidenum">
              <a:rPr lang="ru-RU" smtClean="0"/>
              <a:pPr/>
              <a:t>203</a:t>
            </a:fld>
            <a:endParaRPr lang="ru-RU" dirty="0"/>
          </a:p>
        </p:txBody>
      </p:sp>
      <p:sp>
        <p:nvSpPr>
          <p:cNvPr id="5" name="Прямоугольник 4">
            <a:extLst>
              <a:ext uri="{FF2B5EF4-FFF2-40B4-BE49-F238E27FC236}">
                <a16:creationId xmlns:a16="http://schemas.microsoft.com/office/drawing/2014/main" id="{86950183-B550-6F47-A185-EDAF7CD384FB}"/>
              </a:ext>
            </a:extLst>
          </p:cNvPr>
          <p:cNvSpPr/>
          <p:nvPr/>
        </p:nvSpPr>
        <p:spPr>
          <a:xfrm>
            <a:off x="309522" y="928670"/>
            <a:ext cx="10935000" cy="4708981"/>
          </a:xfrm>
          <a:prstGeom prst="rect">
            <a:avLst/>
          </a:prstGeom>
          <a:solidFill>
            <a:schemeClr val="bg1">
              <a:lumMod val="85000"/>
            </a:schemeClr>
          </a:solidFill>
        </p:spPr>
        <p:txBody>
          <a:bodyPr wrap="square">
            <a:spAutoFit/>
          </a:bodyPr>
          <a:lstStyle/>
          <a:p>
            <a:pPr algn="just"/>
            <a:r>
              <a:rPr lang="ru-RU" sz="2000" dirty="0"/>
              <a:t>Индекс финансовой грамотности населения Казахстана, по результатам настоящего  исследования, находится на среднем уровне и составляет </a:t>
            </a:r>
            <a:r>
              <a:rPr lang="ru-RU" sz="2000" b="1" dirty="0"/>
              <a:t>39,52 %</a:t>
            </a:r>
            <a:r>
              <a:rPr lang="ru-RU" sz="2000" dirty="0"/>
              <a:t> (по 100-балльной шкале). По сравнению с  результатами  исследования 2020 г. (39,07 %) наметилась тенденция  роста показателя финансовой грамотности населения.</a:t>
            </a:r>
          </a:p>
          <a:p>
            <a:pPr algn="just"/>
            <a:endParaRPr lang="ru-RU" sz="2000" i="1" dirty="0"/>
          </a:p>
          <a:p>
            <a:pPr algn="just"/>
            <a:r>
              <a:rPr lang="ru-RU" sz="2000" dirty="0"/>
              <a:t>Показатели  компонентов Индекса финансовой  грамотности распределены  следующим  образом:</a:t>
            </a:r>
          </a:p>
          <a:p>
            <a:pPr algn="just"/>
            <a:endParaRPr lang="ru-RU" sz="2000" dirty="0"/>
          </a:p>
          <a:p>
            <a:pPr lvl="0" algn="just"/>
            <a:r>
              <a:rPr lang="ru-RU" sz="2000" i="1" dirty="0"/>
              <a:t>1) «Управление собственными финансовыми средствами» </a:t>
            </a:r>
            <a:r>
              <a:rPr lang="ru-RU" sz="2000" dirty="0"/>
              <a:t>–</a:t>
            </a:r>
            <a:r>
              <a:rPr lang="ru-RU" sz="2000" i="1" dirty="0"/>
              <a:t> </a:t>
            </a:r>
            <a:r>
              <a:rPr lang="ru-RU" sz="2000" b="1" i="1" dirty="0"/>
              <a:t>42,57 %</a:t>
            </a:r>
            <a:r>
              <a:rPr lang="ru-RU" sz="2000" i="1" dirty="0"/>
              <a:t>;</a:t>
            </a:r>
            <a:endParaRPr lang="ru-RU" sz="2000" dirty="0"/>
          </a:p>
          <a:p>
            <a:pPr lvl="0" algn="just"/>
            <a:r>
              <a:rPr lang="ru-RU" sz="2000" i="1" dirty="0"/>
              <a:t>2) «Умения использовать финансовые услуги» </a:t>
            </a:r>
            <a:r>
              <a:rPr lang="ru-RU" sz="2000" dirty="0"/>
              <a:t>–</a:t>
            </a:r>
            <a:r>
              <a:rPr lang="ru-RU" sz="2000" i="1" dirty="0"/>
              <a:t>  </a:t>
            </a:r>
            <a:r>
              <a:rPr lang="ru-RU" sz="2000" b="1" i="1" dirty="0"/>
              <a:t>40,56 %</a:t>
            </a:r>
            <a:r>
              <a:rPr lang="ru-RU" sz="2000" i="1" dirty="0"/>
              <a:t>;</a:t>
            </a:r>
            <a:endParaRPr lang="ru-RU" sz="2000" dirty="0"/>
          </a:p>
          <a:p>
            <a:pPr lvl="0" algn="just"/>
            <a:r>
              <a:rPr lang="ru-RU" sz="2000" i="1" dirty="0"/>
              <a:t>3) «Информированность о  финансовой системе» </a:t>
            </a:r>
            <a:r>
              <a:rPr lang="ru-RU" sz="2000" dirty="0"/>
              <a:t>–</a:t>
            </a:r>
            <a:r>
              <a:rPr lang="ru-RU" sz="2000" i="1" dirty="0"/>
              <a:t> </a:t>
            </a:r>
            <a:r>
              <a:rPr lang="ru-RU" sz="2000" b="1" i="1" dirty="0"/>
              <a:t>35,45 %</a:t>
            </a:r>
            <a:r>
              <a:rPr lang="ru-RU" sz="2000" i="1" dirty="0"/>
              <a:t>.</a:t>
            </a:r>
            <a:endParaRPr lang="ru-RU" sz="2000" dirty="0"/>
          </a:p>
          <a:p>
            <a:pPr algn="just"/>
            <a:endParaRPr lang="ru-RU" sz="2000" dirty="0"/>
          </a:p>
          <a:p>
            <a:pPr algn="just"/>
            <a:r>
              <a:rPr lang="ru-RU" sz="2000" dirty="0"/>
              <a:t>Необходимо отметить, что несмотря  на  то, что индекс </a:t>
            </a:r>
            <a:r>
              <a:rPr lang="ru-RU" sz="2000" i="1" dirty="0"/>
              <a:t>«Информированность о  финансовой системе» </a:t>
            </a:r>
            <a:r>
              <a:rPr lang="ru-RU" sz="2000" dirty="0"/>
              <a:t>составлял в 2020 г. всего </a:t>
            </a:r>
            <a:r>
              <a:rPr lang="ru-RU" sz="2000" b="1" dirty="0"/>
              <a:t>19,3%, </a:t>
            </a:r>
            <a:r>
              <a:rPr lang="ru-RU" sz="2000" dirty="0"/>
              <a:t>и по-прежнему есть  необходимость в повышении его уровня, данный  показатель, по сравнению с  данными  2020 г., </a:t>
            </a:r>
            <a:r>
              <a:rPr lang="ru-RU" sz="2000" b="1" dirty="0"/>
              <a:t>вырос на более чем 16 пунктов.</a:t>
            </a:r>
          </a:p>
        </p:txBody>
      </p:sp>
      <p:sp>
        <p:nvSpPr>
          <p:cNvPr id="6" name="Прямоугольник 5">
            <a:extLst>
              <a:ext uri="{FF2B5EF4-FFF2-40B4-BE49-F238E27FC236}">
                <a16:creationId xmlns:a16="http://schemas.microsoft.com/office/drawing/2014/main" id="{1BC0F2FC-4BDE-8343-AEA2-AF0C28EAD2C6}"/>
              </a:ext>
            </a:extLst>
          </p:cNvPr>
          <p:cNvSpPr/>
          <p:nvPr/>
        </p:nvSpPr>
        <p:spPr>
          <a:xfrm>
            <a:off x="666712" y="144000"/>
            <a:ext cx="8572559" cy="523220"/>
          </a:xfrm>
          <a:prstGeom prst="rect">
            <a:avLst/>
          </a:prstGeom>
        </p:spPr>
        <p:txBody>
          <a:bodyPr wrap="square">
            <a:spAutoFit/>
          </a:bodyPr>
          <a:lstStyle/>
          <a:p>
            <a:pPr>
              <a:spcAft>
                <a:spcPts val="0"/>
              </a:spcAft>
            </a:pPr>
            <a:r>
              <a:rPr lang="ru-RU" sz="2800" b="1" dirty="0">
                <a:solidFill>
                  <a:schemeClr val="accent1"/>
                </a:solidFill>
                <a:ea typeface="Calibri" panose="020F0502020204030204" pitchFamily="34" charset="0"/>
                <a:cs typeface="Times New Roman" panose="02020603050405020304" pitchFamily="18" charset="0"/>
              </a:rPr>
              <a:t>Выводы: резюме</a:t>
            </a:r>
            <a:endParaRPr lang="ru-RU" sz="2800" dirty="0">
              <a:solidFill>
                <a:schemeClr val="accent1"/>
              </a:solidFill>
              <a:ea typeface="Calibri" panose="020F0502020204030204" pitchFamily="34" charset="0"/>
              <a:cs typeface="Times New Roman" panose="02020603050405020304" pitchFamily="18" charset="0"/>
            </a:endParaRPr>
          </a:p>
        </p:txBody>
      </p:sp>
      <p:sp>
        <p:nvSpPr>
          <p:cNvPr id="7" name="Равнобедренный треугольник 24">
            <a:extLst>
              <a:ext uri="{FF2B5EF4-FFF2-40B4-BE49-F238E27FC236}">
                <a16:creationId xmlns:a16="http://schemas.microsoft.com/office/drawing/2014/main" id="{8B82F1E8-96A9-4125-B200-B787B0BF960F}"/>
              </a:ext>
            </a:extLst>
          </p:cNvPr>
          <p:cNvSpPr/>
          <p:nvPr/>
        </p:nvSpPr>
        <p:spPr>
          <a:xfrm rot="5400000">
            <a:off x="302799" y="216694"/>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37243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204</a:t>
            </a:fld>
            <a:endParaRPr lang="ru-RU" dirty="0"/>
          </a:p>
        </p:txBody>
      </p:sp>
      <p:sp>
        <p:nvSpPr>
          <p:cNvPr id="2" name="Прямоугольник 1">
            <a:extLst>
              <a:ext uri="{FF2B5EF4-FFF2-40B4-BE49-F238E27FC236}">
                <a16:creationId xmlns:a16="http://schemas.microsoft.com/office/drawing/2014/main" id="{D1709EB5-013B-A541-9780-1366F612B77F}"/>
              </a:ext>
            </a:extLst>
          </p:cNvPr>
          <p:cNvSpPr/>
          <p:nvPr/>
        </p:nvSpPr>
        <p:spPr>
          <a:xfrm>
            <a:off x="309522" y="285728"/>
            <a:ext cx="11638693" cy="61247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ru-RU" sz="2800" b="1" dirty="0">
                <a:solidFill>
                  <a:schemeClr val="bg1"/>
                </a:solidFill>
              </a:rPr>
              <a:t>           Рекомендации</a:t>
            </a: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r>
              <a:rPr lang="ru-RU" sz="2800" b="1" dirty="0">
                <a:solidFill>
                  <a:schemeClr val="bg1"/>
                </a:solidFill>
              </a:rPr>
              <a:t> </a:t>
            </a:r>
          </a:p>
        </p:txBody>
      </p:sp>
      <p:sp>
        <p:nvSpPr>
          <p:cNvPr id="9" name="Равнобедренный треугольник 24">
            <a:extLst>
              <a:ext uri="{FF2B5EF4-FFF2-40B4-BE49-F238E27FC236}">
                <a16:creationId xmlns:a16="http://schemas.microsoft.com/office/drawing/2014/main" id="{7C282D6F-F6F4-A840-8CDA-0DD92C9524C1}"/>
              </a:ext>
            </a:extLst>
          </p:cNvPr>
          <p:cNvSpPr/>
          <p:nvPr/>
        </p:nvSpPr>
        <p:spPr>
          <a:xfrm rot="5400000">
            <a:off x="716495" y="378821"/>
            <a:ext cx="407268" cy="363959"/>
          </a:xfrm>
          <a:prstGeom prst="triangle">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ru-RU" dirty="0">
              <a:solidFill>
                <a:schemeClr val="bg1"/>
              </a:solidFill>
            </a:endParaRPr>
          </a:p>
        </p:txBody>
      </p:sp>
      <p:pic>
        <p:nvPicPr>
          <p:cNvPr id="1026" name="Picture 2" descr="C:\Users\Пользователь\Desktop\финграмотность\Без названия.jfif"/>
          <p:cNvPicPr>
            <a:picLocks noChangeAspect="1" noChangeArrowheads="1"/>
          </p:cNvPicPr>
          <p:nvPr/>
        </p:nvPicPr>
        <p:blipFill>
          <a:blip r:embed="rId2"/>
          <a:srcRect/>
          <a:stretch>
            <a:fillRect/>
          </a:stretch>
        </p:blipFill>
        <p:spPr bwMode="auto">
          <a:xfrm>
            <a:off x="1809720" y="1071546"/>
            <a:ext cx="8643998" cy="5000660"/>
          </a:xfrm>
          <a:prstGeom prst="rect">
            <a:avLst/>
          </a:prstGeom>
          <a:noFill/>
        </p:spPr>
      </p:pic>
    </p:spTree>
    <p:extLst>
      <p:ext uri="{BB962C8B-B14F-4D97-AF65-F5344CB8AC3E}">
        <p14:creationId xmlns:p14="http://schemas.microsoft.com/office/powerpoint/2010/main" val="5201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205</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06798" y="24988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695022" y="147407"/>
            <a:ext cx="8910978" cy="954107"/>
          </a:xfrm>
          <a:prstGeom prst="rect">
            <a:avLst/>
          </a:prstGeom>
        </p:spPr>
        <p:txBody>
          <a:bodyPr wrap="square">
            <a:spAutoFit/>
          </a:bodyPr>
          <a:lstStyle/>
          <a:p>
            <a:pPr algn="just" fontAlgn="ctr">
              <a:defRPr/>
            </a:pPr>
            <a:r>
              <a:rPr lang="ru-RU" sz="2800" b="1" dirty="0">
                <a:solidFill>
                  <a:srgbClr val="7A4300"/>
                </a:solidFill>
              </a:rPr>
              <a:t>Для Агентства Республики Казахстан по регулированию и развитию финансового рынка  </a:t>
            </a:r>
          </a:p>
        </p:txBody>
      </p:sp>
      <p:sp>
        <p:nvSpPr>
          <p:cNvPr id="8" name="Прямоугольник 7">
            <a:extLst>
              <a:ext uri="{FF2B5EF4-FFF2-40B4-BE49-F238E27FC236}">
                <a16:creationId xmlns:a16="http://schemas.microsoft.com/office/drawing/2014/main" id="{DDE676A6-AC72-8349-A690-1BD1E6FA7F09}"/>
              </a:ext>
            </a:extLst>
          </p:cNvPr>
          <p:cNvSpPr/>
          <p:nvPr/>
        </p:nvSpPr>
        <p:spPr>
          <a:xfrm>
            <a:off x="314966" y="1271725"/>
            <a:ext cx="11469666" cy="3046988"/>
          </a:xfrm>
          <a:prstGeom prst="rect">
            <a:avLst/>
          </a:prstGeom>
          <a:solidFill>
            <a:schemeClr val="bg1">
              <a:lumMod val="85000"/>
            </a:schemeClr>
          </a:solidFill>
        </p:spPr>
        <p:txBody>
          <a:bodyPr wrap="square">
            <a:spAutoFit/>
          </a:bodyPr>
          <a:lstStyle/>
          <a:p>
            <a:pPr marL="342900" lvl="0" indent="-342900" algn="just">
              <a:buFont typeface="+mj-lt"/>
              <a:buAutoNum type="arabicPeriod"/>
            </a:pPr>
            <a:r>
              <a:rPr lang="ru-RU" sz="1600" dirty="0"/>
              <a:t>Разработка   типичного портрета финансово  грамотного гражданина, в т.ч. определение  набора его компетенций  в  области финансовой грамотности, с учетом  международных рекомендаций и специфики целевой аудитории (студент, пенсионер, домохозяйка и т.д.);</a:t>
            </a:r>
          </a:p>
          <a:p>
            <a:pPr marL="342900" lvl="0" indent="-342900" algn="just">
              <a:buFont typeface="+mj-lt"/>
              <a:buAutoNum type="arabicPeriod"/>
            </a:pPr>
            <a:r>
              <a:rPr lang="ru-RU" sz="1600" dirty="0"/>
              <a:t>Проведение мониторинга уровня финансовой грамотности в целях оценки эффективности реализации мероприятий Концепции повышения финансовой грамотности на  2020 - 24 гг., утвержденной постановлением Правительства Республики Казахстан от 30 мая 2020 года № 338;</a:t>
            </a:r>
          </a:p>
          <a:p>
            <a:pPr marL="342900" lvl="0" indent="-342900" algn="just">
              <a:buFont typeface="+mj-lt"/>
              <a:buAutoNum type="arabicPeriod"/>
            </a:pPr>
            <a:r>
              <a:rPr lang="ru-RU" sz="1600" dirty="0"/>
              <a:t>Мониторинг  медиапространства и усиление информационно-разъяснительной работы по наиболее актуальным вопросам финансовой грамотности через республиканские и региональные СМИ, социальные сети, интернет - ресурсы Агентства;</a:t>
            </a:r>
          </a:p>
          <a:p>
            <a:pPr marL="342900" lvl="0" indent="-342900" algn="just">
              <a:buFont typeface="+mj-lt"/>
              <a:buAutoNum type="arabicPeriod"/>
            </a:pPr>
            <a:r>
              <a:rPr lang="ru-RU" sz="1600" dirty="0"/>
              <a:t>Создание эффективного механизма отбора частных и общественных инициатив, а также межсекторного партнерства в  области повышения финансовой  грамотности;</a:t>
            </a:r>
          </a:p>
          <a:p>
            <a:pPr marL="342900" indent="-342900" algn="just">
              <a:buFont typeface="+mj-lt"/>
              <a:buAutoNum type="arabicPeriod"/>
            </a:pPr>
            <a:r>
              <a:rPr lang="ru-RU" sz="1600" dirty="0"/>
              <a:t>Разработка стандартов  для лиц с ограниченными возможностями (ЛОВ) в сфере  равного доступа к финансовым  услугам и информированности о финансовых продуктах.</a:t>
            </a:r>
          </a:p>
        </p:txBody>
      </p:sp>
      <p:pic>
        <p:nvPicPr>
          <p:cNvPr id="61442" name="Picture 2" descr="О деятельности Агентства РК по регулированию и развитию финансового рынка">
            <a:extLst>
              <a:ext uri="{FF2B5EF4-FFF2-40B4-BE49-F238E27FC236}">
                <a16:creationId xmlns:a16="http://schemas.microsoft.com/office/drawing/2014/main" id="{2A8DB301-80E6-44FF-85EA-BD5BF6DE1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623" y="4449636"/>
            <a:ext cx="3168352" cy="208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49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206</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06798" y="24988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689100" y="251914"/>
            <a:ext cx="6480978" cy="461665"/>
          </a:xfrm>
          <a:prstGeom prst="rect">
            <a:avLst/>
          </a:prstGeom>
        </p:spPr>
        <p:txBody>
          <a:bodyPr wrap="square">
            <a:spAutoFit/>
          </a:bodyPr>
          <a:lstStyle/>
          <a:p>
            <a:pPr fontAlgn="ctr">
              <a:defRPr/>
            </a:pPr>
            <a:r>
              <a:rPr lang="ru-RU" sz="2400" b="1" dirty="0">
                <a:solidFill>
                  <a:srgbClr val="7A4300"/>
                </a:solidFill>
              </a:rPr>
              <a:t>Для Министерства  образования и науки РК  </a:t>
            </a:r>
          </a:p>
        </p:txBody>
      </p:sp>
      <p:sp>
        <p:nvSpPr>
          <p:cNvPr id="8" name="Прямоугольник 7">
            <a:extLst>
              <a:ext uri="{FF2B5EF4-FFF2-40B4-BE49-F238E27FC236}">
                <a16:creationId xmlns:a16="http://schemas.microsoft.com/office/drawing/2014/main" id="{DDE676A6-AC72-8349-A690-1BD1E6FA7F09}"/>
              </a:ext>
            </a:extLst>
          </p:cNvPr>
          <p:cNvSpPr/>
          <p:nvPr/>
        </p:nvSpPr>
        <p:spPr>
          <a:xfrm>
            <a:off x="407368" y="1196752"/>
            <a:ext cx="11205000" cy="3539430"/>
          </a:xfrm>
          <a:prstGeom prst="rect">
            <a:avLst/>
          </a:prstGeom>
          <a:solidFill>
            <a:schemeClr val="bg1">
              <a:lumMod val="85000"/>
            </a:schemeClr>
          </a:solidFill>
        </p:spPr>
        <p:txBody>
          <a:bodyPr wrap="square">
            <a:spAutoFit/>
          </a:bodyPr>
          <a:lstStyle/>
          <a:p>
            <a:pPr marL="342900" lvl="0" indent="-342900" algn="just">
              <a:buFont typeface="+mj-lt"/>
              <a:buAutoNum type="arabicPeriod"/>
            </a:pPr>
            <a:r>
              <a:rPr lang="ru-RU" sz="1600" dirty="0"/>
              <a:t>Разработка и  введение в учебную программу  обязательного предмета либо факультатива «Финансовая грамотность» или «Основы финансовой грамотности» на государственном и русском  языках для начальной, средней и высшей  школы Республики Казахстан;</a:t>
            </a:r>
          </a:p>
          <a:p>
            <a:pPr marL="342900" lvl="0" indent="-342900" algn="just">
              <a:buFont typeface="+mj-lt"/>
              <a:buAutoNum type="arabicPeriod"/>
            </a:pPr>
            <a:r>
              <a:rPr lang="ru-RU" sz="1600" dirty="0"/>
              <a:t>Разработка и наполнение учебного процесса современными игровыми  методами по вопросам финансовой грамотности; </a:t>
            </a:r>
          </a:p>
          <a:p>
            <a:pPr marL="342900" lvl="0" indent="-342900" algn="just">
              <a:buFont typeface="+mj-lt"/>
              <a:buAutoNum type="arabicPeriod"/>
            </a:pPr>
            <a:r>
              <a:rPr lang="ru-RU" sz="1600" dirty="0"/>
              <a:t>Проведение онлайн - олимпиад, конкурсов, викторин, дебатных турниров, проведение отборов в онлайн-школы на государственном и русском  языках, стимулирующих интерес школьников и студентов к изучению финансовой грамотности;</a:t>
            </a:r>
          </a:p>
          <a:p>
            <a:pPr marL="342900" lvl="0" indent="-342900" algn="just">
              <a:buFont typeface="+mj-lt"/>
              <a:buAutoNum type="arabicPeriod"/>
            </a:pPr>
            <a:r>
              <a:rPr lang="ru-RU" sz="1600" dirty="0"/>
              <a:t>Проведение регулярных аттестационных срезов на  знание  основ  финансовой грамотности с определением набора компетенций для каждой  возрастной категории отдельно: для  высшей школы – это, например, второй и выпускной курс, для  начальной  и средней школы – это 5, 9 и 11 классы, для организаций среднего - специального образования  - выпускные курсы. </a:t>
            </a:r>
          </a:p>
          <a:p>
            <a:pPr marL="342900" indent="-342900" algn="just">
              <a:buFont typeface="+mj-lt"/>
              <a:buAutoNum type="arabicPeriod"/>
            </a:pPr>
            <a:r>
              <a:rPr lang="ru-RU" sz="1600" dirty="0"/>
              <a:t>Конкурсный отбор кандидатов и проведение курсов  повышения квалификации в сфере финансовой грамотности, с целью подготовки специалистов по основам финансовой грамотности в  учебных образовательных учреждениях РК. </a:t>
            </a:r>
          </a:p>
          <a:p>
            <a:pPr marL="342900" indent="-342900" algn="just">
              <a:buFont typeface="+mj-lt"/>
              <a:buAutoNum type="arabicPeriod"/>
            </a:pPr>
            <a:endParaRPr lang="ru-RU" sz="1600" dirty="0"/>
          </a:p>
        </p:txBody>
      </p:sp>
      <p:pic>
        <p:nvPicPr>
          <p:cNvPr id="62468" name="Picture 4" descr="Министерство образования и науки Казахстана — Википедия">
            <a:extLst>
              <a:ext uri="{FF2B5EF4-FFF2-40B4-BE49-F238E27FC236}">
                <a16:creationId xmlns:a16="http://schemas.microsoft.com/office/drawing/2014/main" id="{A5CDDA43-EEC6-4118-8569-31832028B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448" y="4851571"/>
            <a:ext cx="1988840" cy="186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31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207</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06798" y="24988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707792" y="208962"/>
            <a:ext cx="8844592" cy="523220"/>
          </a:xfrm>
          <a:prstGeom prst="rect">
            <a:avLst/>
          </a:prstGeom>
        </p:spPr>
        <p:txBody>
          <a:bodyPr wrap="square">
            <a:spAutoFit/>
          </a:bodyPr>
          <a:lstStyle/>
          <a:p>
            <a:pPr algn="just" fontAlgn="ctr">
              <a:defRPr/>
            </a:pPr>
            <a:r>
              <a:rPr lang="ru-RU" sz="2800" b="1" dirty="0">
                <a:solidFill>
                  <a:srgbClr val="7A4300"/>
                </a:solidFill>
              </a:rPr>
              <a:t>Для Ассоциации финансистов Казахстана (АФК)</a:t>
            </a:r>
          </a:p>
        </p:txBody>
      </p:sp>
      <p:sp>
        <p:nvSpPr>
          <p:cNvPr id="2" name="Прямоугольник 1">
            <a:extLst>
              <a:ext uri="{FF2B5EF4-FFF2-40B4-BE49-F238E27FC236}">
                <a16:creationId xmlns:a16="http://schemas.microsoft.com/office/drawing/2014/main" id="{FFCBFFE1-9101-C14F-8551-5BD3D3CC717F}"/>
              </a:ext>
            </a:extLst>
          </p:cNvPr>
          <p:cNvSpPr/>
          <p:nvPr/>
        </p:nvSpPr>
        <p:spPr>
          <a:xfrm>
            <a:off x="444751" y="894205"/>
            <a:ext cx="11302497" cy="4555093"/>
          </a:xfrm>
          <a:prstGeom prst="rect">
            <a:avLst/>
          </a:prstGeom>
          <a:solidFill>
            <a:schemeClr val="bg1">
              <a:lumMod val="85000"/>
            </a:schemeClr>
          </a:solidFill>
        </p:spPr>
        <p:txBody>
          <a:bodyPr wrap="square">
            <a:spAutoFit/>
          </a:bodyPr>
          <a:lstStyle/>
          <a:p>
            <a:pPr marL="342900" indent="-342900" algn="just">
              <a:buFont typeface="+mj-lt"/>
              <a:buAutoNum type="arabicPeriod"/>
            </a:pPr>
            <a:r>
              <a:rPr lang="ru-RU" sz="1600" dirty="0">
                <a:ea typeface="Times New Roman" panose="02020603050405020304" pitchFamily="18" charset="0"/>
              </a:rPr>
              <a:t>Внедрение стандартов для ЛОВ в сфере равного доступа к финансовым услугам и повышение финансовой̆ инклюзии;  </a:t>
            </a:r>
          </a:p>
          <a:p>
            <a:pPr marL="342900" indent="-342900" algn="just">
              <a:buFont typeface="+mj-lt"/>
              <a:buAutoNum type="arabicPeriod"/>
            </a:pPr>
            <a:r>
              <a:rPr lang="ru-RU" sz="1600" dirty="0">
                <a:ea typeface="Times New Roman" panose="02020603050405020304" pitchFamily="18" charset="0"/>
              </a:rPr>
              <a:t>Разработка  цифровых решений для ЛОВ с применением биометрических методов идентификации и аутентификации; </a:t>
            </a:r>
          </a:p>
          <a:p>
            <a:pPr marL="342900" indent="-342900" algn="just">
              <a:buFont typeface="+mj-lt"/>
              <a:buAutoNum type="arabicPeriod"/>
            </a:pPr>
            <a:r>
              <a:rPr lang="ru-RU" sz="1600" dirty="0">
                <a:ea typeface="Times New Roman" panose="02020603050405020304" pitchFamily="18" charset="0"/>
              </a:rPr>
              <a:t>Усиление  информационной работы  с  населением по предоставлению информации об инновационных финансовых продуктах и услугах, </a:t>
            </a:r>
            <a:r>
              <a:rPr lang="ru-RU" sz="1600" dirty="0"/>
              <a:t>обязательствах по возврату  займов, последствиях невыплаты кредитов и т.п.</a:t>
            </a:r>
            <a:r>
              <a:rPr lang="ru-RU" sz="1600" dirty="0">
                <a:ea typeface="Times New Roman" panose="02020603050405020304" pitchFamily="18" charset="0"/>
              </a:rPr>
              <a:t>; разъяснение основ цифровой̆ безопасности; р</a:t>
            </a:r>
            <a:r>
              <a:rPr lang="ru-RU" sz="1600" dirty="0"/>
              <a:t>аспространение через отделения финансовых организаций листовок, буклетов, брошюр с  информацией  по вопросам финансовой грамотности;</a:t>
            </a:r>
          </a:p>
          <a:p>
            <a:pPr marL="342900" indent="-342900" algn="just">
              <a:buFont typeface="+mj-lt"/>
              <a:buAutoNum type="arabicPeriod"/>
            </a:pPr>
            <a:r>
              <a:rPr lang="ru-RU" sz="1600" dirty="0"/>
              <a:t>Трансляция обучающих роликов по финансовой грамотности в отделениях финансовых организаций, в том числе в регионах страны, и на экранах банкоматов, на интернет-ресурсах и в социальных сетях АФК и  финансовых организаций;</a:t>
            </a:r>
          </a:p>
          <a:p>
            <a:pPr marL="342900" indent="-342900" algn="just">
              <a:buFont typeface="+mj-lt"/>
              <a:buAutoNum type="arabicPeriod"/>
            </a:pPr>
            <a:r>
              <a:rPr lang="ru-RU" sz="1600" dirty="0">
                <a:ea typeface="Times New Roman" panose="02020603050405020304" pitchFamily="18" charset="0"/>
              </a:rPr>
              <a:t>Обучение населения  особенностям работы  с  мобильными банковскими приложениями;</a:t>
            </a:r>
          </a:p>
          <a:p>
            <a:pPr marL="342900" indent="-342900" algn="just">
              <a:buFont typeface="+mj-lt"/>
              <a:buAutoNum type="arabicPeriod"/>
            </a:pPr>
            <a:r>
              <a:rPr lang="ru-RU" sz="1600" dirty="0">
                <a:ea typeface="Times New Roman" panose="02020603050405020304" pitchFamily="18" charset="0"/>
              </a:rPr>
              <a:t>Включение в  функциональные  обязанности кредитных менеджеров подробных разъяснений  клиенту следующих вопросов: особенности заключения кредитных договоров, кредитная ответственность, алгоритм обращения в банк, в случае просрочки, действующие механизмы защиты прав потребителей̆ финансовых услуг; </a:t>
            </a:r>
          </a:p>
          <a:p>
            <a:pPr marL="342900" indent="-342900" algn="just">
              <a:buFont typeface="+mj-lt"/>
              <a:buAutoNum type="arabicPeriod"/>
            </a:pPr>
            <a:r>
              <a:rPr lang="ru-RU" sz="1600" dirty="0"/>
              <a:t>Организация «сопровождения/курирования» лиц с высокой̆  кредитной̆  загрузкой̆ и лиц, утративших способность обслуживать свои кредиты;</a:t>
            </a:r>
          </a:p>
          <a:p>
            <a:pPr marL="342900" indent="-342900" algn="just">
              <a:buFont typeface="+mj-lt"/>
              <a:buAutoNum type="arabicPeriod"/>
            </a:pPr>
            <a:r>
              <a:rPr lang="ru-RU" sz="1600" dirty="0"/>
              <a:t>Разработка методических материалов для размещения на собственном интернет-ресурсе, а также наполнение рубрик по финансовой грамотности на собственном интернет - ресурсе и сайтах подотчетных организаций с дублированием в мобильных приложениях.  </a:t>
            </a:r>
          </a:p>
          <a:p>
            <a:pPr marL="342900" indent="-342900">
              <a:buFont typeface="+mj-lt"/>
              <a:buAutoNum type="arabicPeriod"/>
            </a:pPr>
            <a:endParaRPr lang="ru-RU" dirty="0">
              <a:solidFill>
                <a:srgbClr val="7A4300"/>
              </a:solidFill>
              <a:effectLst/>
              <a:ea typeface="Times New Roman" panose="02020603050405020304" pitchFamily="18" charset="0"/>
            </a:endParaRPr>
          </a:p>
        </p:txBody>
      </p:sp>
      <p:pic>
        <p:nvPicPr>
          <p:cNvPr id="63490" name="Picture 2" descr="Финансовый регулятор Ассоциация финансистов Казахстана (Республика Казахстан )">
            <a:extLst>
              <a:ext uri="{FF2B5EF4-FFF2-40B4-BE49-F238E27FC236}">
                <a16:creationId xmlns:a16="http://schemas.microsoft.com/office/drawing/2014/main" id="{22152011-BFDF-472E-BBA9-0E6C9CACB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752" y="5581399"/>
            <a:ext cx="4248472" cy="114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35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208</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06798" y="24988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707792" y="208962"/>
            <a:ext cx="9663208" cy="954107"/>
          </a:xfrm>
          <a:prstGeom prst="rect">
            <a:avLst/>
          </a:prstGeom>
        </p:spPr>
        <p:txBody>
          <a:bodyPr wrap="square">
            <a:spAutoFit/>
          </a:bodyPr>
          <a:lstStyle/>
          <a:p>
            <a:pPr fontAlgn="ctr">
              <a:defRPr/>
            </a:pPr>
            <a:r>
              <a:rPr lang="ru-RU" sz="2800" b="1" dirty="0">
                <a:solidFill>
                  <a:srgbClr val="7A4300"/>
                </a:solidFill>
              </a:rPr>
              <a:t>Министерству информации и общественного развития Республики Казахстан </a:t>
            </a:r>
          </a:p>
        </p:txBody>
      </p:sp>
      <p:sp>
        <p:nvSpPr>
          <p:cNvPr id="6" name="Прямоугольник 5">
            <a:extLst>
              <a:ext uri="{FF2B5EF4-FFF2-40B4-BE49-F238E27FC236}">
                <a16:creationId xmlns:a16="http://schemas.microsoft.com/office/drawing/2014/main" id="{3A23E01A-2066-8A4D-85CE-71F20233DD8C}"/>
              </a:ext>
            </a:extLst>
          </p:cNvPr>
          <p:cNvSpPr/>
          <p:nvPr/>
        </p:nvSpPr>
        <p:spPr>
          <a:xfrm>
            <a:off x="493500" y="1343192"/>
            <a:ext cx="11205000" cy="2062103"/>
          </a:xfrm>
          <a:prstGeom prst="rect">
            <a:avLst/>
          </a:prstGeom>
          <a:solidFill>
            <a:schemeClr val="bg1">
              <a:lumMod val="85000"/>
            </a:schemeClr>
          </a:solidFill>
        </p:spPr>
        <p:txBody>
          <a:bodyPr wrap="square">
            <a:spAutoFit/>
          </a:bodyPr>
          <a:lstStyle/>
          <a:p>
            <a:pPr marL="342900" lvl="0" indent="-342900" algn="just">
              <a:buFont typeface="+mj-lt"/>
              <a:buAutoNum type="arabicPeriod"/>
            </a:pPr>
            <a:r>
              <a:rPr lang="ru-RU" sz="1600" dirty="0"/>
              <a:t>Разработка  ежегодного единого медиаплана мероприятий  по повышению финансовой  грамотности населения с учетом всех госорганов и СМИ или включение в действующий медиаплан вышеуказанных мероприятий на ежегодной основе;</a:t>
            </a:r>
          </a:p>
          <a:p>
            <a:pPr marL="342900" indent="-342900" algn="just">
              <a:buFont typeface="+mj-lt"/>
              <a:buAutoNum type="arabicPeriod"/>
            </a:pPr>
            <a:r>
              <a:rPr lang="ru-RU" sz="1600" dirty="0"/>
              <a:t>Выпуск в эфир телепередач по финансовой грамотности (по типу медицинских образовательных программ) для различных целевых аудиторий с обязательной трансляцией на республиканском телевидений;</a:t>
            </a:r>
          </a:p>
          <a:p>
            <a:pPr marL="342900" indent="-342900" algn="just">
              <a:buFont typeface="+mj-lt"/>
              <a:buAutoNum type="arabicPeriod"/>
            </a:pPr>
            <a:r>
              <a:rPr lang="ru-RU" sz="1600" dirty="0"/>
              <a:t>Трансляция социальных роликов по теме финансовой грамотности в публичных местах, а также на интернет - ресурсах государственных СМИ;</a:t>
            </a:r>
          </a:p>
          <a:p>
            <a:pPr marL="342900" indent="-342900" algn="just">
              <a:buFont typeface="+mj-lt"/>
              <a:buAutoNum type="arabicPeriod"/>
            </a:pPr>
            <a:r>
              <a:rPr lang="ru-RU" sz="1600" dirty="0"/>
              <a:t>Информационная  поддержка и освещение в СМИ и в социальных сетях  мероприятий, проводимых в рамках повышения финансовой  грамотности населения, а  также материалов, размещаемых на обучающем сайте </a:t>
            </a:r>
            <a:r>
              <a:rPr lang="en-US" sz="1600" dirty="0"/>
              <a:t>www.fingramota.kz</a:t>
            </a:r>
            <a:r>
              <a:rPr lang="ru-RU" sz="1600" dirty="0"/>
              <a:t>.</a:t>
            </a:r>
          </a:p>
        </p:txBody>
      </p:sp>
      <p:pic>
        <p:nvPicPr>
          <p:cNvPr id="1025" name="Picture 1" descr="page3image3761744">
            <a:extLst>
              <a:ext uri="{FF2B5EF4-FFF2-40B4-BE49-F238E27FC236}">
                <a16:creationId xmlns:a16="http://schemas.microsoft.com/office/drawing/2014/main" id="{203DB1FD-38CE-0A48-B2EC-C38DE01A1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4514" name="Picture 2" descr="Благодарность от Министерства информации и общественного развития РК">
            <a:extLst>
              <a:ext uri="{FF2B5EF4-FFF2-40B4-BE49-F238E27FC236}">
                <a16:creationId xmlns:a16="http://schemas.microsoft.com/office/drawing/2014/main" id="{9E528CD8-A53E-4564-844D-649C9D720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3719250"/>
            <a:ext cx="4646290" cy="232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5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id="{3FD74B20-6AA7-4546-998D-2FB6F0EE55F8}"/>
              </a:ext>
            </a:extLst>
          </p:cNvPr>
          <p:cNvSpPr/>
          <p:nvPr/>
        </p:nvSpPr>
        <p:spPr>
          <a:xfrm>
            <a:off x="4243929" y="1827048"/>
            <a:ext cx="682633"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209</a:t>
            </a:fld>
            <a:endParaRPr lang="ru-RU" dirty="0"/>
          </a:p>
        </p:txBody>
      </p:sp>
      <p:sp>
        <p:nvSpPr>
          <p:cNvPr id="6" name="TextBox 5">
            <a:extLst>
              <a:ext uri="{FF2B5EF4-FFF2-40B4-BE49-F238E27FC236}">
                <a16:creationId xmlns:a16="http://schemas.microsoft.com/office/drawing/2014/main" id="{A40A12C6-282F-D74A-ABC3-E138183E7B4B}"/>
              </a:ext>
            </a:extLst>
          </p:cNvPr>
          <p:cNvSpPr txBox="1"/>
          <p:nvPr/>
        </p:nvSpPr>
        <p:spPr>
          <a:xfrm>
            <a:off x="4915908" y="5572736"/>
            <a:ext cx="6859544"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0000" algn="just" fontAlgn="ctr">
              <a:spcAft>
                <a:spcPts val="600"/>
              </a:spcAft>
              <a:buClr>
                <a:srgbClr val="000000"/>
              </a:buClr>
              <a:buSzPct val="100000"/>
              <a:defRPr/>
            </a:pPr>
            <a:r>
              <a:rPr lang="ru-RU" dirty="0">
                <a:solidFill>
                  <a:srgbClr val="7A4300"/>
                </a:solidFill>
                <a:cs typeface="Arial" panose="020B0604020202020204" pitchFamily="34" charset="0"/>
              </a:rPr>
              <a:t>Сформированы </a:t>
            </a:r>
            <a:r>
              <a:rPr lang="ru-RU" b="1" dirty="0">
                <a:solidFill>
                  <a:srgbClr val="7A4300"/>
                </a:solidFill>
                <a:cs typeface="Arial" panose="020B0604020202020204" pitchFamily="34" charset="0"/>
              </a:rPr>
              <a:t>база анкетных данных</a:t>
            </a:r>
            <a:r>
              <a:rPr lang="ru-RU" dirty="0">
                <a:solidFill>
                  <a:srgbClr val="7A4300"/>
                </a:solidFill>
                <a:cs typeface="Arial" panose="020B0604020202020204" pitchFamily="34" charset="0"/>
              </a:rPr>
              <a:t> респондентов и </a:t>
            </a:r>
            <a:r>
              <a:rPr lang="ru-RU" b="1" dirty="0">
                <a:solidFill>
                  <a:srgbClr val="7A4300"/>
                </a:solidFill>
                <a:cs typeface="Arial" panose="020B0604020202020204" pitchFamily="34" charset="0"/>
              </a:rPr>
              <a:t>база опросников</a:t>
            </a:r>
            <a:r>
              <a:rPr lang="ru-RU" dirty="0">
                <a:solidFill>
                  <a:srgbClr val="7A4300"/>
                </a:solidFill>
                <a:cs typeface="Arial" panose="020B0604020202020204" pitchFamily="34" charset="0"/>
              </a:rPr>
              <a:t> для дальнейшего анализа и ведения статистики.</a:t>
            </a:r>
          </a:p>
        </p:txBody>
      </p:sp>
      <p:sp>
        <p:nvSpPr>
          <p:cNvPr id="7" name="Прямоугольник 6">
            <a:extLst>
              <a:ext uri="{FF2B5EF4-FFF2-40B4-BE49-F238E27FC236}">
                <a16:creationId xmlns:a16="http://schemas.microsoft.com/office/drawing/2014/main" id="{ADC2F6DA-5E75-3D4F-BD61-1C4398FB9FAB}"/>
              </a:ext>
            </a:extLst>
          </p:cNvPr>
          <p:cNvSpPr/>
          <p:nvPr/>
        </p:nvSpPr>
        <p:spPr>
          <a:xfrm>
            <a:off x="4243931" y="796916"/>
            <a:ext cx="671978"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a:extLst>
              <a:ext uri="{FF2B5EF4-FFF2-40B4-BE49-F238E27FC236}">
                <a16:creationId xmlns:a16="http://schemas.microsoft.com/office/drawing/2014/main" id="{123547AE-542E-7B46-89E0-1ACF92BE7B82}"/>
              </a:ext>
            </a:extLst>
          </p:cNvPr>
          <p:cNvSpPr txBox="1"/>
          <p:nvPr/>
        </p:nvSpPr>
        <p:spPr>
          <a:xfrm>
            <a:off x="4296248" y="857569"/>
            <a:ext cx="54986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sz="3200" b="1" dirty="0">
                <a:solidFill>
                  <a:schemeClr val="bg1"/>
                </a:solidFill>
              </a:rPr>
              <a:t>1</a:t>
            </a:r>
          </a:p>
        </p:txBody>
      </p:sp>
      <p:sp>
        <p:nvSpPr>
          <p:cNvPr id="9" name="Прямоугольник 8">
            <a:extLst>
              <a:ext uri="{FF2B5EF4-FFF2-40B4-BE49-F238E27FC236}">
                <a16:creationId xmlns:a16="http://schemas.microsoft.com/office/drawing/2014/main" id="{E96AD5F6-337E-844D-8B7B-288C9BF48935}"/>
              </a:ext>
            </a:extLst>
          </p:cNvPr>
          <p:cNvSpPr/>
          <p:nvPr/>
        </p:nvSpPr>
        <p:spPr>
          <a:xfrm>
            <a:off x="4308054" y="1883480"/>
            <a:ext cx="538059" cy="59827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ru-RU" dirty="0"/>
          </a:p>
        </p:txBody>
      </p:sp>
      <p:sp>
        <p:nvSpPr>
          <p:cNvPr id="10" name="TextBox 9">
            <a:extLst>
              <a:ext uri="{FF2B5EF4-FFF2-40B4-BE49-F238E27FC236}">
                <a16:creationId xmlns:a16="http://schemas.microsoft.com/office/drawing/2014/main" id="{8A5F4FC6-BA52-D84F-86E5-F56506639339}"/>
              </a:ext>
            </a:extLst>
          </p:cNvPr>
          <p:cNvSpPr txBox="1"/>
          <p:nvPr/>
        </p:nvSpPr>
        <p:spPr>
          <a:xfrm>
            <a:off x="4380555" y="1887701"/>
            <a:ext cx="393056" cy="584775"/>
          </a:xfrm>
          <a:prstGeom prst="rect">
            <a:avLst/>
          </a:prstGeom>
          <a:noFill/>
        </p:spPr>
        <p:txBody>
          <a:bodyPr wrap="none" rtlCol="0">
            <a:spAutoFit/>
          </a:bodyPr>
          <a:lstStyle/>
          <a:p>
            <a:r>
              <a:rPr lang="ru-RU" sz="3200" b="1" dirty="0">
                <a:solidFill>
                  <a:schemeClr val="bg1"/>
                </a:solidFill>
              </a:rPr>
              <a:t>2</a:t>
            </a:r>
          </a:p>
        </p:txBody>
      </p:sp>
      <p:sp>
        <p:nvSpPr>
          <p:cNvPr id="11" name="Прямоугольник 10">
            <a:extLst>
              <a:ext uri="{FF2B5EF4-FFF2-40B4-BE49-F238E27FC236}">
                <a16:creationId xmlns:a16="http://schemas.microsoft.com/office/drawing/2014/main" id="{93E81A5A-E14E-034D-95FD-CFD8326A5F1C}"/>
              </a:ext>
            </a:extLst>
          </p:cNvPr>
          <p:cNvSpPr/>
          <p:nvPr/>
        </p:nvSpPr>
        <p:spPr>
          <a:xfrm>
            <a:off x="4224043" y="2886624"/>
            <a:ext cx="706083"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a:extLst>
              <a:ext uri="{FF2B5EF4-FFF2-40B4-BE49-F238E27FC236}">
                <a16:creationId xmlns:a16="http://schemas.microsoft.com/office/drawing/2014/main" id="{22806D27-B7B8-4544-A7ED-3279C209C3C1}"/>
              </a:ext>
            </a:extLst>
          </p:cNvPr>
          <p:cNvSpPr txBox="1"/>
          <p:nvPr/>
        </p:nvSpPr>
        <p:spPr>
          <a:xfrm>
            <a:off x="4288192" y="2953092"/>
            <a:ext cx="569753"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sz="3200" b="1" dirty="0">
                <a:solidFill>
                  <a:schemeClr val="bg1"/>
                </a:solidFill>
              </a:rPr>
              <a:t> 3</a:t>
            </a:r>
          </a:p>
        </p:txBody>
      </p:sp>
      <p:sp>
        <p:nvSpPr>
          <p:cNvPr id="13" name="Прямоугольник 12">
            <a:extLst>
              <a:ext uri="{FF2B5EF4-FFF2-40B4-BE49-F238E27FC236}">
                <a16:creationId xmlns:a16="http://schemas.microsoft.com/office/drawing/2014/main" id="{800163C8-1887-FC45-9D64-375FAE5874AA}"/>
              </a:ext>
            </a:extLst>
          </p:cNvPr>
          <p:cNvSpPr/>
          <p:nvPr/>
        </p:nvSpPr>
        <p:spPr>
          <a:xfrm>
            <a:off x="4224043" y="4532940"/>
            <a:ext cx="706083"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TextBox 13">
            <a:extLst>
              <a:ext uri="{FF2B5EF4-FFF2-40B4-BE49-F238E27FC236}">
                <a16:creationId xmlns:a16="http://schemas.microsoft.com/office/drawing/2014/main" id="{47671E7A-85D6-534E-8E7C-AA46EE95FB96}"/>
              </a:ext>
            </a:extLst>
          </p:cNvPr>
          <p:cNvSpPr txBox="1"/>
          <p:nvPr/>
        </p:nvSpPr>
        <p:spPr>
          <a:xfrm>
            <a:off x="4276360" y="4593593"/>
            <a:ext cx="58158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sz="3200" b="1" dirty="0">
                <a:solidFill>
                  <a:schemeClr val="bg1"/>
                </a:solidFill>
              </a:rPr>
              <a:t> 4</a:t>
            </a:r>
          </a:p>
        </p:txBody>
      </p:sp>
      <p:sp>
        <p:nvSpPr>
          <p:cNvPr id="15" name="Прямоугольник 14">
            <a:extLst>
              <a:ext uri="{FF2B5EF4-FFF2-40B4-BE49-F238E27FC236}">
                <a16:creationId xmlns:a16="http://schemas.microsoft.com/office/drawing/2014/main" id="{57FEB07F-4AD1-9944-ACCC-02E0BDE62CD6}"/>
              </a:ext>
            </a:extLst>
          </p:cNvPr>
          <p:cNvSpPr/>
          <p:nvPr/>
        </p:nvSpPr>
        <p:spPr>
          <a:xfrm>
            <a:off x="389050" y="285728"/>
            <a:ext cx="2991000" cy="5897272"/>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ru-RU" sz="3600" b="1" dirty="0">
                <a:solidFill>
                  <a:schemeClr val="bg1"/>
                </a:solidFill>
              </a:rPr>
              <a:t>Результаты исследования </a:t>
            </a:r>
          </a:p>
          <a:p>
            <a:pPr algn="ctr"/>
            <a:endParaRPr lang="ru-RU" dirty="0"/>
          </a:p>
        </p:txBody>
      </p:sp>
      <p:sp>
        <p:nvSpPr>
          <p:cNvPr id="16" name="Прямоугольник 15">
            <a:extLst>
              <a:ext uri="{FF2B5EF4-FFF2-40B4-BE49-F238E27FC236}">
                <a16:creationId xmlns:a16="http://schemas.microsoft.com/office/drawing/2014/main" id="{5F06D92D-EA28-C74E-B9DA-75CBFDFADD0F}"/>
              </a:ext>
            </a:extLst>
          </p:cNvPr>
          <p:cNvSpPr/>
          <p:nvPr/>
        </p:nvSpPr>
        <p:spPr>
          <a:xfrm>
            <a:off x="5003930" y="598545"/>
            <a:ext cx="6627069" cy="923330"/>
          </a:xfrm>
          <a:prstGeom prst="rect">
            <a:avLst/>
          </a:prstGeom>
        </p:spPr>
        <p:txBody>
          <a:bodyPr wrap="square">
            <a:spAutoFit/>
          </a:bodyPr>
          <a:lstStyle/>
          <a:p>
            <a:pPr marL="180000" algn="just" fontAlgn="ctr">
              <a:spcAft>
                <a:spcPts val="600"/>
              </a:spcAft>
              <a:buClr>
                <a:srgbClr val="000000"/>
              </a:buClr>
              <a:buSzPct val="100000"/>
              <a:defRPr/>
            </a:pPr>
            <a:r>
              <a:rPr lang="ru-RU" dirty="0">
                <a:solidFill>
                  <a:srgbClr val="7A4300"/>
                </a:solidFill>
                <a:cs typeface="Arial" panose="020B0604020202020204" pitchFamily="34" charset="0"/>
              </a:rPr>
              <a:t>Проведен анализ </a:t>
            </a:r>
            <a:r>
              <a:rPr lang="ru-RU" b="1" dirty="0">
                <a:solidFill>
                  <a:srgbClr val="7A4300"/>
                </a:solidFill>
                <a:cs typeface="Arial" panose="020B0604020202020204" pitchFamily="34" charset="0"/>
              </a:rPr>
              <a:t>навыков</a:t>
            </a:r>
            <a:r>
              <a:rPr lang="ru-RU" dirty="0">
                <a:solidFill>
                  <a:srgbClr val="7A4300"/>
                </a:solidFill>
                <a:cs typeface="Arial" panose="020B0604020202020204" pitchFamily="34" charset="0"/>
              </a:rPr>
              <a:t> использования финансовых продуктов, </a:t>
            </a:r>
            <a:r>
              <a:rPr lang="ru-RU" b="1" dirty="0">
                <a:solidFill>
                  <a:srgbClr val="7A4300"/>
                </a:solidFill>
                <a:cs typeface="Arial" panose="020B0604020202020204" pitchFamily="34" charset="0"/>
              </a:rPr>
              <a:t>финансового поведения</a:t>
            </a:r>
            <a:r>
              <a:rPr lang="ru-RU" dirty="0">
                <a:solidFill>
                  <a:srgbClr val="7A4300"/>
                </a:solidFill>
                <a:cs typeface="Arial" panose="020B0604020202020204" pitchFamily="34" charset="0"/>
              </a:rPr>
              <a:t>, а также </a:t>
            </a:r>
            <a:r>
              <a:rPr lang="ru-RU" b="1" dirty="0">
                <a:solidFill>
                  <a:srgbClr val="7A4300"/>
                </a:solidFill>
                <a:cs typeface="Arial" panose="020B0604020202020204" pitchFamily="34" charset="0"/>
              </a:rPr>
              <a:t>информированности</a:t>
            </a:r>
            <a:r>
              <a:rPr lang="ru-RU" dirty="0">
                <a:solidFill>
                  <a:srgbClr val="7A4300"/>
                </a:solidFill>
                <a:cs typeface="Arial" panose="020B0604020202020204" pitchFamily="34" charset="0"/>
              </a:rPr>
              <a:t> населения о финансовой системе.  </a:t>
            </a:r>
          </a:p>
        </p:txBody>
      </p:sp>
      <p:sp>
        <p:nvSpPr>
          <p:cNvPr id="17" name="Прямоугольник 16">
            <a:extLst>
              <a:ext uri="{FF2B5EF4-FFF2-40B4-BE49-F238E27FC236}">
                <a16:creationId xmlns:a16="http://schemas.microsoft.com/office/drawing/2014/main" id="{12BB8631-0598-4845-A686-0B2ED04D27B7}"/>
              </a:ext>
            </a:extLst>
          </p:cNvPr>
          <p:cNvSpPr/>
          <p:nvPr/>
        </p:nvSpPr>
        <p:spPr>
          <a:xfrm>
            <a:off x="4948647" y="1732314"/>
            <a:ext cx="6621069" cy="923330"/>
          </a:xfrm>
          <a:prstGeom prst="rect">
            <a:avLst/>
          </a:prstGeom>
        </p:spPr>
        <p:txBody>
          <a:bodyPr wrap="square">
            <a:spAutoFit/>
          </a:bodyPr>
          <a:lstStyle/>
          <a:p>
            <a:pPr marL="180000" algn="just" fontAlgn="ctr">
              <a:spcAft>
                <a:spcPts val="600"/>
              </a:spcAft>
              <a:buClr>
                <a:srgbClr val="000000"/>
              </a:buClr>
              <a:buSzPct val="100000"/>
              <a:defRPr/>
            </a:pPr>
            <a:r>
              <a:rPr lang="ru-RU" dirty="0">
                <a:solidFill>
                  <a:srgbClr val="7A4300"/>
                </a:solidFill>
                <a:cs typeface="Arial" panose="020B0604020202020204" pitchFamily="34" charset="0"/>
              </a:rPr>
              <a:t>Определены </a:t>
            </a:r>
            <a:r>
              <a:rPr lang="ru-RU" b="1" dirty="0">
                <a:solidFill>
                  <a:srgbClr val="7A4300"/>
                </a:solidFill>
                <a:cs typeface="Arial" panose="020B0604020202020204" pitchFamily="34" charset="0"/>
              </a:rPr>
              <a:t>ключевые факторы</a:t>
            </a:r>
            <a:r>
              <a:rPr lang="ru-RU" dirty="0">
                <a:solidFill>
                  <a:srgbClr val="7A4300"/>
                </a:solidFill>
                <a:cs typeface="Arial" panose="020B0604020202020204" pitchFamily="34" charset="0"/>
              </a:rPr>
              <a:t>, влияющие на финансовую грамотность, вовлеченность и финансовую активность населения.</a:t>
            </a:r>
            <a:endParaRPr lang="kk-KZ" dirty="0">
              <a:solidFill>
                <a:srgbClr val="7A4300"/>
              </a:solidFill>
              <a:cs typeface="Arial" panose="020B0604020202020204" pitchFamily="34" charset="0"/>
            </a:endParaRPr>
          </a:p>
        </p:txBody>
      </p:sp>
      <p:sp>
        <p:nvSpPr>
          <p:cNvPr id="18" name="Прямоугольник 17">
            <a:extLst>
              <a:ext uri="{FF2B5EF4-FFF2-40B4-BE49-F238E27FC236}">
                <a16:creationId xmlns:a16="http://schemas.microsoft.com/office/drawing/2014/main" id="{27674C6F-40CB-CE4A-BFDA-5996DD28DD89}"/>
              </a:ext>
            </a:extLst>
          </p:cNvPr>
          <p:cNvSpPr/>
          <p:nvPr/>
        </p:nvSpPr>
        <p:spPr>
          <a:xfrm>
            <a:off x="5106000" y="2713837"/>
            <a:ext cx="6615000" cy="1754326"/>
          </a:xfrm>
          <a:prstGeom prst="rect">
            <a:avLst/>
          </a:prstGeom>
        </p:spPr>
        <p:txBody>
          <a:bodyPr wrap="square">
            <a:spAutoFit/>
          </a:bodyPr>
          <a:lstStyle/>
          <a:p>
            <a:pPr algn="just"/>
            <a:r>
              <a:rPr lang="kk-KZ" dirty="0">
                <a:solidFill>
                  <a:srgbClr val="7A4300"/>
                </a:solidFill>
                <a:cs typeface="Arial" panose="020B0604020202020204" pitchFamily="34" charset="0"/>
              </a:rPr>
              <a:t>Сформированы </a:t>
            </a:r>
            <a:r>
              <a:rPr lang="kk-KZ" b="1" dirty="0">
                <a:solidFill>
                  <a:srgbClr val="7A4300"/>
                </a:solidFill>
                <a:cs typeface="Arial" panose="020B0604020202020204" pitchFamily="34" charset="0"/>
              </a:rPr>
              <a:t>профили потребителей финансовых услуг</a:t>
            </a:r>
            <a:r>
              <a:rPr lang="kk-KZ" dirty="0">
                <a:solidFill>
                  <a:srgbClr val="7A4300"/>
                </a:solidFill>
                <a:cs typeface="Arial" panose="020B0604020202020204" pitchFamily="34" charset="0"/>
              </a:rPr>
              <a:t>, разработаны </a:t>
            </a:r>
            <a:r>
              <a:rPr lang="kk-KZ" b="1" dirty="0">
                <a:solidFill>
                  <a:srgbClr val="7A4300"/>
                </a:solidFill>
                <a:cs typeface="Arial" panose="020B0604020202020204" pitchFamily="34" charset="0"/>
              </a:rPr>
              <a:t>рекомендации</a:t>
            </a:r>
            <a:r>
              <a:rPr lang="kk-KZ" dirty="0">
                <a:solidFill>
                  <a:srgbClr val="7A4300"/>
                </a:solidFill>
                <a:cs typeface="Arial" panose="020B0604020202020204" pitchFamily="34" charset="0"/>
              </a:rPr>
              <a:t> по взаимодействию с ними путем определения </a:t>
            </a:r>
            <a:r>
              <a:rPr lang="ru-RU" dirty="0">
                <a:solidFill>
                  <a:srgbClr val="7A4300"/>
                </a:solidFill>
                <a:cs typeface="Arial" panose="020B0604020202020204" pitchFamily="34" charset="0"/>
              </a:rPr>
              <a:t>оптимальных каналов, инструментов формирования и поддержки финансовой грамотности и инвестиционной активности населения, развития финансовой доступности и инклюзии.</a:t>
            </a:r>
            <a:endParaRPr lang="ru-RU" dirty="0"/>
          </a:p>
        </p:txBody>
      </p:sp>
      <p:sp>
        <p:nvSpPr>
          <p:cNvPr id="19" name="Прямоугольник 18">
            <a:extLst>
              <a:ext uri="{FF2B5EF4-FFF2-40B4-BE49-F238E27FC236}">
                <a16:creationId xmlns:a16="http://schemas.microsoft.com/office/drawing/2014/main" id="{11B97AA0-548E-A346-B932-5F56AA629758}"/>
              </a:ext>
            </a:extLst>
          </p:cNvPr>
          <p:cNvSpPr/>
          <p:nvPr/>
        </p:nvSpPr>
        <p:spPr>
          <a:xfrm>
            <a:off x="4962544" y="4532940"/>
            <a:ext cx="6758456" cy="646331"/>
          </a:xfrm>
          <a:prstGeom prst="rect">
            <a:avLst/>
          </a:prstGeom>
        </p:spPr>
        <p:txBody>
          <a:bodyPr wrap="square">
            <a:spAutoFit/>
          </a:bodyPr>
          <a:lstStyle/>
          <a:p>
            <a:pPr marL="180000" algn="just" fontAlgn="ctr">
              <a:spcAft>
                <a:spcPts val="600"/>
              </a:spcAft>
              <a:buClr>
                <a:srgbClr val="000000"/>
              </a:buClr>
              <a:buSzPct val="100000"/>
              <a:defRPr/>
            </a:pPr>
            <a:r>
              <a:rPr lang="ru-RU" dirty="0">
                <a:solidFill>
                  <a:srgbClr val="7A4300"/>
                </a:solidFill>
                <a:cs typeface="Arial" panose="020B0604020202020204" pitchFamily="34" charset="0"/>
              </a:rPr>
              <a:t>Проведен </a:t>
            </a:r>
            <a:r>
              <a:rPr lang="ru-RU" b="1" dirty="0">
                <a:solidFill>
                  <a:srgbClr val="7A4300"/>
                </a:solidFill>
                <a:cs typeface="Arial" panose="020B0604020202020204" pitchFamily="34" charset="0"/>
              </a:rPr>
              <a:t>анализ зарубежного опыта</a:t>
            </a:r>
            <a:r>
              <a:rPr lang="ru-RU" dirty="0">
                <a:solidFill>
                  <a:srgbClr val="7A4300"/>
                </a:solidFill>
                <a:cs typeface="Arial" panose="020B0604020202020204" pitchFamily="34" charset="0"/>
              </a:rPr>
              <a:t> по повышению финансовой грамотности.</a:t>
            </a:r>
            <a:endParaRPr lang="ru-RU" i="1" dirty="0">
              <a:solidFill>
                <a:srgbClr val="7A4300"/>
              </a:solidFill>
              <a:cs typeface="Arial" panose="020B0604020202020204" pitchFamily="34" charset="0"/>
            </a:endParaRPr>
          </a:p>
        </p:txBody>
      </p:sp>
      <p:sp>
        <p:nvSpPr>
          <p:cNvPr id="21" name="Прямоугольник 20">
            <a:extLst>
              <a:ext uri="{FF2B5EF4-FFF2-40B4-BE49-F238E27FC236}">
                <a16:creationId xmlns:a16="http://schemas.microsoft.com/office/drawing/2014/main" id="{55C34BB6-446D-A54D-B07F-799D599EC0F2}"/>
              </a:ext>
            </a:extLst>
          </p:cNvPr>
          <p:cNvSpPr/>
          <p:nvPr/>
        </p:nvSpPr>
        <p:spPr>
          <a:xfrm>
            <a:off x="4224043" y="5573639"/>
            <a:ext cx="706083"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TextBox 21">
            <a:extLst>
              <a:ext uri="{FF2B5EF4-FFF2-40B4-BE49-F238E27FC236}">
                <a16:creationId xmlns:a16="http://schemas.microsoft.com/office/drawing/2014/main" id="{1E06A270-B5CA-4744-A0FA-934E49BC3C19}"/>
              </a:ext>
            </a:extLst>
          </p:cNvPr>
          <p:cNvSpPr txBox="1"/>
          <p:nvPr/>
        </p:nvSpPr>
        <p:spPr>
          <a:xfrm>
            <a:off x="4276361" y="5634292"/>
            <a:ext cx="605194"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sz="3200" b="1" dirty="0">
                <a:solidFill>
                  <a:schemeClr val="bg1"/>
                </a:solidFill>
              </a:rPr>
              <a:t> 5</a:t>
            </a:r>
          </a:p>
        </p:txBody>
      </p:sp>
    </p:spTree>
    <p:extLst>
      <p:ext uri="{BB962C8B-B14F-4D97-AF65-F5344CB8AC3E}">
        <p14:creationId xmlns:p14="http://schemas.microsoft.com/office/powerpoint/2010/main" val="326625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21</a:t>
            </a:fld>
            <a:endParaRPr lang="ru-RU" dirty="0"/>
          </a:p>
        </p:txBody>
      </p:sp>
      <p:sp>
        <p:nvSpPr>
          <p:cNvPr id="4" name="Объект 2">
            <a:extLst>
              <a:ext uri="{FF2B5EF4-FFF2-40B4-BE49-F238E27FC236}">
                <a16:creationId xmlns:a16="http://schemas.microsoft.com/office/drawing/2014/main" id="{3989C6CE-E9A8-D848-A3F5-B2E437DF3BB9}"/>
              </a:ext>
            </a:extLst>
          </p:cNvPr>
          <p:cNvSpPr txBox="1">
            <a:spLocks/>
          </p:cNvSpPr>
          <p:nvPr/>
        </p:nvSpPr>
        <p:spPr>
          <a:xfrm>
            <a:off x="606000" y="171770"/>
            <a:ext cx="10373619"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indent="0">
              <a:lnSpc>
                <a:spcPct val="115000"/>
              </a:lnSpc>
              <a:buNone/>
            </a:pPr>
            <a:r>
              <a:rPr lang="ru-RU" sz="2800" b="1" dirty="0">
                <a:solidFill>
                  <a:schemeClr val="accent1"/>
                </a:solidFill>
              </a:rPr>
              <a:t>1.2</a:t>
            </a:r>
            <a:r>
              <a:rPr lang="ru-RU" sz="2800" b="1" dirty="0">
                <a:solidFill>
                  <a:srgbClr val="7A4300"/>
                </a:solidFill>
              </a:rPr>
              <a:t>.</a:t>
            </a:r>
            <a:r>
              <a:rPr lang="ru-RU" sz="2800" dirty="0">
                <a:solidFill>
                  <a:srgbClr val="7A4300"/>
                </a:solidFill>
              </a:rPr>
              <a:t> </a:t>
            </a:r>
            <a:r>
              <a:rPr sz="2800" b="1" dirty="0">
                <a:solidFill>
                  <a:schemeClr val="accent1"/>
                </a:solidFill>
              </a:rPr>
              <a:t>Рейтинг финансовой грамотности</a:t>
            </a:r>
          </a:p>
          <a:p>
            <a:pPr indent="0">
              <a:lnSpc>
                <a:spcPct val="115000"/>
              </a:lnSpc>
              <a:buNone/>
            </a:pPr>
            <a:endParaRPr lang="ru-RU" sz="2800" dirty="0">
              <a:solidFill>
                <a:srgbClr val="7A43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Равнобедренный треугольник 24">
            <a:extLst>
              <a:ext uri="{FF2B5EF4-FFF2-40B4-BE49-F238E27FC236}">
                <a16:creationId xmlns:a16="http://schemas.microsoft.com/office/drawing/2014/main" id="{DA62C765-66F0-5A4C-8848-DBCF54322142}"/>
              </a:ext>
            </a:extLst>
          </p:cNvPr>
          <p:cNvSpPr/>
          <p:nvPr/>
        </p:nvSpPr>
        <p:spPr>
          <a:xfrm rot="5400000">
            <a:off x="213803" y="18833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73" name="Picture 1" descr="page10image757265024">
            <a:extLst>
              <a:ext uri="{FF2B5EF4-FFF2-40B4-BE49-F238E27FC236}">
                <a16:creationId xmlns:a16="http://schemas.microsoft.com/office/drawing/2014/main" id="{EA52BB3F-BDAD-4847-89BD-7D391CEF0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10image757018448">
            <a:extLst>
              <a:ext uri="{FF2B5EF4-FFF2-40B4-BE49-F238E27FC236}">
                <a16:creationId xmlns:a16="http://schemas.microsoft.com/office/drawing/2014/main" id="{5BCF4A13-1506-474D-93B0-7C2463AE7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10image757020576">
            <a:extLst>
              <a:ext uri="{FF2B5EF4-FFF2-40B4-BE49-F238E27FC236}">
                <a16:creationId xmlns:a16="http://schemas.microsoft.com/office/drawing/2014/main" id="{EE02A7FE-394F-204C-BDD1-F04688CE8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age10image757022528">
            <a:extLst>
              <a:ext uri="{FF2B5EF4-FFF2-40B4-BE49-F238E27FC236}">
                <a16:creationId xmlns:a16="http://schemas.microsoft.com/office/drawing/2014/main" id="{D1792A7E-187A-9140-95DF-407D293F9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10image757023408">
            <a:extLst>
              <a:ext uri="{FF2B5EF4-FFF2-40B4-BE49-F238E27FC236}">
                <a16:creationId xmlns:a16="http://schemas.microsoft.com/office/drawing/2014/main" id="{B1F8724C-417C-3C44-B95F-0C26895AF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age10image757271856">
            <a:extLst>
              <a:ext uri="{FF2B5EF4-FFF2-40B4-BE49-F238E27FC236}">
                <a16:creationId xmlns:a16="http://schemas.microsoft.com/office/drawing/2014/main" id="{D4411AB5-FB00-364D-AE3D-04EF747B6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ge10image758388016">
            <a:extLst>
              <a:ext uri="{FF2B5EF4-FFF2-40B4-BE49-F238E27FC236}">
                <a16:creationId xmlns:a16="http://schemas.microsoft.com/office/drawing/2014/main" id="{70F38E67-1DEB-3947-83D1-97F82F71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age10image755594496">
            <a:extLst>
              <a:ext uri="{FF2B5EF4-FFF2-40B4-BE49-F238E27FC236}">
                <a16:creationId xmlns:a16="http://schemas.microsoft.com/office/drawing/2014/main" id="{C22CBBC8-0E19-B24C-99A1-B4F3D458B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ge10image755605312">
            <a:extLst>
              <a:ext uri="{FF2B5EF4-FFF2-40B4-BE49-F238E27FC236}">
                <a16:creationId xmlns:a16="http://schemas.microsoft.com/office/drawing/2014/main" id="{CCCA654F-A987-9E4C-B1C7-536CC34E6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551384" y="612844"/>
            <a:ext cx="11233248" cy="2800767"/>
          </a:xfrm>
          <a:prstGeom prst="rect">
            <a:avLst/>
          </a:prstGeom>
        </p:spPr>
        <p:txBody>
          <a:bodyPr wrap="square">
            <a:spAutoFit/>
          </a:bodyPr>
          <a:lstStyle/>
          <a:p>
            <a:endParaRPr lang="ru-RU" sz="1600" dirty="0"/>
          </a:p>
          <a:p>
            <a:pPr algn="just"/>
            <a:r>
              <a:rPr lang="ru-RU" sz="1600" dirty="0"/>
              <a:t>Одно из наиболее масштабных исследований проходило в 2014 году, инициатором которого стало Standard &amp; Poor’s (S&amp;P), входящее в «большую тройку» международных рейтинговых агентств. В опросе приняло участие 150 тыс. человек в 148 странах. </a:t>
            </a:r>
          </a:p>
          <a:p>
            <a:pPr algn="just"/>
            <a:r>
              <a:rPr lang="ru-RU" sz="1600" dirty="0"/>
              <a:t>Под финансовой грамотностью исследователи подразумевали умение человека сберегать, инвестировать и одалживать деньги. В рамках исследования участникам задавались вопросы из 4 областей, которые считаются базовыми для определения уровня финансовой грамотности: умение диверсифицировать риски, понимание инфляции, знание простейшей математики и умение считать сложные проценты. </a:t>
            </a:r>
          </a:p>
          <a:p>
            <a:pPr algn="just"/>
            <a:r>
              <a:rPr lang="ru-RU" sz="1600" dirty="0"/>
              <a:t>«Допустим, вам надо занять $100. В каком случае придется возвращать меньше: если придется вернуть $105 или $100+3%?», - приводит пример вопроса S&amp;P. Человек считается финансово грамотным, если верно ответил на три из четырех вопросов. ​Таких в среднем по миру оказало 33%, отметило S&amp;P.</a:t>
            </a:r>
          </a:p>
        </p:txBody>
      </p:sp>
      <p:pic>
        <p:nvPicPr>
          <p:cNvPr id="5122" name="Picture 2" descr="C:\Users\Пользователь\Desktop\финграмотность\snp.png"/>
          <p:cNvPicPr>
            <a:picLocks noChangeAspect="1" noChangeArrowheads="1"/>
          </p:cNvPicPr>
          <p:nvPr/>
        </p:nvPicPr>
        <p:blipFill>
          <a:blip r:embed="rId4"/>
          <a:srcRect/>
          <a:stretch>
            <a:fillRect/>
          </a:stretch>
        </p:blipFill>
        <p:spPr bwMode="auto">
          <a:xfrm>
            <a:off x="3557736" y="3502456"/>
            <a:ext cx="5322910" cy="2861399"/>
          </a:xfrm>
          <a:prstGeom prst="rect">
            <a:avLst/>
          </a:prstGeom>
          <a:noFill/>
        </p:spPr>
      </p:pic>
    </p:spTree>
    <p:extLst>
      <p:ext uri="{BB962C8B-B14F-4D97-AF65-F5344CB8AC3E}">
        <p14:creationId xmlns:p14="http://schemas.microsoft.com/office/powerpoint/2010/main" val="6009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210</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30888" y="225789"/>
            <a:ext cx="450687"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711500" y="118782"/>
            <a:ext cx="7241888" cy="523220"/>
          </a:xfrm>
          <a:prstGeom prst="rect">
            <a:avLst/>
          </a:prstGeom>
        </p:spPr>
        <p:txBody>
          <a:bodyPr wrap="square">
            <a:spAutoFit/>
          </a:bodyPr>
          <a:lstStyle/>
          <a:p>
            <a:pPr fontAlgn="ctr">
              <a:defRPr/>
            </a:pPr>
            <a:r>
              <a:rPr lang="ru-RU" sz="2800" b="1" dirty="0">
                <a:solidFill>
                  <a:srgbClr val="7A4300"/>
                </a:solidFill>
              </a:rPr>
              <a:t>Список литературы: </a:t>
            </a:r>
          </a:p>
        </p:txBody>
      </p:sp>
      <p:sp>
        <p:nvSpPr>
          <p:cNvPr id="6" name="Прямоугольник 5">
            <a:extLst>
              <a:ext uri="{FF2B5EF4-FFF2-40B4-BE49-F238E27FC236}">
                <a16:creationId xmlns:a16="http://schemas.microsoft.com/office/drawing/2014/main" id="{D835EF08-27F0-6943-B393-D084630C35F5}"/>
              </a:ext>
            </a:extLst>
          </p:cNvPr>
          <p:cNvSpPr/>
          <p:nvPr/>
        </p:nvSpPr>
        <p:spPr>
          <a:xfrm>
            <a:off x="711500" y="714356"/>
            <a:ext cx="10956664" cy="5324535"/>
          </a:xfrm>
          <a:prstGeom prst="rect">
            <a:avLst/>
          </a:prstGeom>
        </p:spPr>
        <p:txBody>
          <a:bodyPr wrap="square">
            <a:spAutoFit/>
          </a:bodyPr>
          <a:lstStyle/>
          <a:p>
            <a:pPr marL="228600" indent="-228600">
              <a:spcAft>
                <a:spcPts val="0"/>
              </a:spcAft>
              <a:buFont typeface="+mj-lt"/>
              <a:buAutoNum type="arabicPeriod"/>
            </a:pPr>
            <a:r>
              <a:rPr lang="ru-RU" sz="2000" dirty="0"/>
              <a:t>Концепция повышения финансовой̆ грамотности на 2020 – 2024 годы //</a:t>
            </a:r>
            <a:r>
              <a:rPr lang="ru-RU" sz="2000" dirty="0">
                <a:solidFill>
                  <a:srgbClr val="7A4300"/>
                </a:solidFill>
                <a:ea typeface="Calibri" panose="020F0502020204030204" pitchFamily="34" charset="0"/>
                <a:cs typeface="Times New Roman" panose="02020603050405020304" pitchFamily="18" charset="0"/>
              </a:rPr>
              <a:t> </a:t>
            </a:r>
            <a:r>
              <a:rPr lang="ru-RU" sz="2000" dirty="0">
                <a:solidFill>
                  <a:srgbClr val="7A4300"/>
                </a:solidFill>
                <a:ea typeface="Calibri" panose="020F0502020204030204" pitchFamily="34" charset="0"/>
                <a:cs typeface="Times New Roman" panose="02020603050405020304" pitchFamily="18" charset="0"/>
                <a:hlinkClick r:id="rId2"/>
              </a:rPr>
              <a:t>http://adilet.zan.kz/rus/docs/P2000000338/history</a:t>
            </a:r>
            <a:r>
              <a:rPr lang="ru-RU" sz="2000" dirty="0">
                <a:solidFill>
                  <a:srgbClr val="7A4300"/>
                </a:solidFill>
                <a:ea typeface="Calibri" panose="020F0502020204030204" pitchFamily="34" charset="0"/>
                <a:cs typeface="Times New Roman" panose="02020603050405020304" pitchFamily="18" charset="0"/>
              </a:rPr>
              <a:t>.</a:t>
            </a:r>
          </a:p>
          <a:p>
            <a:pPr marL="228600" indent="-228600">
              <a:spcAft>
                <a:spcPts val="0"/>
              </a:spcAft>
              <a:buFont typeface="+mj-lt"/>
              <a:buAutoNum type="arabicPeriod"/>
            </a:pPr>
            <a:r>
              <a:rPr lang="ru-RU" sz="2000" dirty="0"/>
              <a:t>Зеленцова А. В., Повышение финансовой грамотности населения: международный опыт и российская практика. — Москва : КНОРУС : ЦИПСиР, 2012.</a:t>
            </a:r>
          </a:p>
          <a:p>
            <a:pPr marL="228600" indent="-228600">
              <a:spcAft>
                <a:spcPts val="0"/>
              </a:spcAft>
              <a:buFont typeface="+mj-lt"/>
              <a:buAutoNum type="arabicPeriod"/>
            </a:pPr>
            <a:r>
              <a:rPr lang="ru-RU" sz="2000" dirty="0"/>
              <a:t>Бонгартц Й., Финансовый ликбез // Экономические стратегии. — 2010. — N 4. </a:t>
            </a:r>
          </a:p>
          <a:p>
            <a:pPr marL="228600" indent="-228600">
              <a:spcAft>
                <a:spcPts val="0"/>
              </a:spcAft>
              <a:buFont typeface="+mj-lt"/>
              <a:buAutoNum type="arabicPeriod"/>
            </a:pPr>
            <a:r>
              <a:rPr lang="ru-RU" sz="2000" dirty="0"/>
              <a:t>Стахович Л. В., Возможности использования в России зарубежного опыта разработки и внедрения программ и продуктов в области финансового образования населения // Финансы и кредит. — 2010. — N 28. — С. 63-69. </a:t>
            </a:r>
          </a:p>
          <a:p>
            <a:pPr marL="228600" indent="-228600">
              <a:spcAft>
                <a:spcPts val="0"/>
              </a:spcAft>
              <a:buFont typeface="+mj-lt"/>
              <a:buAutoNum type="arabicPeriod"/>
            </a:pPr>
            <a:r>
              <a:rPr lang="ru-RU" sz="2000" dirty="0"/>
              <a:t>Шахназарян Г. Э., Повышение финансовой грамотности населения - важнейший приоритет государственной политики // Финансы. — 2010. — N 5.</a:t>
            </a:r>
          </a:p>
          <a:p>
            <a:pPr marL="228600" indent="-228600">
              <a:spcAft>
                <a:spcPts val="0"/>
              </a:spcAft>
              <a:buFont typeface="+mj-lt"/>
              <a:buAutoNum type="arabicPeriod"/>
            </a:pPr>
            <a:r>
              <a:rPr lang="ru-RU" sz="2000" dirty="0"/>
              <a:t>Стахович Л. В., Информационные ресурсы и продукты для взрослых потребителей финансовых продуктов и услуг // Финансовый вестник: финансы, налоги, страхование, бухгалтерский учет. — 2010. — N 6. </a:t>
            </a:r>
          </a:p>
          <a:p>
            <a:pPr marL="228600" indent="-228600">
              <a:spcAft>
                <a:spcPts val="0"/>
              </a:spcAft>
              <a:buFont typeface="+mj-lt"/>
              <a:buAutoNum type="arabicPeriod"/>
            </a:pPr>
            <a:r>
              <a:rPr lang="ru-RU" sz="2000" dirty="0"/>
              <a:t>Забоенко А. С., Повышение финансовой грамотности населения: важен комплексный подход // Деньги и кредит. — 2012. — № 10. </a:t>
            </a:r>
          </a:p>
          <a:p>
            <a:pPr marL="228600" indent="-228600">
              <a:spcAft>
                <a:spcPts val="0"/>
              </a:spcAft>
              <a:buFont typeface="+mj-lt"/>
              <a:buAutoNum type="arabicPeriod"/>
            </a:pPr>
            <a:r>
              <a:rPr lang="ru-RU" sz="2000" dirty="0"/>
              <a:t>Алифанова Е. Н., Анализ методических подходов к разработке индикаторов финансовой грамотности населения // Финансы и кредит. — 2013. — № 12.</a:t>
            </a:r>
            <a:endParaRPr lang="ru-RU" sz="2000" dirty="0">
              <a:solidFill>
                <a:srgbClr val="7A43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3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E3C9821-5591-4CF4-89A7-31405354F565}"/>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5">
            <a:extLst>
              <a:ext uri="{FF2B5EF4-FFF2-40B4-BE49-F238E27FC236}">
                <a16:creationId xmlns:a16="http://schemas.microsoft.com/office/drawing/2014/main" id="{AEC55727-BA37-4438-8ACD-551E0CC2D3B6}"/>
              </a:ext>
            </a:extLst>
          </p:cNvPr>
          <p:cNvSpPr>
            <a:spLocks noGrp="1"/>
          </p:cNvSpPr>
          <p:nvPr>
            <p:ph type="title" idx="4294967295"/>
          </p:nvPr>
        </p:nvSpPr>
        <p:spPr>
          <a:xfrm>
            <a:off x="2238348" y="2889000"/>
            <a:ext cx="8358246" cy="1611570"/>
          </a:xfrm>
        </p:spPr>
        <p:txBody>
          <a:bodyPr>
            <a:normAutofit/>
          </a:bodyPr>
          <a:lstStyle/>
          <a:p>
            <a:pPr algn="ctr"/>
            <a:r>
              <a:rPr lang="ru-RU" sz="4800" b="1" dirty="0">
                <a:solidFill>
                  <a:schemeClr val="bg1"/>
                </a:solidFill>
                <a:latin typeface="+mn-lt"/>
              </a:rPr>
              <a:t>Спасибо за внимание!</a:t>
            </a:r>
          </a:p>
        </p:txBody>
      </p:sp>
    </p:spTree>
    <p:extLst>
      <p:ext uri="{BB962C8B-B14F-4D97-AF65-F5344CB8AC3E}">
        <p14:creationId xmlns:p14="http://schemas.microsoft.com/office/powerpoint/2010/main" val="257525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A8CAD7D-9403-4149-B455-1E886E0DF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696" y="2710274"/>
            <a:ext cx="4320480" cy="3503849"/>
          </a:xfrm>
          <a:prstGeom prst="rect">
            <a:avLst/>
          </a:prstGeom>
        </p:spPr>
      </p:pic>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22</a:t>
            </a:fld>
            <a:endParaRPr lang="ru-RU" dirty="0"/>
          </a:p>
        </p:txBody>
      </p:sp>
      <p:sp>
        <p:nvSpPr>
          <p:cNvPr id="4" name="Объект 2">
            <a:extLst>
              <a:ext uri="{FF2B5EF4-FFF2-40B4-BE49-F238E27FC236}">
                <a16:creationId xmlns:a16="http://schemas.microsoft.com/office/drawing/2014/main" id="{3989C6CE-E9A8-D848-A3F5-B2E437DF3BB9}"/>
              </a:ext>
            </a:extLst>
          </p:cNvPr>
          <p:cNvSpPr txBox="1">
            <a:spLocks/>
          </p:cNvSpPr>
          <p:nvPr/>
        </p:nvSpPr>
        <p:spPr>
          <a:xfrm>
            <a:off x="606000" y="171770"/>
            <a:ext cx="10373619"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indent="0">
              <a:lnSpc>
                <a:spcPct val="115000"/>
              </a:lnSpc>
              <a:buNone/>
            </a:pPr>
            <a:r>
              <a:rPr lang="ru-RU" sz="2800" b="1" dirty="0">
                <a:solidFill>
                  <a:schemeClr val="accent1"/>
                </a:solidFill>
              </a:rPr>
              <a:t>1.2.</a:t>
            </a:r>
            <a:r>
              <a:rPr lang="ru-RU" sz="2800" dirty="0">
                <a:solidFill>
                  <a:schemeClr val="accent1"/>
                </a:solidFill>
              </a:rPr>
              <a:t> </a:t>
            </a:r>
            <a:r>
              <a:rPr sz="2800" b="1" dirty="0">
                <a:solidFill>
                  <a:schemeClr val="accent1"/>
                </a:solidFill>
              </a:rPr>
              <a:t>Рейтинг</a:t>
            </a:r>
            <a:r>
              <a:rPr sz="2800" b="1" dirty="0"/>
              <a:t> </a:t>
            </a:r>
            <a:r>
              <a:rPr sz="2800" b="1" dirty="0">
                <a:solidFill>
                  <a:schemeClr val="accent1"/>
                </a:solidFill>
              </a:rPr>
              <a:t>финансовой грамотности</a:t>
            </a:r>
          </a:p>
          <a:p>
            <a:pPr indent="0">
              <a:lnSpc>
                <a:spcPct val="115000"/>
              </a:lnSpc>
              <a:buNone/>
            </a:pPr>
            <a:endParaRPr lang="ru-RU" sz="2800" dirty="0">
              <a:solidFill>
                <a:srgbClr val="7A43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Равнобедренный треугольник 24">
            <a:extLst>
              <a:ext uri="{FF2B5EF4-FFF2-40B4-BE49-F238E27FC236}">
                <a16:creationId xmlns:a16="http://schemas.microsoft.com/office/drawing/2014/main" id="{DA62C765-66F0-5A4C-8848-DBCF54322142}"/>
              </a:ext>
            </a:extLst>
          </p:cNvPr>
          <p:cNvSpPr/>
          <p:nvPr/>
        </p:nvSpPr>
        <p:spPr>
          <a:xfrm rot="5400000">
            <a:off x="213098" y="19416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73" name="Picture 1" descr="page10image757265024">
            <a:extLst>
              <a:ext uri="{FF2B5EF4-FFF2-40B4-BE49-F238E27FC236}">
                <a16:creationId xmlns:a16="http://schemas.microsoft.com/office/drawing/2014/main" id="{EA52BB3F-BDAD-4847-89BD-7D391CEF0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10image757018448">
            <a:extLst>
              <a:ext uri="{FF2B5EF4-FFF2-40B4-BE49-F238E27FC236}">
                <a16:creationId xmlns:a16="http://schemas.microsoft.com/office/drawing/2014/main" id="{5BCF4A13-1506-474D-93B0-7C2463AE7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10image757020576">
            <a:extLst>
              <a:ext uri="{FF2B5EF4-FFF2-40B4-BE49-F238E27FC236}">
                <a16:creationId xmlns:a16="http://schemas.microsoft.com/office/drawing/2014/main" id="{EE02A7FE-394F-204C-BDD1-F04688CE8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age10image757022528">
            <a:extLst>
              <a:ext uri="{FF2B5EF4-FFF2-40B4-BE49-F238E27FC236}">
                <a16:creationId xmlns:a16="http://schemas.microsoft.com/office/drawing/2014/main" id="{D1792A7E-187A-9140-95DF-407D293F9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10image757023408">
            <a:extLst>
              <a:ext uri="{FF2B5EF4-FFF2-40B4-BE49-F238E27FC236}">
                <a16:creationId xmlns:a16="http://schemas.microsoft.com/office/drawing/2014/main" id="{B1F8724C-417C-3C44-B95F-0C26895AF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age10image757271856">
            <a:extLst>
              <a:ext uri="{FF2B5EF4-FFF2-40B4-BE49-F238E27FC236}">
                <a16:creationId xmlns:a16="http://schemas.microsoft.com/office/drawing/2014/main" id="{D4411AB5-FB00-364D-AE3D-04EF747B6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ge10image758388016">
            <a:extLst>
              <a:ext uri="{FF2B5EF4-FFF2-40B4-BE49-F238E27FC236}">
                <a16:creationId xmlns:a16="http://schemas.microsoft.com/office/drawing/2014/main" id="{70F38E67-1DEB-3947-83D1-97F82F71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age10image755594496">
            <a:extLst>
              <a:ext uri="{FF2B5EF4-FFF2-40B4-BE49-F238E27FC236}">
                <a16:creationId xmlns:a16="http://schemas.microsoft.com/office/drawing/2014/main" id="{C22CBBC8-0E19-B24C-99A1-B4F3D458B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ge10image755605312">
            <a:extLst>
              <a:ext uri="{FF2B5EF4-FFF2-40B4-BE49-F238E27FC236}">
                <a16:creationId xmlns:a16="http://schemas.microsoft.com/office/drawing/2014/main" id="{CCCA654F-A987-9E4C-B1C7-536CC34E6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695400" y="1036975"/>
            <a:ext cx="10890600" cy="2400657"/>
          </a:xfrm>
          <a:prstGeom prst="rect">
            <a:avLst/>
          </a:prstGeom>
        </p:spPr>
        <p:txBody>
          <a:bodyPr wrap="square">
            <a:spAutoFit/>
          </a:bodyPr>
          <a:lstStyle/>
          <a:p>
            <a:pPr algn="just"/>
            <a:r>
              <a:rPr lang="ru-RU" dirty="0"/>
              <a:t>Первое место в мире, по данным исследования, заняли жители Норвегии, Дании и Швеции – 71% взрослых в этих странах знают, как распоряжаться деньгами. </a:t>
            </a:r>
          </a:p>
          <a:p>
            <a:pPr algn="just"/>
            <a:endParaRPr lang="ru-RU" dirty="0"/>
          </a:p>
          <a:p>
            <a:pPr algn="just"/>
            <a:r>
              <a:rPr lang="ru-RU" dirty="0"/>
              <a:t>В первую десятку вошли также Израиль (68 %), Канада (68 %), Великобритания (67 %), Нидерланды (66 %), Германия (66 %), Австралия (64 %) и Финляндия (63 %). </a:t>
            </a:r>
          </a:p>
          <a:p>
            <a:pPr algn="just"/>
            <a:endParaRPr lang="ru-RU" dirty="0"/>
          </a:p>
          <a:p>
            <a:pPr algn="just"/>
            <a:r>
              <a:rPr lang="ru-RU" dirty="0"/>
              <a:t>На последних трех местах – Афганистан (14 %), Албания (14 %) и Йемен (13 %) соответственно.</a:t>
            </a:r>
          </a:p>
          <a:p>
            <a:endParaRPr lang="ru-RU" sz="2400" dirty="0"/>
          </a:p>
        </p:txBody>
      </p:sp>
      <p:pic>
        <p:nvPicPr>
          <p:cNvPr id="6146" name="Picture 2" descr="C:\Users\Пользователь\Desktop\финграмотность\PmHseAWIaHtLZCeLOs0zmrveck4Xh8RcMBn.jpg"/>
          <p:cNvPicPr>
            <a:picLocks noChangeAspect="1" noChangeArrowheads="1"/>
          </p:cNvPicPr>
          <p:nvPr/>
        </p:nvPicPr>
        <p:blipFill>
          <a:blip r:embed="rId5"/>
          <a:srcRect/>
          <a:stretch>
            <a:fillRect/>
          </a:stretch>
        </p:blipFill>
        <p:spPr bwMode="auto">
          <a:xfrm>
            <a:off x="6792472" y="3861048"/>
            <a:ext cx="3375992" cy="2646653"/>
          </a:xfrm>
          <a:prstGeom prst="rect">
            <a:avLst/>
          </a:prstGeom>
          <a:noFill/>
        </p:spPr>
      </p:pic>
      <p:pic>
        <p:nvPicPr>
          <p:cNvPr id="4104" name="Picture 8" descr="Star Ratings">
            <a:extLst>
              <a:ext uri="{FF2B5EF4-FFF2-40B4-BE49-F238E27FC236}">
                <a16:creationId xmlns:a16="http://schemas.microsoft.com/office/drawing/2014/main" id="{395154AC-A269-4539-8DC2-4DAD85C85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83" y="2996952"/>
            <a:ext cx="4320480" cy="144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9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20735"/>
          </a:xfrm>
        </p:spPr>
        <p:txBody>
          <a:bodyPr>
            <a:normAutofit fontScale="90000"/>
          </a:bodyPr>
          <a:lstStyle/>
          <a:p>
            <a:r>
              <a:rPr lang="ru-RU" sz="3100" b="1" dirty="0">
                <a:latin typeface="+mn-lt"/>
              </a:rPr>
              <a:t>1.2.</a:t>
            </a:r>
            <a:r>
              <a:rPr lang="ru-RU" sz="3100" dirty="0">
                <a:latin typeface="+mn-lt"/>
              </a:rPr>
              <a:t> </a:t>
            </a:r>
            <a:r>
              <a:rPr lang="ru-RU" sz="3100" b="1" dirty="0">
                <a:latin typeface="+mn-lt"/>
              </a:rPr>
              <a:t>Рейтинг финансовой грамотности</a:t>
            </a:r>
            <a:br>
              <a:rPr lang="ru-RU" b="1" dirty="0"/>
            </a:br>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23</a:t>
            </a:fld>
            <a:endParaRPr lang="ru-RU" dirty="0"/>
          </a:p>
        </p:txBody>
      </p:sp>
      <p:pic>
        <p:nvPicPr>
          <p:cNvPr id="12290" name="Picture 2" descr="C:\Users\Пользователь\Desktop\финграмотность\proekty-po-finansovoj-gramotnosti-ne-dayut-ozhidaemyx-rezultatov-2_0.jpg"/>
          <p:cNvPicPr>
            <a:picLocks noGrp="1" noChangeAspect="1" noChangeArrowheads="1"/>
          </p:cNvPicPr>
          <p:nvPr>
            <p:ph idx="1"/>
          </p:nvPr>
        </p:nvPicPr>
        <p:blipFill>
          <a:blip r:embed="rId2"/>
          <a:srcRect/>
          <a:stretch>
            <a:fillRect/>
          </a:stretch>
        </p:blipFill>
        <p:spPr bwMode="auto">
          <a:xfrm>
            <a:off x="394464" y="1052737"/>
            <a:ext cx="11534184" cy="5233784"/>
          </a:xfrm>
          <a:prstGeom prst="rect">
            <a:avLst/>
          </a:prstGeom>
          <a:noFill/>
        </p:spPr>
      </p:pic>
      <p:sp>
        <p:nvSpPr>
          <p:cNvPr id="5" name="Равнобедренный треугольник 24">
            <a:extLst>
              <a:ext uri="{FF2B5EF4-FFF2-40B4-BE49-F238E27FC236}">
                <a16:creationId xmlns:a16="http://schemas.microsoft.com/office/drawing/2014/main" id="{7A6FC9A3-FFFB-47DD-B18E-9447EEDCCE10}"/>
              </a:ext>
            </a:extLst>
          </p:cNvPr>
          <p:cNvSpPr/>
          <p:nvPr/>
        </p:nvSpPr>
        <p:spPr>
          <a:xfrm rot="5400000">
            <a:off x="390345" y="34319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9297"/>
          </a:xfrm>
        </p:spPr>
        <p:txBody>
          <a:bodyPr>
            <a:noAutofit/>
          </a:bodyPr>
          <a:lstStyle/>
          <a:p>
            <a:r>
              <a:rPr lang="ru-RU" sz="2800" b="1" dirty="0">
                <a:latin typeface="+mn-lt"/>
              </a:rPr>
              <a:t>1.2.</a:t>
            </a:r>
            <a:r>
              <a:rPr lang="ru-RU" sz="2800" dirty="0">
                <a:latin typeface="+mn-lt"/>
              </a:rPr>
              <a:t> </a:t>
            </a:r>
            <a:r>
              <a:rPr lang="ru-RU" sz="2800" b="1" dirty="0">
                <a:latin typeface="+mn-lt"/>
              </a:rPr>
              <a:t>Рейтинг финансовой грамотности</a:t>
            </a:r>
            <a:br>
              <a:rPr lang="ru-RU" sz="2800" b="1" dirty="0">
                <a:latin typeface="+mn-lt"/>
              </a:rPr>
            </a:br>
            <a:endParaRPr lang="ru-RU" sz="2800" dirty="0">
              <a:latin typeface="+mn-lt"/>
            </a:endParaRPr>
          </a:p>
        </p:txBody>
      </p:sp>
      <p:sp>
        <p:nvSpPr>
          <p:cNvPr id="3" name="Содержимое 2"/>
          <p:cNvSpPr>
            <a:spLocks noGrp="1"/>
          </p:cNvSpPr>
          <p:nvPr>
            <p:ph idx="1"/>
          </p:nvPr>
        </p:nvSpPr>
        <p:spPr>
          <a:xfrm>
            <a:off x="551384" y="1142984"/>
            <a:ext cx="11238139" cy="5033979"/>
          </a:xfrm>
        </p:spPr>
        <p:txBody>
          <a:bodyPr>
            <a:normAutofit/>
          </a:bodyPr>
          <a:lstStyle/>
          <a:p>
            <a:pPr marL="0" indent="0" algn="just">
              <a:buNone/>
            </a:pPr>
            <a:r>
              <a:rPr lang="ru-RU" sz="1600" dirty="0">
                <a:solidFill>
                  <a:schemeClr val="tx1"/>
                </a:solidFill>
              </a:rPr>
              <a:t>По оценке международных экспертов, уровень финансовой грамотности населения в Казахстане не самый низкий в мире, а среди стран СНГ – наша страна находится в лидерах. </a:t>
            </a:r>
            <a:endParaRPr lang="en-US" sz="1600" dirty="0">
              <a:solidFill>
                <a:schemeClr val="tx1"/>
              </a:solidFill>
            </a:endParaRPr>
          </a:p>
          <a:p>
            <a:pPr marL="0" indent="0" algn="just">
              <a:buNone/>
            </a:pPr>
            <a:r>
              <a:rPr lang="ru-RU" sz="1600" dirty="0">
                <a:solidFill>
                  <a:schemeClr val="tx1"/>
                </a:solidFill>
              </a:rPr>
              <a:t>Еще одно исследование по определению уровня финансовой грамотности  в Казахстане проведено в 2017 году Организацией экономического развития и сотрудничества (ОЭСР), итоги которого опубликованы в 2018 году.</a:t>
            </a:r>
          </a:p>
          <a:p>
            <a:pPr marL="0" indent="0" algn="just">
              <a:buNone/>
            </a:pPr>
            <a:r>
              <a:rPr lang="ru-RU" sz="1600" dirty="0">
                <a:solidFill>
                  <a:schemeClr val="tx1"/>
                </a:solidFill>
              </a:rPr>
              <a:t>В докладе «Уровни финансовой грамотности в Евразии» средний балл за финансовую грамотность в Казахстане по методике ОЭСР составил 13 из возможных 21. По итогам оценки финансовых знаний, минимальный целевой балл, то есть показатель, используемый во всех отчетах ОЭСР (4 балла или более из 7), набрали чуть более двух взрослых респондентов из пяти (41 %). Минимальный целевой балл за поведение (6 из 9 положительных моделей поведения) набрали почти три четверти всех респондентов в Казахстане (73 %). Лишь три респондента из десяти (30 %) набрали минимальный целевой балл за отношение к финансам (4 балла или более из 5).</a:t>
            </a:r>
          </a:p>
          <a:p>
            <a:pPr marL="0" indent="0" algn="just">
              <a:buNone/>
            </a:pPr>
            <a:r>
              <a:rPr lang="ru-RU" sz="1600" dirty="0">
                <a:solidFill>
                  <a:schemeClr val="tx1"/>
                </a:solidFill>
              </a:rPr>
              <a:t>В документе говорится, что в целом уровень финансовой грамотности составил 36,25 %.</a:t>
            </a:r>
          </a:p>
          <a:p>
            <a:pPr marL="0" indent="0" algn="just">
              <a:buNone/>
            </a:pPr>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24</a:t>
            </a:fld>
            <a:endParaRPr lang="ru-RU" dirty="0"/>
          </a:p>
        </p:txBody>
      </p:sp>
      <p:pic>
        <p:nvPicPr>
          <p:cNvPr id="5122" name="Picture 2" descr="Казахстан и ОЭСР - Институт экономических исследований">
            <a:extLst>
              <a:ext uri="{FF2B5EF4-FFF2-40B4-BE49-F238E27FC236}">
                <a16:creationId xmlns:a16="http://schemas.microsoft.com/office/drawing/2014/main" id="{C9F62A06-5208-4D3F-953A-5368DBC0C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4365104"/>
            <a:ext cx="7384487" cy="1476897"/>
          </a:xfrm>
          <a:prstGeom prst="rect">
            <a:avLst/>
          </a:prstGeom>
          <a:noFill/>
          <a:extLst>
            <a:ext uri="{909E8E84-426E-40DD-AFC4-6F175D3DCCD1}">
              <a14:hiddenFill xmlns:a14="http://schemas.microsoft.com/office/drawing/2010/main">
                <a:solidFill>
                  <a:srgbClr val="FFFFFF"/>
                </a:solidFill>
              </a14:hiddenFill>
            </a:ext>
          </a:extLst>
        </p:spPr>
      </p:pic>
      <p:sp>
        <p:nvSpPr>
          <p:cNvPr id="7" name="Равнобедренный треугольник 24">
            <a:extLst>
              <a:ext uri="{FF2B5EF4-FFF2-40B4-BE49-F238E27FC236}">
                <a16:creationId xmlns:a16="http://schemas.microsoft.com/office/drawing/2014/main" id="{E0634254-CB8B-4BC8-88B7-70A89861D345}"/>
              </a:ext>
            </a:extLst>
          </p:cNvPr>
          <p:cNvSpPr/>
          <p:nvPr/>
        </p:nvSpPr>
        <p:spPr>
          <a:xfrm rot="5400000">
            <a:off x="385909" y="38169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25</a:t>
            </a:fld>
            <a:endParaRPr lang="ru-RU" dirty="0"/>
          </a:p>
        </p:txBody>
      </p:sp>
      <p:sp>
        <p:nvSpPr>
          <p:cNvPr id="5" name="Rectangle 7">
            <a:extLst>
              <a:ext uri="{FF2B5EF4-FFF2-40B4-BE49-F238E27FC236}">
                <a16:creationId xmlns:a16="http://schemas.microsoft.com/office/drawing/2014/main" id="{364CE412-955A-574A-96A3-3520CACD867B}"/>
              </a:ext>
            </a:extLst>
          </p:cNvPr>
          <p:cNvSpPr/>
          <p:nvPr/>
        </p:nvSpPr>
        <p:spPr bwMode="gray">
          <a:xfrm>
            <a:off x="738150" y="1714488"/>
            <a:ext cx="6286544" cy="3357586"/>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fontAlgn="ctr"/>
            <a:r>
              <a:rPr lang="ru-RU" sz="3600" b="1" dirty="0">
                <a:solidFill>
                  <a:srgbClr val="407742"/>
                </a:solidFill>
              </a:rPr>
              <a:t>Раздел  2. Анализ текущей ситуации в Республике Казахстан</a:t>
            </a:r>
          </a:p>
          <a:p>
            <a:pPr fontAlgn="ctr"/>
            <a:r>
              <a:rPr lang="ru-RU" b="1" dirty="0">
                <a:solidFill>
                  <a:srgbClr val="407742"/>
                </a:solidFill>
              </a:rPr>
              <a:t>(на основе социологического исследования  по финансовой грамотности в Республике Казахстан в 2020 году)</a:t>
            </a:r>
            <a:endParaRPr lang="ru-RU" b="1" i="1" dirty="0">
              <a:solidFill>
                <a:srgbClr val="407742"/>
              </a:solidFill>
            </a:endParaRPr>
          </a:p>
        </p:txBody>
      </p:sp>
      <p:pic>
        <p:nvPicPr>
          <p:cNvPr id="4098" name="Picture 2" descr="C:\Users\Пользователь\Desktop\финграмотность\ebef89f30a46e6cf95d72bb74dcce47f.jpeg"/>
          <p:cNvPicPr>
            <a:picLocks noChangeAspect="1" noChangeArrowheads="1"/>
          </p:cNvPicPr>
          <p:nvPr/>
        </p:nvPicPr>
        <p:blipFill>
          <a:blip r:embed="rId2"/>
          <a:srcRect/>
          <a:stretch>
            <a:fillRect/>
          </a:stretch>
        </p:blipFill>
        <p:spPr bwMode="auto">
          <a:xfrm>
            <a:off x="7104112" y="1714488"/>
            <a:ext cx="4765283" cy="3357586"/>
          </a:xfrm>
          <a:prstGeom prst="rect">
            <a:avLst/>
          </a:prstGeom>
          <a:noFill/>
        </p:spPr>
      </p:pic>
    </p:spTree>
    <p:extLst>
      <p:ext uri="{BB962C8B-B14F-4D97-AF65-F5344CB8AC3E}">
        <p14:creationId xmlns:p14="http://schemas.microsoft.com/office/powerpoint/2010/main" val="12273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F010A17-3A09-4AB9-B4E5-410AB596DEE1}"/>
              </a:ext>
            </a:extLst>
          </p:cNvPr>
          <p:cNvSpPr>
            <a:spLocks noGrp="1"/>
          </p:cNvSpPr>
          <p:nvPr>
            <p:ph type="title"/>
          </p:nvPr>
        </p:nvSpPr>
        <p:spPr>
          <a:xfrm>
            <a:off x="749394" y="131812"/>
            <a:ext cx="10515600" cy="676352"/>
          </a:xfrm>
        </p:spPr>
        <p:txBody>
          <a:bodyPr>
            <a:normAutofit/>
          </a:bodyPr>
          <a:lstStyle/>
          <a:p>
            <a:r>
              <a:rPr lang="ru-RU" sz="2800" dirty="0">
                <a:latin typeface="+mn-lt"/>
              </a:rPr>
              <a:t>2.1. Индекс финансовой  грамотности</a:t>
            </a:r>
          </a:p>
        </p:txBody>
      </p:sp>
      <p:sp>
        <p:nvSpPr>
          <p:cNvPr id="7" name="Текст 6">
            <a:extLst>
              <a:ext uri="{FF2B5EF4-FFF2-40B4-BE49-F238E27FC236}">
                <a16:creationId xmlns:a16="http://schemas.microsoft.com/office/drawing/2014/main" id="{64116552-2DBE-4792-838C-A7ED80F12763}"/>
              </a:ext>
            </a:extLst>
          </p:cNvPr>
          <p:cNvSpPr>
            <a:spLocks noGrp="1"/>
          </p:cNvSpPr>
          <p:nvPr>
            <p:ph type="body" sz="quarter" idx="11"/>
          </p:nvPr>
        </p:nvSpPr>
        <p:spPr>
          <a:xfrm>
            <a:off x="834053" y="758776"/>
            <a:ext cx="10515600" cy="809625"/>
          </a:xfrm>
        </p:spPr>
        <p:txBody>
          <a:bodyPr>
            <a:normAutofit fontScale="77500" lnSpcReduction="20000"/>
          </a:bodyPr>
          <a:lstStyle/>
          <a:p>
            <a:pPr algn="ctr" defTabSz="821531" hangingPunct="0">
              <a:lnSpc>
                <a:spcPct val="100000"/>
              </a:lnSpc>
              <a:spcBef>
                <a:spcPts val="0"/>
              </a:spcBef>
            </a:pPr>
            <a:r>
              <a:rPr lang="ru-RU" b="1" dirty="0">
                <a:solidFill>
                  <a:srgbClr val="407742"/>
                </a:solidFill>
                <a:sym typeface="Helvetica Light"/>
              </a:rPr>
              <a:t>Инструмент для оценки эффективности реализации</a:t>
            </a:r>
          </a:p>
          <a:p>
            <a:pPr algn="ctr" defTabSz="821531" hangingPunct="0">
              <a:lnSpc>
                <a:spcPct val="100000"/>
              </a:lnSpc>
              <a:spcBef>
                <a:spcPts val="0"/>
              </a:spcBef>
            </a:pPr>
            <a:r>
              <a:rPr lang="ru-RU" b="1" dirty="0">
                <a:solidFill>
                  <a:srgbClr val="407742"/>
                </a:solidFill>
                <a:sym typeface="Helvetica Light"/>
              </a:rPr>
              <a:t> Концепции повышения финансовой грамотности населения на 2020-2024 годы</a:t>
            </a:r>
            <a:endParaRPr lang="en-US" b="1" dirty="0">
              <a:solidFill>
                <a:srgbClr val="407742"/>
              </a:solidFill>
              <a:sym typeface="Helvetica Light"/>
            </a:endParaRPr>
          </a:p>
        </p:txBody>
      </p:sp>
      <p:sp>
        <p:nvSpPr>
          <p:cNvPr id="10" name="Текст 6">
            <a:extLst>
              <a:ext uri="{FF2B5EF4-FFF2-40B4-BE49-F238E27FC236}">
                <a16:creationId xmlns:a16="http://schemas.microsoft.com/office/drawing/2014/main" id="{178FF9F4-435A-4035-B409-5D9D06C25716}"/>
              </a:ext>
            </a:extLst>
          </p:cNvPr>
          <p:cNvSpPr txBox="1">
            <a:spLocks/>
          </p:cNvSpPr>
          <p:nvPr/>
        </p:nvSpPr>
        <p:spPr>
          <a:xfrm>
            <a:off x="28305" y="6481313"/>
            <a:ext cx="4855532" cy="3155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ru-RU" sz="1600" i="1" dirty="0">
                <a:latin typeface="Trebuchet MS" pitchFamily="34" charset="0"/>
              </a:rPr>
              <a:t>* </a:t>
            </a:r>
            <a:r>
              <a:rPr lang="ru-RU" sz="1200" i="1" dirty="0">
                <a:latin typeface="Trebuchet MS" pitchFamily="34" charset="0"/>
              </a:rPr>
              <a:t>За основу взята методика измерения ОЭСР</a:t>
            </a:r>
          </a:p>
        </p:txBody>
      </p:sp>
      <p:sp>
        <p:nvSpPr>
          <p:cNvPr id="32" name="Равнобедренный треугольник 24">
            <a:extLst>
              <a:ext uri="{FF2B5EF4-FFF2-40B4-BE49-F238E27FC236}">
                <a16:creationId xmlns:a16="http://schemas.microsoft.com/office/drawing/2014/main" id="{10990881-D376-B84C-91D3-2E9D287BF851}"/>
              </a:ext>
            </a:extLst>
          </p:cNvPr>
          <p:cNvSpPr/>
          <p:nvPr/>
        </p:nvSpPr>
        <p:spPr>
          <a:xfrm rot="5400000">
            <a:off x="267092" y="27649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a:extLst>
              <a:ext uri="{FF2B5EF4-FFF2-40B4-BE49-F238E27FC236}">
                <a16:creationId xmlns:a16="http://schemas.microsoft.com/office/drawing/2014/main" id="{FDB71DFB-B511-FB41-A2D0-052D1216D595}"/>
              </a:ext>
            </a:extLst>
          </p:cNvPr>
          <p:cNvSpPr txBox="1"/>
          <p:nvPr/>
        </p:nvSpPr>
        <p:spPr>
          <a:xfrm>
            <a:off x="2551870" y="1965819"/>
            <a:ext cx="6960752" cy="923330"/>
          </a:xfrm>
          <a:prstGeom prst="rect">
            <a:avLst/>
          </a:prstGeom>
          <a:noFill/>
        </p:spPr>
        <p:txBody>
          <a:bodyPr wrap="none" rtlCol="0">
            <a:spAutoFit/>
          </a:bodyPr>
          <a:lstStyle/>
          <a:p>
            <a:r>
              <a:rPr lang="ru-RU" sz="3600" b="1" dirty="0">
                <a:solidFill>
                  <a:schemeClr val="bg1"/>
                </a:solidFill>
                <a:sym typeface="Helvetica Light"/>
              </a:rPr>
              <a:t>Индекс  финансовой грамотности</a:t>
            </a:r>
          </a:p>
          <a:p>
            <a:endParaRPr lang="ru-RU" dirty="0"/>
          </a:p>
        </p:txBody>
      </p:sp>
      <p:sp>
        <p:nvSpPr>
          <p:cNvPr id="33" name="Правая фигурная скобка 9">
            <a:extLst>
              <a:ext uri="{FF2B5EF4-FFF2-40B4-BE49-F238E27FC236}">
                <a16:creationId xmlns:a16="http://schemas.microsoft.com/office/drawing/2014/main" id="{32A32CE0-F73E-AF47-952F-8B7BF491BABF}"/>
              </a:ext>
            </a:extLst>
          </p:cNvPr>
          <p:cNvSpPr/>
          <p:nvPr/>
        </p:nvSpPr>
        <p:spPr>
          <a:xfrm rot="16200000">
            <a:off x="5575982" y="-955930"/>
            <a:ext cx="537962" cy="8407824"/>
          </a:xfrm>
          <a:prstGeom prst="rightBrace">
            <a:avLst>
              <a:gd name="adj1" fmla="val 116016"/>
              <a:gd name="adj2" fmla="val 50000"/>
            </a:avLst>
          </a:prstGeom>
          <a:noFill/>
          <a:ln w="76200" cap="flat">
            <a:solidFill>
              <a:srgbClr val="407742"/>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dirty="0">
              <a:ln>
                <a:noFill/>
              </a:ln>
              <a:solidFill>
                <a:srgbClr val="000000"/>
              </a:solidFill>
              <a:effectLst/>
              <a:uFillTx/>
            </a:endParaRPr>
          </a:p>
        </p:txBody>
      </p:sp>
      <p:sp>
        <p:nvSpPr>
          <p:cNvPr id="44" name="TextBox 43">
            <a:extLst>
              <a:ext uri="{FF2B5EF4-FFF2-40B4-BE49-F238E27FC236}">
                <a16:creationId xmlns:a16="http://schemas.microsoft.com/office/drawing/2014/main" id="{C88D974C-E18C-F04B-A1F8-75D6C42DD4AD}"/>
              </a:ext>
            </a:extLst>
          </p:cNvPr>
          <p:cNvSpPr txBox="1"/>
          <p:nvPr/>
        </p:nvSpPr>
        <p:spPr>
          <a:xfrm>
            <a:off x="82361" y="3384000"/>
            <a:ext cx="3978606" cy="3098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just">
              <a:buClr>
                <a:srgbClr val="CC0000"/>
              </a:buClr>
            </a:pPr>
            <a:r>
              <a:rPr lang="ru-RU" sz="1600" b="1" dirty="0">
                <a:solidFill>
                  <a:srgbClr val="7A4300"/>
                </a:solidFill>
              </a:rPr>
              <a:t>Международная методика* </a:t>
            </a:r>
          </a:p>
          <a:p>
            <a:pPr marL="285750" indent="-285750" algn="just">
              <a:buClr>
                <a:srgbClr val="CC0000"/>
              </a:buClr>
              <a:buFont typeface="Wingdings" pitchFamily="2" charset="2"/>
              <a:buChar char="ü"/>
            </a:pPr>
            <a:r>
              <a:rPr lang="ru-RU" sz="1600" b="1" dirty="0">
                <a:solidFill>
                  <a:srgbClr val="7A4300"/>
                </a:solidFill>
              </a:rPr>
              <a:t>Финансовые знания </a:t>
            </a:r>
            <a:r>
              <a:rPr lang="ru-RU" sz="1600" dirty="0">
                <a:solidFill>
                  <a:srgbClr val="7A4300"/>
                </a:solidFill>
              </a:rPr>
              <a:t>– простой и сложный ссудный процент, инфляция, диверсификация, стоимость денег.</a:t>
            </a:r>
          </a:p>
          <a:p>
            <a:pPr marL="285750" indent="-285750" algn="just">
              <a:buClr>
                <a:srgbClr val="CC0000"/>
              </a:buClr>
              <a:buFont typeface="Wingdings" pitchFamily="2" charset="2"/>
              <a:buChar char="ü"/>
            </a:pPr>
            <a:r>
              <a:rPr lang="ru-RU" sz="1600" b="1" dirty="0">
                <a:solidFill>
                  <a:srgbClr val="7A4300"/>
                </a:solidFill>
              </a:rPr>
              <a:t>Финансовое поведение </a:t>
            </a:r>
            <a:r>
              <a:rPr lang="ru-RU" sz="1600" dirty="0">
                <a:solidFill>
                  <a:srgbClr val="7A4300"/>
                </a:solidFill>
              </a:rPr>
              <a:t>– планирование бюджета, склонность к сбережениям, баланс бюджета, осознанность выбора финансовой услуги. </a:t>
            </a:r>
          </a:p>
          <a:p>
            <a:pPr marL="285750" indent="-285750" algn="just">
              <a:buClr>
                <a:srgbClr val="CC0000"/>
              </a:buClr>
              <a:buFont typeface="Wingdings" pitchFamily="2" charset="2"/>
              <a:buChar char="ü"/>
            </a:pPr>
            <a:r>
              <a:rPr lang="ru-RU" sz="1600" b="1" dirty="0">
                <a:solidFill>
                  <a:srgbClr val="7A4300"/>
                </a:solidFill>
              </a:rPr>
              <a:t>Финансовые установки </a:t>
            </a:r>
            <a:r>
              <a:rPr lang="ru-RU" sz="1600" dirty="0">
                <a:solidFill>
                  <a:srgbClr val="7A4300"/>
                </a:solidFill>
              </a:rPr>
              <a:t>– планирование, желание тратить, гедонизм.</a:t>
            </a:r>
          </a:p>
          <a:p>
            <a:pPr algn="just">
              <a:buClr>
                <a:srgbClr val="CC0000"/>
              </a:buClr>
            </a:pPr>
            <a:endParaRPr lang="ru-RU" sz="1600" dirty="0">
              <a:solidFill>
                <a:srgbClr val="7A4300"/>
              </a:solidFill>
            </a:endParaRPr>
          </a:p>
        </p:txBody>
      </p:sp>
      <p:grpSp>
        <p:nvGrpSpPr>
          <p:cNvPr id="3" name="Группа 44">
            <a:extLst>
              <a:ext uri="{FF2B5EF4-FFF2-40B4-BE49-F238E27FC236}">
                <a16:creationId xmlns:a16="http://schemas.microsoft.com/office/drawing/2014/main" id="{7B9870CF-BC63-B44D-910B-CAD592C40D78}"/>
              </a:ext>
            </a:extLst>
          </p:cNvPr>
          <p:cNvGrpSpPr/>
          <p:nvPr/>
        </p:nvGrpSpPr>
        <p:grpSpPr>
          <a:xfrm>
            <a:off x="4844355" y="3384000"/>
            <a:ext cx="2259271" cy="2249002"/>
            <a:chOff x="3125147" y="78308"/>
            <a:chExt cx="3758817" cy="3758817"/>
          </a:xfrm>
        </p:grpSpPr>
        <p:sp>
          <p:nvSpPr>
            <p:cNvPr id="52" name="Овал 51">
              <a:extLst>
                <a:ext uri="{FF2B5EF4-FFF2-40B4-BE49-F238E27FC236}">
                  <a16:creationId xmlns:a16="http://schemas.microsoft.com/office/drawing/2014/main" id="{20A799D6-D6EC-F147-BD79-ED2055AE3D31}"/>
                </a:ext>
              </a:extLst>
            </p:cNvPr>
            <p:cNvSpPr/>
            <p:nvPr/>
          </p:nvSpPr>
          <p:spPr>
            <a:xfrm>
              <a:off x="3125147" y="78308"/>
              <a:ext cx="3758817" cy="3758817"/>
            </a:xfrm>
            <a:prstGeom prst="ellipse">
              <a:avLst/>
            </a:prstGeom>
            <a:solidFill>
              <a:srgbClr val="EBE61A">
                <a:alpha val="49804"/>
              </a:srgb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sp>
        <p:sp>
          <p:nvSpPr>
            <p:cNvPr id="53" name="Овал 4">
              <a:extLst>
                <a:ext uri="{FF2B5EF4-FFF2-40B4-BE49-F238E27FC236}">
                  <a16:creationId xmlns:a16="http://schemas.microsoft.com/office/drawing/2014/main" id="{97F96A19-25CC-7343-9B46-3D8D378F96FE}"/>
                </a:ext>
              </a:extLst>
            </p:cNvPr>
            <p:cNvSpPr txBox="1"/>
            <p:nvPr/>
          </p:nvSpPr>
          <p:spPr>
            <a:xfrm>
              <a:off x="3626323" y="736101"/>
              <a:ext cx="2756465" cy="169146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ru-RU" b="1" kern="1200" dirty="0">
                  <a:solidFill>
                    <a:srgbClr val="7A4300"/>
                  </a:solidFill>
                </a:rPr>
                <a:t>Знания</a:t>
              </a:r>
            </a:p>
          </p:txBody>
        </p:sp>
      </p:grpSp>
      <p:grpSp>
        <p:nvGrpSpPr>
          <p:cNvPr id="4" name="Группа 45">
            <a:extLst>
              <a:ext uri="{FF2B5EF4-FFF2-40B4-BE49-F238E27FC236}">
                <a16:creationId xmlns:a16="http://schemas.microsoft.com/office/drawing/2014/main" id="{30426CA3-3AE1-D541-A919-0887B4EA4B58}"/>
              </a:ext>
            </a:extLst>
          </p:cNvPr>
          <p:cNvGrpSpPr/>
          <p:nvPr/>
        </p:nvGrpSpPr>
        <p:grpSpPr>
          <a:xfrm>
            <a:off x="5615704" y="4473092"/>
            <a:ext cx="2166076" cy="2270499"/>
            <a:chOff x="4481453" y="2427569"/>
            <a:chExt cx="3758817" cy="3758817"/>
          </a:xfrm>
          <a:solidFill>
            <a:srgbClr val="78A779"/>
          </a:solidFill>
        </p:grpSpPr>
        <p:sp>
          <p:nvSpPr>
            <p:cNvPr id="50" name="Овал 49">
              <a:extLst>
                <a:ext uri="{FF2B5EF4-FFF2-40B4-BE49-F238E27FC236}">
                  <a16:creationId xmlns:a16="http://schemas.microsoft.com/office/drawing/2014/main" id="{0E349AF0-218A-F04A-9005-58397DB0191B}"/>
                </a:ext>
              </a:extLst>
            </p:cNvPr>
            <p:cNvSpPr/>
            <p:nvPr/>
          </p:nvSpPr>
          <p:spPr>
            <a:xfrm>
              <a:off x="4481453" y="2427569"/>
              <a:ext cx="3758817" cy="3758817"/>
            </a:xfrm>
            <a:prstGeom prst="ellipse">
              <a:avLst/>
            </a:prstGeom>
            <a:grpFill/>
          </p:spPr>
          <p:style>
            <a:lnRef idx="2">
              <a:schemeClr val="lt1">
                <a:hueOff val="0"/>
                <a:satOff val="0"/>
                <a:lumOff val="0"/>
                <a:alphaOff val="0"/>
              </a:schemeClr>
            </a:lnRef>
            <a:fillRef idx="1">
              <a:scrgbClr r="0" g="0" b="0"/>
            </a:fillRef>
            <a:effectRef idx="0">
              <a:schemeClr val="accent3">
                <a:alpha val="50000"/>
                <a:hueOff val="-711945"/>
                <a:satOff val="7004"/>
                <a:lumOff val="-1668"/>
                <a:alphaOff val="0"/>
              </a:schemeClr>
            </a:effectRef>
            <a:fontRef idx="minor">
              <a:schemeClr val="tx1"/>
            </a:fontRef>
          </p:style>
        </p:sp>
        <p:sp>
          <p:nvSpPr>
            <p:cNvPr id="51" name="Овал 6">
              <a:extLst>
                <a:ext uri="{FF2B5EF4-FFF2-40B4-BE49-F238E27FC236}">
                  <a16:creationId xmlns:a16="http://schemas.microsoft.com/office/drawing/2014/main" id="{9D3C0A19-4877-1542-86BB-F70634278C9F}"/>
                </a:ext>
              </a:extLst>
            </p:cNvPr>
            <p:cNvSpPr txBox="1"/>
            <p:nvPr/>
          </p:nvSpPr>
          <p:spPr>
            <a:xfrm>
              <a:off x="5536073" y="3391312"/>
              <a:ext cx="2255289" cy="206734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ru-RU" b="1" kern="1200" dirty="0">
                  <a:solidFill>
                    <a:srgbClr val="7A4300"/>
                  </a:solidFill>
                </a:rPr>
                <a:t>Установки</a:t>
              </a:r>
            </a:p>
          </p:txBody>
        </p:sp>
      </p:grpSp>
      <p:grpSp>
        <p:nvGrpSpPr>
          <p:cNvPr id="8" name="Группа 46">
            <a:extLst>
              <a:ext uri="{FF2B5EF4-FFF2-40B4-BE49-F238E27FC236}">
                <a16:creationId xmlns:a16="http://schemas.microsoft.com/office/drawing/2014/main" id="{4CC7F4AD-17A2-4E46-906E-A5E08419979A}"/>
              </a:ext>
            </a:extLst>
          </p:cNvPr>
          <p:cNvGrpSpPr/>
          <p:nvPr/>
        </p:nvGrpSpPr>
        <p:grpSpPr>
          <a:xfrm>
            <a:off x="3981000" y="4540892"/>
            <a:ext cx="2329181" cy="2277464"/>
            <a:chOff x="1582782" y="2539469"/>
            <a:chExt cx="3758817" cy="3758817"/>
          </a:xfrm>
          <a:solidFill>
            <a:schemeClr val="accent3">
              <a:lumMod val="10000"/>
              <a:lumOff val="90000"/>
            </a:schemeClr>
          </a:solidFill>
        </p:grpSpPr>
        <p:sp>
          <p:nvSpPr>
            <p:cNvPr id="48" name="Овал 47">
              <a:extLst>
                <a:ext uri="{FF2B5EF4-FFF2-40B4-BE49-F238E27FC236}">
                  <a16:creationId xmlns:a16="http://schemas.microsoft.com/office/drawing/2014/main" id="{A8A67AE4-27FC-3B4B-8C40-1971401747BB}"/>
                </a:ext>
              </a:extLst>
            </p:cNvPr>
            <p:cNvSpPr/>
            <p:nvPr/>
          </p:nvSpPr>
          <p:spPr>
            <a:xfrm>
              <a:off x="1582782" y="2539469"/>
              <a:ext cx="3758817" cy="3758817"/>
            </a:xfrm>
            <a:prstGeom prst="ellipse">
              <a:avLst/>
            </a:prstGeom>
            <a:grpFill/>
          </p:spPr>
          <p:style>
            <a:lnRef idx="2">
              <a:schemeClr val="lt1">
                <a:hueOff val="0"/>
                <a:satOff val="0"/>
                <a:lumOff val="0"/>
                <a:alphaOff val="0"/>
              </a:schemeClr>
            </a:lnRef>
            <a:fillRef idx="1">
              <a:scrgbClr r="0" g="0" b="0"/>
            </a:fillRef>
            <a:effectRef idx="0">
              <a:schemeClr val="accent3">
                <a:alpha val="50000"/>
                <a:hueOff val="-1423889"/>
                <a:satOff val="14009"/>
                <a:lumOff val="-3335"/>
                <a:alphaOff val="0"/>
              </a:schemeClr>
            </a:effectRef>
            <a:fontRef idx="minor">
              <a:schemeClr val="tx1"/>
            </a:fontRef>
          </p:style>
        </p:sp>
        <p:sp>
          <p:nvSpPr>
            <p:cNvPr id="49" name="Овал 8">
              <a:extLst>
                <a:ext uri="{FF2B5EF4-FFF2-40B4-BE49-F238E27FC236}">
                  <a16:creationId xmlns:a16="http://schemas.microsoft.com/office/drawing/2014/main" id="{3DA131FC-DC1D-424C-A26E-A47855D7273B}"/>
                </a:ext>
              </a:extLst>
            </p:cNvPr>
            <p:cNvSpPr txBox="1"/>
            <p:nvPr/>
          </p:nvSpPr>
          <p:spPr>
            <a:xfrm>
              <a:off x="2408470" y="3291353"/>
              <a:ext cx="2255289" cy="206734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ru-RU" b="1" kern="1200" dirty="0">
                  <a:solidFill>
                    <a:srgbClr val="7A4300"/>
                  </a:solidFill>
                </a:rPr>
                <a:t>Поведение</a:t>
              </a:r>
            </a:p>
          </p:txBody>
        </p:sp>
      </p:grpSp>
      <p:sp>
        <p:nvSpPr>
          <p:cNvPr id="6" name="Прямоугольник 5">
            <a:extLst>
              <a:ext uri="{FF2B5EF4-FFF2-40B4-BE49-F238E27FC236}">
                <a16:creationId xmlns:a16="http://schemas.microsoft.com/office/drawing/2014/main" id="{895E8B37-2F4A-254C-AAB0-9A7D7C23BA53}"/>
              </a:ext>
            </a:extLst>
          </p:cNvPr>
          <p:cNvSpPr/>
          <p:nvPr/>
        </p:nvSpPr>
        <p:spPr>
          <a:xfrm>
            <a:off x="7814277" y="3384001"/>
            <a:ext cx="3996723" cy="3293209"/>
          </a:xfrm>
          <a:prstGeom prst="rect">
            <a:avLst/>
          </a:prstGeom>
        </p:spPr>
        <p:txBody>
          <a:bodyPr wrap="square">
            <a:spAutoFit/>
          </a:bodyPr>
          <a:lstStyle/>
          <a:p>
            <a:pPr>
              <a:buClr>
                <a:srgbClr val="CC0000"/>
              </a:buClr>
            </a:pPr>
            <a:r>
              <a:rPr lang="ru-RU" sz="1600" b="1" dirty="0">
                <a:solidFill>
                  <a:srgbClr val="7A4300"/>
                </a:solidFill>
              </a:rPr>
              <a:t>Учет казахстанской специфики</a:t>
            </a:r>
            <a:r>
              <a:rPr lang="ru-RU" sz="1600" dirty="0">
                <a:solidFill>
                  <a:srgbClr val="7A4300"/>
                </a:solidFill>
              </a:rPr>
              <a:t>: 	</a:t>
            </a:r>
          </a:p>
          <a:p>
            <a:pPr marL="285750" indent="-285750">
              <a:buClr>
                <a:srgbClr val="CC0000"/>
              </a:buClr>
              <a:buFont typeface="Wingdings" pitchFamily="2" charset="2"/>
              <a:buChar char="ü"/>
            </a:pPr>
            <a:r>
              <a:rPr lang="ru-RU" sz="1600" b="1" dirty="0">
                <a:solidFill>
                  <a:srgbClr val="7A4300"/>
                </a:solidFill>
              </a:rPr>
              <a:t>Финансовые знания </a:t>
            </a:r>
            <a:r>
              <a:rPr lang="ru-RU" sz="1600" dirty="0">
                <a:solidFill>
                  <a:srgbClr val="7A4300"/>
                </a:solidFill>
              </a:rPr>
              <a:t>– знания о системе гарантирования вкладов, системе защиты прав потребителей,  умение различать понятия выгодности и надежности.	</a:t>
            </a:r>
          </a:p>
          <a:p>
            <a:pPr marL="285750" indent="-285750">
              <a:buClr>
                <a:srgbClr val="CC0000"/>
              </a:buClr>
              <a:buFont typeface="Wingdings" pitchFamily="2" charset="2"/>
              <a:buChar char="ü"/>
            </a:pPr>
            <a:r>
              <a:rPr lang="ru-RU" sz="1600" b="1" dirty="0">
                <a:solidFill>
                  <a:srgbClr val="7A4300"/>
                </a:solidFill>
              </a:rPr>
              <a:t>Финансовое поведение </a:t>
            </a:r>
            <a:r>
              <a:rPr lang="ru-RU" sz="1600" dirty="0">
                <a:solidFill>
                  <a:srgbClr val="7A4300"/>
                </a:solidFill>
              </a:rPr>
              <a:t>– пользование финансовыми услугами, алгоритмы выбора организации на финансовом рынке,  наличие подушки безопасности.</a:t>
            </a:r>
          </a:p>
          <a:p>
            <a:pPr marL="285750" indent="-285750">
              <a:buClr>
                <a:srgbClr val="CC0000"/>
              </a:buClr>
              <a:buFont typeface="Wingdings" pitchFamily="2" charset="2"/>
              <a:buChar char="ü"/>
            </a:pPr>
            <a:r>
              <a:rPr lang="ru-RU" sz="1600" b="1" dirty="0">
                <a:solidFill>
                  <a:srgbClr val="7A4300"/>
                </a:solidFill>
              </a:rPr>
              <a:t>Финансовые установки </a:t>
            </a:r>
            <a:r>
              <a:rPr lang="ru-RU" sz="1600" dirty="0">
                <a:solidFill>
                  <a:srgbClr val="7A4300"/>
                </a:solidFill>
              </a:rPr>
              <a:t>– ответственность, доверие к участникам финансового рынка.</a:t>
            </a:r>
          </a:p>
        </p:txBody>
      </p:sp>
    </p:spTree>
    <p:extLst>
      <p:ext uri="{BB962C8B-B14F-4D97-AF65-F5344CB8AC3E}">
        <p14:creationId xmlns:p14="http://schemas.microsoft.com/office/powerpoint/2010/main" val="32795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27</a:t>
            </a:fld>
            <a:endParaRPr lang="ru-RU" dirty="0"/>
          </a:p>
        </p:txBody>
      </p:sp>
      <p:sp>
        <p:nvSpPr>
          <p:cNvPr id="4" name="Прямоугольник 3">
            <a:extLst>
              <a:ext uri="{FF2B5EF4-FFF2-40B4-BE49-F238E27FC236}">
                <a16:creationId xmlns:a16="http://schemas.microsoft.com/office/drawing/2014/main" id="{CD1CFFAE-E8BB-4049-B22C-2ECBA0EA2173}"/>
              </a:ext>
            </a:extLst>
          </p:cNvPr>
          <p:cNvSpPr/>
          <p:nvPr/>
        </p:nvSpPr>
        <p:spPr>
          <a:xfrm>
            <a:off x="8059200" y="999000"/>
            <a:ext cx="3846000" cy="509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6" name="Диаграмма 5">
            <a:extLst>
              <a:ext uri="{FF2B5EF4-FFF2-40B4-BE49-F238E27FC236}">
                <a16:creationId xmlns:a16="http://schemas.microsoft.com/office/drawing/2014/main" id="{20CC0C60-2101-1E4B-8F34-3C2B290A1207}"/>
              </a:ext>
            </a:extLst>
          </p:cNvPr>
          <p:cNvGraphicFramePr/>
          <p:nvPr>
            <p:extLst>
              <p:ext uri="{D42A27DB-BD31-4B8C-83A1-F6EECF244321}">
                <p14:modId xmlns:p14="http://schemas.microsoft.com/office/powerpoint/2010/main" val="3596136695"/>
              </p:ext>
            </p:extLst>
          </p:nvPr>
        </p:nvGraphicFramePr>
        <p:xfrm>
          <a:off x="8485774" y="3744000"/>
          <a:ext cx="3123512" cy="2041721"/>
        </p:xfrm>
        <a:graphic>
          <a:graphicData uri="http://schemas.openxmlformats.org/drawingml/2006/chart">
            <c:chart xmlns:c="http://schemas.openxmlformats.org/drawingml/2006/chart" xmlns:r="http://schemas.openxmlformats.org/officeDocument/2006/relationships" r:id="rId2"/>
          </a:graphicData>
        </a:graphic>
      </p:graphicFrame>
      <p:sp>
        <p:nvSpPr>
          <p:cNvPr id="7" name="Прямоугольник 6">
            <a:extLst>
              <a:ext uri="{FF2B5EF4-FFF2-40B4-BE49-F238E27FC236}">
                <a16:creationId xmlns:a16="http://schemas.microsoft.com/office/drawing/2014/main" id="{86FEAC54-53BB-8F41-9E43-DC02A88A95A3}"/>
              </a:ext>
            </a:extLst>
          </p:cNvPr>
          <p:cNvSpPr/>
          <p:nvPr/>
        </p:nvSpPr>
        <p:spPr>
          <a:xfrm>
            <a:off x="9306374" y="3969000"/>
            <a:ext cx="1718740" cy="707886"/>
          </a:xfrm>
          <a:prstGeom prst="rect">
            <a:avLst/>
          </a:prstGeom>
        </p:spPr>
        <p:txBody>
          <a:bodyPr wrap="none">
            <a:spAutoFit/>
          </a:bodyPr>
          <a:lstStyle/>
          <a:p>
            <a:r>
              <a:rPr lang="ru-RU" sz="4000" dirty="0">
                <a:solidFill>
                  <a:srgbClr val="78A779"/>
                </a:solidFill>
              </a:rPr>
              <a:t>39,07%</a:t>
            </a:r>
          </a:p>
        </p:txBody>
      </p:sp>
      <p:sp>
        <p:nvSpPr>
          <p:cNvPr id="8" name="Title 1">
            <a:extLst>
              <a:ext uri="{FF2B5EF4-FFF2-40B4-BE49-F238E27FC236}">
                <a16:creationId xmlns:a16="http://schemas.microsoft.com/office/drawing/2014/main" id="{573243D8-A104-4841-9E23-799F616F4E3D}"/>
              </a:ext>
            </a:extLst>
          </p:cNvPr>
          <p:cNvSpPr>
            <a:spLocks noGrp="1"/>
          </p:cNvSpPr>
          <p:nvPr>
            <p:ph type="title"/>
          </p:nvPr>
        </p:nvSpPr>
        <p:spPr>
          <a:xfrm>
            <a:off x="8444633" y="1190606"/>
            <a:ext cx="3294969" cy="2362558"/>
          </a:xfrm>
          <a:solidFill>
            <a:srgbClr val="FFD579"/>
          </a:solidFill>
        </p:spPr>
        <p:txBody>
          <a:bodyPr>
            <a:normAutofit fontScale="90000"/>
          </a:bodyPr>
          <a:lstStyle/>
          <a:p>
            <a:pPr algn="just"/>
            <a:r>
              <a:rPr lang="ru-RU" sz="2200" b="1" dirty="0">
                <a:solidFill>
                  <a:srgbClr val="7A4300"/>
                </a:solidFill>
                <a:latin typeface="+mn-lt"/>
              </a:rPr>
              <a:t>Индекс финансовой грамотности населения Казахстана, по результатам исследования в 2020 году, находился на среднем уровне и составлял </a:t>
            </a:r>
            <a:r>
              <a:rPr lang="en-US" sz="2200" b="1" dirty="0">
                <a:solidFill>
                  <a:srgbClr val="7A4300"/>
                </a:solidFill>
                <a:latin typeface="+mn-lt"/>
              </a:rPr>
              <a:t>39</a:t>
            </a:r>
            <a:r>
              <a:rPr lang="ru-RU" sz="2200" b="1" dirty="0">
                <a:solidFill>
                  <a:srgbClr val="7A4300"/>
                </a:solidFill>
                <a:latin typeface="+mn-lt"/>
              </a:rPr>
              <a:t>,</a:t>
            </a:r>
            <a:r>
              <a:rPr lang="en-US" sz="2200" b="1" dirty="0">
                <a:solidFill>
                  <a:srgbClr val="7A4300"/>
                </a:solidFill>
                <a:latin typeface="+mn-lt"/>
              </a:rPr>
              <a:t>07</a:t>
            </a:r>
            <a:r>
              <a:rPr lang="ru-RU" sz="2200" b="1" dirty="0">
                <a:solidFill>
                  <a:srgbClr val="7A4300"/>
                </a:solidFill>
                <a:latin typeface="+mn-lt"/>
              </a:rPr>
              <a:t> % (по 100-балльной шкале).</a:t>
            </a:r>
          </a:p>
        </p:txBody>
      </p:sp>
      <p:sp>
        <p:nvSpPr>
          <p:cNvPr id="9" name="Заголовок 4">
            <a:extLst>
              <a:ext uri="{FF2B5EF4-FFF2-40B4-BE49-F238E27FC236}">
                <a16:creationId xmlns:a16="http://schemas.microsoft.com/office/drawing/2014/main" id="{E666F2C0-4744-F649-8981-E81AFED684DD}"/>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Индекс финансовой  грамотности за 2020 год</a:t>
            </a:r>
          </a:p>
        </p:txBody>
      </p:sp>
      <p:sp>
        <p:nvSpPr>
          <p:cNvPr id="10" name="Равнобедренный треугольник 24">
            <a:extLst>
              <a:ext uri="{FF2B5EF4-FFF2-40B4-BE49-F238E27FC236}">
                <a16:creationId xmlns:a16="http://schemas.microsoft.com/office/drawing/2014/main" id="{EE65F4DA-41A3-0341-8918-20D14D0E391B}"/>
              </a:ext>
            </a:extLst>
          </p:cNvPr>
          <p:cNvSpPr/>
          <p:nvPr/>
        </p:nvSpPr>
        <p:spPr>
          <a:xfrm rot="5400000">
            <a:off x="194277" y="22727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20">
            <a:extLst>
              <a:ext uri="{FF2B5EF4-FFF2-40B4-BE49-F238E27FC236}">
                <a16:creationId xmlns:a16="http://schemas.microsoft.com/office/drawing/2014/main" id="{A829E81F-1792-5148-82C4-3203FDF50866}"/>
              </a:ext>
            </a:extLst>
          </p:cNvPr>
          <p:cNvSpPr/>
          <p:nvPr/>
        </p:nvSpPr>
        <p:spPr>
          <a:xfrm>
            <a:off x="241446" y="4607496"/>
            <a:ext cx="2207318" cy="903278"/>
          </a:xfrm>
          <a:prstGeom prst="rect">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AEC66B2C-6D51-4C49-B1CE-45E87F3FC6B0}"/>
              </a:ext>
            </a:extLst>
          </p:cNvPr>
          <p:cNvSpPr/>
          <p:nvPr/>
        </p:nvSpPr>
        <p:spPr>
          <a:xfrm>
            <a:off x="2946932" y="4594015"/>
            <a:ext cx="2133536" cy="945976"/>
          </a:xfrm>
          <a:prstGeom prst="rect">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a:extLst>
              <a:ext uri="{FF2B5EF4-FFF2-40B4-BE49-F238E27FC236}">
                <a16:creationId xmlns:a16="http://schemas.microsoft.com/office/drawing/2014/main" id="{44C870C5-AA9A-C84D-96C2-D9E8C9AD6EE8}"/>
              </a:ext>
            </a:extLst>
          </p:cNvPr>
          <p:cNvSpPr/>
          <p:nvPr/>
        </p:nvSpPr>
        <p:spPr>
          <a:xfrm>
            <a:off x="5535795" y="4594015"/>
            <a:ext cx="2448272" cy="945976"/>
          </a:xfrm>
          <a:prstGeom prst="rect">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ик 23">
            <a:extLst>
              <a:ext uri="{FF2B5EF4-FFF2-40B4-BE49-F238E27FC236}">
                <a16:creationId xmlns:a16="http://schemas.microsoft.com/office/drawing/2014/main" id="{35C6DC61-1102-0D4E-AA3D-B28158C85A48}"/>
              </a:ext>
            </a:extLst>
          </p:cNvPr>
          <p:cNvSpPr/>
          <p:nvPr/>
        </p:nvSpPr>
        <p:spPr>
          <a:xfrm>
            <a:off x="158505" y="4609221"/>
            <a:ext cx="2223734" cy="738664"/>
          </a:xfrm>
          <a:prstGeom prst="rect">
            <a:avLst/>
          </a:prstGeom>
        </p:spPr>
        <p:txBody>
          <a:bodyPr wrap="square">
            <a:spAutoFit/>
          </a:bodyPr>
          <a:lstStyle/>
          <a:p>
            <a:pPr marL="182250" lvl="0" algn="ctr" fontAlgn="ctr">
              <a:spcAft>
                <a:spcPts val="300"/>
              </a:spcAft>
            </a:pPr>
            <a:r>
              <a:rPr lang="kk-KZ" sz="1400" b="1" dirty="0">
                <a:solidFill>
                  <a:prstClr val="black"/>
                </a:solidFill>
                <a:cs typeface="Arial" pitchFamily="34" charset="0"/>
              </a:rPr>
              <a:t>1. Умение использовать финансовые услуги и инструменты</a:t>
            </a:r>
            <a:endParaRPr lang="ru-RU" sz="1000" b="1" dirty="0">
              <a:solidFill>
                <a:prstClr val="black"/>
              </a:solidFill>
              <a:cs typeface="Arial" pitchFamily="34" charset="0"/>
            </a:endParaRPr>
          </a:p>
        </p:txBody>
      </p:sp>
      <p:sp>
        <p:nvSpPr>
          <p:cNvPr id="25" name="Прямоугольник 24">
            <a:extLst>
              <a:ext uri="{FF2B5EF4-FFF2-40B4-BE49-F238E27FC236}">
                <a16:creationId xmlns:a16="http://schemas.microsoft.com/office/drawing/2014/main" id="{B93F7AFC-7197-A842-A1FC-3B14093592D0}"/>
              </a:ext>
            </a:extLst>
          </p:cNvPr>
          <p:cNvSpPr/>
          <p:nvPr/>
        </p:nvSpPr>
        <p:spPr>
          <a:xfrm>
            <a:off x="2871799" y="4567284"/>
            <a:ext cx="2124267" cy="954107"/>
          </a:xfrm>
          <a:prstGeom prst="rect">
            <a:avLst/>
          </a:prstGeom>
        </p:spPr>
        <p:txBody>
          <a:bodyPr wrap="square">
            <a:spAutoFit/>
          </a:bodyPr>
          <a:lstStyle/>
          <a:p>
            <a:pPr marL="182250" lvl="0" algn="ctr" fontAlgn="ctr">
              <a:spcAft>
                <a:spcPts val="300"/>
              </a:spcAft>
            </a:pPr>
            <a:r>
              <a:rPr lang="kk-KZ" sz="1400" b="1" dirty="0">
                <a:solidFill>
                  <a:prstClr val="black"/>
                </a:solidFill>
                <a:cs typeface="Arial" pitchFamily="34" charset="0"/>
              </a:rPr>
              <a:t>2. Управление собственными финансовыми средствами</a:t>
            </a:r>
            <a:endParaRPr lang="ru-RU" sz="1000" b="1" dirty="0">
              <a:solidFill>
                <a:prstClr val="black"/>
              </a:solidFill>
              <a:cs typeface="Arial" pitchFamily="34" charset="0"/>
            </a:endParaRPr>
          </a:p>
        </p:txBody>
      </p:sp>
      <p:sp>
        <p:nvSpPr>
          <p:cNvPr id="26" name="Прямоугольник 25">
            <a:extLst>
              <a:ext uri="{FF2B5EF4-FFF2-40B4-BE49-F238E27FC236}">
                <a16:creationId xmlns:a16="http://schemas.microsoft.com/office/drawing/2014/main" id="{84FFC1B3-1FE0-1B4E-92CA-04294B4D40D3}"/>
              </a:ext>
            </a:extLst>
          </p:cNvPr>
          <p:cNvSpPr/>
          <p:nvPr/>
        </p:nvSpPr>
        <p:spPr>
          <a:xfrm>
            <a:off x="5593079" y="4614026"/>
            <a:ext cx="2297186" cy="954107"/>
          </a:xfrm>
          <a:prstGeom prst="rect">
            <a:avLst/>
          </a:prstGeom>
        </p:spPr>
        <p:txBody>
          <a:bodyPr wrap="square">
            <a:spAutoFit/>
          </a:bodyPr>
          <a:lstStyle/>
          <a:p>
            <a:pPr marL="182250" lvl="0" algn="ctr" fontAlgn="ctr">
              <a:spcAft>
                <a:spcPts val="300"/>
              </a:spcAft>
            </a:pPr>
            <a:r>
              <a:rPr lang="kk-KZ" sz="1400" b="1" dirty="0">
                <a:solidFill>
                  <a:prstClr val="black"/>
                </a:solidFill>
                <a:cs typeface="Arial" pitchFamily="34" charset="0"/>
              </a:rPr>
              <a:t>3. Уровень информированности о финансовой системе и ее принципах</a:t>
            </a:r>
            <a:endParaRPr lang="ru-RU" sz="1000" b="1" dirty="0">
              <a:solidFill>
                <a:prstClr val="black"/>
              </a:solidFill>
              <a:cs typeface="Arial" pitchFamily="34" charset="0"/>
            </a:endParaRPr>
          </a:p>
        </p:txBody>
      </p:sp>
      <p:sp>
        <p:nvSpPr>
          <p:cNvPr id="27" name="Прямоугольник 26">
            <a:extLst>
              <a:ext uri="{FF2B5EF4-FFF2-40B4-BE49-F238E27FC236}">
                <a16:creationId xmlns:a16="http://schemas.microsoft.com/office/drawing/2014/main" id="{33D7FECA-E919-B84C-B199-53506768E920}"/>
              </a:ext>
            </a:extLst>
          </p:cNvPr>
          <p:cNvSpPr/>
          <p:nvPr/>
        </p:nvSpPr>
        <p:spPr>
          <a:xfrm>
            <a:off x="2531705" y="4844283"/>
            <a:ext cx="468052" cy="400110"/>
          </a:xfrm>
          <a:prstGeom prst="rect">
            <a:avLst/>
          </a:prstGeom>
        </p:spPr>
        <p:txBody>
          <a:bodyPr wrap="square">
            <a:spAutoFit/>
          </a:bodyPr>
          <a:lstStyle/>
          <a:p>
            <a:pPr marL="72000" lvl="0" fontAlgn="ctr">
              <a:spcAft>
                <a:spcPts val="300"/>
              </a:spcAft>
            </a:pPr>
            <a:r>
              <a:rPr lang="ru-RU" sz="2000" dirty="0">
                <a:latin typeface="Arial" pitchFamily="34" charset="0"/>
                <a:cs typeface="Arial" pitchFamily="34" charset="0"/>
              </a:rPr>
              <a:t>+</a:t>
            </a:r>
            <a:endParaRPr lang="ru-RU" sz="1000" b="1" dirty="0">
              <a:solidFill>
                <a:prstClr val="black"/>
              </a:solidFill>
              <a:latin typeface="Arial" pitchFamily="34" charset="0"/>
              <a:cs typeface="Arial" pitchFamily="34" charset="0"/>
            </a:endParaRPr>
          </a:p>
        </p:txBody>
      </p:sp>
      <p:sp>
        <p:nvSpPr>
          <p:cNvPr id="28" name="Прямоугольник 27">
            <a:extLst>
              <a:ext uri="{FF2B5EF4-FFF2-40B4-BE49-F238E27FC236}">
                <a16:creationId xmlns:a16="http://schemas.microsoft.com/office/drawing/2014/main" id="{A76EE987-8462-1D48-9EB8-FCABE98A2992}"/>
              </a:ext>
            </a:extLst>
          </p:cNvPr>
          <p:cNvSpPr/>
          <p:nvPr/>
        </p:nvSpPr>
        <p:spPr>
          <a:xfrm>
            <a:off x="5089868" y="4861532"/>
            <a:ext cx="468052" cy="400110"/>
          </a:xfrm>
          <a:prstGeom prst="rect">
            <a:avLst/>
          </a:prstGeom>
        </p:spPr>
        <p:txBody>
          <a:bodyPr wrap="square">
            <a:spAutoFit/>
          </a:bodyPr>
          <a:lstStyle/>
          <a:p>
            <a:pPr marL="72000" lvl="0" fontAlgn="ctr">
              <a:spcAft>
                <a:spcPts val="300"/>
              </a:spcAft>
            </a:pPr>
            <a:r>
              <a:rPr lang="ru-RU" sz="2000" dirty="0">
                <a:latin typeface="Arial" pitchFamily="34" charset="0"/>
                <a:cs typeface="Arial" pitchFamily="34" charset="0"/>
              </a:rPr>
              <a:t>+</a:t>
            </a:r>
            <a:endParaRPr lang="ru-RU" sz="1000" b="1" dirty="0">
              <a:solidFill>
                <a:prstClr val="black"/>
              </a:solidFill>
              <a:latin typeface="Arial" pitchFamily="34" charset="0"/>
              <a:cs typeface="Arial" pitchFamily="34" charset="0"/>
            </a:endParaRPr>
          </a:p>
        </p:txBody>
      </p:sp>
      <p:cxnSp>
        <p:nvCxnSpPr>
          <p:cNvPr id="29" name="Прямая соединительная линия 28">
            <a:extLst>
              <a:ext uri="{FF2B5EF4-FFF2-40B4-BE49-F238E27FC236}">
                <a16:creationId xmlns:a16="http://schemas.microsoft.com/office/drawing/2014/main" id="{9AC6121E-83AC-8D44-AA40-DFE41702D522}"/>
              </a:ext>
            </a:extLst>
          </p:cNvPr>
          <p:cNvCxnSpPr>
            <a:cxnSpLocks/>
          </p:cNvCxnSpPr>
          <p:nvPr/>
        </p:nvCxnSpPr>
        <p:spPr>
          <a:xfrm>
            <a:off x="179000" y="5679000"/>
            <a:ext cx="7799180" cy="0"/>
          </a:xfrm>
          <a:prstGeom prst="line">
            <a:avLst/>
          </a:prstGeom>
          <a:ln w="15875">
            <a:solidFill>
              <a:srgbClr val="9A0000"/>
            </a:solidFill>
          </a:ln>
        </p:spPr>
        <p:style>
          <a:lnRef idx="1">
            <a:schemeClr val="accent4"/>
          </a:lnRef>
          <a:fillRef idx="0">
            <a:schemeClr val="accent4"/>
          </a:fillRef>
          <a:effectRef idx="0">
            <a:schemeClr val="accent4"/>
          </a:effectRef>
          <a:fontRef idx="minor">
            <a:schemeClr val="tx1"/>
          </a:fontRef>
        </p:style>
      </p:cxnSp>
      <p:sp>
        <p:nvSpPr>
          <p:cNvPr id="31" name="Прямоугольник 30">
            <a:extLst>
              <a:ext uri="{FF2B5EF4-FFF2-40B4-BE49-F238E27FC236}">
                <a16:creationId xmlns:a16="http://schemas.microsoft.com/office/drawing/2014/main" id="{5DD1F7E1-E750-2C46-9343-AA0CCC6D1D28}"/>
              </a:ext>
            </a:extLst>
          </p:cNvPr>
          <p:cNvSpPr/>
          <p:nvPr/>
        </p:nvSpPr>
        <p:spPr>
          <a:xfrm>
            <a:off x="816405" y="3946672"/>
            <a:ext cx="6449595" cy="338554"/>
          </a:xfrm>
          <a:prstGeom prst="rect">
            <a:avLst/>
          </a:prstGeom>
          <a:ln>
            <a:solidFill>
              <a:schemeClr val="accent4">
                <a:lumMod val="50000"/>
              </a:schemeClr>
            </a:solidFill>
          </a:ln>
        </p:spPr>
        <p:txBody>
          <a:bodyPr wrap="square">
            <a:spAutoFit/>
          </a:bodyPr>
          <a:lstStyle/>
          <a:p>
            <a:pPr algn="ctr"/>
            <a:r>
              <a:rPr lang="ru-RU" sz="1600" b="1" dirty="0">
                <a:cs typeface="Arial" pitchFamily="34" charset="0"/>
              </a:rPr>
              <a:t>МЕТОДИКА РАСЧЕТА ИНДЕКСА ФИНАНСОВОЙ ГРАМОТНОСТИ</a:t>
            </a:r>
          </a:p>
        </p:txBody>
      </p:sp>
      <p:pic>
        <p:nvPicPr>
          <p:cNvPr id="11" name="Рисунок 10">
            <a:extLst>
              <a:ext uri="{FF2B5EF4-FFF2-40B4-BE49-F238E27FC236}">
                <a16:creationId xmlns:a16="http://schemas.microsoft.com/office/drawing/2014/main" id="{E72ACBEA-E6D0-E842-9972-3F9CB0878825}"/>
              </a:ext>
            </a:extLst>
          </p:cNvPr>
          <p:cNvPicPr>
            <a:picLocks noChangeAspect="1"/>
          </p:cNvPicPr>
          <p:nvPr/>
        </p:nvPicPr>
        <p:blipFill>
          <a:blip r:embed="rId3"/>
          <a:stretch>
            <a:fillRect/>
          </a:stretch>
        </p:blipFill>
        <p:spPr>
          <a:xfrm>
            <a:off x="1265229" y="976050"/>
            <a:ext cx="5551945" cy="2819234"/>
          </a:xfrm>
          <a:prstGeom prst="rect">
            <a:avLst/>
          </a:prstGeom>
        </p:spPr>
      </p:pic>
    </p:spTree>
    <p:extLst>
      <p:ext uri="{BB962C8B-B14F-4D97-AF65-F5344CB8AC3E}">
        <p14:creationId xmlns:p14="http://schemas.microsoft.com/office/powerpoint/2010/main" val="298101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2"/>
          <p:cNvSpPr>
            <a:spLocks noGrp="1"/>
          </p:cNvSpPr>
          <p:nvPr>
            <p:ph idx="1"/>
          </p:nvPr>
        </p:nvSpPr>
        <p:spPr>
          <a:xfrm>
            <a:off x="838200" y="642918"/>
            <a:ext cx="10154344" cy="5786478"/>
          </a:xfrm>
        </p:spPr>
        <p:txBody>
          <a:bodyPr>
            <a:normAutofit/>
          </a:bodyPr>
          <a:lstStyle/>
          <a:p>
            <a:pPr marL="0" indent="0">
              <a:spcBef>
                <a:spcPts val="0"/>
              </a:spcBef>
              <a:buNone/>
            </a:pPr>
            <a:r>
              <a:rPr lang="ru-RU" sz="3600" b="1" dirty="0"/>
              <a:t>Индекс финансовой грамотности на 2020 год: </a:t>
            </a:r>
            <a:r>
              <a:rPr lang="ru-RU" sz="3600" u="sng" dirty="0"/>
              <a:t>44,20+53,70+19,30</a:t>
            </a:r>
            <a:r>
              <a:rPr lang="ru-RU" sz="3600" dirty="0"/>
              <a:t>= </a:t>
            </a:r>
            <a:r>
              <a:rPr lang="kk-KZ" sz="5400" b="1" dirty="0"/>
              <a:t>39,07 %</a:t>
            </a:r>
          </a:p>
          <a:p>
            <a:pPr>
              <a:spcBef>
                <a:spcPts val="0"/>
              </a:spcBef>
              <a:buNone/>
            </a:pPr>
            <a:r>
              <a:rPr lang="ru-RU" sz="3600" dirty="0"/>
              <a:t>                    3</a:t>
            </a:r>
          </a:p>
          <a:p>
            <a:pPr algn="just"/>
            <a:r>
              <a:rPr lang="ru-RU" sz="3600" dirty="0">
                <a:solidFill>
                  <a:schemeClr val="tx1"/>
                </a:solidFill>
              </a:rPr>
              <a:t>Наиболее высокий уровень зафиксирован у показателя «Умение использовать финансовые услуги» – </a:t>
            </a:r>
            <a:r>
              <a:rPr lang="kk-KZ" sz="3600" dirty="0">
                <a:solidFill>
                  <a:schemeClr val="tx1"/>
                </a:solidFill>
              </a:rPr>
              <a:t>44,20 </a:t>
            </a:r>
            <a:r>
              <a:rPr lang="ru-RU" sz="3600" dirty="0">
                <a:solidFill>
                  <a:schemeClr val="tx1"/>
                </a:solidFill>
              </a:rPr>
              <a:t>%;</a:t>
            </a:r>
          </a:p>
          <a:p>
            <a:pPr marL="0" indent="0">
              <a:buNone/>
            </a:pPr>
            <a:r>
              <a:rPr lang="ru-RU" sz="3600" dirty="0">
                <a:solidFill>
                  <a:schemeClr val="tx1"/>
                </a:solidFill>
              </a:rPr>
              <a:t> </a:t>
            </a:r>
            <a:endParaRPr lang="en-US" sz="3600" dirty="0">
              <a:solidFill>
                <a:schemeClr val="tx1"/>
              </a:solidFill>
            </a:endParaRPr>
          </a:p>
          <a:p>
            <a:pPr algn="just">
              <a:spcBef>
                <a:spcPts val="0"/>
              </a:spcBef>
            </a:pPr>
            <a:r>
              <a:rPr lang="ru-RU" sz="3600" dirty="0">
                <a:solidFill>
                  <a:schemeClr val="tx1"/>
                </a:solidFill>
              </a:rPr>
              <a:t>Наименьший у показателя </a:t>
            </a:r>
          </a:p>
          <a:p>
            <a:pPr marL="0" indent="0" algn="just">
              <a:spcBef>
                <a:spcPts val="0"/>
              </a:spcBef>
              <a:buNone/>
            </a:pPr>
            <a:r>
              <a:rPr lang="ru-RU" sz="3600" dirty="0">
                <a:solidFill>
                  <a:schemeClr val="tx1"/>
                </a:solidFill>
              </a:rPr>
              <a:t>«Информированность </a:t>
            </a:r>
          </a:p>
          <a:p>
            <a:pPr marL="0" indent="0" algn="just">
              <a:spcBef>
                <a:spcPts val="0"/>
              </a:spcBef>
              <a:buNone/>
            </a:pPr>
            <a:r>
              <a:rPr lang="ru-RU" sz="3600" dirty="0">
                <a:solidFill>
                  <a:schemeClr val="tx1"/>
                </a:solidFill>
              </a:rPr>
              <a:t>о финансовой системе» – 32,96 %. </a:t>
            </a:r>
          </a:p>
          <a:p>
            <a:endParaRPr lang="ru-RU" sz="3600" dirty="0"/>
          </a:p>
        </p:txBody>
      </p:sp>
      <p:sp>
        <p:nvSpPr>
          <p:cNvPr id="6" name="Номер слайда 3"/>
          <p:cNvSpPr>
            <a:spLocks noGrp="1"/>
          </p:cNvSpPr>
          <p:nvPr>
            <p:ph type="sldNum" sz="quarter" idx="12"/>
          </p:nvPr>
        </p:nvSpPr>
        <p:spPr>
          <a:xfrm>
            <a:off x="8610600" y="6356350"/>
            <a:ext cx="2743200" cy="365125"/>
          </a:xfrm>
        </p:spPr>
        <p:txBody>
          <a:bodyPr/>
          <a:lstStyle/>
          <a:p>
            <a:fld id="{36AE403C-4EB7-40BC-9395-955F62C492F5}" type="slidenum">
              <a:rPr lang="ru-RU" smtClean="0"/>
              <a:pPr/>
              <a:t>28</a:t>
            </a:fld>
            <a:endParaRPr lang="ru-RU" dirty="0"/>
          </a:p>
        </p:txBody>
      </p:sp>
      <p:pic>
        <p:nvPicPr>
          <p:cNvPr id="7" name="Picture 3" descr="C:\Users\Пользователь\Desktop\финграмотность\25.jpg"/>
          <p:cNvPicPr>
            <a:picLocks noChangeAspect="1" noChangeArrowheads="1"/>
          </p:cNvPicPr>
          <p:nvPr/>
        </p:nvPicPr>
        <p:blipFill>
          <a:blip r:embed="rId2"/>
          <a:srcRect/>
          <a:stretch>
            <a:fillRect/>
          </a:stretch>
        </p:blipFill>
        <p:spPr bwMode="auto">
          <a:xfrm>
            <a:off x="8040216" y="3636713"/>
            <a:ext cx="3606080" cy="3076450"/>
          </a:xfrm>
          <a:prstGeom prst="rect">
            <a:avLst/>
          </a:prstGeom>
          <a:noFill/>
        </p:spPr>
      </p:pic>
      <p:sp>
        <p:nvSpPr>
          <p:cNvPr id="8" name="Равнобедренный треугольник 24">
            <a:extLst>
              <a:ext uri="{FF2B5EF4-FFF2-40B4-BE49-F238E27FC236}">
                <a16:creationId xmlns:a16="http://schemas.microsoft.com/office/drawing/2014/main" id="{0271D5B5-67F6-463F-9B15-1BA1958C37D6}"/>
              </a:ext>
            </a:extLst>
          </p:cNvPr>
          <p:cNvSpPr/>
          <p:nvPr/>
        </p:nvSpPr>
        <p:spPr>
          <a:xfrm rot="5400000">
            <a:off x="355898" y="70163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69849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29</a:t>
            </a:fld>
            <a:endParaRPr lang="ru-RU" dirty="0"/>
          </a:p>
        </p:txBody>
      </p:sp>
      <p:sp>
        <p:nvSpPr>
          <p:cNvPr id="4" name="Заголовок 4">
            <a:extLst>
              <a:ext uri="{FF2B5EF4-FFF2-40B4-BE49-F238E27FC236}">
                <a16:creationId xmlns:a16="http://schemas.microsoft.com/office/drawing/2014/main" id="{0F5B9079-F616-9448-A611-60204F325BFC}"/>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4.1. Индекс финансовой  грамотности за 2020 год</a:t>
            </a:r>
          </a:p>
        </p:txBody>
      </p:sp>
      <p:sp>
        <p:nvSpPr>
          <p:cNvPr id="5" name="Равнобедренный треугольник 24">
            <a:extLst>
              <a:ext uri="{FF2B5EF4-FFF2-40B4-BE49-F238E27FC236}">
                <a16:creationId xmlns:a16="http://schemas.microsoft.com/office/drawing/2014/main" id="{AE92E1FC-12D8-7F40-B2E4-52C83F178925}"/>
              </a:ext>
            </a:extLst>
          </p:cNvPr>
          <p:cNvSpPr/>
          <p:nvPr/>
        </p:nvSpPr>
        <p:spPr>
          <a:xfrm rot="5400000">
            <a:off x="256629" y="2263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 name="Рисунок 1">
            <a:extLst>
              <a:ext uri="{FF2B5EF4-FFF2-40B4-BE49-F238E27FC236}">
                <a16:creationId xmlns:a16="http://schemas.microsoft.com/office/drawing/2014/main" id="{0D88F761-714F-4343-A28A-E3AA34A5EE1E}"/>
              </a:ext>
            </a:extLst>
          </p:cNvPr>
          <p:cNvPicPr>
            <a:picLocks noChangeAspect="1"/>
          </p:cNvPicPr>
          <p:nvPr/>
        </p:nvPicPr>
        <p:blipFill rotWithShape="1">
          <a:blip r:embed="rId2">
            <a:grayscl/>
            <a:alphaModFix amt="35000"/>
          </a:blip>
          <a:srcRect l="8085" t="23580" r="7660" b="11060"/>
          <a:stretch/>
        </p:blipFill>
        <p:spPr>
          <a:xfrm>
            <a:off x="137880" y="2436811"/>
            <a:ext cx="11943120" cy="4095001"/>
          </a:xfrm>
          <a:prstGeom prst="rect">
            <a:avLst/>
          </a:prstGeom>
        </p:spPr>
      </p:pic>
      <p:sp>
        <p:nvSpPr>
          <p:cNvPr id="6" name="Прямоугольник 5">
            <a:extLst>
              <a:ext uri="{FF2B5EF4-FFF2-40B4-BE49-F238E27FC236}">
                <a16:creationId xmlns:a16="http://schemas.microsoft.com/office/drawing/2014/main" id="{2B246680-231B-F340-955B-BCD768CC64DC}"/>
              </a:ext>
            </a:extLst>
          </p:cNvPr>
          <p:cNvSpPr/>
          <p:nvPr/>
        </p:nvSpPr>
        <p:spPr>
          <a:xfrm>
            <a:off x="132380" y="750989"/>
            <a:ext cx="11740620" cy="1477328"/>
          </a:xfrm>
          <a:prstGeom prst="rect">
            <a:avLst/>
          </a:prstGeom>
          <a:solidFill>
            <a:schemeClr val="accent1"/>
          </a:solidFill>
        </p:spPr>
        <p:txBody>
          <a:bodyPr wrap="square">
            <a:spAutoFit/>
          </a:bodyPr>
          <a:lstStyle/>
          <a:p>
            <a:pPr algn="just"/>
            <a:r>
              <a:rPr lang="ru-RU" dirty="0">
                <a:solidFill>
                  <a:schemeClr val="bg1"/>
                </a:solidFill>
              </a:rPr>
              <a:t>Индекс финансовой грамотности существенно увеличился в сравнении с  исследованиями прошлых лет (36,25 % - 2018 г.) и требует дальнейшей доработки. Среди трех показателей индекса финансовой грамотности наиболее высокие отмечены у показателя «Управление собственными финансовыми средствами». Показатель «Информированность о финансовой системе» находился на низком уровне, в связи с чем было рекомендовано усилить проведение информационных кампаний  для населения по вопросам  ФГ.</a:t>
            </a:r>
          </a:p>
        </p:txBody>
      </p:sp>
      <p:graphicFrame>
        <p:nvGraphicFramePr>
          <p:cNvPr id="7" name="Диаграмма 6">
            <a:extLst>
              <a:ext uri="{FF2B5EF4-FFF2-40B4-BE49-F238E27FC236}">
                <a16:creationId xmlns:a16="http://schemas.microsoft.com/office/drawing/2014/main" id="{19A889DB-515C-9345-B6D7-34F5C495B46B}"/>
              </a:ext>
            </a:extLst>
          </p:cNvPr>
          <p:cNvGraphicFramePr/>
          <p:nvPr>
            <p:extLst>
              <p:ext uri="{D42A27DB-BD31-4B8C-83A1-F6EECF244321}">
                <p14:modId xmlns:p14="http://schemas.microsoft.com/office/powerpoint/2010/main" val="410856121"/>
              </p:ext>
            </p:extLst>
          </p:nvPr>
        </p:nvGraphicFramePr>
        <p:xfrm>
          <a:off x="74590" y="2654863"/>
          <a:ext cx="11856200" cy="4085443"/>
        </p:xfrm>
        <a:graphic>
          <a:graphicData uri="http://schemas.openxmlformats.org/drawingml/2006/chart">
            <c:chart xmlns:c="http://schemas.openxmlformats.org/drawingml/2006/chart" xmlns:r="http://schemas.openxmlformats.org/officeDocument/2006/relationships" r:id="rId3"/>
          </a:graphicData>
        </a:graphic>
      </p:graphicFrame>
      <p:sp>
        <p:nvSpPr>
          <p:cNvPr id="10" name="Прямоугольник 9">
            <a:extLst>
              <a:ext uri="{FF2B5EF4-FFF2-40B4-BE49-F238E27FC236}">
                <a16:creationId xmlns:a16="http://schemas.microsoft.com/office/drawing/2014/main" id="{8F9D48BA-2146-1342-A126-C15397898944}"/>
              </a:ext>
            </a:extLst>
          </p:cNvPr>
          <p:cNvSpPr/>
          <p:nvPr/>
        </p:nvSpPr>
        <p:spPr>
          <a:xfrm>
            <a:off x="8211000" y="2436811"/>
            <a:ext cx="3610174" cy="2246769"/>
          </a:xfrm>
          <a:prstGeom prst="rect">
            <a:avLst/>
          </a:prstGeom>
          <a:solidFill>
            <a:schemeClr val="accent2">
              <a:lumMod val="40000"/>
              <a:lumOff val="60000"/>
            </a:schemeClr>
          </a:solidFill>
          <a:ln>
            <a:solidFill>
              <a:schemeClr val="accent1"/>
            </a:solidFill>
          </a:ln>
        </p:spPr>
        <p:txBody>
          <a:bodyPr wrap="square">
            <a:spAutoFit/>
          </a:bodyPr>
          <a:lstStyle/>
          <a:p>
            <a:pPr algn="just"/>
            <a:r>
              <a:rPr lang="ru-RU" sz="1400" dirty="0">
                <a:solidFill>
                  <a:srgbClr val="7A4300"/>
                </a:solidFill>
              </a:rPr>
              <a:t>Эмпирические данные, полученные в ходе  исследования, показали, что финансово неграмотные граждане характеризуются неэффективным участием на фондовом рынке, что проявляется в недостаточной̆ диверсификации портфеля ценных бумаг, инерционности в управлении им, формировании чрезмерной̆ задолженности и использовании неформальных источников заимствований.</a:t>
            </a:r>
          </a:p>
        </p:txBody>
      </p:sp>
      <p:sp>
        <p:nvSpPr>
          <p:cNvPr id="8" name="Прямоугольник 7">
            <a:extLst>
              <a:ext uri="{FF2B5EF4-FFF2-40B4-BE49-F238E27FC236}">
                <a16:creationId xmlns:a16="http://schemas.microsoft.com/office/drawing/2014/main" id="{D490DCA3-D5F7-DA42-9AC5-AC66BFB63007}"/>
              </a:ext>
            </a:extLst>
          </p:cNvPr>
          <p:cNvSpPr/>
          <p:nvPr/>
        </p:nvSpPr>
        <p:spPr>
          <a:xfrm>
            <a:off x="3079013" y="3069000"/>
            <a:ext cx="6096000" cy="646331"/>
          </a:xfrm>
          <a:prstGeom prst="rect">
            <a:avLst/>
          </a:prstGeom>
        </p:spPr>
        <p:txBody>
          <a:bodyPr>
            <a:spAutoFit/>
          </a:bodyPr>
          <a:lstStyle/>
          <a:p>
            <a:r>
              <a:rPr lang="ru-RU" b="1" dirty="0">
                <a:solidFill>
                  <a:srgbClr val="7A4300"/>
                </a:solidFill>
              </a:rPr>
              <a:t>Показатели индекса финансовой грамотности</a:t>
            </a:r>
            <a:br>
              <a:rPr lang="ru-RU" dirty="0">
                <a:solidFill>
                  <a:srgbClr val="7A4300"/>
                </a:solidFill>
              </a:rPr>
            </a:br>
            <a:endParaRPr lang="ru-RU" dirty="0">
              <a:solidFill>
                <a:srgbClr val="7A4300"/>
              </a:solidFill>
            </a:endParaRPr>
          </a:p>
        </p:txBody>
      </p:sp>
    </p:spTree>
    <p:extLst>
      <p:ext uri="{BB962C8B-B14F-4D97-AF65-F5344CB8AC3E}">
        <p14:creationId xmlns:p14="http://schemas.microsoft.com/office/powerpoint/2010/main" val="6538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Номер слайда 36">
            <a:extLst>
              <a:ext uri="{FF2B5EF4-FFF2-40B4-BE49-F238E27FC236}">
                <a16:creationId xmlns:a16="http://schemas.microsoft.com/office/drawing/2014/main" id="{F38D8A4F-A889-4849-86CE-7CABF5150722}"/>
              </a:ext>
            </a:extLst>
          </p:cNvPr>
          <p:cNvSpPr>
            <a:spLocks noGrp="1"/>
          </p:cNvSpPr>
          <p:nvPr>
            <p:ph type="sldNum" sz="quarter" idx="12"/>
          </p:nvPr>
        </p:nvSpPr>
        <p:spPr/>
        <p:txBody>
          <a:bodyPr/>
          <a:lstStyle/>
          <a:p>
            <a:fld id="{36AE403C-4EB7-40BC-9395-955F62C492F5}" type="slidenum">
              <a:rPr lang="ru-RU" smtClean="0"/>
              <a:pPr/>
              <a:t>3</a:t>
            </a:fld>
            <a:endParaRPr lang="ru-RU" dirty="0"/>
          </a:p>
        </p:txBody>
      </p:sp>
      <p:sp>
        <p:nvSpPr>
          <p:cNvPr id="39" name="Rectangle 7">
            <a:extLst>
              <a:ext uri="{FF2B5EF4-FFF2-40B4-BE49-F238E27FC236}">
                <a16:creationId xmlns:a16="http://schemas.microsoft.com/office/drawing/2014/main" id="{79F06EA4-9914-D740-B7B6-0075915672C9}"/>
              </a:ext>
            </a:extLst>
          </p:cNvPr>
          <p:cNvSpPr/>
          <p:nvPr/>
        </p:nvSpPr>
        <p:spPr bwMode="gray">
          <a:xfrm>
            <a:off x="381000" y="279000"/>
            <a:ext cx="5189261" cy="585000"/>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lstStyle/>
          <a:p>
            <a:pPr>
              <a:spcBef>
                <a:spcPts val="400"/>
              </a:spcBef>
              <a:defRPr/>
            </a:pPr>
            <a:r>
              <a:rPr lang="ru-RU" sz="3200" b="1" dirty="0">
                <a:solidFill>
                  <a:srgbClr val="006600"/>
                </a:solidFill>
                <a:effectLst>
                  <a:outerShdw blurRad="38100" dist="38100" dir="2700000" algn="tl">
                    <a:srgbClr val="000000">
                      <a:alpha val="43137"/>
                    </a:srgbClr>
                  </a:outerShdw>
                </a:effectLst>
                <a:latin typeface="+mj-lt"/>
                <a:cs typeface="Arial" panose="020B0604020202020204" pitchFamily="34" charset="0"/>
              </a:rPr>
              <a:t>Паспорт  проекта </a:t>
            </a:r>
            <a:endParaRPr lang="en-GB" sz="3200" b="1" dirty="0">
              <a:solidFill>
                <a:srgbClr val="006600"/>
              </a:solidFill>
              <a:effectLst>
                <a:outerShdw blurRad="38100" dist="38100" dir="2700000" algn="tl">
                  <a:srgbClr val="000000">
                    <a:alpha val="43137"/>
                  </a:srgbClr>
                </a:outerShdw>
              </a:effectLst>
              <a:latin typeface="+mj-lt"/>
              <a:cs typeface="Arial" panose="020B0604020202020204" pitchFamily="34" charset="0"/>
            </a:endParaRPr>
          </a:p>
        </p:txBody>
      </p:sp>
      <p:sp>
        <p:nvSpPr>
          <p:cNvPr id="42" name="Прямоугольник 41">
            <a:extLst>
              <a:ext uri="{FF2B5EF4-FFF2-40B4-BE49-F238E27FC236}">
                <a16:creationId xmlns:a16="http://schemas.microsoft.com/office/drawing/2014/main" id="{1F405E1D-C8AF-8041-8FDB-3B0ED9B1F20F}"/>
              </a:ext>
            </a:extLst>
          </p:cNvPr>
          <p:cNvSpPr/>
          <p:nvPr/>
        </p:nvSpPr>
        <p:spPr>
          <a:xfrm rot="5400000">
            <a:off x="3148500" y="-1588498"/>
            <a:ext cx="5265001" cy="10800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graphicFrame>
        <p:nvGraphicFramePr>
          <p:cNvPr id="40" name="Table 6">
            <a:extLst>
              <a:ext uri="{FF2B5EF4-FFF2-40B4-BE49-F238E27FC236}">
                <a16:creationId xmlns:a16="http://schemas.microsoft.com/office/drawing/2014/main" id="{5F743096-2908-9C41-A62E-8AAE5B291876}"/>
              </a:ext>
            </a:extLst>
          </p:cNvPr>
          <p:cNvGraphicFramePr>
            <a:graphicFrameLocks noGrp="1"/>
          </p:cNvGraphicFramePr>
          <p:nvPr>
            <p:extLst>
              <p:ext uri="{D42A27DB-BD31-4B8C-83A1-F6EECF244321}">
                <p14:modId xmlns:p14="http://schemas.microsoft.com/office/powerpoint/2010/main" val="1305097701"/>
              </p:ext>
            </p:extLst>
          </p:nvPr>
        </p:nvGraphicFramePr>
        <p:xfrm>
          <a:off x="452398" y="1404000"/>
          <a:ext cx="10572824" cy="1916314"/>
        </p:xfrm>
        <a:graphic>
          <a:graphicData uri="http://schemas.openxmlformats.org/drawingml/2006/table">
            <a:tbl>
              <a:tblPr>
                <a:tableStyleId>{C083E6E3-FA7D-4D7B-A595-EF9225AFEA82}</a:tableStyleId>
              </a:tblPr>
              <a:tblGrid>
                <a:gridCol w="8835798">
                  <a:extLst>
                    <a:ext uri="{9D8B030D-6E8A-4147-A177-3AD203B41FA5}">
                      <a16:colId xmlns:a16="http://schemas.microsoft.com/office/drawing/2014/main" val="2906364910"/>
                    </a:ext>
                  </a:extLst>
                </a:gridCol>
                <a:gridCol w="1737026">
                  <a:extLst>
                    <a:ext uri="{9D8B030D-6E8A-4147-A177-3AD203B41FA5}">
                      <a16:colId xmlns:a16="http://schemas.microsoft.com/office/drawing/2014/main" val="2563065272"/>
                    </a:ext>
                  </a:extLst>
                </a:gridCol>
              </a:tblGrid>
              <a:tr h="347796">
                <a:tc>
                  <a:txBody>
                    <a:bodyPr/>
                    <a:lstStyle/>
                    <a:p>
                      <a:pPr marL="0" marR="0" indent="0" algn="l" defTabSz="914400" rtl="0" eaLnBrk="1" fontAlgn="ctr" latinLnBrk="0" hangingPunct="1">
                        <a:lnSpc>
                          <a:spcPct val="100000"/>
                        </a:lnSpc>
                        <a:spcBef>
                          <a:spcPts val="0"/>
                        </a:spcBef>
                        <a:spcAft>
                          <a:spcPts val="0"/>
                        </a:spcAft>
                        <a:buClr>
                          <a:srgbClr val="000000"/>
                        </a:buClr>
                        <a:buSzPts val="1400"/>
                        <a:buFontTx/>
                        <a:buNone/>
                        <a:tabLst/>
                        <a:defRPr/>
                      </a:pPr>
                      <a:r>
                        <a:rPr lang="ru-RU" sz="1800" b="1" u="none" strike="noStrike" dirty="0">
                          <a:solidFill>
                            <a:schemeClr val="accent2">
                              <a:lumMod val="50000"/>
                            </a:schemeClr>
                          </a:solidFill>
                          <a:effectLst/>
                          <a:latin typeface="+mn-lt"/>
                        </a:rPr>
                        <a:t>    4.4. Потребности в области финансовой грамотности</a:t>
                      </a:r>
                      <a:endParaRPr lang="ru-RU" sz="1800" b="1" i="0" u="none" strike="noStrike" dirty="0">
                        <a:solidFill>
                          <a:schemeClr val="accent2">
                            <a:lumMod val="50000"/>
                          </a:schemeClr>
                        </a:solidFill>
                        <a:effectLst/>
                        <a:latin typeface="+mn-lt"/>
                      </a:endParaRPr>
                    </a:p>
                    <a:p>
                      <a:pPr algn="l" rtl="0" fontAlgn="ctr">
                        <a:buClr>
                          <a:srgbClr val="000000"/>
                        </a:buClr>
                        <a:buSzPts val="1400"/>
                        <a:buFontTx/>
                        <a:buNone/>
                      </a:pPr>
                      <a:endParaRPr lang="ru-RU" sz="1800" b="1" i="0" u="none" strike="noStrike" dirty="0">
                        <a:solidFill>
                          <a:schemeClr val="accent2">
                            <a:lumMod val="50000"/>
                          </a:schemeClr>
                        </a:solidFill>
                        <a:effectLst/>
                        <a:latin typeface="+mn-lt"/>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187</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2298752573"/>
                  </a:ext>
                </a:extLst>
              </a:tr>
              <a:tr h="347796">
                <a:tc>
                  <a:txBody>
                    <a:bodyPr/>
                    <a:lstStyle/>
                    <a:p>
                      <a:pPr marL="0" marR="0" indent="0" algn="l" defTabSz="914400" rtl="0" eaLnBrk="1" fontAlgn="ctr" latinLnBrk="0" hangingPunct="1">
                        <a:lnSpc>
                          <a:spcPct val="100000"/>
                        </a:lnSpc>
                        <a:spcBef>
                          <a:spcPts val="0"/>
                        </a:spcBef>
                        <a:spcAft>
                          <a:spcPts val="0"/>
                        </a:spcAft>
                        <a:buClr>
                          <a:srgbClr val="000000"/>
                        </a:buClr>
                        <a:buSzPts val="1400"/>
                        <a:buFontTx/>
                        <a:buNone/>
                        <a:tabLst/>
                        <a:defRPr/>
                      </a:pPr>
                      <a:r>
                        <a:rPr lang="ru-RU" sz="1800" b="1" u="none" strike="noStrike" dirty="0">
                          <a:solidFill>
                            <a:schemeClr val="accent2">
                              <a:lumMod val="50000"/>
                            </a:schemeClr>
                          </a:solidFill>
                          <a:effectLst/>
                          <a:latin typeface="+mn-lt"/>
                        </a:rPr>
                        <a:t>    4.5. Индекс финансовой грамотности 2021</a:t>
                      </a:r>
                      <a:r>
                        <a:rPr lang="ru-RU" sz="1800" b="1" u="none" strike="noStrike" baseline="0" dirty="0">
                          <a:solidFill>
                            <a:schemeClr val="accent2">
                              <a:lumMod val="50000"/>
                            </a:schemeClr>
                          </a:solidFill>
                          <a:effectLst/>
                          <a:latin typeface="+mn-lt"/>
                        </a:rPr>
                        <a:t> г.</a:t>
                      </a:r>
                      <a:endParaRPr lang="ru-RU" sz="1800" b="1" i="0" u="none" strike="noStrike" dirty="0">
                        <a:solidFill>
                          <a:schemeClr val="accent2">
                            <a:lumMod val="50000"/>
                          </a:schemeClr>
                        </a:solidFill>
                        <a:effectLst/>
                        <a:latin typeface="+mn-lt"/>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196</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291973975"/>
                  </a:ext>
                </a:extLst>
              </a:tr>
              <a:tr h="336519">
                <a:tc>
                  <a:txBody>
                    <a:bodyPr/>
                    <a:lstStyle/>
                    <a:p>
                      <a:pPr algn="l"/>
                      <a:r>
                        <a:rPr lang="ru-RU" sz="1800" b="1" dirty="0">
                          <a:solidFill>
                            <a:schemeClr val="accent2">
                              <a:lumMod val="50000"/>
                            </a:schemeClr>
                          </a:solidFill>
                          <a:latin typeface="+mn-lt"/>
                        </a:rPr>
                        <a:t>Выводы и рекомендации</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a:r>
                        <a:rPr lang="ru-RU" sz="1800" b="1" dirty="0">
                          <a:solidFill>
                            <a:schemeClr val="accent2">
                              <a:lumMod val="50000"/>
                            </a:schemeClr>
                          </a:solidFill>
                          <a:latin typeface="+mn-lt"/>
                        </a:rPr>
                        <a:t>199</a:t>
                      </a: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4108323196"/>
                  </a:ext>
                </a:extLst>
              </a:tr>
              <a:tr h="336519">
                <a:tc>
                  <a:txBody>
                    <a:bodyPr/>
                    <a:lstStyle/>
                    <a:p>
                      <a:pPr algn="l" rtl="0" fontAlgn="ctr"/>
                      <a:r>
                        <a:rPr lang="ru-RU" sz="1800" b="1" i="0" u="none" strike="noStrike" dirty="0">
                          <a:solidFill>
                            <a:schemeClr val="accent2">
                              <a:lumMod val="50000"/>
                            </a:schemeClr>
                          </a:solidFill>
                          <a:effectLst/>
                          <a:latin typeface="+mn-lt"/>
                        </a:rPr>
                        <a:t>Результаты  исследования</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209</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1022495263"/>
                  </a:ext>
                </a:extLst>
              </a:tr>
              <a:tr h="336519">
                <a:tc>
                  <a:txBody>
                    <a:bodyPr/>
                    <a:lstStyle/>
                    <a:p>
                      <a:pPr algn="l" rtl="0" fontAlgn="ctr"/>
                      <a:r>
                        <a:rPr lang="ru-RU" sz="1800" b="1" i="0" u="none" strike="noStrike" dirty="0">
                          <a:solidFill>
                            <a:schemeClr val="accent2">
                              <a:lumMod val="50000"/>
                            </a:schemeClr>
                          </a:solidFill>
                          <a:effectLst/>
                          <a:latin typeface="+mn-lt"/>
                        </a:rPr>
                        <a:t>Список</a:t>
                      </a:r>
                      <a:r>
                        <a:rPr lang="ru-RU" sz="1800" b="1" i="0" u="none" strike="noStrike" baseline="0" dirty="0">
                          <a:solidFill>
                            <a:schemeClr val="accent2">
                              <a:lumMod val="50000"/>
                            </a:schemeClr>
                          </a:solidFill>
                          <a:effectLst/>
                          <a:latin typeface="+mn-lt"/>
                        </a:rPr>
                        <a:t> литературы</a:t>
                      </a:r>
                      <a:endParaRPr lang="ru-RU" sz="1800" b="1" i="0" u="none" strike="noStrike" dirty="0">
                        <a:solidFill>
                          <a:schemeClr val="accent2">
                            <a:lumMod val="50000"/>
                          </a:schemeClr>
                        </a:solidFill>
                        <a:effectLst/>
                        <a:latin typeface="+mn-lt"/>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210</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4033714231"/>
                  </a:ext>
                </a:extLst>
              </a:tr>
            </a:tbl>
          </a:graphicData>
        </a:graphic>
      </p:graphicFrame>
    </p:spTree>
    <p:extLst>
      <p:ext uri="{BB962C8B-B14F-4D97-AF65-F5344CB8AC3E}">
        <p14:creationId xmlns:p14="http://schemas.microsoft.com/office/powerpoint/2010/main" val="9327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4FD64725-8DD7-3544-A18C-A66CBB2F7206}"/>
              </a:ext>
            </a:extLst>
          </p:cNvPr>
          <p:cNvPicPr>
            <a:picLocks noChangeAspect="1"/>
          </p:cNvPicPr>
          <p:nvPr/>
        </p:nvPicPr>
        <p:blipFill rotWithShape="1">
          <a:blip r:embed="rId2">
            <a:extLst>
              <a:ext uri="{28A0092B-C50C-407E-A947-70E740481C1C}">
                <a14:useLocalDpi xmlns:a14="http://schemas.microsoft.com/office/drawing/2010/main" val="0"/>
              </a:ext>
            </a:extLst>
          </a:blip>
          <a:srcRect l="4136" t="10814" r="2803" b="1527"/>
          <a:stretch/>
        </p:blipFill>
        <p:spPr>
          <a:xfrm>
            <a:off x="772251" y="2060557"/>
            <a:ext cx="7548653" cy="4478355"/>
          </a:xfrm>
          <a:prstGeom prst="rect">
            <a:avLst/>
          </a:prstGeom>
        </p:spPr>
      </p:pic>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30</a:t>
            </a:fld>
            <a:endParaRPr lang="ru-RU" dirty="0"/>
          </a:p>
        </p:txBody>
      </p:sp>
      <p:sp>
        <p:nvSpPr>
          <p:cNvPr id="4" name="Прямоугольник 3">
            <a:extLst>
              <a:ext uri="{FF2B5EF4-FFF2-40B4-BE49-F238E27FC236}">
                <a16:creationId xmlns:a16="http://schemas.microsoft.com/office/drawing/2014/main" id="{00A2B837-E688-8045-A3E6-FCF697C5FA31}"/>
              </a:ext>
            </a:extLst>
          </p:cNvPr>
          <p:cNvSpPr/>
          <p:nvPr/>
        </p:nvSpPr>
        <p:spPr bwMode="gray">
          <a:xfrm>
            <a:off x="401472" y="1152356"/>
            <a:ext cx="9601067" cy="17289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5" name="Title 1">
            <a:extLst>
              <a:ext uri="{FF2B5EF4-FFF2-40B4-BE49-F238E27FC236}">
                <a16:creationId xmlns:a16="http://schemas.microsoft.com/office/drawing/2014/main" id="{605C8A12-2536-0F49-83E7-24B98403B324}"/>
              </a:ext>
            </a:extLst>
          </p:cNvPr>
          <p:cNvSpPr>
            <a:spLocks noGrp="1"/>
          </p:cNvSpPr>
          <p:nvPr>
            <p:ph type="title"/>
          </p:nvPr>
        </p:nvSpPr>
        <p:spPr>
          <a:xfrm>
            <a:off x="338368" y="765283"/>
            <a:ext cx="11427631" cy="768140"/>
          </a:xfrm>
        </p:spPr>
        <p:txBody>
          <a:bodyPr>
            <a:noAutofit/>
          </a:bodyPr>
          <a:lstStyle/>
          <a:p>
            <a:pPr algn="just"/>
            <a:r>
              <a:rPr lang="ru-RU" sz="1800" b="1" dirty="0">
                <a:latin typeface="+mn-lt"/>
                <a:ea typeface="+mn-ea"/>
                <a:cs typeface="+mn-cs"/>
              </a:rPr>
              <a:t>Географические</a:t>
            </a:r>
            <a:r>
              <a:rPr lang="ru-RU" sz="1800" b="1" dirty="0"/>
              <a:t>  </a:t>
            </a:r>
            <a:r>
              <a:rPr lang="ru-RU" sz="1800" b="1" dirty="0">
                <a:latin typeface="+mn-lt"/>
                <a:ea typeface="+mn-ea"/>
                <a:cs typeface="+mn-cs"/>
              </a:rPr>
              <a:t>различия. </a:t>
            </a:r>
            <a:r>
              <a:rPr lang="ru-RU" sz="1600" dirty="0">
                <a:solidFill>
                  <a:schemeClr val="tx1"/>
                </a:solidFill>
                <a:latin typeface="+mn-lt"/>
              </a:rPr>
              <a:t>Наиболее финансово образованными являются жители г. Алматы и Алматинской области, а также Актюбинской, Костанайской, Павлодарской, Жамбылской, Туркестанской областей. Ниже среднего показатели в Акмолинской, Атырауской, Карагандинской областях, Восточно-Казахстанской области (ВКО) и по городам: Нур-Султан и Шымкент.</a:t>
            </a:r>
          </a:p>
        </p:txBody>
      </p:sp>
      <p:sp>
        <p:nvSpPr>
          <p:cNvPr id="6" name="Заголовок 4">
            <a:extLst>
              <a:ext uri="{FF2B5EF4-FFF2-40B4-BE49-F238E27FC236}">
                <a16:creationId xmlns:a16="http://schemas.microsoft.com/office/drawing/2014/main" id="{857FDA01-9C13-4744-B7E3-6C82C7A084DE}"/>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Индекс финансовой  грамотности за 2020 год</a:t>
            </a:r>
          </a:p>
        </p:txBody>
      </p:sp>
      <p:sp>
        <p:nvSpPr>
          <p:cNvPr id="7" name="Равнобедренный треугольник 24">
            <a:extLst>
              <a:ext uri="{FF2B5EF4-FFF2-40B4-BE49-F238E27FC236}">
                <a16:creationId xmlns:a16="http://schemas.microsoft.com/office/drawing/2014/main" id="{B801B39B-D81A-4449-8B70-409657936B38}"/>
              </a:ext>
            </a:extLst>
          </p:cNvPr>
          <p:cNvSpPr/>
          <p:nvPr/>
        </p:nvSpPr>
        <p:spPr>
          <a:xfrm rot="5400000">
            <a:off x="194277" y="22727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Скругленный прямоугольник 7">
            <a:extLst>
              <a:ext uri="{FF2B5EF4-FFF2-40B4-BE49-F238E27FC236}">
                <a16:creationId xmlns:a16="http://schemas.microsoft.com/office/drawing/2014/main" id="{88B2D2CD-3AE4-B443-8C57-74DFBA5E2702}"/>
              </a:ext>
            </a:extLst>
          </p:cNvPr>
          <p:cNvSpPr/>
          <p:nvPr/>
        </p:nvSpPr>
        <p:spPr>
          <a:xfrm>
            <a:off x="6221980" y="1850183"/>
            <a:ext cx="2233172" cy="1137606"/>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8">
            <a:extLst>
              <a:ext uri="{FF2B5EF4-FFF2-40B4-BE49-F238E27FC236}">
                <a16:creationId xmlns:a16="http://schemas.microsoft.com/office/drawing/2014/main" id="{F22587ED-F790-BF45-BC9D-A44C85591A56}"/>
              </a:ext>
            </a:extLst>
          </p:cNvPr>
          <p:cNvSpPr txBox="1"/>
          <p:nvPr/>
        </p:nvSpPr>
        <p:spPr>
          <a:xfrm>
            <a:off x="6319213" y="1936909"/>
            <a:ext cx="2135939" cy="259528"/>
          </a:xfrm>
          <a:prstGeom prst="rect">
            <a:avLst/>
          </a:prstGeom>
          <a:noFill/>
        </p:spPr>
        <p:txBody>
          <a:bodyPr wrap="square" lIns="0" tIns="0" rIns="0" bIns="0" rtlCol="0">
            <a:noAutofit/>
          </a:bodyPr>
          <a:lstStyle/>
          <a:p>
            <a:pPr>
              <a:spcBef>
                <a:spcPts val="400"/>
              </a:spcBef>
            </a:pPr>
            <a:r>
              <a:rPr lang="ru-RU" sz="1067" dirty="0">
                <a:latin typeface="Arial" pitchFamily="34" charset="0"/>
                <a:cs typeface="Arial" pitchFamily="34" charset="0"/>
              </a:rPr>
              <a:t>Индекс Финансовой грамотности:</a:t>
            </a:r>
          </a:p>
        </p:txBody>
      </p:sp>
      <p:sp>
        <p:nvSpPr>
          <p:cNvPr id="10" name="Прямоугольник 9">
            <a:extLst>
              <a:ext uri="{FF2B5EF4-FFF2-40B4-BE49-F238E27FC236}">
                <a16:creationId xmlns:a16="http://schemas.microsoft.com/office/drawing/2014/main" id="{EDCCFF9A-A61D-224C-AE89-79937630B9C4}"/>
              </a:ext>
            </a:extLst>
          </p:cNvPr>
          <p:cNvSpPr/>
          <p:nvPr/>
        </p:nvSpPr>
        <p:spPr bwMode="gray">
          <a:xfrm>
            <a:off x="6402787" y="2231658"/>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1" name="Прямоугольник 10">
            <a:extLst>
              <a:ext uri="{FF2B5EF4-FFF2-40B4-BE49-F238E27FC236}">
                <a16:creationId xmlns:a16="http://schemas.microsoft.com/office/drawing/2014/main" id="{1953464F-4357-5E4F-AAA0-71ABCF0D9C99}"/>
              </a:ext>
            </a:extLst>
          </p:cNvPr>
          <p:cNvSpPr/>
          <p:nvPr/>
        </p:nvSpPr>
        <p:spPr bwMode="gray">
          <a:xfrm>
            <a:off x="6383948" y="2445848"/>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2" name="Прямоугольник 11">
            <a:extLst>
              <a:ext uri="{FF2B5EF4-FFF2-40B4-BE49-F238E27FC236}">
                <a16:creationId xmlns:a16="http://schemas.microsoft.com/office/drawing/2014/main" id="{8ACA33EA-580E-DD48-B70C-70D62FF370C4}"/>
              </a:ext>
            </a:extLst>
          </p:cNvPr>
          <p:cNvSpPr/>
          <p:nvPr/>
        </p:nvSpPr>
        <p:spPr bwMode="gray">
          <a:xfrm>
            <a:off x="6402787" y="2662338"/>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7208977D-8334-1349-A2AB-5E6E058C8815}"/>
              </a:ext>
            </a:extLst>
          </p:cNvPr>
          <p:cNvSpPr txBox="1"/>
          <p:nvPr/>
        </p:nvSpPr>
        <p:spPr>
          <a:xfrm>
            <a:off x="6834989" y="2226328"/>
            <a:ext cx="1854101" cy="633497"/>
          </a:xfrm>
          <a:prstGeom prst="rect">
            <a:avLst/>
          </a:prstGeom>
          <a:noFill/>
        </p:spPr>
        <p:txBody>
          <a:bodyPr wrap="square" lIns="0" tIns="0" rIns="0" bIns="0" rtlCol="0">
            <a:noAutofit/>
          </a:bodyPr>
          <a:lstStyle/>
          <a:p>
            <a:pPr>
              <a:spcBef>
                <a:spcPts val="400"/>
              </a:spcBef>
            </a:pPr>
            <a:r>
              <a:rPr lang="ru-RU" sz="1067" dirty="0">
                <a:latin typeface="Arial" pitchFamily="34" charset="0"/>
                <a:cs typeface="Arial" pitchFamily="34" charset="0"/>
              </a:rPr>
              <a:t>- Выше среднего (</a:t>
            </a:r>
            <a:r>
              <a:rPr lang="en-US" sz="1067" dirty="0">
                <a:latin typeface="Arial" pitchFamily="34" charset="0"/>
                <a:cs typeface="Arial" pitchFamily="34" charset="0"/>
              </a:rPr>
              <a:t>&gt;37)</a:t>
            </a:r>
          </a:p>
          <a:p>
            <a:pPr>
              <a:spcBef>
                <a:spcPts val="400"/>
              </a:spcBef>
            </a:pPr>
            <a:r>
              <a:rPr lang="en-US" sz="1067" dirty="0">
                <a:latin typeface="Arial" pitchFamily="34" charset="0"/>
                <a:cs typeface="Arial" pitchFamily="34" charset="0"/>
              </a:rPr>
              <a:t>- </a:t>
            </a:r>
            <a:r>
              <a:rPr lang="uk-UA" sz="1067" dirty="0">
                <a:latin typeface="Arial" pitchFamily="34" charset="0"/>
                <a:cs typeface="Arial" pitchFamily="34" charset="0"/>
              </a:rPr>
              <a:t>Средний (35-37)</a:t>
            </a:r>
          </a:p>
          <a:p>
            <a:pPr>
              <a:spcBef>
                <a:spcPts val="400"/>
              </a:spcBef>
            </a:pPr>
            <a:r>
              <a:rPr lang="uk-UA" sz="1067" dirty="0">
                <a:latin typeface="Arial" pitchFamily="34" charset="0"/>
                <a:cs typeface="Arial" pitchFamily="34" charset="0"/>
              </a:rPr>
              <a:t>- Ниже среднего (</a:t>
            </a:r>
            <a:r>
              <a:rPr lang="en-US" sz="1067" dirty="0">
                <a:latin typeface="Arial" pitchFamily="34" charset="0"/>
                <a:cs typeface="Arial" pitchFamily="34" charset="0"/>
              </a:rPr>
              <a:t>&lt;35)</a:t>
            </a:r>
            <a:endParaRPr lang="ru-RU" sz="1067" dirty="0">
              <a:latin typeface="Arial" pitchFamily="34" charset="0"/>
              <a:cs typeface="Arial" pitchFamily="34" charset="0"/>
            </a:endParaRPr>
          </a:p>
        </p:txBody>
      </p:sp>
      <p:graphicFrame>
        <p:nvGraphicFramePr>
          <p:cNvPr id="15" name="Таблица 14">
            <a:extLst>
              <a:ext uri="{FF2B5EF4-FFF2-40B4-BE49-F238E27FC236}">
                <a16:creationId xmlns:a16="http://schemas.microsoft.com/office/drawing/2014/main" id="{E95F3BA2-52F3-884C-98CC-121C21D8508E}"/>
              </a:ext>
            </a:extLst>
          </p:cNvPr>
          <p:cNvGraphicFramePr>
            <a:graphicFrameLocks noGrp="1"/>
          </p:cNvGraphicFramePr>
          <p:nvPr>
            <p:extLst>
              <p:ext uri="{D42A27DB-BD31-4B8C-83A1-F6EECF244321}">
                <p14:modId xmlns:p14="http://schemas.microsoft.com/office/powerpoint/2010/main" val="3121963418"/>
              </p:ext>
            </p:extLst>
          </p:nvPr>
        </p:nvGraphicFramePr>
        <p:xfrm>
          <a:off x="8522662" y="1716176"/>
          <a:ext cx="3462515" cy="4726227"/>
        </p:xfrm>
        <a:graphic>
          <a:graphicData uri="http://schemas.openxmlformats.org/drawingml/2006/table">
            <a:tbl>
              <a:tblPr>
                <a:tableStyleId>{5C22544A-7EE6-4342-B048-85BDC9FD1C3A}</a:tableStyleId>
              </a:tblPr>
              <a:tblGrid>
                <a:gridCol w="2465520">
                  <a:extLst>
                    <a:ext uri="{9D8B030D-6E8A-4147-A177-3AD203B41FA5}">
                      <a16:colId xmlns:a16="http://schemas.microsoft.com/office/drawing/2014/main" val="2241040664"/>
                    </a:ext>
                  </a:extLst>
                </a:gridCol>
                <a:gridCol w="996995">
                  <a:extLst>
                    <a:ext uri="{9D8B030D-6E8A-4147-A177-3AD203B41FA5}">
                      <a16:colId xmlns:a16="http://schemas.microsoft.com/office/drawing/2014/main" val="3002172222"/>
                    </a:ext>
                  </a:extLst>
                </a:gridCol>
              </a:tblGrid>
              <a:tr h="256000">
                <a:tc>
                  <a:txBody>
                    <a:bodyPr/>
                    <a:lstStyle/>
                    <a:p>
                      <a:pPr algn="ctr" fontAlgn="t"/>
                      <a:r>
                        <a:rPr lang="ru-RU" sz="1100" b="1" i="1" u="none" strike="noStrike" dirty="0">
                          <a:solidFill>
                            <a:srgbClr val="7A4300"/>
                          </a:solidFill>
                          <a:effectLst/>
                          <a:latin typeface="+mn-lt"/>
                        </a:rPr>
                        <a:t>Область/город</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ru-RU" sz="1100" b="1" i="1" u="none" strike="noStrike" dirty="0">
                          <a:solidFill>
                            <a:srgbClr val="7A4300"/>
                          </a:solidFill>
                          <a:effectLst/>
                          <a:latin typeface="+mn-lt"/>
                        </a:rPr>
                        <a:t>Индекс</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121512321"/>
                  </a:ext>
                </a:extLst>
              </a:tr>
              <a:tr h="256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ru-RU" sz="1200" b="1" u="sng" strike="noStrike" dirty="0">
                          <a:solidFill>
                            <a:srgbClr val="7A4300"/>
                          </a:solidFill>
                          <a:effectLst/>
                          <a:latin typeface="+mn-lt"/>
                        </a:rPr>
                        <a:t>Нур-Султан</a:t>
                      </a:r>
                      <a:endParaRPr lang="ru-RU" sz="1200" b="1" i="0" u="sng" strike="noStrike" dirty="0">
                        <a:solidFill>
                          <a:srgbClr val="7A4300"/>
                        </a:solidFill>
                        <a:effectLst/>
                        <a:latin typeface="+mn-lt"/>
                      </a:endParaRPr>
                    </a:p>
                    <a:p>
                      <a:pPr algn="l" fontAlgn="t"/>
                      <a:endParaRPr lang="ru-RU" sz="12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ru-RU" sz="1200" b="1" i="0" u="none" strike="noStrike" dirty="0">
                          <a:solidFill>
                            <a:srgbClr val="7A4300"/>
                          </a:solidFill>
                          <a:effectLst/>
                          <a:latin typeface="+mn-lt"/>
                        </a:rPr>
                        <a:t>32,1</a:t>
                      </a:r>
                    </a:p>
                    <a:p>
                      <a:pPr algn="r" fontAlgn="ctr"/>
                      <a:endParaRPr lang="ru-RU" sz="1200" b="1" i="0" u="none" strike="noStrike" dirty="0">
                        <a:solidFill>
                          <a:srgbClr val="7A43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193143443"/>
                  </a:ext>
                </a:extLst>
              </a:tr>
              <a:tr h="256000">
                <a:tc>
                  <a:txBody>
                    <a:bodyPr/>
                    <a:lstStyle/>
                    <a:p>
                      <a:pPr algn="l" fontAlgn="t"/>
                      <a:r>
                        <a:rPr lang="ru-RU" sz="1100" b="1" u="none" strike="noStrike" dirty="0">
                          <a:solidFill>
                            <a:srgbClr val="7A4300"/>
                          </a:solidFill>
                          <a:effectLst/>
                          <a:latin typeface="+mn-lt"/>
                        </a:rPr>
                        <a:t>Алматинская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38</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32194853"/>
                  </a:ext>
                </a:extLst>
              </a:tr>
              <a:tr h="256000">
                <a:tc>
                  <a:txBody>
                    <a:bodyPr/>
                    <a:lstStyle/>
                    <a:p>
                      <a:pPr algn="l" fontAlgn="t"/>
                      <a:r>
                        <a:rPr lang="ru-RU" sz="1100" b="1" u="none" strike="noStrike" dirty="0">
                          <a:solidFill>
                            <a:srgbClr val="7A4300"/>
                          </a:solidFill>
                          <a:effectLst/>
                          <a:latin typeface="+mn-lt"/>
                        </a:rPr>
                        <a:t>Акмолинская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29,3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003085750"/>
                  </a:ext>
                </a:extLst>
              </a:tr>
              <a:tr h="256000">
                <a:tc>
                  <a:txBody>
                    <a:bodyPr/>
                    <a:lstStyle/>
                    <a:p>
                      <a:pPr algn="l" fontAlgn="t"/>
                      <a:r>
                        <a:rPr lang="ru-RU" sz="1100" b="1" u="none" strike="noStrike" dirty="0">
                          <a:solidFill>
                            <a:srgbClr val="7A4300"/>
                          </a:solidFill>
                          <a:effectLst/>
                          <a:latin typeface="+mn-lt"/>
                        </a:rPr>
                        <a:t>Актюбинская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43,3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72179871"/>
                  </a:ext>
                </a:extLst>
              </a:tr>
              <a:tr h="256000">
                <a:tc>
                  <a:txBody>
                    <a:bodyPr/>
                    <a:lstStyle/>
                    <a:p>
                      <a:pPr algn="l" fontAlgn="t"/>
                      <a:r>
                        <a:rPr lang="ru-RU" sz="1100" b="1" u="none" strike="noStrike" dirty="0">
                          <a:solidFill>
                            <a:srgbClr val="7A4300"/>
                          </a:solidFill>
                          <a:effectLst/>
                          <a:latin typeface="+mn-lt"/>
                        </a:rPr>
                        <a:t>Мангистауская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36,0</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127613385"/>
                  </a:ext>
                </a:extLst>
              </a:tr>
              <a:tr h="256000">
                <a:tc>
                  <a:txBody>
                    <a:bodyPr/>
                    <a:lstStyle/>
                    <a:p>
                      <a:pPr algn="l" fontAlgn="t"/>
                      <a:r>
                        <a:rPr lang="ru-RU" sz="1100" b="1" u="none" strike="noStrike" dirty="0">
                          <a:solidFill>
                            <a:srgbClr val="7A4300"/>
                          </a:solidFill>
                          <a:effectLst/>
                          <a:latin typeface="+mn-lt"/>
                        </a:rPr>
                        <a:t>Атырауская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30,9</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220825455"/>
                  </a:ext>
                </a:extLst>
              </a:tr>
              <a:tr h="256000">
                <a:tc>
                  <a:txBody>
                    <a:bodyPr/>
                    <a:lstStyle/>
                    <a:p>
                      <a:pPr algn="l" fontAlgn="t"/>
                      <a:r>
                        <a:rPr lang="ru-RU" sz="1100" b="1" u="none" strike="noStrike" dirty="0">
                          <a:solidFill>
                            <a:srgbClr val="7A4300"/>
                          </a:solidFill>
                          <a:effectLst/>
                          <a:latin typeface="+mn-lt"/>
                        </a:rPr>
                        <a:t>Карагандинская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34,4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16952414"/>
                  </a:ext>
                </a:extLst>
              </a:tr>
              <a:tr h="256000">
                <a:tc>
                  <a:txBody>
                    <a:bodyPr/>
                    <a:lstStyle/>
                    <a:p>
                      <a:pPr algn="l" fontAlgn="t"/>
                      <a:r>
                        <a:rPr lang="ru-RU" sz="1100" b="1" u="none" strike="noStrike" dirty="0">
                          <a:solidFill>
                            <a:srgbClr val="7A4300"/>
                          </a:solidFill>
                          <a:effectLst/>
                          <a:latin typeface="+mn-lt"/>
                        </a:rPr>
                        <a:t>Костанайская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43,8</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662232551"/>
                  </a:ext>
                </a:extLst>
              </a:tr>
              <a:tr h="256000">
                <a:tc>
                  <a:txBody>
                    <a:bodyPr/>
                    <a:lstStyle/>
                    <a:p>
                      <a:pPr algn="l" fontAlgn="t"/>
                      <a:r>
                        <a:rPr lang="ru-RU" sz="1100" b="1" u="none" strike="noStrike" dirty="0">
                          <a:solidFill>
                            <a:srgbClr val="7A4300"/>
                          </a:solidFill>
                          <a:effectLst/>
                          <a:latin typeface="+mn-lt"/>
                        </a:rPr>
                        <a:t>Кызылординская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39,4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47376339"/>
                  </a:ext>
                </a:extLst>
              </a:tr>
              <a:tr h="256000">
                <a:tc>
                  <a:txBody>
                    <a:bodyPr/>
                    <a:lstStyle/>
                    <a:p>
                      <a:pPr algn="l" fontAlgn="t"/>
                      <a:r>
                        <a:rPr lang="ru-RU" sz="1100" b="1" u="none" strike="noStrike" dirty="0">
                          <a:solidFill>
                            <a:srgbClr val="7A4300"/>
                          </a:solidFill>
                          <a:effectLst/>
                          <a:latin typeface="+mn-lt"/>
                        </a:rPr>
                        <a:t>Павлодарская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41,9</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70669536"/>
                  </a:ext>
                </a:extLst>
              </a:tr>
              <a:tr h="256000">
                <a:tc>
                  <a:txBody>
                    <a:bodyPr/>
                    <a:lstStyle/>
                    <a:p>
                      <a:pPr algn="l" fontAlgn="t"/>
                      <a:r>
                        <a:rPr lang="ru-RU" sz="1100" b="1" i="0" u="none" strike="noStrike" dirty="0">
                          <a:solidFill>
                            <a:srgbClr val="7A4300"/>
                          </a:solidFill>
                          <a:effectLst/>
                          <a:latin typeface="+mn-lt"/>
                        </a:rPr>
                        <a:t>СКО</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45,3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91735614"/>
                  </a:ext>
                </a:extLst>
              </a:tr>
              <a:tr h="256000">
                <a:tc>
                  <a:txBody>
                    <a:bodyPr/>
                    <a:lstStyle/>
                    <a:p>
                      <a:pPr algn="l" fontAlgn="t"/>
                      <a:r>
                        <a:rPr lang="ru-RU" sz="1100" b="1" u="none" strike="noStrike" dirty="0">
                          <a:solidFill>
                            <a:srgbClr val="7A4300"/>
                          </a:solidFill>
                          <a:effectLst/>
                          <a:latin typeface="+mn-lt"/>
                        </a:rPr>
                        <a:t>Жамбылская</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61,2</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75614340"/>
                  </a:ext>
                </a:extLst>
              </a:tr>
              <a:tr h="256000">
                <a:tc>
                  <a:txBody>
                    <a:bodyPr/>
                    <a:lstStyle/>
                    <a:p>
                      <a:pPr algn="l" fontAlgn="t"/>
                      <a:r>
                        <a:rPr lang="ru-RU" sz="1100" b="1" u="none" strike="noStrike" dirty="0">
                          <a:solidFill>
                            <a:srgbClr val="7A4300"/>
                          </a:solidFill>
                          <a:effectLst/>
                          <a:latin typeface="+mn-lt"/>
                        </a:rPr>
                        <a:t>ВКО</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30,1</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60514547"/>
                  </a:ext>
                </a:extLst>
              </a:tr>
              <a:tr h="256000">
                <a:tc>
                  <a:txBody>
                    <a:bodyPr/>
                    <a:lstStyle/>
                    <a:p>
                      <a:pPr algn="l" fontAlgn="t"/>
                      <a:r>
                        <a:rPr lang="ru-RU" sz="1100" b="1" i="0" u="none" strike="noStrike" dirty="0">
                          <a:solidFill>
                            <a:srgbClr val="7A4300"/>
                          </a:solidFill>
                          <a:effectLst/>
                          <a:latin typeface="+mn-lt"/>
                        </a:rPr>
                        <a:t>Туркестанская</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46,3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00658552"/>
                  </a:ext>
                </a:extLst>
              </a:tr>
              <a:tr h="256000">
                <a:tc>
                  <a:txBody>
                    <a:bodyPr/>
                    <a:lstStyle/>
                    <a:p>
                      <a:pPr algn="l" fontAlgn="t"/>
                      <a:r>
                        <a:rPr lang="ru-RU" sz="1100" b="1" u="none" strike="noStrike" dirty="0">
                          <a:solidFill>
                            <a:srgbClr val="7A4300"/>
                          </a:solidFill>
                          <a:effectLst/>
                          <a:latin typeface="+mn-lt"/>
                        </a:rPr>
                        <a:t>ЗКО</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36,6</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86777667"/>
                  </a:ext>
                </a:extLst>
              </a:tr>
              <a:tr h="256000">
                <a:tc>
                  <a:txBody>
                    <a:bodyPr/>
                    <a:lstStyle/>
                    <a:p>
                      <a:pPr algn="l" fontAlgn="t"/>
                      <a:r>
                        <a:rPr lang="ru-RU" sz="1100" b="1" u="none" strike="noStrike" dirty="0">
                          <a:solidFill>
                            <a:srgbClr val="7A4300"/>
                          </a:solidFill>
                          <a:effectLst/>
                          <a:latin typeface="+mn-lt"/>
                        </a:rPr>
                        <a:t>Алматы</a:t>
                      </a:r>
                      <a:endParaRPr lang="ru-RU" sz="1100" b="1" i="0" u="none" strike="noStrike" dirty="0">
                        <a:solidFill>
                          <a:srgbClr val="7A43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38,8</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26420836"/>
                  </a:ext>
                </a:extLst>
              </a:tr>
              <a:tr h="256000">
                <a:tc>
                  <a:txBody>
                    <a:bodyPr/>
                    <a:lstStyle/>
                    <a:p>
                      <a:pPr algn="l" fontAlgn="t"/>
                      <a:r>
                        <a:rPr lang="ru-RU" sz="1100" b="1" i="0" u="none" strike="noStrike" dirty="0">
                          <a:solidFill>
                            <a:srgbClr val="7A4300"/>
                          </a:solidFill>
                          <a:effectLst/>
                          <a:latin typeface="+mn-lt"/>
                        </a:rPr>
                        <a:t>Шымкент</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7A4300"/>
                          </a:solidFill>
                          <a:effectLst/>
                          <a:latin typeface="+mn-lt"/>
                        </a:rPr>
                        <a:t>32,9</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877765435"/>
                  </a:ext>
                </a:extLst>
              </a:tr>
            </a:tbl>
          </a:graphicData>
        </a:graphic>
      </p:graphicFrame>
      <p:sp>
        <p:nvSpPr>
          <p:cNvPr id="16" name="Прямоугольник 15">
            <a:extLst>
              <a:ext uri="{FF2B5EF4-FFF2-40B4-BE49-F238E27FC236}">
                <a16:creationId xmlns:a16="http://schemas.microsoft.com/office/drawing/2014/main" id="{4FFEC5BF-DA8C-2F40-AF24-F13D75699EEB}"/>
              </a:ext>
            </a:extLst>
          </p:cNvPr>
          <p:cNvSpPr/>
          <p:nvPr/>
        </p:nvSpPr>
        <p:spPr bwMode="gray">
          <a:xfrm>
            <a:off x="11115493" y="5900744"/>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8" name="Прямоугольник 17">
            <a:extLst>
              <a:ext uri="{FF2B5EF4-FFF2-40B4-BE49-F238E27FC236}">
                <a16:creationId xmlns:a16="http://schemas.microsoft.com/office/drawing/2014/main" id="{3F610267-06D3-B649-9EDA-15A0E6EBBF4D}"/>
              </a:ext>
            </a:extLst>
          </p:cNvPr>
          <p:cNvSpPr/>
          <p:nvPr/>
        </p:nvSpPr>
        <p:spPr bwMode="gray">
          <a:xfrm>
            <a:off x="11115493" y="2316730"/>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9" name="Прямоугольник 18">
            <a:extLst>
              <a:ext uri="{FF2B5EF4-FFF2-40B4-BE49-F238E27FC236}">
                <a16:creationId xmlns:a16="http://schemas.microsoft.com/office/drawing/2014/main" id="{2B9BD244-789D-9E4E-A6A7-3101E3D56241}"/>
              </a:ext>
            </a:extLst>
          </p:cNvPr>
          <p:cNvSpPr/>
          <p:nvPr/>
        </p:nvSpPr>
        <p:spPr bwMode="gray">
          <a:xfrm>
            <a:off x="11115493" y="3107303"/>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0" name="Прямоугольник 19">
            <a:extLst>
              <a:ext uri="{FF2B5EF4-FFF2-40B4-BE49-F238E27FC236}">
                <a16:creationId xmlns:a16="http://schemas.microsoft.com/office/drawing/2014/main" id="{FE016AA8-FEAF-6548-9907-96B84B7123E1}"/>
              </a:ext>
            </a:extLst>
          </p:cNvPr>
          <p:cNvSpPr/>
          <p:nvPr/>
        </p:nvSpPr>
        <p:spPr bwMode="gray">
          <a:xfrm>
            <a:off x="11115493" y="3346659"/>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1" name="Прямоугольник 20">
            <a:extLst>
              <a:ext uri="{FF2B5EF4-FFF2-40B4-BE49-F238E27FC236}">
                <a16:creationId xmlns:a16="http://schemas.microsoft.com/office/drawing/2014/main" id="{71350B6F-820E-3F47-91E2-6055F8990AEC}"/>
              </a:ext>
            </a:extLst>
          </p:cNvPr>
          <p:cNvSpPr/>
          <p:nvPr/>
        </p:nvSpPr>
        <p:spPr bwMode="gray">
          <a:xfrm>
            <a:off x="11115493" y="4870172"/>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7" name="Прямоугольник 26">
            <a:extLst>
              <a:ext uri="{FF2B5EF4-FFF2-40B4-BE49-F238E27FC236}">
                <a16:creationId xmlns:a16="http://schemas.microsoft.com/office/drawing/2014/main" id="{22D3EA80-D2FB-1144-81A9-94002B28C905}"/>
              </a:ext>
            </a:extLst>
          </p:cNvPr>
          <p:cNvSpPr/>
          <p:nvPr/>
        </p:nvSpPr>
        <p:spPr bwMode="gray">
          <a:xfrm>
            <a:off x="11115493" y="5385458"/>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8" name="Прямоугольник 27">
            <a:extLst>
              <a:ext uri="{FF2B5EF4-FFF2-40B4-BE49-F238E27FC236}">
                <a16:creationId xmlns:a16="http://schemas.microsoft.com/office/drawing/2014/main" id="{3A42D302-133C-354E-8FEA-F4CCBDDC1DE5}"/>
              </a:ext>
            </a:extLst>
          </p:cNvPr>
          <p:cNvSpPr/>
          <p:nvPr/>
        </p:nvSpPr>
        <p:spPr bwMode="gray">
          <a:xfrm>
            <a:off x="11116509" y="2815811"/>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9" name="Прямоугольник 28">
            <a:extLst>
              <a:ext uri="{FF2B5EF4-FFF2-40B4-BE49-F238E27FC236}">
                <a16:creationId xmlns:a16="http://schemas.microsoft.com/office/drawing/2014/main" id="{673A143B-8B4D-0842-B68C-2AE6E77E1EA4}"/>
              </a:ext>
            </a:extLst>
          </p:cNvPr>
          <p:cNvSpPr/>
          <p:nvPr/>
        </p:nvSpPr>
        <p:spPr bwMode="gray">
          <a:xfrm>
            <a:off x="11115493" y="3858691"/>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0" name="Прямоугольник 29">
            <a:extLst>
              <a:ext uri="{FF2B5EF4-FFF2-40B4-BE49-F238E27FC236}">
                <a16:creationId xmlns:a16="http://schemas.microsoft.com/office/drawing/2014/main" id="{5E50072A-DB01-BA46-AFDF-3C365D621B44}"/>
              </a:ext>
            </a:extLst>
          </p:cNvPr>
          <p:cNvSpPr/>
          <p:nvPr/>
        </p:nvSpPr>
        <p:spPr bwMode="gray">
          <a:xfrm>
            <a:off x="11143202" y="3607375"/>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1" name="Прямоугольник 30">
            <a:extLst>
              <a:ext uri="{FF2B5EF4-FFF2-40B4-BE49-F238E27FC236}">
                <a16:creationId xmlns:a16="http://schemas.microsoft.com/office/drawing/2014/main" id="{93304E1E-5665-6840-ACFA-F687055383BB}"/>
              </a:ext>
            </a:extLst>
          </p:cNvPr>
          <p:cNvSpPr/>
          <p:nvPr/>
        </p:nvSpPr>
        <p:spPr bwMode="gray">
          <a:xfrm>
            <a:off x="11115493" y="2604901"/>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2" name="Прямоугольник 31">
            <a:extLst>
              <a:ext uri="{FF2B5EF4-FFF2-40B4-BE49-F238E27FC236}">
                <a16:creationId xmlns:a16="http://schemas.microsoft.com/office/drawing/2014/main" id="{CF58629F-1D9B-9140-B634-D606A05751E8}"/>
              </a:ext>
            </a:extLst>
          </p:cNvPr>
          <p:cNvSpPr/>
          <p:nvPr/>
        </p:nvSpPr>
        <p:spPr bwMode="gray">
          <a:xfrm>
            <a:off x="11115493" y="2071781"/>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3" name="Прямоугольник 32">
            <a:extLst>
              <a:ext uri="{FF2B5EF4-FFF2-40B4-BE49-F238E27FC236}">
                <a16:creationId xmlns:a16="http://schemas.microsoft.com/office/drawing/2014/main" id="{5C26E5FF-7717-8148-AA94-1B6D98A8B283}"/>
              </a:ext>
            </a:extLst>
          </p:cNvPr>
          <p:cNvSpPr/>
          <p:nvPr/>
        </p:nvSpPr>
        <p:spPr bwMode="gray">
          <a:xfrm>
            <a:off x="11143202" y="4595183"/>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4" name="Прямоугольник 33">
            <a:extLst>
              <a:ext uri="{FF2B5EF4-FFF2-40B4-BE49-F238E27FC236}">
                <a16:creationId xmlns:a16="http://schemas.microsoft.com/office/drawing/2014/main" id="{7A360670-3A19-AB40-8754-4186FE1F624D}"/>
              </a:ext>
            </a:extLst>
          </p:cNvPr>
          <p:cNvSpPr/>
          <p:nvPr/>
        </p:nvSpPr>
        <p:spPr bwMode="gray">
          <a:xfrm>
            <a:off x="11143202" y="4366089"/>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5" name="Прямоугольник 34">
            <a:extLst>
              <a:ext uri="{FF2B5EF4-FFF2-40B4-BE49-F238E27FC236}">
                <a16:creationId xmlns:a16="http://schemas.microsoft.com/office/drawing/2014/main" id="{B44F57FA-EF19-C840-B1EB-3D91C676B2A9}"/>
              </a:ext>
            </a:extLst>
          </p:cNvPr>
          <p:cNvSpPr/>
          <p:nvPr/>
        </p:nvSpPr>
        <p:spPr bwMode="gray">
          <a:xfrm>
            <a:off x="11143202" y="4122661"/>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6" name="Прямоугольник 35">
            <a:extLst>
              <a:ext uri="{FF2B5EF4-FFF2-40B4-BE49-F238E27FC236}">
                <a16:creationId xmlns:a16="http://schemas.microsoft.com/office/drawing/2014/main" id="{1002A5E9-76B8-3142-B70A-752476146612}"/>
              </a:ext>
            </a:extLst>
          </p:cNvPr>
          <p:cNvSpPr/>
          <p:nvPr/>
        </p:nvSpPr>
        <p:spPr bwMode="gray">
          <a:xfrm>
            <a:off x="11135988" y="5136517"/>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7" name="Прямоугольник 36">
            <a:extLst>
              <a:ext uri="{FF2B5EF4-FFF2-40B4-BE49-F238E27FC236}">
                <a16:creationId xmlns:a16="http://schemas.microsoft.com/office/drawing/2014/main" id="{E69A71B0-5535-4D44-BAE7-5A692AA493B2}"/>
              </a:ext>
            </a:extLst>
          </p:cNvPr>
          <p:cNvSpPr/>
          <p:nvPr/>
        </p:nvSpPr>
        <p:spPr bwMode="gray">
          <a:xfrm>
            <a:off x="11115493" y="5645396"/>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8" name="Прямоугольник 37">
            <a:extLst>
              <a:ext uri="{FF2B5EF4-FFF2-40B4-BE49-F238E27FC236}">
                <a16:creationId xmlns:a16="http://schemas.microsoft.com/office/drawing/2014/main" id="{19F53BA0-DEAC-B040-9F5D-3D089CB11249}"/>
              </a:ext>
            </a:extLst>
          </p:cNvPr>
          <p:cNvSpPr/>
          <p:nvPr/>
        </p:nvSpPr>
        <p:spPr bwMode="gray">
          <a:xfrm>
            <a:off x="11115493" y="1697851"/>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9248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31</a:t>
            </a:fld>
            <a:endParaRPr lang="ru-RU" dirty="0"/>
          </a:p>
        </p:txBody>
      </p:sp>
      <p:graphicFrame>
        <p:nvGraphicFramePr>
          <p:cNvPr id="4" name="Диаграмма 3">
            <a:extLst>
              <a:ext uri="{FF2B5EF4-FFF2-40B4-BE49-F238E27FC236}">
                <a16:creationId xmlns:a16="http://schemas.microsoft.com/office/drawing/2014/main" id="{B955CBAE-346F-CD46-98CE-97D4DB064724}"/>
              </a:ext>
            </a:extLst>
          </p:cNvPr>
          <p:cNvGraphicFramePr/>
          <p:nvPr>
            <p:extLst>
              <p:ext uri="{D42A27DB-BD31-4B8C-83A1-F6EECF244321}">
                <p14:modId xmlns:p14="http://schemas.microsoft.com/office/powerpoint/2010/main" val="1358535977"/>
              </p:ext>
            </p:extLst>
          </p:nvPr>
        </p:nvGraphicFramePr>
        <p:xfrm>
          <a:off x="5486" y="1752598"/>
          <a:ext cx="11952651" cy="52577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Таблица 4">
            <a:extLst>
              <a:ext uri="{FF2B5EF4-FFF2-40B4-BE49-F238E27FC236}">
                <a16:creationId xmlns:a16="http://schemas.microsoft.com/office/drawing/2014/main" id="{7E71ED05-82B3-464C-AA8F-ABDAC61DE81A}"/>
              </a:ext>
            </a:extLst>
          </p:cNvPr>
          <p:cNvGraphicFramePr>
            <a:graphicFrameLocks noGrp="1"/>
          </p:cNvGraphicFramePr>
          <p:nvPr>
            <p:extLst>
              <p:ext uri="{D42A27DB-BD31-4B8C-83A1-F6EECF244321}">
                <p14:modId xmlns:p14="http://schemas.microsoft.com/office/powerpoint/2010/main" val="2234880392"/>
              </p:ext>
            </p:extLst>
          </p:nvPr>
        </p:nvGraphicFramePr>
        <p:xfrm>
          <a:off x="201000" y="1791438"/>
          <a:ext cx="10452860" cy="1516435"/>
        </p:xfrm>
        <a:graphic>
          <a:graphicData uri="http://schemas.openxmlformats.org/drawingml/2006/table">
            <a:tbl>
              <a:tblPr firstRow="1" bandRow="1">
                <a:tableStyleId>{5C22544A-7EE6-4342-B048-85BDC9FD1C3A}</a:tableStyleId>
              </a:tblPr>
              <a:tblGrid>
                <a:gridCol w="1351304">
                  <a:extLst>
                    <a:ext uri="{9D8B030D-6E8A-4147-A177-3AD203B41FA5}">
                      <a16:colId xmlns:a16="http://schemas.microsoft.com/office/drawing/2014/main" val="2954573443"/>
                    </a:ext>
                  </a:extLst>
                </a:gridCol>
                <a:gridCol w="3467260">
                  <a:extLst>
                    <a:ext uri="{9D8B030D-6E8A-4147-A177-3AD203B41FA5}">
                      <a16:colId xmlns:a16="http://schemas.microsoft.com/office/drawing/2014/main" val="2780675684"/>
                    </a:ext>
                  </a:extLst>
                </a:gridCol>
                <a:gridCol w="5634296">
                  <a:extLst>
                    <a:ext uri="{9D8B030D-6E8A-4147-A177-3AD203B41FA5}">
                      <a16:colId xmlns:a16="http://schemas.microsoft.com/office/drawing/2014/main" val="2976620986"/>
                    </a:ext>
                  </a:extLst>
                </a:gridCol>
              </a:tblGrid>
              <a:tr h="1516435">
                <a:tc>
                  <a:txBody>
                    <a:bodyPr/>
                    <a:lstStyle/>
                    <a:p>
                      <a:endParaRPr lang="ru-RU" sz="2400" dirty="0"/>
                    </a:p>
                  </a:txBody>
                  <a:tcPr marL="121920" marR="121920" marT="60960" marB="60960">
                    <a:lnL w="6350" cap="flat" cmpd="sng" algn="ctr">
                      <a:solidFill>
                        <a:schemeClr val="bg2"/>
                      </a:solidFill>
                      <a:prstDash val="sysDash"/>
                      <a:round/>
                      <a:headEnd type="none" w="med" len="med"/>
                      <a:tailEnd type="none" w="med" len="med"/>
                    </a:lnL>
                    <a:lnR w="6350" cap="flat" cmpd="sng" algn="ctr">
                      <a:solidFill>
                        <a:schemeClr val="bg2"/>
                      </a:solidFill>
                      <a:prstDash val="sysDash"/>
                      <a:round/>
                      <a:headEnd type="none" w="med" len="med"/>
                      <a:tailEnd type="none" w="med" len="med"/>
                    </a:lnR>
                    <a:lnT w="6350" cap="flat" cmpd="sng" algn="ctr">
                      <a:solidFill>
                        <a:schemeClr val="bg2"/>
                      </a:solidFill>
                      <a:prstDash val="sysDash"/>
                      <a:round/>
                      <a:headEnd type="none" w="med" len="med"/>
                      <a:tailEnd type="none" w="med" len="med"/>
                    </a:lnT>
                    <a:lnB w="6350" cap="flat" cmpd="sng" algn="ctr">
                      <a:solidFill>
                        <a:schemeClr val="bg2"/>
                      </a:solidFill>
                      <a:prstDash val="sysDash"/>
                      <a:round/>
                      <a:headEnd type="none" w="med" len="med"/>
                      <a:tailEnd type="none" w="med" len="med"/>
                    </a:lnB>
                    <a:noFill/>
                  </a:tcPr>
                </a:tc>
                <a:tc>
                  <a:txBody>
                    <a:bodyPr/>
                    <a:lstStyle/>
                    <a:p>
                      <a:endParaRPr lang="ru-RU" sz="2400" dirty="0"/>
                    </a:p>
                  </a:txBody>
                  <a:tcPr marL="121920" marR="121920" marT="60960" marB="60960">
                    <a:lnL w="6350" cap="flat" cmpd="sng" algn="ctr">
                      <a:solidFill>
                        <a:schemeClr val="bg2"/>
                      </a:solidFill>
                      <a:prstDash val="sysDash"/>
                      <a:round/>
                      <a:headEnd type="none" w="med" len="med"/>
                      <a:tailEnd type="none" w="med" len="med"/>
                    </a:lnL>
                    <a:lnR w="6350" cap="flat" cmpd="sng" algn="ctr">
                      <a:solidFill>
                        <a:schemeClr val="bg2"/>
                      </a:solidFill>
                      <a:prstDash val="sysDash"/>
                      <a:round/>
                      <a:headEnd type="none" w="med" len="med"/>
                      <a:tailEnd type="none" w="med" len="med"/>
                    </a:lnR>
                    <a:lnT w="6350" cap="flat" cmpd="sng" algn="ctr">
                      <a:solidFill>
                        <a:schemeClr val="bg2"/>
                      </a:solidFill>
                      <a:prstDash val="sysDash"/>
                      <a:round/>
                      <a:headEnd type="none" w="med" len="med"/>
                      <a:tailEnd type="none" w="med" len="med"/>
                    </a:lnT>
                    <a:lnB w="6350" cap="flat" cmpd="sng" algn="ctr">
                      <a:solidFill>
                        <a:schemeClr val="bg2"/>
                      </a:solidFill>
                      <a:prstDash val="sysDash"/>
                      <a:round/>
                      <a:headEnd type="none" w="med" len="med"/>
                      <a:tailEnd type="none" w="med" len="med"/>
                    </a:lnB>
                    <a:noFill/>
                  </a:tcPr>
                </a:tc>
                <a:tc>
                  <a:txBody>
                    <a:bodyPr/>
                    <a:lstStyle/>
                    <a:p>
                      <a:endParaRPr lang="ru-RU" sz="2400" dirty="0"/>
                    </a:p>
                  </a:txBody>
                  <a:tcPr marL="121920" marR="121920" marT="60960" marB="60960">
                    <a:lnL w="6350" cap="flat" cmpd="sng" algn="ctr">
                      <a:solidFill>
                        <a:schemeClr val="bg2"/>
                      </a:solidFill>
                      <a:prstDash val="sysDash"/>
                      <a:round/>
                      <a:headEnd type="none" w="med" len="med"/>
                      <a:tailEnd type="none" w="med" len="med"/>
                    </a:lnL>
                    <a:lnR w="6350" cap="flat" cmpd="sng" algn="ctr">
                      <a:solidFill>
                        <a:schemeClr val="bg2"/>
                      </a:solidFill>
                      <a:prstDash val="sysDash"/>
                      <a:round/>
                      <a:headEnd type="none" w="med" len="med"/>
                      <a:tailEnd type="none" w="med" len="med"/>
                    </a:lnR>
                    <a:lnT w="6350" cap="flat" cmpd="sng" algn="ctr">
                      <a:solidFill>
                        <a:schemeClr val="bg2"/>
                      </a:solidFill>
                      <a:prstDash val="sysDash"/>
                      <a:round/>
                      <a:headEnd type="none" w="med" len="med"/>
                      <a:tailEnd type="none" w="med" len="med"/>
                    </a:lnT>
                    <a:lnB w="635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2489728175"/>
                  </a:ext>
                </a:extLst>
              </a:tr>
            </a:tbl>
          </a:graphicData>
        </a:graphic>
      </p:graphicFrame>
      <p:grpSp>
        <p:nvGrpSpPr>
          <p:cNvPr id="6" name="Группа 6">
            <a:extLst>
              <a:ext uri="{FF2B5EF4-FFF2-40B4-BE49-F238E27FC236}">
                <a16:creationId xmlns:a16="http://schemas.microsoft.com/office/drawing/2014/main" id="{F85AF406-0485-674E-B8D6-E8F21D30FF72}"/>
              </a:ext>
            </a:extLst>
          </p:cNvPr>
          <p:cNvGrpSpPr/>
          <p:nvPr/>
        </p:nvGrpSpPr>
        <p:grpSpPr>
          <a:xfrm>
            <a:off x="393397" y="2369255"/>
            <a:ext cx="10649670" cy="1821544"/>
            <a:chOff x="528398" y="2180862"/>
            <a:chExt cx="10649670" cy="1821544"/>
          </a:xfrm>
        </p:grpSpPr>
        <p:sp>
          <p:nvSpPr>
            <p:cNvPr id="12" name="TextBox 11">
              <a:extLst>
                <a:ext uri="{FF2B5EF4-FFF2-40B4-BE49-F238E27FC236}">
                  <a16:creationId xmlns:a16="http://schemas.microsoft.com/office/drawing/2014/main" id="{D468E4E1-05EB-3049-9EF5-152B62993D8E}"/>
                </a:ext>
              </a:extLst>
            </p:cNvPr>
            <p:cNvSpPr txBox="1"/>
            <p:nvPr/>
          </p:nvSpPr>
          <p:spPr>
            <a:xfrm>
              <a:off x="528398" y="2309709"/>
              <a:ext cx="960107" cy="170175"/>
            </a:xfrm>
            <a:prstGeom prst="rect">
              <a:avLst/>
            </a:prstGeom>
            <a:noFill/>
          </p:spPr>
          <p:txBody>
            <a:bodyPr wrap="square" lIns="0" tIns="0" rIns="0" bIns="0" rtlCol="0">
              <a:noAutofit/>
            </a:bodyPr>
            <a:lstStyle/>
            <a:p>
              <a:pPr algn="ctr">
                <a:spcBef>
                  <a:spcPts val="400"/>
                </a:spcBef>
              </a:pPr>
              <a:r>
                <a:rPr lang="ru-RU" sz="1333" b="1" dirty="0">
                  <a:solidFill>
                    <a:schemeClr val="accent1"/>
                  </a:solidFill>
                  <a:latin typeface="Arial" pitchFamily="34" charset="0"/>
                  <a:cs typeface="Arial" pitchFamily="34" charset="0"/>
                </a:rPr>
                <a:t>пол</a:t>
              </a:r>
            </a:p>
          </p:txBody>
        </p:sp>
        <p:sp>
          <p:nvSpPr>
            <p:cNvPr id="13" name="TextBox 12">
              <a:extLst>
                <a:ext uri="{FF2B5EF4-FFF2-40B4-BE49-F238E27FC236}">
                  <a16:creationId xmlns:a16="http://schemas.microsoft.com/office/drawing/2014/main" id="{7EAC7768-8632-6C49-9E19-A7F6D4F2AF89}"/>
                </a:ext>
              </a:extLst>
            </p:cNvPr>
            <p:cNvSpPr txBox="1"/>
            <p:nvPr/>
          </p:nvSpPr>
          <p:spPr>
            <a:xfrm>
              <a:off x="3214266" y="2361791"/>
              <a:ext cx="960107" cy="216700"/>
            </a:xfrm>
            <a:prstGeom prst="rect">
              <a:avLst/>
            </a:prstGeom>
            <a:solidFill>
              <a:srgbClr val="78A779"/>
            </a:solidFill>
          </p:spPr>
          <p:txBody>
            <a:bodyPr wrap="square" lIns="0" tIns="0" rIns="0" bIns="0" rtlCol="0">
              <a:noAutofit/>
            </a:bodyPr>
            <a:lstStyle/>
            <a:p>
              <a:pPr algn="ctr">
                <a:spcBef>
                  <a:spcPts val="400"/>
                </a:spcBef>
              </a:pPr>
              <a:r>
                <a:rPr lang="ru-RU" sz="1333" dirty="0">
                  <a:solidFill>
                    <a:srgbClr val="7A4300"/>
                  </a:solidFill>
                  <a:latin typeface="Arial" pitchFamily="34" charset="0"/>
                  <a:cs typeface="Arial" pitchFamily="34" charset="0"/>
                </a:rPr>
                <a:t>возраст</a:t>
              </a:r>
            </a:p>
          </p:txBody>
        </p:sp>
        <p:sp>
          <p:nvSpPr>
            <p:cNvPr id="14" name="TextBox 13">
              <a:extLst>
                <a:ext uri="{FF2B5EF4-FFF2-40B4-BE49-F238E27FC236}">
                  <a16:creationId xmlns:a16="http://schemas.microsoft.com/office/drawing/2014/main" id="{CA046120-7956-B64D-A4AB-CC62E5F5DE5F}"/>
                </a:ext>
              </a:extLst>
            </p:cNvPr>
            <p:cNvSpPr txBox="1"/>
            <p:nvPr/>
          </p:nvSpPr>
          <p:spPr>
            <a:xfrm>
              <a:off x="8511357" y="2180862"/>
              <a:ext cx="960107" cy="170175"/>
            </a:xfrm>
            <a:prstGeom prst="rect">
              <a:avLst/>
            </a:prstGeom>
            <a:noFill/>
          </p:spPr>
          <p:txBody>
            <a:bodyPr wrap="square" lIns="0" tIns="0" rIns="0" bIns="0" rtlCol="0">
              <a:noAutofit/>
            </a:bodyPr>
            <a:lstStyle/>
            <a:p>
              <a:pPr>
                <a:spcBef>
                  <a:spcPts val="400"/>
                </a:spcBef>
              </a:pPr>
              <a:r>
                <a:rPr lang="ru-RU" sz="1333" b="1" dirty="0">
                  <a:solidFill>
                    <a:schemeClr val="accent2">
                      <a:lumMod val="75000"/>
                    </a:schemeClr>
                  </a:solidFill>
                  <a:latin typeface="Arial" pitchFamily="34" charset="0"/>
                  <a:cs typeface="Arial" pitchFamily="34" charset="0"/>
                </a:rPr>
                <a:t>занятость</a:t>
              </a:r>
            </a:p>
          </p:txBody>
        </p:sp>
        <p:sp>
          <p:nvSpPr>
            <p:cNvPr id="15" name="Овал 14">
              <a:extLst>
                <a:ext uri="{FF2B5EF4-FFF2-40B4-BE49-F238E27FC236}">
                  <a16:creationId xmlns:a16="http://schemas.microsoft.com/office/drawing/2014/main" id="{6AEE85CE-0F8A-BA4F-8451-4472D48FA301}"/>
                </a:ext>
              </a:extLst>
            </p:cNvPr>
            <p:cNvSpPr/>
            <p:nvPr/>
          </p:nvSpPr>
          <p:spPr bwMode="gray">
            <a:xfrm>
              <a:off x="6240350" y="2354247"/>
              <a:ext cx="4937718" cy="1438158"/>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6" name="Овал 15">
              <a:extLst>
                <a:ext uri="{FF2B5EF4-FFF2-40B4-BE49-F238E27FC236}">
                  <a16:creationId xmlns:a16="http://schemas.microsoft.com/office/drawing/2014/main" id="{E128BE69-1758-D34E-AE92-5B8D107CD481}"/>
                </a:ext>
              </a:extLst>
            </p:cNvPr>
            <p:cNvSpPr/>
            <p:nvPr/>
          </p:nvSpPr>
          <p:spPr bwMode="gray">
            <a:xfrm>
              <a:off x="2757471" y="2754267"/>
              <a:ext cx="1637377" cy="1248139"/>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grpSp>
      <p:sp>
        <p:nvSpPr>
          <p:cNvPr id="2" name="Прямоугольник 1">
            <a:extLst>
              <a:ext uri="{FF2B5EF4-FFF2-40B4-BE49-F238E27FC236}">
                <a16:creationId xmlns:a16="http://schemas.microsoft.com/office/drawing/2014/main" id="{28BB6ED1-B93C-7B43-BD5D-7B1A03F8FC58}"/>
              </a:ext>
            </a:extLst>
          </p:cNvPr>
          <p:cNvSpPr/>
          <p:nvPr/>
        </p:nvSpPr>
        <p:spPr>
          <a:xfrm>
            <a:off x="146428" y="697052"/>
            <a:ext cx="11765255" cy="1107996"/>
          </a:xfrm>
          <a:prstGeom prst="rect">
            <a:avLst/>
          </a:prstGeom>
        </p:spPr>
        <p:txBody>
          <a:bodyPr wrap="square">
            <a:spAutoFit/>
          </a:bodyPr>
          <a:lstStyle/>
          <a:p>
            <a:r>
              <a:rPr lang="ru-RU" b="1" dirty="0">
                <a:solidFill>
                  <a:schemeClr val="accent1"/>
                </a:solidFill>
              </a:rPr>
              <a:t>Социально-демографические показатели</a:t>
            </a:r>
          </a:p>
          <a:p>
            <a:pPr algn="just"/>
            <a:r>
              <a:rPr lang="ru-RU" sz="1600" dirty="0"/>
              <a:t>Более высокие показатели финансовой грамотности наблюдались у молодой аудитории (до 39 лет) и экономически активного населения (в первую очередь, среди работников государственных учреждений, индивидуальных предпринимателей и самозанятых). </a:t>
            </a:r>
          </a:p>
        </p:txBody>
      </p:sp>
      <p:sp>
        <p:nvSpPr>
          <p:cNvPr id="17" name="Заголовок 4">
            <a:extLst>
              <a:ext uri="{FF2B5EF4-FFF2-40B4-BE49-F238E27FC236}">
                <a16:creationId xmlns:a16="http://schemas.microsoft.com/office/drawing/2014/main" id="{B403DFD9-7CA9-C84D-B635-749F559B5297}"/>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Индекс финансовой грамотности за 2020 год</a:t>
            </a:r>
          </a:p>
        </p:txBody>
      </p:sp>
      <p:sp>
        <p:nvSpPr>
          <p:cNvPr id="18" name="Равнобедренный треугольник 24">
            <a:extLst>
              <a:ext uri="{FF2B5EF4-FFF2-40B4-BE49-F238E27FC236}">
                <a16:creationId xmlns:a16="http://schemas.microsoft.com/office/drawing/2014/main" id="{222EC105-759D-924D-AC88-FF97D583FA71}"/>
              </a:ext>
            </a:extLst>
          </p:cNvPr>
          <p:cNvSpPr/>
          <p:nvPr/>
        </p:nvSpPr>
        <p:spPr>
          <a:xfrm rot="5400000">
            <a:off x="173508" y="211024"/>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62996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32</a:t>
            </a:fld>
            <a:endParaRPr lang="ru-RU" dirty="0"/>
          </a:p>
        </p:txBody>
      </p:sp>
      <p:graphicFrame>
        <p:nvGraphicFramePr>
          <p:cNvPr id="4" name="Диаграмма 3">
            <a:extLst>
              <a:ext uri="{FF2B5EF4-FFF2-40B4-BE49-F238E27FC236}">
                <a16:creationId xmlns:a16="http://schemas.microsoft.com/office/drawing/2014/main" id="{80C4461A-3EEB-1A49-B9F7-F38A95BD2D65}"/>
              </a:ext>
            </a:extLst>
          </p:cNvPr>
          <p:cNvGraphicFramePr/>
          <p:nvPr>
            <p:extLst>
              <p:ext uri="{D42A27DB-BD31-4B8C-83A1-F6EECF244321}">
                <p14:modId xmlns:p14="http://schemas.microsoft.com/office/powerpoint/2010/main" val="1096818306"/>
              </p:ext>
            </p:extLst>
          </p:nvPr>
        </p:nvGraphicFramePr>
        <p:xfrm>
          <a:off x="173667" y="1723685"/>
          <a:ext cx="11617291" cy="525771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E338D7F-6AEA-7246-9BEB-A3E8A2D93587}"/>
              </a:ext>
            </a:extLst>
          </p:cNvPr>
          <p:cNvSpPr txBox="1"/>
          <p:nvPr/>
        </p:nvSpPr>
        <p:spPr>
          <a:xfrm>
            <a:off x="792066" y="2343008"/>
            <a:ext cx="2231929" cy="231667"/>
          </a:xfrm>
          <a:prstGeom prst="rect">
            <a:avLst/>
          </a:prstGeom>
          <a:noFill/>
        </p:spPr>
        <p:txBody>
          <a:bodyPr wrap="square" lIns="0" tIns="0" rIns="0" bIns="0" rtlCol="0">
            <a:noAutofit/>
          </a:bodyPr>
          <a:lstStyle/>
          <a:p>
            <a:pPr>
              <a:spcBef>
                <a:spcPts val="400"/>
              </a:spcBef>
            </a:pPr>
            <a:r>
              <a:rPr lang="ru-RU" sz="1333" dirty="0">
                <a:solidFill>
                  <a:srgbClr val="026036"/>
                </a:solidFill>
                <a:latin typeface="Arial" pitchFamily="34" charset="0"/>
                <a:cs typeface="Arial" pitchFamily="34" charset="0"/>
              </a:rPr>
              <a:t>семейное положение</a:t>
            </a:r>
          </a:p>
        </p:txBody>
      </p:sp>
      <p:sp>
        <p:nvSpPr>
          <p:cNvPr id="9" name="TextBox 8">
            <a:extLst>
              <a:ext uri="{FF2B5EF4-FFF2-40B4-BE49-F238E27FC236}">
                <a16:creationId xmlns:a16="http://schemas.microsoft.com/office/drawing/2014/main" id="{532188B2-0174-BC49-8097-DB8286F1A51F}"/>
              </a:ext>
            </a:extLst>
          </p:cNvPr>
          <p:cNvSpPr txBox="1"/>
          <p:nvPr/>
        </p:nvSpPr>
        <p:spPr>
          <a:xfrm>
            <a:off x="8001000" y="2237543"/>
            <a:ext cx="1219200" cy="199953"/>
          </a:xfrm>
          <a:prstGeom prst="rect">
            <a:avLst/>
          </a:prstGeom>
          <a:solidFill>
            <a:schemeClr val="accent1">
              <a:lumMod val="60000"/>
              <a:lumOff val="40000"/>
            </a:schemeClr>
          </a:solidFill>
        </p:spPr>
        <p:txBody>
          <a:bodyPr wrap="square" lIns="0" tIns="0" rIns="0" bIns="0" rtlCol="0">
            <a:noAutofit/>
          </a:bodyPr>
          <a:lstStyle/>
          <a:p>
            <a:pPr algn="ctr">
              <a:spcBef>
                <a:spcPts val="400"/>
              </a:spcBef>
            </a:pPr>
            <a:r>
              <a:rPr lang="ru-RU" sz="1333" b="1" dirty="0">
                <a:solidFill>
                  <a:schemeClr val="bg1"/>
                </a:solidFill>
                <a:latin typeface="Arial" pitchFamily="34" charset="0"/>
                <a:cs typeface="Arial" pitchFamily="34" charset="0"/>
              </a:rPr>
              <a:t>образование</a:t>
            </a:r>
          </a:p>
        </p:txBody>
      </p:sp>
      <p:sp>
        <p:nvSpPr>
          <p:cNvPr id="11" name="Title 1">
            <a:extLst>
              <a:ext uri="{FF2B5EF4-FFF2-40B4-BE49-F238E27FC236}">
                <a16:creationId xmlns:a16="http://schemas.microsoft.com/office/drawing/2014/main" id="{8BB6B0B9-26DF-7F4E-84DA-FBC55C1AFFD4}"/>
              </a:ext>
            </a:extLst>
          </p:cNvPr>
          <p:cNvSpPr>
            <a:spLocks noGrp="1"/>
          </p:cNvSpPr>
          <p:nvPr>
            <p:ph type="title"/>
          </p:nvPr>
        </p:nvSpPr>
        <p:spPr>
          <a:xfrm>
            <a:off x="190380" y="799527"/>
            <a:ext cx="11762271" cy="952317"/>
          </a:xfrm>
        </p:spPr>
        <p:txBody>
          <a:bodyPr>
            <a:noAutofit/>
          </a:bodyPr>
          <a:lstStyle/>
          <a:p>
            <a:r>
              <a:rPr lang="ru-RU" sz="1800" b="1" dirty="0">
                <a:latin typeface="+mn-lt"/>
              </a:rPr>
              <a:t>Социально-демографические показатели</a:t>
            </a:r>
            <a:br>
              <a:rPr lang="ru-RU" sz="1800" dirty="0">
                <a:solidFill>
                  <a:srgbClr val="7A4300"/>
                </a:solidFill>
                <a:latin typeface="+mn-lt"/>
              </a:rPr>
            </a:br>
            <a:r>
              <a:rPr lang="ru-RU" sz="1600" dirty="0">
                <a:solidFill>
                  <a:schemeClr val="tx1"/>
                </a:solidFill>
                <a:latin typeface="+mn-lt"/>
              </a:rPr>
              <a:t>Финансовая грамотность, в первую очередь, коррелирует с уровнем образования и благосостоянием респондентов (чем выше образование/доход, тем выше индекс финансовой грамотности). Относительно низкий уровень индекса зафиксирован среди людей старшего возраста.</a:t>
            </a:r>
          </a:p>
        </p:txBody>
      </p:sp>
      <p:sp>
        <p:nvSpPr>
          <p:cNvPr id="12" name="Овал 11">
            <a:extLst>
              <a:ext uri="{FF2B5EF4-FFF2-40B4-BE49-F238E27FC236}">
                <a16:creationId xmlns:a16="http://schemas.microsoft.com/office/drawing/2014/main" id="{F5D2A512-D0F2-EA42-BC55-C127405653DA}"/>
              </a:ext>
            </a:extLst>
          </p:cNvPr>
          <p:cNvSpPr/>
          <p:nvPr/>
        </p:nvSpPr>
        <p:spPr bwMode="gray">
          <a:xfrm>
            <a:off x="10191000" y="2822653"/>
            <a:ext cx="1761651" cy="831348"/>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3" name="Овал 12">
            <a:extLst>
              <a:ext uri="{FF2B5EF4-FFF2-40B4-BE49-F238E27FC236}">
                <a16:creationId xmlns:a16="http://schemas.microsoft.com/office/drawing/2014/main" id="{A803BD1A-A9A0-9F4A-BA46-F8717CB00FFE}"/>
              </a:ext>
            </a:extLst>
          </p:cNvPr>
          <p:cNvSpPr/>
          <p:nvPr/>
        </p:nvSpPr>
        <p:spPr bwMode="gray">
          <a:xfrm>
            <a:off x="524074" y="3193998"/>
            <a:ext cx="2499921" cy="858184"/>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4" name="Заголовок 4">
            <a:extLst>
              <a:ext uri="{FF2B5EF4-FFF2-40B4-BE49-F238E27FC236}">
                <a16:creationId xmlns:a16="http://schemas.microsoft.com/office/drawing/2014/main" id="{7DDC0CE7-1E94-2847-8484-E65112605579}"/>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Индекс финансовой  грамотности за 2020 год</a:t>
            </a:r>
          </a:p>
        </p:txBody>
      </p:sp>
      <p:sp>
        <p:nvSpPr>
          <p:cNvPr id="15" name="Равнобедренный треугольник 24">
            <a:extLst>
              <a:ext uri="{FF2B5EF4-FFF2-40B4-BE49-F238E27FC236}">
                <a16:creationId xmlns:a16="http://schemas.microsoft.com/office/drawing/2014/main" id="{FE320B52-18B0-5F46-815D-149CC4319943}"/>
              </a:ext>
            </a:extLst>
          </p:cNvPr>
          <p:cNvSpPr/>
          <p:nvPr/>
        </p:nvSpPr>
        <p:spPr>
          <a:xfrm rot="5400000">
            <a:off x="209557" y="240371"/>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84050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33</a:t>
            </a:fld>
            <a:endParaRPr lang="ru-RU" dirty="0"/>
          </a:p>
        </p:txBody>
      </p:sp>
      <p:graphicFrame>
        <p:nvGraphicFramePr>
          <p:cNvPr id="4" name="Таблица 3">
            <a:extLst>
              <a:ext uri="{FF2B5EF4-FFF2-40B4-BE49-F238E27FC236}">
                <a16:creationId xmlns:a16="http://schemas.microsoft.com/office/drawing/2014/main" id="{03AD925A-34F3-E646-9DF9-9D3B99E20C0A}"/>
              </a:ext>
            </a:extLst>
          </p:cNvPr>
          <p:cNvGraphicFramePr>
            <a:graphicFrameLocks noGrp="1"/>
          </p:cNvGraphicFramePr>
          <p:nvPr>
            <p:extLst>
              <p:ext uri="{D42A27DB-BD31-4B8C-83A1-F6EECF244321}">
                <p14:modId xmlns:p14="http://schemas.microsoft.com/office/powerpoint/2010/main" val="3670837123"/>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29E72950-1CAD-C449-9057-20E5987E7824}"/>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Индекс финансовой  грамотности за 2020 год</a:t>
            </a:r>
          </a:p>
        </p:txBody>
      </p:sp>
      <p:sp>
        <p:nvSpPr>
          <p:cNvPr id="6" name="Равнобедренный треугольник 24">
            <a:extLst>
              <a:ext uri="{FF2B5EF4-FFF2-40B4-BE49-F238E27FC236}">
                <a16:creationId xmlns:a16="http://schemas.microsoft.com/office/drawing/2014/main" id="{DD61F9C8-893F-AF42-BFC0-ED3F3772D2C7}"/>
              </a:ext>
            </a:extLst>
          </p:cNvPr>
          <p:cNvSpPr/>
          <p:nvPr/>
        </p:nvSpPr>
        <p:spPr>
          <a:xfrm rot="5400000">
            <a:off x="2095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3705779E-0262-F548-907B-1F422E7F3B44}"/>
              </a:ext>
            </a:extLst>
          </p:cNvPr>
          <p:cNvSpPr/>
          <p:nvPr/>
        </p:nvSpPr>
        <p:spPr>
          <a:xfrm>
            <a:off x="3167042" y="1092104"/>
            <a:ext cx="8715436" cy="3447098"/>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t>Наиболее финансово образованными, по итогам проведенного социсследования в прошлом году, стали жители г. Алматы и Алматинской области, а также Актюбинской, Костанайской, Павлодарской, Жамбылской, Туркестанской областей. Ниже среднего показатели в Акмолинской, Атырауской, Карагандинской, ВКО и по городам: Нур-Султан и Шымкент. </a:t>
            </a:r>
          </a:p>
          <a:p>
            <a:pPr algn="just">
              <a:spcBef>
                <a:spcPts val="400"/>
              </a:spcBef>
            </a:pPr>
            <a:r>
              <a:rPr lang="ru-RU" sz="1600" dirty="0"/>
              <a:t>Более высокие показатели финансовой грамотности наблюдались у молодой аудитории (до 39 лет) и экономически активного населения (в первую очередь, среди работников государственных учреждений, индивидуальных предпринимателей и самозанятых).</a:t>
            </a:r>
          </a:p>
          <a:p>
            <a:pPr algn="just">
              <a:spcBef>
                <a:spcPts val="400"/>
              </a:spcBef>
            </a:pPr>
            <a:r>
              <a:rPr lang="ru-RU" sz="1600" dirty="0"/>
              <a:t>Финансовая грамотность коррелирует с уровнем образования и благосостоянием респондентов (чем выше образование/доход, тем выше индекс финансовой грамотности). </a:t>
            </a:r>
          </a:p>
          <a:p>
            <a:pPr algn="just">
              <a:spcBef>
                <a:spcPts val="400"/>
              </a:spcBef>
            </a:pPr>
            <a:r>
              <a:rPr lang="ru-RU" sz="1600" dirty="0"/>
              <a:t>Среди трех показателей индекса финансовой грамотности наиболее высокий уровень у показателя «Управление собственными финансовыми средствами» </a:t>
            </a:r>
            <a:r>
              <a:rPr lang="ru-RU" sz="1600" dirty="0">
                <a:solidFill>
                  <a:schemeClr val="tx1"/>
                </a:solidFill>
              </a:rPr>
              <a:t>–</a:t>
            </a:r>
            <a:r>
              <a:rPr lang="ru-RU" sz="1600" dirty="0"/>
              <a:t> 53,7 %. Показатель «Умение использовать финансовые услуги» составил 44,2 %. Показатель «Информированность о финансовой системе» находился на уровне 19,3 %. </a:t>
            </a:r>
          </a:p>
        </p:txBody>
      </p:sp>
      <p:pic>
        <p:nvPicPr>
          <p:cNvPr id="6148" name="Picture 4" descr="Кредитные кооперативы Московского региона демонстрируют растущие показатели">
            <a:extLst>
              <a:ext uri="{FF2B5EF4-FFF2-40B4-BE49-F238E27FC236}">
                <a16:creationId xmlns:a16="http://schemas.microsoft.com/office/drawing/2014/main" id="{56C1BED1-566E-44AF-BA12-E625D5CFF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785" y="4725143"/>
            <a:ext cx="6984776" cy="199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0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34</a:t>
            </a:fld>
            <a:endParaRPr lang="ru-RU" dirty="0"/>
          </a:p>
        </p:txBody>
      </p:sp>
      <p:sp>
        <p:nvSpPr>
          <p:cNvPr id="4" name="Заголовок 4">
            <a:extLst>
              <a:ext uri="{FF2B5EF4-FFF2-40B4-BE49-F238E27FC236}">
                <a16:creationId xmlns:a16="http://schemas.microsoft.com/office/drawing/2014/main" id="{01733230-E8E5-2B46-A73E-CB07C0A68F54}"/>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5" name="Равнобедренный треугольник 24">
            <a:extLst>
              <a:ext uri="{FF2B5EF4-FFF2-40B4-BE49-F238E27FC236}">
                <a16:creationId xmlns:a16="http://schemas.microsoft.com/office/drawing/2014/main" id="{DDB7B457-2112-E44B-82AA-3C76C0EE2C1B}"/>
              </a:ext>
            </a:extLst>
          </p:cNvPr>
          <p:cNvSpPr/>
          <p:nvPr/>
        </p:nvSpPr>
        <p:spPr>
          <a:xfrm rot="5400000">
            <a:off x="2095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Рисунок 5">
            <a:extLst>
              <a:ext uri="{FF2B5EF4-FFF2-40B4-BE49-F238E27FC236}">
                <a16:creationId xmlns:a16="http://schemas.microsoft.com/office/drawing/2014/main" id="{3981FBBC-99CC-9947-B05B-15D3E87679CB}"/>
              </a:ext>
            </a:extLst>
          </p:cNvPr>
          <p:cNvPicPr>
            <a:picLocks noChangeAspect="1"/>
          </p:cNvPicPr>
          <p:nvPr/>
        </p:nvPicPr>
        <p:blipFill rotWithShape="1">
          <a:blip r:embed="rId2">
            <a:extLst>
              <a:ext uri="{28A0092B-C50C-407E-A947-70E740481C1C}">
                <a14:useLocalDpi xmlns:a14="http://schemas.microsoft.com/office/drawing/2010/main" val="0"/>
              </a:ext>
            </a:extLst>
          </a:blip>
          <a:srcRect l="4136" t="10814" r="2803" b="1527"/>
          <a:stretch/>
        </p:blipFill>
        <p:spPr>
          <a:xfrm>
            <a:off x="772251" y="2060557"/>
            <a:ext cx="7548653" cy="4478355"/>
          </a:xfrm>
          <a:prstGeom prst="rect">
            <a:avLst/>
          </a:prstGeom>
        </p:spPr>
      </p:pic>
      <p:sp>
        <p:nvSpPr>
          <p:cNvPr id="7" name="Title 1">
            <a:extLst>
              <a:ext uri="{FF2B5EF4-FFF2-40B4-BE49-F238E27FC236}">
                <a16:creationId xmlns:a16="http://schemas.microsoft.com/office/drawing/2014/main" id="{335FAE43-2557-6F4A-8DB3-EC48F63F5130}"/>
              </a:ext>
            </a:extLst>
          </p:cNvPr>
          <p:cNvSpPr>
            <a:spLocks noGrp="1"/>
          </p:cNvSpPr>
          <p:nvPr>
            <p:ph type="title"/>
          </p:nvPr>
        </p:nvSpPr>
        <p:spPr>
          <a:xfrm>
            <a:off x="143234" y="703355"/>
            <a:ext cx="11577765" cy="933201"/>
          </a:xfrm>
        </p:spPr>
        <p:txBody>
          <a:bodyPr>
            <a:noAutofit/>
          </a:bodyPr>
          <a:lstStyle/>
          <a:p>
            <a:pPr algn="just">
              <a:lnSpc>
                <a:spcPct val="100000"/>
              </a:lnSpc>
            </a:pPr>
            <a:r>
              <a:rPr lang="ru-RU" sz="1600" b="1" dirty="0">
                <a:latin typeface="+mn-lt"/>
              </a:rPr>
              <a:t>Географические различия. </a:t>
            </a:r>
            <a:r>
              <a:rPr lang="ru-RU" sz="1600" dirty="0">
                <a:solidFill>
                  <a:schemeClr val="tx1"/>
                </a:solidFill>
                <a:latin typeface="+mn-lt"/>
              </a:rPr>
              <a:t>Показатель «Управление собственными финансовыми  средствами» находился на высоком уровне. Наиболее высокие уровни отмечены в Жамбылской, Туркестанской, Кызылординской областях. Показатель на уровне  ниже среднего зафиксирован у респондентов  из ВКО и Актюбинской областей.</a:t>
            </a:r>
          </a:p>
        </p:txBody>
      </p:sp>
      <p:sp>
        <p:nvSpPr>
          <p:cNvPr id="8" name="Скругленный прямоугольник 7">
            <a:extLst>
              <a:ext uri="{FF2B5EF4-FFF2-40B4-BE49-F238E27FC236}">
                <a16:creationId xmlns:a16="http://schemas.microsoft.com/office/drawing/2014/main" id="{22F12D54-BB70-994C-9DC2-85142CEB7F26}"/>
              </a:ext>
            </a:extLst>
          </p:cNvPr>
          <p:cNvSpPr/>
          <p:nvPr/>
        </p:nvSpPr>
        <p:spPr>
          <a:xfrm>
            <a:off x="6221980" y="1636556"/>
            <a:ext cx="2233172" cy="1351233"/>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p:txBody>
      </p:sp>
      <p:sp>
        <p:nvSpPr>
          <p:cNvPr id="9" name="TextBox 8">
            <a:extLst>
              <a:ext uri="{FF2B5EF4-FFF2-40B4-BE49-F238E27FC236}">
                <a16:creationId xmlns:a16="http://schemas.microsoft.com/office/drawing/2014/main" id="{2307CA48-3B09-8345-B106-8CCD6B24DEF4}"/>
              </a:ext>
            </a:extLst>
          </p:cNvPr>
          <p:cNvSpPr txBox="1"/>
          <p:nvPr/>
        </p:nvSpPr>
        <p:spPr>
          <a:xfrm>
            <a:off x="6383948" y="1686860"/>
            <a:ext cx="2135939" cy="259528"/>
          </a:xfrm>
          <a:prstGeom prst="rect">
            <a:avLst/>
          </a:prstGeom>
          <a:noFill/>
        </p:spPr>
        <p:txBody>
          <a:bodyPr wrap="square" lIns="0" tIns="0" rIns="0" bIns="0" rtlCol="0">
            <a:noAutofit/>
          </a:bodyPr>
          <a:lstStyle/>
          <a:p>
            <a:pPr>
              <a:spcBef>
                <a:spcPts val="400"/>
              </a:spcBef>
            </a:pPr>
            <a:r>
              <a:rPr lang="ru-RU" sz="1067" dirty="0">
                <a:latin typeface="Arial" pitchFamily="34" charset="0"/>
                <a:cs typeface="Arial" pitchFamily="34" charset="0"/>
              </a:rPr>
              <a:t>Показатель «Управление собственными  финансовыми  средствами»:</a:t>
            </a:r>
          </a:p>
        </p:txBody>
      </p:sp>
      <p:sp>
        <p:nvSpPr>
          <p:cNvPr id="10" name="Прямоугольник 9">
            <a:extLst>
              <a:ext uri="{FF2B5EF4-FFF2-40B4-BE49-F238E27FC236}">
                <a16:creationId xmlns:a16="http://schemas.microsoft.com/office/drawing/2014/main" id="{61BDBDCE-A5C5-D047-8B87-4AEE68073AAA}"/>
              </a:ext>
            </a:extLst>
          </p:cNvPr>
          <p:cNvSpPr/>
          <p:nvPr/>
        </p:nvSpPr>
        <p:spPr bwMode="gray">
          <a:xfrm>
            <a:off x="6411000" y="2231658"/>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1" name="Прямоугольник 10">
            <a:extLst>
              <a:ext uri="{FF2B5EF4-FFF2-40B4-BE49-F238E27FC236}">
                <a16:creationId xmlns:a16="http://schemas.microsoft.com/office/drawing/2014/main" id="{09417272-2578-034C-ACEF-56A80026E03E}"/>
              </a:ext>
            </a:extLst>
          </p:cNvPr>
          <p:cNvSpPr/>
          <p:nvPr/>
        </p:nvSpPr>
        <p:spPr bwMode="gray">
          <a:xfrm>
            <a:off x="6412156" y="2437205"/>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2" name="Прямоугольник 11">
            <a:extLst>
              <a:ext uri="{FF2B5EF4-FFF2-40B4-BE49-F238E27FC236}">
                <a16:creationId xmlns:a16="http://schemas.microsoft.com/office/drawing/2014/main" id="{2D98A4D4-A72F-3246-BC86-BE759670CC97}"/>
              </a:ext>
            </a:extLst>
          </p:cNvPr>
          <p:cNvSpPr/>
          <p:nvPr/>
        </p:nvSpPr>
        <p:spPr bwMode="gray">
          <a:xfrm>
            <a:off x="6402787" y="2662338"/>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4C9E6797-BCF5-0647-B835-1AE282FD0C73}"/>
              </a:ext>
            </a:extLst>
          </p:cNvPr>
          <p:cNvSpPr txBox="1"/>
          <p:nvPr/>
        </p:nvSpPr>
        <p:spPr>
          <a:xfrm>
            <a:off x="6834989" y="2226328"/>
            <a:ext cx="1854101" cy="633497"/>
          </a:xfrm>
          <a:prstGeom prst="rect">
            <a:avLst/>
          </a:prstGeom>
          <a:noFill/>
        </p:spPr>
        <p:txBody>
          <a:bodyPr wrap="square" lIns="0" tIns="0" rIns="0" bIns="0" rtlCol="0">
            <a:noAutofit/>
          </a:bodyPr>
          <a:lstStyle/>
          <a:p>
            <a:pPr>
              <a:spcBef>
                <a:spcPts val="400"/>
              </a:spcBef>
            </a:pPr>
            <a:r>
              <a:rPr lang="ru-RU" sz="1067" dirty="0">
                <a:latin typeface="Arial" pitchFamily="34" charset="0"/>
                <a:cs typeface="Arial" pitchFamily="34" charset="0"/>
              </a:rPr>
              <a:t>- Выше среднего (</a:t>
            </a:r>
            <a:r>
              <a:rPr lang="en-US" sz="1067" dirty="0">
                <a:latin typeface="Arial" pitchFamily="34" charset="0"/>
                <a:cs typeface="Arial" pitchFamily="34" charset="0"/>
              </a:rPr>
              <a:t>&gt;</a:t>
            </a:r>
            <a:r>
              <a:rPr lang="ru-RU" sz="1067" dirty="0">
                <a:latin typeface="Arial" pitchFamily="34" charset="0"/>
                <a:cs typeface="Arial" pitchFamily="34" charset="0"/>
              </a:rPr>
              <a:t>45</a:t>
            </a:r>
            <a:r>
              <a:rPr lang="en-US" sz="1067" dirty="0">
                <a:latin typeface="Arial" pitchFamily="34" charset="0"/>
                <a:cs typeface="Arial" pitchFamily="34" charset="0"/>
              </a:rPr>
              <a:t>)</a:t>
            </a:r>
          </a:p>
          <a:p>
            <a:pPr>
              <a:spcBef>
                <a:spcPts val="400"/>
              </a:spcBef>
            </a:pPr>
            <a:r>
              <a:rPr lang="en-US" sz="1067" dirty="0">
                <a:latin typeface="Arial" pitchFamily="34" charset="0"/>
                <a:cs typeface="Arial" pitchFamily="34" charset="0"/>
              </a:rPr>
              <a:t>- </a:t>
            </a:r>
            <a:r>
              <a:rPr lang="uk-UA" sz="1067" dirty="0">
                <a:latin typeface="Arial" pitchFamily="34" charset="0"/>
                <a:cs typeface="Arial" pitchFamily="34" charset="0"/>
              </a:rPr>
              <a:t>Средний (35-45)</a:t>
            </a:r>
          </a:p>
          <a:p>
            <a:pPr>
              <a:spcBef>
                <a:spcPts val="400"/>
              </a:spcBef>
            </a:pPr>
            <a:r>
              <a:rPr lang="uk-UA" sz="1067" dirty="0">
                <a:latin typeface="Arial" pitchFamily="34" charset="0"/>
                <a:cs typeface="Arial" pitchFamily="34" charset="0"/>
              </a:rPr>
              <a:t>- Ниже среднего (</a:t>
            </a:r>
            <a:r>
              <a:rPr lang="en-US" sz="1067" dirty="0">
                <a:latin typeface="Arial" pitchFamily="34" charset="0"/>
                <a:cs typeface="Arial" pitchFamily="34" charset="0"/>
              </a:rPr>
              <a:t>&lt;35)</a:t>
            </a:r>
            <a:endParaRPr lang="ru-RU" sz="1067" dirty="0">
              <a:latin typeface="Arial" pitchFamily="34" charset="0"/>
              <a:cs typeface="Arial" pitchFamily="34" charset="0"/>
            </a:endParaRPr>
          </a:p>
        </p:txBody>
      </p:sp>
      <p:graphicFrame>
        <p:nvGraphicFramePr>
          <p:cNvPr id="14" name="Таблица 13">
            <a:extLst>
              <a:ext uri="{FF2B5EF4-FFF2-40B4-BE49-F238E27FC236}">
                <a16:creationId xmlns:a16="http://schemas.microsoft.com/office/drawing/2014/main" id="{00274832-42E3-F749-8A21-6422927448C9}"/>
              </a:ext>
            </a:extLst>
          </p:cNvPr>
          <p:cNvGraphicFramePr>
            <a:graphicFrameLocks noGrp="1"/>
          </p:cNvGraphicFramePr>
          <p:nvPr>
            <p:extLst>
              <p:ext uri="{D42A27DB-BD31-4B8C-83A1-F6EECF244321}">
                <p14:modId xmlns:p14="http://schemas.microsoft.com/office/powerpoint/2010/main" val="3653364304"/>
              </p:ext>
            </p:extLst>
          </p:nvPr>
        </p:nvGraphicFramePr>
        <p:xfrm>
          <a:off x="8554884" y="1733705"/>
          <a:ext cx="3166115" cy="4608000"/>
        </p:xfrm>
        <a:graphic>
          <a:graphicData uri="http://schemas.openxmlformats.org/drawingml/2006/table">
            <a:tbl>
              <a:tblPr>
                <a:tableStyleId>{5C22544A-7EE6-4342-B048-85BDC9FD1C3A}</a:tableStyleId>
              </a:tblPr>
              <a:tblGrid>
                <a:gridCol w="2645455">
                  <a:extLst>
                    <a:ext uri="{9D8B030D-6E8A-4147-A177-3AD203B41FA5}">
                      <a16:colId xmlns:a16="http://schemas.microsoft.com/office/drawing/2014/main" val="2241040664"/>
                    </a:ext>
                  </a:extLst>
                </a:gridCol>
                <a:gridCol w="520660">
                  <a:extLst>
                    <a:ext uri="{9D8B030D-6E8A-4147-A177-3AD203B41FA5}">
                      <a16:colId xmlns:a16="http://schemas.microsoft.com/office/drawing/2014/main" val="3002172222"/>
                    </a:ext>
                  </a:extLst>
                </a:gridCol>
              </a:tblGrid>
              <a:tr h="256000">
                <a:tc>
                  <a:txBody>
                    <a:bodyPr/>
                    <a:lstStyle/>
                    <a:p>
                      <a:pPr algn="ctr" fontAlgn="t"/>
                      <a:r>
                        <a:rPr lang="ru-RU" sz="1100" b="1" i="1" u="none" strike="noStrike" dirty="0">
                          <a:effectLst/>
                          <a:latin typeface="+mn-lt"/>
                        </a:rPr>
                        <a:t>Область/город</a:t>
                      </a:r>
                      <a:endParaRPr lang="ru-RU" sz="1100" b="1" i="1"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ru-RU" sz="1100" b="1" i="1" u="none" strike="noStrike" dirty="0">
                          <a:effectLst/>
                          <a:latin typeface="+mn-lt"/>
                        </a:rPr>
                        <a:t>Индекс</a:t>
                      </a:r>
                      <a:endParaRPr lang="ru-RU" sz="1100" b="1" i="1"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121512321"/>
                  </a:ext>
                </a:extLst>
              </a:tr>
              <a:tr h="256000">
                <a:tc>
                  <a:txBody>
                    <a:bodyPr/>
                    <a:lstStyle/>
                    <a:p>
                      <a:pPr algn="l" fontAlgn="t"/>
                      <a:r>
                        <a:rPr lang="ru-RU" sz="1400" b="1" u="sng" strike="noStrike" dirty="0">
                          <a:effectLst/>
                          <a:latin typeface="+mn-lt"/>
                        </a:rPr>
                        <a:t>Нур-Султан</a:t>
                      </a:r>
                      <a:endParaRPr lang="ru-RU" sz="1400" b="1" i="0" u="sng"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400" b="1" u="sng" strike="noStrike" dirty="0">
                          <a:effectLst/>
                          <a:latin typeface="+mn-lt"/>
                        </a:rPr>
                        <a:t>41,80</a:t>
                      </a:r>
                      <a:endParaRPr lang="ru-RU" sz="1400" b="1" i="0" u="sng"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6457722"/>
                  </a:ext>
                </a:extLst>
              </a:tr>
              <a:tr h="256000">
                <a:tc>
                  <a:txBody>
                    <a:bodyPr/>
                    <a:lstStyle/>
                    <a:p>
                      <a:pPr algn="l" fontAlgn="t"/>
                      <a:r>
                        <a:rPr lang="ru-RU" sz="1100" b="1" u="none" strike="noStrike" dirty="0">
                          <a:effectLst/>
                          <a:latin typeface="+mn-lt"/>
                        </a:rPr>
                        <a:t>Алматинская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31,97</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32194853"/>
                  </a:ext>
                </a:extLst>
              </a:tr>
              <a:tr h="256000">
                <a:tc>
                  <a:txBody>
                    <a:bodyPr/>
                    <a:lstStyle/>
                    <a:p>
                      <a:pPr algn="l" fontAlgn="t"/>
                      <a:r>
                        <a:rPr lang="ru-RU" sz="1100" b="1" u="none" strike="noStrike" dirty="0">
                          <a:effectLst/>
                          <a:latin typeface="+mn-lt"/>
                        </a:rPr>
                        <a:t>Акмолинская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36</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003085750"/>
                  </a:ext>
                </a:extLst>
              </a:tr>
              <a:tr h="256000">
                <a:tc>
                  <a:txBody>
                    <a:bodyPr/>
                    <a:lstStyle/>
                    <a:p>
                      <a:pPr algn="l" fontAlgn="t"/>
                      <a:r>
                        <a:rPr lang="ru-RU" sz="1100" b="1" u="none" strike="noStrike" dirty="0">
                          <a:effectLst/>
                          <a:latin typeface="+mn-lt"/>
                        </a:rPr>
                        <a:t>Актюбинская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58,4</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72179871"/>
                  </a:ext>
                </a:extLst>
              </a:tr>
              <a:tr h="256000">
                <a:tc>
                  <a:txBody>
                    <a:bodyPr/>
                    <a:lstStyle/>
                    <a:p>
                      <a:pPr algn="l" fontAlgn="t"/>
                      <a:r>
                        <a:rPr lang="ru-RU" sz="1100" b="1" u="none" strike="noStrike" dirty="0">
                          <a:effectLst/>
                          <a:latin typeface="+mn-lt"/>
                        </a:rPr>
                        <a:t>Мангистауская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50,7</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127613385"/>
                  </a:ext>
                </a:extLst>
              </a:tr>
              <a:tr h="256000">
                <a:tc>
                  <a:txBody>
                    <a:bodyPr/>
                    <a:lstStyle/>
                    <a:p>
                      <a:pPr algn="l" fontAlgn="t"/>
                      <a:r>
                        <a:rPr lang="ru-RU" sz="1100" b="1" u="none" strike="noStrike" dirty="0">
                          <a:effectLst/>
                          <a:latin typeface="+mn-lt"/>
                        </a:rPr>
                        <a:t>Атырауская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57,8</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220825455"/>
                  </a:ext>
                </a:extLst>
              </a:tr>
              <a:tr h="256000">
                <a:tc>
                  <a:txBody>
                    <a:bodyPr/>
                    <a:lstStyle/>
                    <a:p>
                      <a:pPr algn="l" fontAlgn="t"/>
                      <a:r>
                        <a:rPr lang="ru-RU" sz="1100" b="1" u="none" strike="noStrike" dirty="0">
                          <a:effectLst/>
                          <a:latin typeface="+mn-lt"/>
                        </a:rPr>
                        <a:t>Карагандинская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52,9</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16952414"/>
                  </a:ext>
                </a:extLst>
              </a:tr>
              <a:tr h="256000">
                <a:tc>
                  <a:txBody>
                    <a:bodyPr/>
                    <a:lstStyle/>
                    <a:p>
                      <a:pPr algn="l" fontAlgn="t"/>
                      <a:r>
                        <a:rPr lang="ru-RU" sz="1100" b="1" u="none" strike="noStrike" dirty="0">
                          <a:effectLst/>
                          <a:latin typeface="+mn-lt"/>
                        </a:rPr>
                        <a:t>Костанайская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64,6</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662232551"/>
                  </a:ext>
                </a:extLst>
              </a:tr>
              <a:tr h="256000">
                <a:tc>
                  <a:txBody>
                    <a:bodyPr/>
                    <a:lstStyle/>
                    <a:p>
                      <a:pPr algn="l" fontAlgn="t"/>
                      <a:r>
                        <a:rPr lang="ru-RU" sz="1100" b="1" u="none" strike="noStrike" dirty="0">
                          <a:effectLst/>
                          <a:latin typeface="+mn-lt"/>
                        </a:rPr>
                        <a:t>Кызылординская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62,5</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47376339"/>
                  </a:ext>
                </a:extLst>
              </a:tr>
              <a:tr h="256000">
                <a:tc>
                  <a:txBody>
                    <a:bodyPr/>
                    <a:lstStyle/>
                    <a:p>
                      <a:pPr algn="l" fontAlgn="t"/>
                      <a:r>
                        <a:rPr lang="ru-RU" sz="1100" b="1" u="none" strike="noStrike" dirty="0">
                          <a:effectLst/>
                          <a:latin typeface="+mn-lt"/>
                        </a:rPr>
                        <a:t>Павлодарская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58,5</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70669536"/>
                  </a:ext>
                </a:extLst>
              </a:tr>
              <a:tr h="256000">
                <a:tc>
                  <a:txBody>
                    <a:bodyPr/>
                    <a:lstStyle/>
                    <a:p>
                      <a:pPr algn="l" fontAlgn="t"/>
                      <a:r>
                        <a:rPr lang="ru-RU" sz="1100" b="1" i="0" u="none" strike="noStrike" dirty="0">
                          <a:solidFill>
                            <a:schemeClr val="dk1"/>
                          </a:solidFill>
                          <a:effectLst/>
                          <a:latin typeface="+mn-lt"/>
                        </a:rPr>
                        <a:t>СКО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63,7</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91735614"/>
                  </a:ext>
                </a:extLst>
              </a:tr>
              <a:tr h="256000">
                <a:tc>
                  <a:txBody>
                    <a:bodyPr/>
                    <a:lstStyle/>
                    <a:p>
                      <a:pPr algn="l" fontAlgn="t"/>
                      <a:r>
                        <a:rPr lang="ru-RU" sz="1100" b="1" u="none" strike="noStrike" dirty="0">
                          <a:effectLst/>
                          <a:latin typeface="+mn-lt"/>
                        </a:rPr>
                        <a:t>Жамбылская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75,7</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75614340"/>
                  </a:ext>
                </a:extLst>
              </a:tr>
              <a:tr h="256000">
                <a:tc>
                  <a:txBody>
                    <a:bodyPr/>
                    <a:lstStyle/>
                    <a:p>
                      <a:pPr algn="l" fontAlgn="t"/>
                      <a:r>
                        <a:rPr lang="ru-RU" sz="1100" b="1" u="none" strike="noStrike" dirty="0">
                          <a:effectLst/>
                          <a:latin typeface="+mn-lt"/>
                        </a:rPr>
                        <a:t>ВКО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34,6</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60514547"/>
                  </a:ext>
                </a:extLst>
              </a:tr>
              <a:tr h="256000">
                <a:tc>
                  <a:txBody>
                    <a:bodyPr/>
                    <a:lstStyle/>
                    <a:p>
                      <a:pPr algn="l" fontAlgn="t"/>
                      <a:r>
                        <a:rPr lang="ru-RU" sz="1100" b="1" i="0" u="none" strike="noStrike" dirty="0">
                          <a:solidFill>
                            <a:srgbClr val="000000"/>
                          </a:solidFill>
                          <a:effectLst/>
                          <a:latin typeface="+mn-lt"/>
                        </a:rPr>
                        <a:t>Туркестанская</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63,1</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00658552"/>
                  </a:ext>
                </a:extLst>
              </a:tr>
              <a:tr h="256000">
                <a:tc>
                  <a:txBody>
                    <a:bodyPr/>
                    <a:lstStyle/>
                    <a:p>
                      <a:pPr algn="l" fontAlgn="t"/>
                      <a:r>
                        <a:rPr lang="ru-RU" sz="1100" b="1" u="none" strike="noStrike" dirty="0">
                          <a:effectLst/>
                          <a:latin typeface="+mn-lt"/>
                        </a:rPr>
                        <a:t>ЗКО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54,9</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86777667"/>
                  </a:ext>
                </a:extLst>
              </a:tr>
              <a:tr h="256000">
                <a:tc>
                  <a:txBody>
                    <a:bodyPr/>
                    <a:lstStyle/>
                    <a:p>
                      <a:pPr algn="l" fontAlgn="t"/>
                      <a:r>
                        <a:rPr lang="ru-RU" sz="1100" b="1" u="none" strike="noStrike" dirty="0">
                          <a:effectLst/>
                          <a:latin typeface="+mn-lt"/>
                        </a:rPr>
                        <a:t>Алматы</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u="none" strike="noStrike" dirty="0">
                          <a:effectLst/>
                          <a:latin typeface="+mn-lt"/>
                        </a:rPr>
                        <a:t>38,9</a:t>
                      </a:r>
                      <a:endParaRPr lang="ru-RU" sz="1100" b="1" i="0"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26420836"/>
                  </a:ext>
                </a:extLst>
              </a:tr>
              <a:tr h="256000">
                <a:tc>
                  <a:txBody>
                    <a:bodyPr/>
                    <a:lstStyle/>
                    <a:p>
                      <a:pPr algn="l" fontAlgn="t"/>
                      <a:r>
                        <a:rPr lang="ru-RU" sz="1100" b="1" i="0" u="none" strike="noStrike" dirty="0">
                          <a:solidFill>
                            <a:srgbClr val="000000"/>
                          </a:solidFill>
                          <a:effectLst/>
                          <a:latin typeface="+mn-lt"/>
                        </a:rPr>
                        <a:t>Шымкент</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48,4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877765435"/>
                  </a:ext>
                </a:extLst>
              </a:tr>
            </a:tbl>
          </a:graphicData>
        </a:graphic>
      </p:graphicFrame>
      <p:sp>
        <p:nvSpPr>
          <p:cNvPr id="15" name="Прямоугольник 14">
            <a:extLst>
              <a:ext uri="{FF2B5EF4-FFF2-40B4-BE49-F238E27FC236}">
                <a16:creationId xmlns:a16="http://schemas.microsoft.com/office/drawing/2014/main" id="{88307F11-4D6B-2C4A-885B-09F14DEEEF8B}"/>
              </a:ext>
            </a:extLst>
          </p:cNvPr>
          <p:cNvSpPr/>
          <p:nvPr/>
        </p:nvSpPr>
        <p:spPr bwMode="gray">
          <a:xfrm>
            <a:off x="10765205" y="2819702"/>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6" name="Прямоугольник 15">
            <a:extLst>
              <a:ext uri="{FF2B5EF4-FFF2-40B4-BE49-F238E27FC236}">
                <a16:creationId xmlns:a16="http://schemas.microsoft.com/office/drawing/2014/main" id="{73E37CAA-C015-F74F-B046-651C7BBE7643}"/>
              </a:ext>
            </a:extLst>
          </p:cNvPr>
          <p:cNvSpPr/>
          <p:nvPr/>
        </p:nvSpPr>
        <p:spPr bwMode="gray">
          <a:xfrm>
            <a:off x="10765205" y="3084750"/>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7" name="Прямоугольник 16">
            <a:extLst>
              <a:ext uri="{FF2B5EF4-FFF2-40B4-BE49-F238E27FC236}">
                <a16:creationId xmlns:a16="http://schemas.microsoft.com/office/drawing/2014/main" id="{91B96A4D-46A0-E34D-929F-31DF5665A2D9}"/>
              </a:ext>
            </a:extLst>
          </p:cNvPr>
          <p:cNvSpPr/>
          <p:nvPr/>
        </p:nvSpPr>
        <p:spPr bwMode="gray">
          <a:xfrm>
            <a:off x="10765205" y="2060557"/>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8" name="Прямоугольник 17">
            <a:extLst>
              <a:ext uri="{FF2B5EF4-FFF2-40B4-BE49-F238E27FC236}">
                <a16:creationId xmlns:a16="http://schemas.microsoft.com/office/drawing/2014/main" id="{7616AD2A-0E33-3E4C-87E8-6CB6E888C39C}"/>
              </a:ext>
            </a:extLst>
          </p:cNvPr>
          <p:cNvSpPr/>
          <p:nvPr/>
        </p:nvSpPr>
        <p:spPr bwMode="gray">
          <a:xfrm>
            <a:off x="10765205" y="5392351"/>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9" name="Прямоугольник 18">
            <a:extLst>
              <a:ext uri="{FF2B5EF4-FFF2-40B4-BE49-F238E27FC236}">
                <a16:creationId xmlns:a16="http://schemas.microsoft.com/office/drawing/2014/main" id="{219BE33B-2B61-FD42-B250-9E9C5B763A65}"/>
              </a:ext>
            </a:extLst>
          </p:cNvPr>
          <p:cNvSpPr/>
          <p:nvPr/>
        </p:nvSpPr>
        <p:spPr bwMode="gray">
          <a:xfrm>
            <a:off x="10774030" y="4869030"/>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0" name="Прямоугольник 19">
            <a:extLst>
              <a:ext uri="{FF2B5EF4-FFF2-40B4-BE49-F238E27FC236}">
                <a16:creationId xmlns:a16="http://schemas.microsoft.com/office/drawing/2014/main" id="{828356F0-9BD6-C844-9E4E-8B681C0CCF94}"/>
              </a:ext>
            </a:extLst>
          </p:cNvPr>
          <p:cNvSpPr/>
          <p:nvPr/>
        </p:nvSpPr>
        <p:spPr bwMode="gray">
          <a:xfrm>
            <a:off x="10774030" y="4600608"/>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1" name="Прямоугольник 20">
            <a:extLst>
              <a:ext uri="{FF2B5EF4-FFF2-40B4-BE49-F238E27FC236}">
                <a16:creationId xmlns:a16="http://schemas.microsoft.com/office/drawing/2014/main" id="{E46FF4D7-A732-1B47-BDC6-C633DFD1091C}"/>
              </a:ext>
            </a:extLst>
          </p:cNvPr>
          <p:cNvSpPr/>
          <p:nvPr/>
        </p:nvSpPr>
        <p:spPr bwMode="gray">
          <a:xfrm>
            <a:off x="10774030" y="4353027"/>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2" name="Прямоугольник 21">
            <a:extLst>
              <a:ext uri="{FF2B5EF4-FFF2-40B4-BE49-F238E27FC236}">
                <a16:creationId xmlns:a16="http://schemas.microsoft.com/office/drawing/2014/main" id="{362C3685-69AD-D94B-A8A3-5195B7080906}"/>
              </a:ext>
            </a:extLst>
          </p:cNvPr>
          <p:cNvSpPr/>
          <p:nvPr/>
        </p:nvSpPr>
        <p:spPr bwMode="gray">
          <a:xfrm>
            <a:off x="10765205" y="4087782"/>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3" name="Прямоугольник 22">
            <a:extLst>
              <a:ext uri="{FF2B5EF4-FFF2-40B4-BE49-F238E27FC236}">
                <a16:creationId xmlns:a16="http://schemas.microsoft.com/office/drawing/2014/main" id="{9599F04B-8B9D-0249-A3EF-29940259D7CC}"/>
              </a:ext>
            </a:extLst>
          </p:cNvPr>
          <p:cNvSpPr/>
          <p:nvPr/>
        </p:nvSpPr>
        <p:spPr bwMode="gray">
          <a:xfrm>
            <a:off x="10774030" y="3837024"/>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4" name="Прямоугольник 23">
            <a:extLst>
              <a:ext uri="{FF2B5EF4-FFF2-40B4-BE49-F238E27FC236}">
                <a16:creationId xmlns:a16="http://schemas.microsoft.com/office/drawing/2014/main" id="{99BAB79E-8BAC-C644-A1E3-6E59443284DE}"/>
              </a:ext>
            </a:extLst>
          </p:cNvPr>
          <p:cNvSpPr/>
          <p:nvPr/>
        </p:nvSpPr>
        <p:spPr bwMode="gray">
          <a:xfrm>
            <a:off x="10765205" y="3586266"/>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5" name="Прямоугольник 24">
            <a:extLst>
              <a:ext uri="{FF2B5EF4-FFF2-40B4-BE49-F238E27FC236}">
                <a16:creationId xmlns:a16="http://schemas.microsoft.com/office/drawing/2014/main" id="{F9B5FFF5-6856-854E-9D74-F0AD0025FFC1}"/>
              </a:ext>
            </a:extLst>
          </p:cNvPr>
          <p:cNvSpPr/>
          <p:nvPr/>
        </p:nvSpPr>
        <p:spPr bwMode="gray">
          <a:xfrm>
            <a:off x="10765205" y="3335508"/>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7" name="Прямоугольник 26">
            <a:extLst>
              <a:ext uri="{FF2B5EF4-FFF2-40B4-BE49-F238E27FC236}">
                <a16:creationId xmlns:a16="http://schemas.microsoft.com/office/drawing/2014/main" id="{C66E47EA-92B1-6F46-A2E3-95AC4276ACE5}"/>
              </a:ext>
            </a:extLst>
          </p:cNvPr>
          <p:cNvSpPr/>
          <p:nvPr/>
        </p:nvSpPr>
        <p:spPr bwMode="gray">
          <a:xfrm>
            <a:off x="10774030" y="2567532"/>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8" name="Прямоугольник 27">
            <a:extLst>
              <a:ext uri="{FF2B5EF4-FFF2-40B4-BE49-F238E27FC236}">
                <a16:creationId xmlns:a16="http://schemas.microsoft.com/office/drawing/2014/main" id="{A45C0B77-4090-C44A-9C63-C2B26817D30E}"/>
              </a:ext>
            </a:extLst>
          </p:cNvPr>
          <p:cNvSpPr/>
          <p:nvPr/>
        </p:nvSpPr>
        <p:spPr bwMode="gray">
          <a:xfrm>
            <a:off x="10774030" y="5907026"/>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1" name="Прямоугольник 30">
            <a:extLst>
              <a:ext uri="{FF2B5EF4-FFF2-40B4-BE49-F238E27FC236}">
                <a16:creationId xmlns:a16="http://schemas.microsoft.com/office/drawing/2014/main" id="{807E96C9-30BB-1743-A8B3-86DA60853DB5}"/>
              </a:ext>
            </a:extLst>
          </p:cNvPr>
          <p:cNvSpPr/>
          <p:nvPr/>
        </p:nvSpPr>
        <p:spPr bwMode="gray">
          <a:xfrm>
            <a:off x="10765205" y="5123929"/>
            <a:ext cx="288032" cy="130327"/>
          </a:xfrm>
          <a:prstGeom prst="rect">
            <a:avLst/>
          </a:prstGeom>
          <a:solidFill>
            <a:srgbClr val="78A7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2" name="Прямоугольник 31">
            <a:extLst>
              <a:ext uri="{FF2B5EF4-FFF2-40B4-BE49-F238E27FC236}">
                <a16:creationId xmlns:a16="http://schemas.microsoft.com/office/drawing/2014/main" id="{FBE8344B-47F3-B349-8C6A-5523131D31C7}"/>
              </a:ext>
            </a:extLst>
          </p:cNvPr>
          <p:cNvSpPr/>
          <p:nvPr/>
        </p:nvSpPr>
        <p:spPr bwMode="gray">
          <a:xfrm>
            <a:off x="10765205" y="5619827"/>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3" name="Прямоугольник 32">
            <a:extLst>
              <a:ext uri="{FF2B5EF4-FFF2-40B4-BE49-F238E27FC236}">
                <a16:creationId xmlns:a16="http://schemas.microsoft.com/office/drawing/2014/main" id="{22EEBC85-38BA-DC47-AE04-E74572CD940E}"/>
              </a:ext>
            </a:extLst>
          </p:cNvPr>
          <p:cNvSpPr/>
          <p:nvPr/>
        </p:nvSpPr>
        <p:spPr bwMode="gray">
          <a:xfrm>
            <a:off x="10776083" y="6163593"/>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08069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35</a:t>
            </a:fld>
            <a:endParaRPr lang="ru-RU" dirty="0"/>
          </a:p>
        </p:txBody>
      </p:sp>
      <p:sp>
        <p:nvSpPr>
          <p:cNvPr id="4" name="Заголовок 4">
            <a:extLst>
              <a:ext uri="{FF2B5EF4-FFF2-40B4-BE49-F238E27FC236}">
                <a16:creationId xmlns:a16="http://schemas.microsoft.com/office/drawing/2014/main" id="{A521EDBB-05FB-694B-85E8-14E5D9D743D8}"/>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5" name="Равнобедренный треугольник 24">
            <a:extLst>
              <a:ext uri="{FF2B5EF4-FFF2-40B4-BE49-F238E27FC236}">
                <a16:creationId xmlns:a16="http://schemas.microsoft.com/office/drawing/2014/main" id="{BDC7775C-3964-A446-BEDB-7534E720515C}"/>
              </a:ext>
            </a:extLst>
          </p:cNvPr>
          <p:cNvSpPr/>
          <p:nvPr/>
        </p:nvSpPr>
        <p:spPr>
          <a:xfrm rot="5400000">
            <a:off x="2418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EA8FD165-2505-C348-A5A8-A3DC37DC5639}"/>
              </a:ext>
            </a:extLst>
          </p:cNvPr>
          <p:cNvSpPr/>
          <p:nvPr/>
        </p:nvSpPr>
        <p:spPr>
          <a:xfrm>
            <a:off x="470999" y="654109"/>
            <a:ext cx="11248715" cy="1077218"/>
          </a:xfrm>
          <a:prstGeom prst="rect">
            <a:avLst/>
          </a:prstGeom>
        </p:spPr>
        <p:txBody>
          <a:bodyPr wrap="square">
            <a:spAutoFit/>
          </a:bodyPr>
          <a:lstStyle/>
          <a:p>
            <a:r>
              <a:rPr lang="ru-RU" sz="1600" b="1" dirty="0">
                <a:solidFill>
                  <a:schemeClr val="accent1"/>
                </a:solidFill>
              </a:rPr>
              <a:t>Социально-демографические показатели</a:t>
            </a:r>
          </a:p>
          <a:p>
            <a:pPr algn="just"/>
            <a:r>
              <a:rPr lang="ru-RU" sz="1600" dirty="0"/>
              <a:t>Показатель, характеризующий управления собственными финансовыми средствами, выше  среди индивидуальных предпринимателей, представителей частных компаний  и государственных учреждений. Существенных половозрастных отличий по данному показателю не отмечалось.</a:t>
            </a:r>
            <a:endParaRPr lang="ru-RU" sz="1600" b="1" dirty="0"/>
          </a:p>
        </p:txBody>
      </p:sp>
      <p:graphicFrame>
        <p:nvGraphicFramePr>
          <p:cNvPr id="19" name="Диаграмма 18">
            <a:extLst>
              <a:ext uri="{FF2B5EF4-FFF2-40B4-BE49-F238E27FC236}">
                <a16:creationId xmlns:a16="http://schemas.microsoft.com/office/drawing/2014/main" id="{0BF4B266-1D3C-0A41-BE61-3DBA5EC82E74}"/>
              </a:ext>
            </a:extLst>
          </p:cNvPr>
          <p:cNvGraphicFramePr>
            <a:graphicFrameLocks/>
          </p:cNvGraphicFramePr>
          <p:nvPr>
            <p:extLst>
              <p:ext uri="{D42A27DB-BD31-4B8C-83A1-F6EECF244321}">
                <p14:modId xmlns:p14="http://schemas.microsoft.com/office/powerpoint/2010/main" val="1034712835"/>
              </p:ext>
            </p:extLst>
          </p:nvPr>
        </p:nvGraphicFramePr>
        <p:xfrm>
          <a:off x="451080" y="1494000"/>
          <a:ext cx="11268635" cy="57059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423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36</a:t>
            </a:fld>
            <a:endParaRPr lang="ru-RU" dirty="0"/>
          </a:p>
        </p:txBody>
      </p:sp>
      <p:sp>
        <p:nvSpPr>
          <p:cNvPr id="4" name="Заголовок 4">
            <a:extLst>
              <a:ext uri="{FF2B5EF4-FFF2-40B4-BE49-F238E27FC236}">
                <a16:creationId xmlns:a16="http://schemas.microsoft.com/office/drawing/2014/main" id="{300F1963-2506-FC49-BC80-F1F3C069CB77}"/>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5" name="Равнобедренный треугольник 24">
            <a:extLst>
              <a:ext uri="{FF2B5EF4-FFF2-40B4-BE49-F238E27FC236}">
                <a16:creationId xmlns:a16="http://schemas.microsoft.com/office/drawing/2014/main" id="{08EB2AE6-E214-824A-A456-C54A77FD8899}"/>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F5EB9601-77D9-D14F-A331-02742688E2DF}"/>
              </a:ext>
            </a:extLst>
          </p:cNvPr>
          <p:cNvSpPr/>
          <p:nvPr/>
        </p:nvSpPr>
        <p:spPr>
          <a:xfrm>
            <a:off x="340380" y="654109"/>
            <a:ext cx="11588268" cy="1077218"/>
          </a:xfrm>
          <a:prstGeom prst="rect">
            <a:avLst/>
          </a:prstGeom>
        </p:spPr>
        <p:txBody>
          <a:bodyPr wrap="square">
            <a:spAutoFit/>
          </a:bodyPr>
          <a:lstStyle/>
          <a:p>
            <a:r>
              <a:rPr lang="ru-RU" sz="1600" b="1" dirty="0">
                <a:solidFill>
                  <a:schemeClr val="accent1"/>
                </a:solidFill>
              </a:rPr>
              <a:t>Социально-демографические показатели</a:t>
            </a:r>
          </a:p>
          <a:p>
            <a:pPr algn="just"/>
            <a:r>
              <a:rPr lang="ru-RU" sz="1600" dirty="0"/>
              <a:t>Наиболее высокий уровень у респондентов с высшим и неполным высшим  образованием. В  разрезе семейного положения значительных колебаний  показателей индекса нет. Наиболее низкие  показатели у вдовцов (вдов) обусловлены возрастными особенностями данной  группы – возраст от 50 лет и старше.</a:t>
            </a:r>
            <a:endParaRPr lang="ru-RU" sz="1600" b="1" dirty="0"/>
          </a:p>
        </p:txBody>
      </p:sp>
      <p:graphicFrame>
        <p:nvGraphicFramePr>
          <p:cNvPr id="16" name="Диаграмма 15">
            <a:extLst>
              <a:ext uri="{FF2B5EF4-FFF2-40B4-BE49-F238E27FC236}">
                <a16:creationId xmlns:a16="http://schemas.microsoft.com/office/drawing/2014/main" id="{17E768F2-BA73-6A4C-A87D-AEEA81DD8DDB}"/>
              </a:ext>
            </a:extLst>
          </p:cNvPr>
          <p:cNvGraphicFramePr>
            <a:graphicFrameLocks/>
          </p:cNvGraphicFramePr>
          <p:nvPr>
            <p:extLst>
              <p:ext uri="{D42A27DB-BD31-4B8C-83A1-F6EECF244321}">
                <p14:modId xmlns:p14="http://schemas.microsoft.com/office/powerpoint/2010/main" val="3543071915"/>
              </p:ext>
            </p:extLst>
          </p:nvPr>
        </p:nvGraphicFramePr>
        <p:xfrm>
          <a:off x="340380" y="1989000"/>
          <a:ext cx="11380620" cy="4370727"/>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2B7FC5ED-4B75-0748-82CD-8974857D13EB}"/>
              </a:ext>
            </a:extLst>
          </p:cNvPr>
          <p:cNvSpPr txBox="1"/>
          <p:nvPr/>
        </p:nvSpPr>
        <p:spPr>
          <a:xfrm>
            <a:off x="1828608" y="2600319"/>
            <a:ext cx="2231929" cy="231667"/>
          </a:xfrm>
          <a:prstGeom prst="rect">
            <a:avLst/>
          </a:prstGeom>
          <a:noFill/>
        </p:spPr>
        <p:txBody>
          <a:bodyPr wrap="square" lIns="0" tIns="0" rIns="0" bIns="0" rtlCol="0">
            <a:noAutofit/>
          </a:bodyPr>
          <a:lstStyle/>
          <a:p>
            <a:pPr>
              <a:spcBef>
                <a:spcPts val="400"/>
              </a:spcBef>
            </a:pPr>
            <a:r>
              <a:rPr lang="ru-RU" sz="1333" b="1" dirty="0">
                <a:solidFill>
                  <a:srgbClr val="026036"/>
                </a:solidFill>
                <a:highlight>
                  <a:srgbClr val="D5FED6"/>
                </a:highlight>
                <a:latin typeface="Arial" pitchFamily="34" charset="0"/>
                <a:cs typeface="Arial" pitchFamily="34" charset="0"/>
              </a:rPr>
              <a:t>семейное положение</a:t>
            </a:r>
          </a:p>
        </p:txBody>
      </p:sp>
      <p:sp>
        <p:nvSpPr>
          <p:cNvPr id="20" name="TextBox 19">
            <a:extLst>
              <a:ext uri="{FF2B5EF4-FFF2-40B4-BE49-F238E27FC236}">
                <a16:creationId xmlns:a16="http://schemas.microsoft.com/office/drawing/2014/main" id="{AA87F1FC-C636-F946-9E88-19A8C9FD661F}"/>
              </a:ext>
            </a:extLst>
          </p:cNvPr>
          <p:cNvSpPr txBox="1"/>
          <p:nvPr/>
        </p:nvSpPr>
        <p:spPr>
          <a:xfrm>
            <a:off x="8433928" y="2712499"/>
            <a:ext cx="1219200" cy="199953"/>
          </a:xfrm>
          <a:prstGeom prst="rect">
            <a:avLst/>
          </a:prstGeom>
          <a:solidFill>
            <a:schemeClr val="accent1">
              <a:lumMod val="60000"/>
              <a:lumOff val="40000"/>
            </a:schemeClr>
          </a:solidFill>
        </p:spPr>
        <p:txBody>
          <a:bodyPr wrap="square" lIns="0" tIns="0" rIns="0" bIns="0" rtlCol="0">
            <a:noAutofit/>
          </a:bodyPr>
          <a:lstStyle/>
          <a:p>
            <a:pPr algn="ctr">
              <a:spcBef>
                <a:spcPts val="400"/>
              </a:spcBef>
            </a:pPr>
            <a:r>
              <a:rPr lang="ru-RU" sz="1333" b="1" dirty="0">
                <a:solidFill>
                  <a:schemeClr val="bg1"/>
                </a:solidFill>
                <a:latin typeface="Arial" pitchFamily="34" charset="0"/>
                <a:cs typeface="Arial" pitchFamily="34" charset="0"/>
              </a:rPr>
              <a:t>образование</a:t>
            </a:r>
          </a:p>
        </p:txBody>
      </p:sp>
    </p:spTree>
    <p:extLst>
      <p:ext uri="{BB962C8B-B14F-4D97-AF65-F5344CB8AC3E}">
        <p14:creationId xmlns:p14="http://schemas.microsoft.com/office/powerpoint/2010/main" val="33599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37</a:t>
            </a:fld>
            <a:endParaRPr lang="ru-RU" dirty="0"/>
          </a:p>
        </p:txBody>
      </p:sp>
      <p:sp>
        <p:nvSpPr>
          <p:cNvPr id="4" name="Заголовок 4">
            <a:extLst>
              <a:ext uri="{FF2B5EF4-FFF2-40B4-BE49-F238E27FC236}">
                <a16:creationId xmlns:a16="http://schemas.microsoft.com/office/drawing/2014/main" id="{9009CF20-A332-064B-8401-EB8933C5DF50}"/>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5" name="Равнобедренный треугольник 24">
            <a:extLst>
              <a:ext uri="{FF2B5EF4-FFF2-40B4-BE49-F238E27FC236}">
                <a16:creationId xmlns:a16="http://schemas.microsoft.com/office/drawing/2014/main" id="{4F750A92-6867-3E4F-8087-0576A57E040D}"/>
              </a:ext>
            </a:extLst>
          </p:cNvPr>
          <p:cNvSpPr/>
          <p:nvPr/>
        </p:nvSpPr>
        <p:spPr>
          <a:xfrm rot="5400000">
            <a:off x="164960"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07248CF6-DD7D-EF46-9A4C-692EC7685FCD}"/>
              </a:ext>
            </a:extLst>
          </p:cNvPr>
          <p:cNvSpPr/>
          <p:nvPr/>
        </p:nvSpPr>
        <p:spPr>
          <a:xfrm>
            <a:off x="2885292" y="1123031"/>
            <a:ext cx="2040707" cy="1815882"/>
          </a:xfrm>
          <a:prstGeom prst="rect">
            <a:avLst/>
          </a:prstGeom>
        </p:spPr>
        <p:txBody>
          <a:bodyPr wrap="square">
            <a:spAutoFit/>
          </a:bodyPr>
          <a:lstStyle/>
          <a:p>
            <a:r>
              <a:rPr lang="ru-RU" sz="4000" b="1" dirty="0">
                <a:solidFill>
                  <a:srgbClr val="FFC000"/>
                </a:solidFill>
              </a:rPr>
              <a:t>90,3 %</a:t>
            </a:r>
            <a:r>
              <a:rPr lang="ru-RU" sz="1600" b="1" dirty="0">
                <a:solidFill>
                  <a:srgbClr val="FFC000"/>
                </a:solidFill>
              </a:rPr>
              <a:t> </a:t>
            </a:r>
            <a:r>
              <a:rPr lang="ru-RU" b="1" dirty="0">
                <a:solidFill>
                  <a:srgbClr val="FFC000"/>
                </a:solidFill>
              </a:rPr>
              <a:t>вели </a:t>
            </a:r>
            <a:r>
              <a:rPr lang="ru-RU" b="1" u="sng" dirty="0">
                <a:solidFill>
                  <a:srgbClr val="FFC000"/>
                </a:solidFill>
              </a:rPr>
              <a:t>семейный</a:t>
            </a:r>
            <a:r>
              <a:rPr lang="ru-RU" b="1" dirty="0">
                <a:solidFill>
                  <a:srgbClr val="FFC000"/>
                </a:solidFill>
              </a:rPr>
              <a:t> бюджет (лично или с другим членом семьи)</a:t>
            </a:r>
          </a:p>
        </p:txBody>
      </p:sp>
      <p:sp>
        <p:nvSpPr>
          <p:cNvPr id="8" name="Прямоугольник 7">
            <a:extLst>
              <a:ext uri="{FF2B5EF4-FFF2-40B4-BE49-F238E27FC236}">
                <a16:creationId xmlns:a16="http://schemas.microsoft.com/office/drawing/2014/main" id="{F0707FDF-4EEC-DF4F-82BD-67AE28039F80}"/>
              </a:ext>
            </a:extLst>
          </p:cNvPr>
          <p:cNvSpPr/>
          <p:nvPr/>
        </p:nvSpPr>
        <p:spPr>
          <a:xfrm>
            <a:off x="8976320" y="1164156"/>
            <a:ext cx="2861478" cy="1538883"/>
          </a:xfrm>
          <a:prstGeom prst="rect">
            <a:avLst/>
          </a:prstGeom>
        </p:spPr>
        <p:txBody>
          <a:bodyPr wrap="square">
            <a:spAutoFit/>
          </a:bodyPr>
          <a:lstStyle/>
          <a:p>
            <a:r>
              <a:rPr lang="ru-RU" sz="4000" dirty="0">
                <a:solidFill>
                  <a:schemeClr val="tx2"/>
                </a:solidFill>
              </a:rPr>
              <a:t>80,3 %</a:t>
            </a:r>
            <a:r>
              <a:rPr lang="ru-RU" sz="1600" dirty="0">
                <a:solidFill>
                  <a:schemeClr val="tx2"/>
                </a:solidFill>
              </a:rPr>
              <a:t> </a:t>
            </a:r>
            <a:r>
              <a:rPr lang="ru-RU" b="1" dirty="0">
                <a:solidFill>
                  <a:schemeClr val="tx2"/>
                </a:solidFill>
              </a:rPr>
              <a:t>имели </a:t>
            </a:r>
            <a:r>
              <a:rPr lang="ru-RU" b="1" u="sng" dirty="0">
                <a:solidFill>
                  <a:schemeClr val="tx2"/>
                </a:solidFill>
              </a:rPr>
              <a:t>личные</a:t>
            </a:r>
            <a:r>
              <a:rPr lang="ru-RU" b="1" dirty="0">
                <a:solidFill>
                  <a:schemeClr val="tx2"/>
                </a:solidFill>
              </a:rPr>
              <a:t> средства (деньги для личных нужд и трат на свое усмотрение)</a:t>
            </a:r>
          </a:p>
        </p:txBody>
      </p:sp>
      <p:graphicFrame>
        <p:nvGraphicFramePr>
          <p:cNvPr id="9" name="Диаграмма 8">
            <a:extLst>
              <a:ext uri="{FF2B5EF4-FFF2-40B4-BE49-F238E27FC236}">
                <a16:creationId xmlns:a16="http://schemas.microsoft.com/office/drawing/2014/main" id="{D297FD81-FBB1-0948-B08C-556F161B50F1}"/>
              </a:ext>
            </a:extLst>
          </p:cNvPr>
          <p:cNvGraphicFramePr/>
          <p:nvPr>
            <p:extLst>
              <p:ext uri="{D42A27DB-BD31-4B8C-83A1-F6EECF244321}">
                <p14:modId xmlns:p14="http://schemas.microsoft.com/office/powerpoint/2010/main" val="2292406351"/>
              </p:ext>
            </p:extLst>
          </p:nvPr>
        </p:nvGraphicFramePr>
        <p:xfrm>
          <a:off x="-654000" y="1051197"/>
          <a:ext cx="4256021" cy="24042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a:extLst>
              <a:ext uri="{FF2B5EF4-FFF2-40B4-BE49-F238E27FC236}">
                <a16:creationId xmlns:a16="http://schemas.microsoft.com/office/drawing/2014/main" id="{50D8B306-8CD9-554C-8ECC-5D19B1D49809}"/>
              </a:ext>
            </a:extLst>
          </p:cNvPr>
          <p:cNvGraphicFramePr/>
          <p:nvPr>
            <p:extLst>
              <p:ext uri="{D42A27DB-BD31-4B8C-83A1-F6EECF244321}">
                <p14:modId xmlns:p14="http://schemas.microsoft.com/office/powerpoint/2010/main" val="3421639861"/>
              </p:ext>
            </p:extLst>
          </p:nvPr>
        </p:nvGraphicFramePr>
        <p:xfrm>
          <a:off x="5870751" y="1086521"/>
          <a:ext cx="2790503" cy="24042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4D3460F8-0271-EF4B-BC67-EEE340EBA447}"/>
              </a:ext>
            </a:extLst>
          </p:cNvPr>
          <p:cNvSpPr>
            <a:spLocks noGrp="1"/>
          </p:cNvSpPr>
          <p:nvPr>
            <p:ph type="title"/>
          </p:nvPr>
        </p:nvSpPr>
        <p:spPr>
          <a:xfrm>
            <a:off x="2881290" y="3685154"/>
            <a:ext cx="6239046" cy="2657807"/>
          </a:xfrm>
          <a:solidFill>
            <a:schemeClr val="accent2">
              <a:lumMod val="60000"/>
              <a:lumOff val="40000"/>
            </a:schemeClr>
          </a:solidFill>
          <a:ln w="28575">
            <a:solidFill>
              <a:schemeClr val="accent1">
                <a:lumMod val="75000"/>
              </a:schemeClr>
            </a:solidFill>
          </a:ln>
        </p:spPr>
        <p:txBody>
          <a:bodyPr>
            <a:noAutofit/>
          </a:bodyPr>
          <a:lstStyle/>
          <a:p>
            <a:pPr algn="just">
              <a:lnSpc>
                <a:spcPct val="100000"/>
              </a:lnSpc>
            </a:pPr>
            <a:br>
              <a:rPr lang="ru-RU" sz="1600" dirty="0">
                <a:latin typeface="+mn-lt"/>
              </a:rPr>
            </a:br>
            <a:r>
              <a:rPr lang="ru-RU" sz="1600" dirty="0">
                <a:solidFill>
                  <a:schemeClr val="tx1"/>
                </a:solidFill>
                <a:latin typeface="+mn-lt"/>
              </a:rPr>
              <a:t>Большинство опрошенных, по данным проведенного исследования, принимали участие в ведении семейного бюджета (</a:t>
            </a:r>
            <a:r>
              <a:rPr lang="ru-RU" sz="1600" b="1" dirty="0">
                <a:solidFill>
                  <a:schemeClr val="tx1"/>
                </a:solidFill>
                <a:latin typeface="+mn-lt"/>
              </a:rPr>
              <a:t>90,3 %</a:t>
            </a:r>
            <a:r>
              <a:rPr lang="ru-RU" sz="1600" dirty="0">
                <a:solidFill>
                  <a:schemeClr val="tx1"/>
                </a:solidFill>
                <a:latin typeface="+mn-lt"/>
              </a:rPr>
              <a:t> вели его сами или вместе с другими членами семьи), а также имели личные средства (</a:t>
            </a:r>
            <a:r>
              <a:rPr lang="ru-RU" sz="1600" b="1" dirty="0">
                <a:solidFill>
                  <a:schemeClr val="tx1"/>
                </a:solidFill>
                <a:latin typeface="+mn-lt"/>
              </a:rPr>
              <a:t>80,3 %</a:t>
            </a:r>
            <a:r>
              <a:rPr lang="ru-RU" sz="1600" dirty="0">
                <a:solidFill>
                  <a:schemeClr val="tx1"/>
                </a:solidFill>
                <a:latin typeface="+mn-lt"/>
              </a:rPr>
              <a:t>), который тратили на свое усмотрение.</a:t>
            </a:r>
            <a:br>
              <a:rPr lang="ru-RU" sz="1600" dirty="0">
                <a:solidFill>
                  <a:schemeClr val="tx1"/>
                </a:solidFill>
                <a:latin typeface="+mn-lt"/>
              </a:rPr>
            </a:br>
            <a:r>
              <a:rPr lang="ru-RU" sz="1600" dirty="0">
                <a:solidFill>
                  <a:schemeClr val="tx1"/>
                </a:solidFill>
                <a:latin typeface="+mn-lt"/>
              </a:rPr>
              <a:t> </a:t>
            </a:r>
            <a:br>
              <a:rPr lang="ru-RU" sz="1600" dirty="0">
                <a:solidFill>
                  <a:schemeClr val="tx1"/>
                </a:solidFill>
                <a:latin typeface="+mn-lt"/>
              </a:rPr>
            </a:br>
            <a:r>
              <a:rPr lang="ru-RU" sz="1600" dirty="0">
                <a:solidFill>
                  <a:schemeClr val="tx1"/>
                </a:solidFill>
                <a:latin typeface="+mn-lt"/>
              </a:rPr>
              <a:t>Молодая аудитория в меньшей степени ориентирована на ведение семейного бюджета, что, вероятно, отчасти обусловлено совместным проживанием с родителями, однако в большинстве своем имела личные средства</a:t>
            </a:r>
            <a:r>
              <a:rPr lang="ru-RU" sz="1600" dirty="0">
                <a:latin typeface="+mn-lt"/>
              </a:rPr>
              <a:t>. </a:t>
            </a:r>
            <a:br>
              <a:rPr lang="ru-RU" sz="1800" dirty="0">
                <a:latin typeface="+mn-lt"/>
              </a:rPr>
            </a:br>
            <a:endParaRPr lang="ru-RU" sz="1800" dirty="0">
              <a:latin typeface="+mn-lt"/>
            </a:endParaRPr>
          </a:p>
        </p:txBody>
      </p:sp>
      <p:sp>
        <p:nvSpPr>
          <p:cNvPr id="2" name="Прямоугольник 1">
            <a:extLst>
              <a:ext uri="{FF2B5EF4-FFF2-40B4-BE49-F238E27FC236}">
                <a16:creationId xmlns:a16="http://schemas.microsoft.com/office/drawing/2014/main" id="{B9D303C2-D2A0-EB41-8AFA-BABBB446BC42}"/>
              </a:ext>
            </a:extLst>
          </p:cNvPr>
          <p:cNvSpPr/>
          <p:nvPr/>
        </p:nvSpPr>
        <p:spPr>
          <a:xfrm>
            <a:off x="542880" y="717782"/>
            <a:ext cx="3639595" cy="461665"/>
          </a:xfrm>
          <a:prstGeom prst="rect">
            <a:avLst/>
          </a:prstGeom>
        </p:spPr>
        <p:txBody>
          <a:bodyPr wrap="square">
            <a:spAutoFit/>
          </a:bodyPr>
          <a:lstStyle/>
          <a:p>
            <a:r>
              <a:rPr lang="ru-RU" sz="2400" b="1" dirty="0">
                <a:solidFill>
                  <a:schemeClr val="accent1"/>
                </a:solidFill>
              </a:rPr>
              <a:t>Управление</a:t>
            </a:r>
            <a:r>
              <a:rPr lang="ru-RU" sz="2400" b="1" dirty="0">
                <a:solidFill>
                  <a:schemeClr val="accent1"/>
                </a:solidFill>
                <a:latin typeface="Arial" pitchFamily="34" charset="0"/>
              </a:rPr>
              <a:t>  </a:t>
            </a:r>
            <a:r>
              <a:rPr lang="ru-RU" sz="2400" b="1" dirty="0">
                <a:solidFill>
                  <a:schemeClr val="accent1"/>
                </a:solidFill>
              </a:rPr>
              <a:t>бюджетом</a:t>
            </a:r>
          </a:p>
        </p:txBody>
      </p:sp>
    </p:spTree>
    <p:extLst>
      <p:ext uri="{BB962C8B-B14F-4D97-AF65-F5344CB8AC3E}">
        <p14:creationId xmlns:p14="http://schemas.microsoft.com/office/powerpoint/2010/main" val="286976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EE7C5E0-9EB9-6E44-BAE9-C977CA1CD944}"/>
              </a:ext>
            </a:extLst>
          </p:cNvPr>
          <p:cNvSpPr>
            <a:spLocks noGrp="1"/>
          </p:cNvSpPr>
          <p:nvPr>
            <p:ph type="sldNum" sz="quarter" idx="12"/>
          </p:nvPr>
        </p:nvSpPr>
        <p:spPr/>
        <p:txBody>
          <a:bodyPr/>
          <a:lstStyle/>
          <a:p>
            <a:fld id="{36AE403C-4EB7-40BC-9395-955F62C492F5}" type="slidenum">
              <a:rPr lang="ru-RU" smtClean="0"/>
              <a:pPr/>
              <a:t>38</a:t>
            </a:fld>
            <a:endParaRPr lang="ru-RU" dirty="0"/>
          </a:p>
        </p:txBody>
      </p:sp>
      <p:sp>
        <p:nvSpPr>
          <p:cNvPr id="5" name="Заголовок 4">
            <a:extLst>
              <a:ext uri="{FF2B5EF4-FFF2-40B4-BE49-F238E27FC236}">
                <a16:creationId xmlns:a16="http://schemas.microsoft.com/office/drawing/2014/main" id="{D681A2B5-5B36-F24F-BC1B-D26A06A110D1}"/>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6" name="Равнобедренный треугольник 24">
            <a:extLst>
              <a:ext uri="{FF2B5EF4-FFF2-40B4-BE49-F238E27FC236}">
                <a16:creationId xmlns:a16="http://schemas.microsoft.com/office/drawing/2014/main" id="{B6D8CA1D-64CA-6E4D-B77C-049C84636274}"/>
              </a:ext>
            </a:extLst>
          </p:cNvPr>
          <p:cNvSpPr/>
          <p:nvPr/>
        </p:nvSpPr>
        <p:spPr>
          <a:xfrm rot="5400000">
            <a:off x="209557" y="25428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Диаграмма 6">
            <a:extLst>
              <a:ext uri="{FF2B5EF4-FFF2-40B4-BE49-F238E27FC236}">
                <a16:creationId xmlns:a16="http://schemas.microsoft.com/office/drawing/2014/main" id="{5E2F88CC-2B34-B74D-BED1-14D1481741DD}"/>
              </a:ext>
            </a:extLst>
          </p:cNvPr>
          <p:cNvGraphicFramePr/>
          <p:nvPr>
            <p:extLst>
              <p:ext uri="{D42A27DB-BD31-4B8C-83A1-F6EECF244321}">
                <p14:modId xmlns:p14="http://schemas.microsoft.com/office/powerpoint/2010/main" val="3703827961"/>
              </p:ext>
            </p:extLst>
          </p:nvPr>
        </p:nvGraphicFramePr>
        <p:xfrm>
          <a:off x="0" y="909000"/>
          <a:ext cx="6186000" cy="5265000"/>
        </p:xfrm>
        <a:graphic>
          <a:graphicData uri="http://schemas.openxmlformats.org/drawingml/2006/chart">
            <c:chart xmlns:c="http://schemas.openxmlformats.org/drawingml/2006/chart" xmlns:r="http://schemas.openxmlformats.org/officeDocument/2006/relationships" r:id="rId2"/>
          </a:graphicData>
        </a:graphic>
      </p:graphicFrame>
      <p:sp>
        <p:nvSpPr>
          <p:cNvPr id="9" name="Прямоугольник 8">
            <a:extLst>
              <a:ext uri="{FF2B5EF4-FFF2-40B4-BE49-F238E27FC236}">
                <a16:creationId xmlns:a16="http://schemas.microsoft.com/office/drawing/2014/main" id="{EB5C0DA9-55B6-0346-8E40-A393B8771BEF}"/>
              </a:ext>
            </a:extLst>
          </p:cNvPr>
          <p:cNvSpPr/>
          <p:nvPr/>
        </p:nvSpPr>
        <p:spPr>
          <a:xfrm>
            <a:off x="6246030" y="928670"/>
            <a:ext cx="4993505" cy="2308324"/>
          </a:xfrm>
          <a:prstGeom prst="rect">
            <a:avLst/>
          </a:prstGeom>
        </p:spPr>
        <p:txBody>
          <a:bodyPr wrap="square">
            <a:spAutoFit/>
          </a:bodyPr>
          <a:lstStyle/>
          <a:p>
            <a:pPr algn="just" fontAlgn="base"/>
            <a:r>
              <a:rPr lang="ru-RU" sz="2400" b="1" dirty="0">
                <a:solidFill>
                  <a:srgbClr val="7A4300"/>
                </a:solidFill>
              </a:rPr>
              <a:t>Основными компонентами ведения личного бюджета являются:</a:t>
            </a:r>
            <a:endParaRPr lang="ru-RU" sz="2400" dirty="0">
              <a:solidFill>
                <a:srgbClr val="7A4300"/>
              </a:solidFill>
            </a:endParaRPr>
          </a:p>
          <a:p>
            <a:pPr algn="just" fontAlgn="base">
              <a:buFont typeface="Arial" panose="020B0604020202020204" pitchFamily="34" charset="0"/>
              <a:buChar char="•"/>
            </a:pPr>
            <a:r>
              <a:rPr lang="ru-RU" sz="2400" dirty="0">
                <a:solidFill>
                  <a:srgbClr val="7A4300"/>
                </a:solidFill>
              </a:rPr>
              <a:t>Учет доходов и расходов</a:t>
            </a:r>
          </a:p>
          <a:p>
            <a:pPr algn="just" fontAlgn="base">
              <a:buFont typeface="Arial" panose="020B0604020202020204" pitchFamily="34" charset="0"/>
              <a:buChar char="•"/>
            </a:pPr>
            <a:r>
              <a:rPr lang="ru-RU" sz="2400" dirty="0">
                <a:solidFill>
                  <a:srgbClr val="7A4300"/>
                </a:solidFill>
              </a:rPr>
              <a:t>Оптимизация расходов</a:t>
            </a:r>
          </a:p>
          <a:p>
            <a:pPr algn="just" fontAlgn="base">
              <a:buFont typeface="Arial" panose="020B0604020202020204" pitchFamily="34" charset="0"/>
              <a:buChar char="•"/>
            </a:pPr>
            <a:r>
              <a:rPr lang="ru-RU" sz="2400" dirty="0">
                <a:solidFill>
                  <a:srgbClr val="7A4300"/>
                </a:solidFill>
              </a:rPr>
              <a:t>Планирование доходов и расходов</a:t>
            </a:r>
            <a:endParaRPr lang="ru-RU" sz="2400" b="0" i="0" u="none" strike="noStrike" dirty="0">
              <a:solidFill>
                <a:srgbClr val="7A4300"/>
              </a:solidFill>
              <a:effectLst/>
            </a:endParaRPr>
          </a:p>
        </p:txBody>
      </p:sp>
      <p:pic>
        <p:nvPicPr>
          <p:cNvPr id="11" name="Рисунок 10">
            <a:extLst>
              <a:ext uri="{FF2B5EF4-FFF2-40B4-BE49-F238E27FC236}">
                <a16:creationId xmlns:a16="http://schemas.microsoft.com/office/drawing/2014/main" id="{649574D3-D5B6-3C4E-918C-98BB6D88B7D1}"/>
              </a:ext>
            </a:extLst>
          </p:cNvPr>
          <p:cNvPicPr>
            <a:picLocks noChangeAspect="1"/>
          </p:cNvPicPr>
          <p:nvPr/>
        </p:nvPicPr>
        <p:blipFill>
          <a:blip r:embed="rId3"/>
          <a:stretch>
            <a:fillRect/>
          </a:stretch>
        </p:blipFill>
        <p:spPr>
          <a:xfrm>
            <a:off x="6071551" y="4373052"/>
            <a:ext cx="5907925" cy="1946556"/>
          </a:xfrm>
          <a:prstGeom prst="rect">
            <a:avLst/>
          </a:prstGeom>
        </p:spPr>
      </p:pic>
    </p:spTree>
    <p:extLst>
      <p:ext uri="{BB962C8B-B14F-4D97-AF65-F5344CB8AC3E}">
        <p14:creationId xmlns:p14="http://schemas.microsoft.com/office/powerpoint/2010/main" val="371986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C99298B8-DC0A-8642-A639-45D2B37D61BD}"/>
              </a:ext>
            </a:extLst>
          </p:cNvPr>
          <p:cNvSpPr>
            <a:spLocks noGrp="1"/>
          </p:cNvSpPr>
          <p:nvPr>
            <p:ph type="sldNum" sz="quarter" idx="12"/>
          </p:nvPr>
        </p:nvSpPr>
        <p:spPr/>
        <p:txBody>
          <a:bodyPr/>
          <a:lstStyle/>
          <a:p>
            <a:fld id="{36AE403C-4EB7-40BC-9395-955F62C492F5}" type="slidenum">
              <a:rPr lang="ru-RU" smtClean="0"/>
              <a:pPr/>
              <a:t>39</a:t>
            </a:fld>
            <a:endParaRPr lang="ru-RU" dirty="0"/>
          </a:p>
        </p:txBody>
      </p:sp>
      <p:sp>
        <p:nvSpPr>
          <p:cNvPr id="6" name="Заголовок 4">
            <a:extLst>
              <a:ext uri="{FF2B5EF4-FFF2-40B4-BE49-F238E27FC236}">
                <a16:creationId xmlns:a16="http://schemas.microsoft.com/office/drawing/2014/main" id="{E6729953-2F05-3947-859F-0029409BBFB6}"/>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7" name="Равнобедренный треугольник 24">
            <a:extLst>
              <a:ext uri="{FF2B5EF4-FFF2-40B4-BE49-F238E27FC236}">
                <a16:creationId xmlns:a16="http://schemas.microsoft.com/office/drawing/2014/main" id="{585EDD6B-5A7E-8E4F-8C10-8111D6E44E73}"/>
              </a:ext>
            </a:extLst>
          </p:cNvPr>
          <p:cNvSpPr/>
          <p:nvPr/>
        </p:nvSpPr>
        <p:spPr>
          <a:xfrm rot="5400000">
            <a:off x="223904" y="25559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8" name="Диаграмма 7">
            <a:extLst>
              <a:ext uri="{FF2B5EF4-FFF2-40B4-BE49-F238E27FC236}">
                <a16:creationId xmlns:a16="http://schemas.microsoft.com/office/drawing/2014/main" id="{61165CD1-4361-F545-8C8D-58691D4CFE91}"/>
              </a:ext>
            </a:extLst>
          </p:cNvPr>
          <p:cNvGraphicFramePr/>
          <p:nvPr>
            <p:extLst>
              <p:ext uri="{D42A27DB-BD31-4B8C-83A1-F6EECF244321}">
                <p14:modId xmlns:p14="http://schemas.microsoft.com/office/powerpoint/2010/main" val="1728083242"/>
              </p:ext>
            </p:extLst>
          </p:nvPr>
        </p:nvGraphicFramePr>
        <p:xfrm>
          <a:off x="201000" y="783062"/>
          <a:ext cx="6927000" cy="3062527"/>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a:extLst>
              <a:ext uri="{FF2B5EF4-FFF2-40B4-BE49-F238E27FC236}">
                <a16:creationId xmlns:a16="http://schemas.microsoft.com/office/drawing/2014/main" id="{7A9447F4-A9DE-F847-9EB6-8D1FC7F64554}"/>
              </a:ext>
            </a:extLst>
          </p:cNvPr>
          <p:cNvPicPr>
            <a:picLocks noChangeAspect="1"/>
          </p:cNvPicPr>
          <p:nvPr/>
        </p:nvPicPr>
        <p:blipFill>
          <a:blip r:embed="rId3"/>
          <a:stretch>
            <a:fillRect/>
          </a:stretch>
        </p:blipFill>
        <p:spPr>
          <a:xfrm>
            <a:off x="201000" y="4077072"/>
            <a:ext cx="3369162" cy="2112078"/>
          </a:xfrm>
          <a:prstGeom prst="rect">
            <a:avLst/>
          </a:prstGeom>
        </p:spPr>
      </p:pic>
      <p:pic>
        <p:nvPicPr>
          <p:cNvPr id="11" name="Рисунок 10">
            <a:extLst>
              <a:ext uri="{FF2B5EF4-FFF2-40B4-BE49-F238E27FC236}">
                <a16:creationId xmlns:a16="http://schemas.microsoft.com/office/drawing/2014/main" id="{F135BD9A-C5E4-C44C-8E2B-A4BF2F4EAADC}"/>
              </a:ext>
            </a:extLst>
          </p:cNvPr>
          <p:cNvPicPr>
            <a:picLocks noChangeAspect="1"/>
          </p:cNvPicPr>
          <p:nvPr/>
        </p:nvPicPr>
        <p:blipFill>
          <a:blip r:embed="rId4"/>
          <a:stretch>
            <a:fillRect/>
          </a:stretch>
        </p:blipFill>
        <p:spPr>
          <a:xfrm>
            <a:off x="3706703" y="4077072"/>
            <a:ext cx="3438809" cy="2112078"/>
          </a:xfrm>
          <a:prstGeom prst="rect">
            <a:avLst/>
          </a:prstGeom>
        </p:spPr>
      </p:pic>
      <p:sp>
        <p:nvSpPr>
          <p:cNvPr id="12" name="Прямоугольник 11">
            <a:extLst>
              <a:ext uri="{FF2B5EF4-FFF2-40B4-BE49-F238E27FC236}">
                <a16:creationId xmlns:a16="http://schemas.microsoft.com/office/drawing/2014/main" id="{8D562999-31C5-4515-AABC-41A0F1832F4D}"/>
              </a:ext>
            </a:extLst>
          </p:cNvPr>
          <p:cNvSpPr/>
          <p:nvPr/>
        </p:nvSpPr>
        <p:spPr>
          <a:xfrm>
            <a:off x="7569946" y="1340768"/>
            <a:ext cx="3816424" cy="4770537"/>
          </a:xfrm>
          <a:prstGeom prst="rect">
            <a:avLst/>
          </a:prstGeom>
          <a:solidFill>
            <a:schemeClr val="tx2">
              <a:lumMod val="20000"/>
              <a:lumOff val="80000"/>
            </a:schemeClr>
          </a:solidFill>
          <a:ln w="19050">
            <a:solidFill>
              <a:schemeClr val="bg1">
                <a:lumMod val="50000"/>
              </a:schemeClr>
            </a:solidFill>
          </a:ln>
        </p:spPr>
        <p:txBody>
          <a:bodyPr wrap="square">
            <a:spAutoFit/>
          </a:bodyPr>
          <a:lstStyle/>
          <a:p>
            <a:pPr indent="288290" algn="just">
              <a:spcAft>
                <a:spcPts val="0"/>
              </a:spcAft>
              <a:tabLst>
                <a:tab pos="4017010" algn="l"/>
              </a:tabLst>
            </a:pPr>
            <a:r>
              <a:rPr lang="ru-RU" sz="1600" dirty="0">
                <a:solidFill>
                  <a:schemeClr val="tx2">
                    <a:lumMod val="75000"/>
                  </a:schemeClr>
                </a:solidFill>
              </a:rPr>
              <a:t>Полностью согласны с данным высказываем жители Туркестанской области – 98 %, Северо-Казахстанской области – 87 % и Актюбинской области – 81 %.</a:t>
            </a:r>
          </a:p>
          <a:p>
            <a:pPr indent="288290" algn="just">
              <a:spcAft>
                <a:spcPts val="0"/>
              </a:spcAft>
              <a:tabLst>
                <a:tab pos="4017010" algn="l"/>
              </a:tabLst>
            </a:pPr>
            <a:endParaRPr lang="ru-RU" sz="1600" dirty="0">
              <a:solidFill>
                <a:schemeClr val="tx2">
                  <a:lumMod val="75000"/>
                </a:schemeClr>
              </a:solidFill>
            </a:endParaRPr>
          </a:p>
          <a:p>
            <a:pPr indent="288290" algn="just">
              <a:spcAft>
                <a:spcPts val="0"/>
              </a:spcAft>
              <a:tabLst>
                <a:tab pos="4017010" algn="l"/>
              </a:tabLst>
            </a:pPr>
            <a:r>
              <a:rPr lang="ru-RU" sz="1600" dirty="0">
                <a:solidFill>
                  <a:schemeClr val="tx2">
                    <a:lumMod val="75000"/>
                  </a:schemeClr>
                </a:solidFill>
              </a:rPr>
              <a:t>Тех, кто выбрал оценку «3», больше всего проживает в Акмолинской области – 99 %, ВКО – 97 % и Нур-Султане – 77 %.</a:t>
            </a:r>
          </a:p>
          <a:p>
            <a:pPr indent="288290" algn="just">
              <a:spcAft>
                <a:spcPts val="0"/>
              </a:spcAft>
              <a:tabLst>
                <a:tab pos="4017010" algn="l"/>
              </a:tabLst>
            </a:pPr>
            <a:endParaRPr lang="ru-RU" sz="1600" dirty="0">
              <a:solidFill>
                <a:schemeClr val="tx2">
                  <a:lumMod val="75000"/>
                </a:schemeClr>
              </a:solidFill>
            </a:endParaRPr>
          </a:p>
          <a:p>
            <a:pPr indent="288290" algn="just">
              <a:spcAft>
                <a:spcPts val="0"/>
              </a:spcAft>
              <a:tabLst>
                <a:tab pos="4017010" algn="l"/>
              </a:tabLst>
            </a:pPr>
            <a:r>
              <a:rPr lang="ru-RU" sz="1600" dirty="0">
                <a:solidFill>
                  <a:schemeClr val="tx2">
                    <a:lumMod val="75000"/>
                  </a:schemeClr>
                </a:solidFill>
              </a:rPr>
              <a:t>Вариант ответа «2» чаще всего выбирали респонденты, которые проживают в Алматинской области –      33 %, Алматы – 21 % и Шымкенте – 9 %. </a:t>
            </a:r>
          </a:p>
          <a:p>
            <a:pPr indent="288290" algn="just">
              <a:spcAft>
                <a:spcPts val="0"/>
              </a:spcAft>
              <a:tabLst>
                <a:tab pos="4017010" algn="l"/>
              </a:tabLst>
            </a:pPr>
            <a:endParaRPr lang="ru-RU" sz="1600" dirty="0">
              <a:solidFill>
                <a:schemeClr val="tx2">
                  <a:lumMod val="75000"/>
                </a:schemeClr>
              </a:solidFill>
            </a:endParaRPr>
          </a:p>
          <a:p>
            <a:pPr indent="288290" algn="just">
              <a:spcAft>
                <a:spcPts val="0"/>
              </a:spcAft>
              <a:tabLst>
                <a:tab pos="4017010" algn="l"/>
              </a:tabLst>
            </a:pPr>
            <a:r>
              <a:rPr lang="ru-RU" sz="1600" dirty="0">
                <a:solidFill>
                  <a:schemeClr val="tx2">
                    <a:lumMod val="75000"/>
                  </a:schemeClr>
                </a:solidFill>
              </a:rPr>
              <a:t>Тех, кто выбрал оценку «4», больше всего проживает в Карагандинской области – 43 %, Шымкенте - 37,5 % и Мангистауской области – 35 %.</a:t>
            </a:r>
          </a:p>
        </p:txBody>
      </p:sp>
    </p:spTree>
    <p:extLst>
      <p:ext uri="{BB962C8B-B14F-4D97-AF65-F5344CB8AC3E}">
        <p14:creationId xmlns:p14="http://schemas.microsoft.com/office/powerpoint/2010/main" val="84918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7c9869d8e713f0e4772">
            <a:extLst>
              <a:ext uri="{FF2B5EF4-FFF2-40B4-BE49-F238E27FC236}">
                <a16:creationId xmlns:a16="http://schemas.microsoft.com/office/drawing/2014/main" id="{5B20911A-A418-451F-890E-496104726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36" y="3447856"/>
            <a:ext cx="194421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4</a:t>
            </a:fld>
            <a:endParaRPr lang="ru-RU" dirty="0"/>
          </a:p>
        </p:txBody>
      </p:sp>
      <p:sp>
        <p:nvSpPr>
          <p:cNvPr id="4" name="Rectangle 7">
            <a:extLst>
              <a:ext uri="{FF2B5EF4-FFF2-40B4-BE49-F238E27FC236}">
                <a16:creationId xmlns:a16="http://schemas.microsoft.com/office/drawing/2014/main" id="{551D7AAF-E41B-C84C-81EA-6C54B1648497}"/>
              </a:ext>
            </a:extLst>
          </p:cNvPr>
          <p:cNvSpPr/>
          <p:nvPr/>
        </p:nvSpPr>
        <p:spPr bwMode="gray">
          <a:xfrm>
            <a:off x="523836" y="1071546"/>
            <a:ext cx="10787138" cy="1928826"/>
          </a:xfrm>
          <a:prstGeom prst="rect">
            <a:avLst/>
          </a:prstGeom>
          <a:ln/>
        </p:spPr>
        <p:style>
          <a:lnRef idx="0">
            <a:schemeClr val="accent2"/>
          </a:lnRef>
          <a:fillRef idx="3">
            <a:schemeClr val="accent2"/>
          </a:fillRef>
          <a:effectRef idx="3">
            <a:schemeClr val="accent2"/>
          </a:effectRef>
          <a:fontRef idx="minor">
            <a:schemeClr val="lt1"/>
          </a:fontRef>
        </p:style>
        <p:txBody>
          <a:bodyPr anchor="ctr"/>
          <a:lstStyle/>
          <a:p>
            <a:pPr fontAlgn="ctr"/>
            <a:r>
              <a:rPr lang="ru-RU" sz="6000" b="1" i="1" dirty="0">
                <a:solidFill>
                  <a:srgbClr val="407742"/>
                </a:solidFill>
              </a:rPr>
              <a:t>Введение</a:t>
            </a:r>
          </a:p>
        </p:txBody>
      </p:sp>
      <p:pic>
        <p:nvPicPr>
          <p:cNvPr id="5" name="Picture 3" descr="17c9869d8e798f728781">
            <a:extLst>
              <a:ext uri="{FF2B5EF4-FFF2-40B4-BE49-F238E27FC236}">
                <a16:creationId xmlns:a16="http://schemas.microsoft.com/office/drawing/2014/main" id="{6BFF1A07-B71A-4459-AEEA-0F668534F7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9163" y="4402036"/>
            <a:ext cx="2639006" cy="193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7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40</a:t>
            </a:fld>
            <a:endParaRPr lang="ru-RU" dirty="0"/>
          </a:p>
        </p:txBody>
      </p:sp>
      <p:sp>
        <p:nvSpPr>
          <p:cNvPr id="4" name="Заголовок 4">
            <a:extLst>
              <a:ext uri="{FF2B5EF4-FFF2-40B4-BE49-F238E27FC236}">
                <a16:creationId xmlns:a16="http://schemas.microsoft.com/office/drawing/2014/main" id="{09980C17-A1E5-2E49-9E5A-6E575144A49C}"/>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5" name="Равнобедренный треугольник 24">
            <a:extLst>
              <a:ext uri="{FF2B5EF4-FFF2-40B4-BE49-F238E27FC236}">
                <a16:creationId xmlns:a16="http://schemas.microsoft.com/office/drawing/2014/main" id="{51A3BD32-37D3-AF48-BC97-7E5CB1901932}"/>
              </a:ext>
            </a:extLst>
          </p:cNvPr>
          <p:cNvSpPr/>
          <p:nvPr/>
        </p:nvSpPr>
        <p:spPr>
          <a:xfrm rot="5400000">
            <a:off x="231014" y="26204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B883931F-4773-F240-A341-F05D4E6F1D38}"/>
              </a:ext>
            </a:extLst>
          </p:cNvPr>
          <p:cNvSpPr/>
          <p:nvPr/>
        </p:nvSpPr>
        <p:spPr>
          <a:xfrm>
            <a:off x="220460" y="749467"/>
            <a:ext cx="5711885" cy="461665"/>
          </a:xfrm>
          <a:prstGeom prst="rect">
            <a:avLst/>
          </a:prstGeom>
        </p:spPr>
        <p:txBody>
          <a:bodyPr wrap="none">
            <a:spAutoFit/>
          </a:bodyPr>
          <a:lstStyle/>
          <a:p>
            <a:r>
              <a:rPr lang="ru-RU" sz="2400" b="1" dirty="0">
                <a:solidFill>
                  <a:srgbClr val="7A4300"/>
                </a:solidFill>
              </a:rPr>
              <a:t>Установки финансового поведения, в %</a:t>
            </a:r>
            <a:r>
              <a:rPr lang="en-US" sz="2400" b="1" dirty="0">
                <a:solidFill>
                  <a:srgbClr val="7A4300"/>
                </a:solidFill>
              </a:rPr>
              <a:t>*</a:t>
            </a:r>
            <a:r>
              <a:rPr lang="ru-RU" sz="2400" b="1" dirty="0">
                <a:solidFill>
                  <a:srgbClr val="7A4300"/>
                </a:solidFill>
              </a:rPr>
              <a:t> </a:t>
            </a:r>
          </a:p>
        </p:txBody>
      </p:sp>
      <p:graphicFrame>
        <p:nvGraphicFramePr>
          <p:cNvPr id="7" name="Таблица 6">
            <a:extLst>
              <a:ext uri="{FF2B5EF4-FFF2-40B4-BE49-F238E27FC236}">
                <a16:creationId xmlns:a16="http://schemas.microsoft.com/office/drawing/2014/main" id="{50396B8D-8037-E146-9A64-25129EC025D5}"/>
              </a:ext>
            </a:extLst>
          </p:cNvPr>
          <p:cNvGraphicFramePr>
            <a:graphicFrameLocks noGrp="1"/>
          </p:cNvGraphicFramePr>
          <p:nvPr>
            <p:extLst>
              <p:ext uri="{D42A27DB-BD31-4B8C-83A1-F6EECF244321}">
                <p14:modId xmlns:p14="http://schemas.microsoft.com/office/powerpoint/2010/main" val="50954081"/>
              </p:ext>
            </p:extLst>
          </p:nvPr>
        </p:nvGraphicFramePr>
        <p:xfrm>
          <a:off x="137880" y="1669373"/>
          <a:ext cx="4062136" cy="4724082"/>
        </p:xfrm>
        <a:graphic>
          <a:graphicData uri="http://schemas.openxmlformats.org/drawingml/2006/table">
            <a:tbl>
              <a:tblPr>
                <a:tableStyleId>{5C22544A-7EE6-4342-B048-85BDC9FD1C3A}</a:tableStyleId>
              </a:tblPr>
              <a:tblGrid>
                <a:gridCol w="4062136">
                  <a:extLst>
                    <a:ext uri="{9D8B030D-6E8A-4147-A177-3AD203B41FA5}">
                      <a16:colId xmlns:a16="http://schemas.microsoft.com/office/drawing/2014/main" val="970377257"/>
                    </a:ext>
                  </a:extLst>
                </a:gridCol>
              </a:tblGrid>
              <a:tr h="359576">
                <a:tc>
                  <a:txBody>
                    <a:bodyPr/>
                    <a:lstStyle/>
                    <a:p>
                      <a:pPr algn="r" fontAlgn="b"/>
                      <a:r>
                        <a:rPr lang="ru-RU" sz="1600" b="1" u="none" strike="noStrike" dirty="0">
                          <a:solidFill>
                            <a:srgbClr val="7A4300"/>
                          </a:solidFill>
                          <a:effectLst/>
                        </a:rPr>
                        <a:t>Всегда вовремя оплачиваю свои счета</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3805396"/>
                  </a:ext>
                </a:extLst>
              </a:tr>
              <a:tr h="607559">
                <a:tc>
                  <a:txBody>
                    <a:bodyPr/>
                    <a:lstStyle/>
                    <a:p>
                      <a:pPr algn="r" fontAlgn="b"/>
                      <a:r>
                        <a:rPr lang="ru-RU" sz="1600" b="1" u="none" strike="noStrike" dirty="0">
                          <a:solidFill>
                            <a:srgbClr val="7A4300"/>
                          </a:solidFill>
                          <a:effectLst/>
                        </a:rPr>
                        <a:t>Перед тем, как что-либо купить, я тщательно взвешиваю, позволить или нет</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8378789"/>
                  </a:ext>
                </a:extLst>
              </a:tr>
              <a:tr h="359576">
                <a:tc>
                  <a:txBody>
                    <a:bodyPr/>
                    <a:lstStyle/>
                    <a:p>
                      <a:pPr algn="r" fontAlgn="b"/>
                      <a:r>
                        <a:rPr lang="ru-RU" sz="1600" b="1" u="none" strike="noStrike" dirty="0">
                          <a:solidFill>
                            <a:srgbClr val="7A4300"/>
                          </a:solidFill>
                          <a:effectLst/>
                        </a:rPr>
                        <a:t>Внимательно слежу за бюджетом и тратами</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9148520"/>
                  </a:ext>
                </a:extLst>
              </a:tr>
              <a:tr h="607559">
                <a:tc>
                  <a:txBody>
                    <a:bodyPr/>
                    <a:lstStyle/>
                    <a:p>
                      <a:pPr algn="r" fontAlgn="b"/>
                      <a:r>
                        <a:rPr lang="ru-RU" sz="1600" b="1" u="none" strike="noStrike" dirty="0">
                          <a:solidFill>
                            <a:srgbClr val="7A4300"/>
                          </a:solidFill>
                          <a:effectLst/>
                        </a:rPr>
                        <a:t>Стараюсь регулярно откладывать некоторую сумму денег </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2025416"/>
                  </a:ext>
                </a:extLst>
              </a:tr>
              <a:tr h="607559">
                <a:tc>
                  <a:txBody>
                    <a:bodyPr/>
                    <a:lstStyle/>
                    <a:p>
                      <a:pPr algn="r" fontAlgn="b"/>
                      <a:r>
                        <a:rPr lang="ru-RU" sz="1600" b="1" u="none" strike="noStrike" dirty="0">
                          <a:solidFill>
                            <a:srgbClr val="7A4300"/>
                          </a:solidFill>
                          <a:effectLst/>
                        </a:rPr>
                        <a:t>Стараюсь планировать траты и откладывать на большие покупки </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6824334"/>
                  </a:ext>
                </a:extLst>
              </a:tr>
              <a:tr h="607559">
                <a:tc>
                  <a:txBody>
                    <a:bodyPr/>
                    <a:lstStyle/>
                    <a:p>
                      <a:pPr algn="r" fontAlgn="b"/>
                      <a:r>
                        <a:rPr lang="ru-RU" sz="1600" b="1" u="none" strike="noStrike" dirty="0">
                          <a:solidFill>
                            <a:srgbClr val="7A4300"/>
                          </a:solidFill>
                          <a:effectLst/>
                        </a:rPr>
                        <a:t>Мне сложно понять все условия банковских продуктов и услуг</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520308"/>
                  </a:ext>
                </a:extLst>
              </a:tr>
              <a:tr h="607559">
                <a:tc>
                  <a:txBody>
                    <a:bodyPr/>
                    <a:lstStyle/>
                    <a:p>
                      <a:pPr algn="r" fontAlgn="b"/>
                      <a:r>
                        <a:rPr lang="ru-RU" sz="1600" b="1" u="none" strike="noStrike" dirty="0">
                          <a:solidFill>
                            <a:srgbClr val="7A4300"/>
                          </a:solidFill>
                          <a:effectLst/>
                        </a:rPr>
                        <a:t>Я готов(а) рисковать, вкладывая деньги (например, в ценные  бумаги)</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4334924"/>
                  </a:ext>
                </a:extLst>
              </a:tr>
              <a:tr h="359576">
                <a:tc>
                  <a:txBody>
                    <a:bodyPr/>
                    <a:lstStyle/>
                    <a:p>
                      <a:pPr algn="r" fontAlgn="b"/>
                      <a:r>
                        <a:rPr lang="ru-RU" sz="1600" b="1" u="none" strike="noStrike" dirty="0">
                          <a:solidFill>
                            <a:srgbClr val="7A4300"/>
                          </a:solidFill>
                          <a:effectLst/>
                        </a:rPr>
                        <a:t>Я трачу больше денег, чем получаю</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9376504"/>
                  </a:ext>
                </a:extLst>
              </a:tr>
              <a:tr h="607559">
                <a:tc>
                  <a:txBody>
                    <a:bodyPr/>
                    <a:lstStyle/>
                    <a:p>
                      <a:pPr algn="r" fontAlgn="b"/>
                      <a:r>
                        <a:rPr lang="ru-RU" sz="1600" b="1" u="none" strike="noStrike" dirty="0">
                          <a:solidFill>
                            <a:srgbClr val="7A4300"/>
                          </a:solidFill>
                          <a:effectLst/>
                        </a:rPr>
                        <a:t>Я скорее живу сегодняшним днем - трачу деньги сейчас, а не откладываю </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1026784"/>
                  </a:ext>
                </a:extLst>
              </a:tr>
            </a:tbl>
          </a:graphicData>
        </a:graphic>
      </p:graphicFrame>
      <p:graphicFrame>
        <p:nvGraphicFramePr>
          <p:cNvPr id="8" name="Object 60">
            <a:extLst>
              <a:ext uri="{FF2B5EF4-FFF2-40B4-BE49-F238E27FC236}">
                <a16:creationId xmlns:a16="http://schemas.microsoft.com/office/drawing/2014/main" id="{900FD018-F586-FD41-B57B-45010DE2751C}"/>
              </a:ext>
            </a:extLst>
          </p:cNvPr>
          <p:cNvGraphicFramePr>
            <a:graphicFrameLocks/>
          </p:cNvGraphicFramePr>
          <p:nvPr>
            <p:extLst>
              <p:ext uri="{D42A27DB-BD31-4B8C-83A1-F6EECF244321}">
                <p14:modId xmlns:p14="http://schemas.microsoft.com/office/powerpoint/2010/main" val="932513404"/>
              </p:ext>
            </p:extLst>
          </p:nvPr>
        </p:nvGraphicFramePr>
        <p:xfrm>
          <a:off x="4282182" y="1696458"/>
          <a:ext cx="7071618" cy="487745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308FFFD-8150-544D-98AD-F698A4B7E368}"/>
              </a:ext>
            </a:extLst>
          </p:cNvPr>
          <p:cNvSpPr txBox="1"/>
          <p:nvPr/>
        </p:nvSpPr>
        <p:spPr>
          <a:xfrm>
            <a:off x="340380" y="1296866"/>
            <a:ext cx="7023562" cy="377032"/>
          </a:xfrm>
          <a:prstGeom prst="rect">
            <a:avLst/>
          </a:prstGeom>
          <a:noFill/>
        </p:spPr>
        <p:txBody>
          <a:bodyPr wrap="square" lIns="0" tIns="0" rIns="0" bIns="0" rtlCol="0">
            <a:noAutofit/>
          </a:bodyPr>
          <a:lstStyle/>
          <a:p>
            <a:pPr>
              <a:spcBef>
                <a:spcPts val="400"/>
              </a:spcBef>
            </a:pPr>
            <a:r>
              <a:rPr lang="en-US" sz="1333" b="1" dirty="0">
                <a:solidFill>
                  <a:srgbClr val="7A4300"/>
                </a:solidFill>
                <a:latin typeface="Arial" pitchFamily="34" charset="0"/>
                <a:cs typeface="Arial" pitchFamily="34" charset="0"/>
              </a:rPr>
              <a:t>* </a:t>
            </a:r>
            <a:r>
              <a:rPr lang="ru-RU" sz="1333" b="1" dirty="0">
                <a:solidFill>
                  <a:srgbClr val="7A4300"/>
                </a:solidFill>
                <a:latin typeface="Arial" pitchFamily="34" charset="0"/>
                <a:cs typeface="Arial" pitchFamily="34" charset="0"/>
              </a:rPr>
              <a:t>На графике показана доля тех, кто «полностью согласен»</a:t>
            </a:r>
          </a:p>
        </p:txBody>
      </p:sp>
      <p:sp>
        <p:nvSpPr>
          <p:cNvPr id="19" name="Прямоугольник 18">
            <a:extLst>
              <a:ext uri="{FF2B5EF4-FFF2-40B4-BE49-F238E27FC236}">
                <a16:creationId xmlns:a16="http://schemas.microsoft.com/office/drawing/2014/main" id="{C03D20A1-E1DD-C64B-AE6A-19956CA42247}"/>
              </a:ext>
            </a:extLst>
          </p:cNvPr>
          <p:cNvSpPr/>
          <p:nvPr/>
        </p:nvSpPr>
        <p:spPr>
          <a:xfrm>
            <a:off x="8218004" y="1892367"/>
            <a:ext cx="3528392" cy="4278094"/>
          </a:xfrm>
          <a:prstGeom prst="rect">
            <a:avLst/>
          </a:prstGeom>
          <a:solidFill>
            <a:schemeClr val="tx2">
              <a:lumMod val="20000"/>
              <a:lumOff val="80000"/>
            </a:schemeClr>
          </a:solidFill>
          <a:ln w="19050">
            <a:solidFill>
              <a:schemeClr val="bg1">
                <a:lumMod val="50000"/>
              </a:schemeClr>
            </a:solidFill>
          </a:ln>
        </p:spPr>
        <p:txBody>
          <a:bodyPr wrap="square">
            <a:spAutoFit/>
          </a:bodyPr>
          <a:lstStyle/>
          <a:p>
            <a:pPr algn="just"/>
            <a:r>
              <a:rPr lang="ru-RU" sz="1600" b="1" dirty="0">
                <a:solidFill>
                  <a:schemeClr val="tx2">
                    <a:lumMod val="75000"/>
                  </a:schemeClr>
                </a:solidFill>
              </a:rPr>
              <a:t> </a:t>
            </a:r>
            <a:r>
              <a:rPr lang="ru-RU" sz="1600" dirty="0">
                <a:solidFill>
                  <a:schemeClr val="tx2">
                    <a:lumMod val="75000"/>
                  </a:schemeClr>
                </a:solidFill>
              </a:rPr>
              <a:t>У 30,6 %  респондентов  остаются  денежные  средства  после  уплаты  всех ежемесячных обязательных трат.</a:t>
            </a:r>
          </a:p>
          <a:p>
            <a:pPr algn="just"/>
            <a:endParaRPr lang="ru-RU" sz="1600" dirty="0">
              <a:solidFill>
                <a:schemeClr val="tx2">
                  <a:lumMod val="75000"/>
                </a:schemeClr>
              </a:solidFill>
            </a:endParaRPr>
          </a:p>
          <a:p>
            <a:pPr algn="just"/>
            <a:r>
              <a:rPr lang="ru-RU" sz="1600" dirty="0">
                <a:solidFill>
                  <a:schemeClr val="tx2">
                    <a:lumMod val="75000"/>
                  </a:schemeClr>
                </a:solidFill>
              </a:rPr>
              <a:t>У 34,2 % респондентов после оплаты всех  обязательных  платежей  денежных средств не остается.</a:t>
            </a:r>
          </a:p>
          <a:p>
            <a:pPr algn="just"/>
            <a:endParaRPr lang="ru-RU" sz="1600" dirty="0">
              <a:solidFill>
                <a:schemeClr val="tx2">
                  <a:lumMod val="75000"/>
                </a:schemeClr>
              </a:solidFill>
            </a:endParaRPr>
          </a:p>
          <a:p>
            <a:pPr algn="just"/>
            <a:r>
              <a:rPr lang="ru-RU" sz="1600" dirty="0">
                <a:solidFill>
                  <a:schemeClr val="tx2">
                    <a:lumMod val="75000"/>
                  </a:schemeClr>
                </a:solidFill>
              </a:rPr>
              <a:t> За последние 12  месяцев 35,25 %  респондентов  оказывались в ситуации, когда их расходы не  покрывали доходную часть бюджета.</a:t>
            </a:r>
          </a:p>
          <a:p>
            <a:pPr algn="just"/>
            <a:endParaRPr lang="ru-RU" sz="1600" dirty="0">
              <a:solidFill>
                <a:schemeClr val="tx2">
                  <a:lumMod val="75000"/>
                </a:schemeClr>
              </a:solidFill>
            </a:endParaRPr>
          </a:p>
          <a:p>
            <a:pPr algn="just"/>
            <a:r>
              <a:rPr lang="ru-RU" sz="1600" dirty="0">
                <a:solidFill>
                  <a:schemeClr val="tx2">
                    <a:lumMod val="75000"/>
                  </a:schemeClr>
                </a:solidFill>
              </a:rPr>
              <a:t> Среди способов  сохранения  денежных средств преобладало хранение  дома  или у  одного из членов  семьи.</a:t>
            </a:r>
          </a:p>
        </p:txBody>
      </p:sp>
    </p:spTree>
    <p:extLst>
      <p:ext uri="{BB962C8B-B14F-4D97-AF65-F5344CB8AC3E}">
        <p14:creationId xmlns:p14="http://schemas.microsoft.com/office/powerpoint/2010/main" val="74352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7ABCDEB-55CA-0743-8699-5310B54F2949}"/>
              </a:ext>
            </a:extLst>
          </p:cNvPr>
          <p:cNvSpPr>
            <a:spLocks noGrp="1"/>
          </p:cNvSpPr>
          <p:nvPr>
            <p:ph type="sldNum" sz="quarter" idx="12"/>
          </p:nvPr>
        </p:nvSpPr>
        <p:spPr/>
        <p:txBody>
          <a:bodyPr/>
          <a:lstStyle/>
          <a:p>
            <a:fld id="{36AE403C-4EB7-40BC-9395-955F62C492F5}" type="slidenum">
              <a:rPr lang="ru-RU" smtClean="0"/>
              <a:pPr/>
              <a:t>41</a:t>
            </a:fld>
            <a:endParaRPr lang="ru-RU" dirty="0"/>
          </a:p>
        </p:txBody>
      </p:sp>
      <p:sp>
        <p:nvSpPr>
          <p:cNvPr id="5" name="Заголовок 4">
            <a:extLst>
              <a:ext uri="{FF2B5EF4-FFF2-40B4-BE49-F238E27FC236}">
                <a16:creationId xmlns:a16="http://schemas.microsoft.com/office/drawing/2014/main" id="{D39F6F01-8A26-4743-B938-0F378E1BABAE}"/>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6" name="Равнобедренный треугольник 24">
            <a:extLst>
              <a:ext uri="{FF2B5EF4-FFF2-40B4-BE49-F238E27FC236}">
                <a16:creationId xmlns:a16="http://schemas.microsoft.com/office/drawing/2014/main" id="{A6051D63-431D-4244-A3F5-62650013D1CD}"/>
              </a:ext>
            </a:extLst>
          </p:cNvPr>
          <p:cNvSpPr/>
          <p:nvPr/>
        </p:nvSpPr>
        <p:spPr>
          <a:xfrm rot="5400000">
            <a:off x="214177" y="22373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Диаграмма 6">
            <a:extLst>
              <a:ext uri="{FF2B5EF4-FFF2-40B4-BE49-F238E27FC236}">
                <a16:creationId xmlns:a16="http://schemas.microsoft.com/office/drawing/2014/main" id="{DC282A38-774E-1A42-9825-CD75A50AD056}"/>
              </a:ext>
            </a:extLst>
          </p:cNvPr>
          <p:cNvGraphicFramePr/>
          <p:nvPr>
            <p:extLst>
              <p:ext uri="{D42A27DB-BD31-4B8C-83A1-F6EECF244321}">
                <p14:modId xmlns:p14="http://schemas.microsoft.com/office/powerpoint/2010/main" val="4163338631"/>
              </p:ext>
            </p:extLst>
          </p:nvPr>
        </p:nvGraphicFramePr>
        <p:xfrm>
          <a:off x="746598" y="658809"/>
          <a:ext cx="4769201" cy="3059999"/>
        </p:xfrm>
        <a:graphic>
          <a:graphicData uri="http://schemas.openxmlformats.org/drawingml/2006/chart">
            <c:chart xmlns:c="http://schemas.openxmlformats.org/drawingml/2006/chart" xmlns:r="http://schemas.openxmlformats.org/officeDocument/2006/relationships" r:id="rId2"/>
          </a:graphicData>
        </a:graphic>
      </p:graphicFrame>
      <p:sp>
        <p:nvSpPr>
          <p:cNvPr id="9" name="Прямоугольник 8">
            <a:extLst>
              <a:ext uri="{FF2B5EF4-FFF2-40B4-BE49-F238E27FC236}">
                <a16:creationId xmlns:a16="http://schemas.microsoft.com/office/drawing/2014/main" id="{F6240A26-0C5E-B24D-9F0B-7C0D1BFB59BE}"/>
              </a:ext>
            </a:extLst>
          </p:cNvPr>
          <p:cNvSpPr/>
          <p:nvPr/>
        </p:nvSpPr>
        <p:spPr>
          <a:xfrm>
            <a:off x="746598" y="3737853"/>
            <a:ext cx="4769201" cy="2800767"/>
          </a:xfrm>
          <a:prstGeom prst="rect">
            <a:avLst/>
          </a:prstGeom>
          <a:solidFill>
            <a:srgbClr val="78A779"/>
          </a:solidFill>
        </p:spPr>
        <p:txBody>
          <a:bodyPr wrap="square">
            <a:spAutoFit/>
          </a:bodyPr>
          <a:lstStyle/>
          <a:p>
            <a:pPr indent="288290" algn="just">
              <a:tabLst>
                <a:tab pos="4017010" algn="l"/>
              </a:tabLst>
            </a:pPr>
            <a:r>
              <a:rPr lang="ru-RU" sz="1600" dirty="0">
                <a:solidFill>
                  <a:schemeClr val="bg1"/>
                </a:solidFill>
              </a:rPr>
              <a:t>С утверждением о том, что респондент перед тем, как что-либо купить, тщательно взвешивает, может он себе позволить покупку или нет, большинство респондентов (42,6 %) полностью согласилось, 35,2 % частично согласно с этим, 14,9 % в большей степени были согласны, 6,9 % почти согласны и только 0,5 % совсем не были согласны.</a:t>
            </a:r>
          </a:p>
          <a:p>
            <a:pPr indent="288290" algn="just">
              <a:tabLst>
                <a:tab pos="4017010" algn="l"/>
              </a:tabLst>
            </a:pPr>
            <a:r>
              <a:rPr lang="ru-RU" sz="1600" dirty="0">
                <a:solidFill>
                  <a:schemeClr val="bg1"/>
                </a:solidFill>
              </a:rPr>
              <a:t>В разрезе областей полностью согласны с данным высказываем жители Туркестанской области – 98%, Северо-Казахстанской области – 84 % и Жамбылской области – 81 %. </a:t>
            </a: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Диаграмма 10">
            <a:extLst>
              <a:ext uri="{FF2B5EF4-FFF2-40B4-BE49-F238E27FC236}">
                <a16:creationId xmlns:a16="http://schemas.microsoft.com/office/drawing/2014/main" id="{A9DE1EE9-1E67-1240-9EBC-6B150282A6FD}"/>
              </a:ext>
            </a:extLst>
          </p:cNvPr>
          <p:cNvGraphicFramePr/>
          <p:nvPr>
            <p:extLst>
              <p:ext uri="{D42A27DB-BD31-4B8C-83A1-F6EECF244321}">
                <p14:modId xmlns:p14="http://schemas.microsoft.com/office/powerpoint/2010/main" val="2374499193"/>
              </p:ext>
            </p:extLst>
          </p:nvPr>
        </p:nvGraphicFramePr>
        <p:xfrm>
          <a:off x="6744072" y="658810"/>
          <a:ext cx="4609728" cy="3079044"/>
        </p:xfrm>
        <a:graphic>
          <a:graphicData uri="http://schemas.openxmlformats.org/drawingml/2006/chart">
            <c:chart xmlns:c="http://schemas.openxmlformats.org/drawingml/2006/chart" xmlns:r="http://schemas.openxmlformats.org/officeDocument/2006/relationships" r:id="rId3"/>
          </a:graphicData>
        </a:graphic>
      </p:graphicFrame>
      <p:sp>
        <p:nvSpPr>
          <p:cNvPr id="12" name="Прямоугольник 11">
            <a:extLst>
              <a:ext uri="{FF2B5EF4-FFF2-40B4-BE49-F238E27FC236}">
                <a16:creationId xmlns:a16="http://schemas.microsoft.com/office/drawing/2014/main" id="{F3B0B67E-90BC-4343-ADCF-8AFD06E83098}"/>
              </a:ext>
            </a:extLst>
          </p:cNvPr>
          <p:cNvSpPr/>
          <p:nvPr/>
        </p:nvSpPr>
        <p:spPr>
          <a:xfrm>
            <a:off x="6744072" y="3702117"/>
            <a:ext cx="4609728" cy="2800767"/>
          </a:xfrm>
          <a:prstGeom prst="rect">
            <a:avLst/>
          </a:prstGeom>
          <a:solidFill>
            <a:srgbClr val="78A779"/>
          </a:solidFill>
        </p:spPr>
        <p:txBody>
          <a:bodyPr wrap="square">
            <a:spAutoFit/>
          </a:bodyPr>
          <a:lstStyle/>
          <a:p>
            <a:pPr algn="just">
              <a:spcAft>
                <a:spcPts val="0"/>
              </a:spcAft>
            </a:pPr>
            <a:r>
              <a:rPr lang="ru-RU" sz="1600" dirty="0">
                <a:solidFill>
                  <a:schemeClr val="bg1"/>
                </a:solidFill>
                <a:ea typeface="Calibri" panose="020F0502020204030204" pitchFamily="34" charset="0"/>
                <a:cs typeface="Times New Roman" panose="02020603050405020304" pitchFamily="18" charset="0"/>
              </a:rPr>
              <a:t>     Распределение ответов на утверждение о том, что респонденты внимательно следят за бюджетом и своими тратами показало следующее.</a:t>
            </a:r>
          </a:p>
          <a:p>
            <a:pPr algn="just">
              <a:spcAft>
                <a:spcPts val="0"/>
              </a:spcAft>
            </a:pPr>
            <a:r>
              <a:rPr lang="ru-RU" sz="1600" dirty="0">
                <a:solidFill>
                  <a:schemeClr val="bg1"/>
                </a:solidFill>
                <a:ea typeface="Calibri" panose="020F0502020204030204" pitchFamily="34" charset="0"/>
                <a:cs typeface="Times New Roman" panose="02020603050405020304" pitchFamily="18" charset="0"/>
              </a:rPr>
              <a:t>     Большинство (40,7 %) полностью с ним согласно, 36,3% опрошенных иногда следят, а иногда не следят за своими расходами.</a:t>
            </a:r>
          </a:p>
          <a:p>
            <a:pPr algn="just">
              <a:spcAft>
                <a:spcPts val="0"/>
              </a:spcAft>
            </a:pPr>
            <a:r>
              <a:rPr lang="ru-RU" sz="1600" dirty="0">
                <a:solidFill>
                  <a:schemeClr val="bg1"/>
                </a:solidFill>
                <a:ea typeface="Calibri" panose="020F0502020204030204" pitchFamily="34" charset="0"/>
                <a:cs typeface="Times New Roman" panose="02020603050405020304" pitchFamily="18" charset="0"/>
              </a:rPr>
              <a:t>14,7 % респондентов, как показало исследование, следят за своим бюджетом, но не всегда.</a:t>
            </a:r>
          </a:p>
          <a:p>
            <a:pPr algn="just">
              <a:spcAft>
                <a:spcPts val="0"/>
              </a:spcAft>
            </a:pPr>
            <a:r>
              <a:rPr lang="ru-RU" sz="1600" dirty="0">
                <a:solidFill>
                  <a:schemeClr val="bg1"/>
                </a:solidFill>
                <a:ea typeface="Calibri" panose="020F0502020204030204" pitchFamily="34" charset="0"/>
                <a:cs typeface="Times New Roman" panose="02020603050405020304" pitchFamily="18" charset="0"/>
              </a:rPr>
              <a:t>      Между тем, 7,1 % не следят за тратами и 1,4 % никогда этого не делали.</a:t>
            </a:r>
            <a:endParaRPr lang="ru-RU" sz="16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476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8E4E0AE8-CA8A-E345-A482-2AD052B1E256}"/>
              </a:ext>
            </a:extLst>
          </p:cNvPr>
          <p:cNvSpPr>
            <a:spLocks noGrp="1"/>
          </p:cNvSpPr>
          <p:nvPr>
            <p:ph type="sldNum" sz="quarter" idx="12"/>
          </p:nvPr>
        </p:nvSpPr>
        <p:spPr/>
        <p:txBody>
          <a:bodyPr/>
          <a:lstStyle/>
          <a:p>
            <a:fld id="{36AE403C-4EB7-40BC-9395-955F62C492F5}" type="slidenum">
              <a:rPr lang="ru-RU" smtClean="0"/>
              <a:pPr/>
              <a:t>42</a:t>
            </a:fld>
            <a:endParaRPr lang="ru-RU" dirty="0"/>
          </a:p>
        </p:txBody>
      </p:sp>
      <p:sp>
        <p:nvSpPr>
          <p:cNvPr id="5" name="Заголовок 4">
            <a:extLst>
              <a:ext uri="{FF2B5EF4-FFF2-40B4-BE49-F238E27FC236}">
                <a16:creationId xmlns:a16="http://schemas.microsoft.com/office/drawing/2014/main" id="{AF2A00A0-6933-C145-AD8B-159D0B3FD17F}"/>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6" name="Равнобедренный треугольник 24">
            <a:extLst>
              <a:ext uri="{FF2B5EF4-FFF2-40B4-BE49-F238E27FC236}">
                <a16:creationId xmlns:a16="http://schemas.microsoft.com/office/drawing/2014/main" id="{58CE754B-2605-3345-86B4-3DF76E3AF746}"/>
              </a:ext>
            </a:extLst>
          </p:cNvPr>
          <p:cNvSpPr/>
          <p:nvPr/>
        </p:nvSpPr>
        <p:spPr>
          <a:xfrm rot="5400000">
            <a:off x="219990" y="20487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Диаграмма 6">
            <a:extLst>
              <a:ext uri="{FF2B5EF4-FFF2-40B4-BE49-F238E27FC236}">
                <a16:creationId xmlns:a16="http://schemas.microsoft.com/office/drawing/2014/main" id="{2BB706ED-A5B2-3C41-BED0-E39722BD4664}"/>
              </a:ext>
            </a:extLst>
          </p:cNvPr>
          <p:cNvGraphicFramePr/>
          <p:nvPr>
            <p:extLst>
              <p:ext uri="{D42A27DB-BD31-4B8C-83A1-F6EECF244321}">
                <p14:modId xmlns:p14="http://schemas.microsoft.com/office/powerpoint/2010/main" val="3200755386"/>
              </p:ext>
            </p:extLst>
          </p:nvPr>
        </p:nvGraphicFramePr>
        <p:xfrm>
          <a:off x="381000" y="609706"/>
          <a:ext cx="5480193" cy="3563962"/>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a:extLst>
              <a:ext uri="{FF2B5EF4-FFF2-40B4-BE49-F238E27FC236}">
                <a16:creationId xmlns:a16="http://schemas.microsoft.com/office/drawing/2014/main" id="{1B7A70F2-E271-1142-AAC1-1FCD2B94A380}"/>
              </a:ext>
            </a:extLst>
          </p:cNvPr>
          <p:cNvSpPr/>
          <p:nvPr/>
        </p:nvSpPr>
        <p:spPr>
          <a:xfrm>
            <a:off x="395229" y="4302621"/>
            <a:ext cx="5465964" cy="2062103"/>
          </a:xfrm>
          <a:prstGeom prst="rect">
            <a:avLst/>
          </a:prstGeom>
          <a:solidFill>
            <a:schemeClr val="accent2">
              <a:lumMod val="60000"/>
              <a:lumOff val="40000"/>
            </a:schemeClr>
          </a:solidFill>
        </p:spPr>
        <p:txBody>
          <a:bodyPr wrap="square">
            <a:spAutoFit/>
          </a:bodyPr>
          <a:lstStyle/>
          <a:p>
            <a:pPr algn="just">
              <a:spcAft>
                <a:spcPts val="0"/>
              </a:spcAft>
            </a:pPr>
            <a:r>
              <a:rPr lang="ru-RU" sz="1600" dirty="0">
                <a:ea typeface="Calibri" panose="020F0502020204030204" pitchFamily="34" charset="0"/>
                <a:cs typeface="Times New Roman" panose="02020603050405020304" pitchFamily="18" charset="0"/>
              </a:rPr>
              <a:t>Основная часть респондентов (40,4 %) согласилась с утверждением, что они скорее живут сегодняшним днем и тратят деньги сейчас, не откладывая. </a:t>
            </a:r>
          </a:p>
          <a:p>
            <a:pPr algn="just">
              <a:spcAft>
                <a:spcPts val="0"/>
              </a:spcAft>
            </a:pPr>
            <a:r>
              <a:rPr lang="ru-RU" sz="1600" dirty="0">
                <a:ea typeface="Calibri" panose="020F0502020204030204" pitchFamily="34" charset="0"/>
                <a:cs typeface="Times New Roman" panose="02020603050405020304" pitchFamily="18" charset="0"/>
              </a:rPr>
              <a:t>19,2 % почти не согласны с таким утверждением, 18,5 % совсем не согласны с этим. </a:t>
            </a:r>
          </a:p>
          <a:p>
            <a:pPr algn="just">
              <a:spcAft>
                <a:spcPts val="0"/>
              </a:spcAft>
            </a:pPr>
            <a:r>
              <a:rPr lang="ru-RU" sz="1600" dirty="0">
                <a:ea typeface="Calibri" panose="020F0502020204030204" pitchFamily="34" charset="0"/>
                <a:cs typeface="Times New Roman" panose="02020603050405020304" pitchFamily="18" charset="0"/>
              </a:rPr>
              <a:t>Но 12,5 % и 8,9 % согласны с тем, что не думают о своем финансовом будущем и живут одним днем, то есть тратят деньги по принципу «здесь и сейчас».</a:t>
            </a:r>
            <a:endParaRPr lang="ru-RU" sz="1600" dirty="0">
              <a:effectLst/>
              <a:ea typeface="Calibri" panose="020F0502020204030204" pitchFamily="34" charset="0"/>
              <a:cs typeface="Times New Roman" panose="02020603050405020304" pitchFamily="18" charset="0"/>
            </a:endParaRPr>
          </a:p>
        </p:txBody>
      </p:sp>
      <p:graphicFrame>
        <p:nvGraphicFramePr>
          <p:cNvPr id="9" name="Диаграмма 8">
            <a:extLst>
              <a:ext uri="{FF2B5EF4-FFF2-40B4-BE49-F238E27FC236}">
                <a16:creationId xmlns:a16="http://schemas.microsoft.com/office/drawing/2014/main" id="{79C311D8-B863-BA40-BC9C-A3F8BB3DCEE5}"/>
              </a:ext>
            </a:extLst>
          </p:cNvPr>
          <p:cNvGraphicFramePr/>
          <p:nvPr>
            <p:extLst>
              <p:ext uri="{D42A27DB-BD31-4B8C-83A1-F6EECF244321}">
                <p14:modId xmlns:p14="http://schemas.microsoft.com/office/powerpoint/2010/main" val="1347672704"/>
              </p:ext>
            </p:extLst>
          </p:nvPr>
        </p:nvGraphicFramePr>
        <p:xfrm>
          <a:off x="6398349" y="609706"/>
          <a:ext cx="5445000" cy="3563962"/>
        </p:xfrm>
        <a:graphic>
          <a:graphicData uri="http://schemas.openxmlformats.org/drawingml/2006/chart">
            <c:chart xmlns:c="http://schemas.openxmlformats.org/drawingml/2006/chart" xmlns:r="http://schemas.openxmlformats.org/officeDocument/2006/relationships" r:id="rId3"/>
          </a:graphicData>
        </a:graphic>
      </p:graphicFrame>
      <p:sp>
        <p:nvSpPr>
          <p:cNvPr id="10" name="Прямоугольник 9">
            <a:extLst>
              <a:ext uri="{FF2B5EF4-FFF2-40B4-BE49-F238E27FC236}">
                <a16:creationId xmlns:a16="http://schemas.microsoft.com/office/drawing/2014/main" id="{FF2E7325-1D7F-8B4D-82A2-A40C0B7CF8F8}"/>
              </a:ext>
            </a:extLst>
          </p:cNvPr>
          <p:cNvSpPr/>
          <p:nvPr/>
        </p:nvSpPr>
        <p:spPr>
          <a:xfrm>
            <a:off x="6397258" y="4302621"/>
            <a:ext cx="5446091" cy="2062103"/>
          </a:xfrm>
          <a:prstGeom prst="rect">
            <a:avLst/>
          </a:prstGeom>
          <a:solidFill>
            <a:schemeClr val="accent2">
              <a:lumMod val="60000"/>
              <a:lumOff val="40000"/>
            </a:schemeClr>
          </a:solidFill>
        </p:spPr>
        <p:txBody>
          <a:bodyPr wrap="square">
            <a:spAutoFit/>
          </a:bodyPr>
          <a:lstStyle/>
          <a:p>
            <a:pPr algn="just">
              <a:spcAft>
                <a:spcPts val="0"/>
              </a:spcAft>
            </a:pPr>
            <a:r>
              <a:rPr lang="ru-RU" sz="1600" dirty="0">
                <a:ea typeface="Calibri" panose="020F0502020204030204" pitchFamily="34" charset="0"/>
                <a:cs typeface="Times New Roman" panose="02020603050405020304" pitchFamily="18" charset="0"/>
              </a:rPr>
              <a:t>На вопрос о том, остаются ли у респондентов обычно деньги после обязательных ежемесячных трат, которые они откладывают, треть опрошенных (35,2 %) ответила, что частично, у 34,2 % свободных денег нет, у 30,6 % остаются всегда. Такое распределение мнений может говорить о тенденции, связанной с формированием у граждан стратегии экономии и рационального подхода к формированию сбережений.</a:t>
            </a:r>
            <a:endParaRPr lang="ru-RU"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278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A6E92D2-26A6-4A41-8662-7A2CB652A6CC}"/>
              </a:ext>
            </a:extLst>
          </p:cNvPr>
          <p:cNvSpPr>
            <a:spLocks noGrp="1"/>
          </p:cNvSpPr>
          <p:nvPr>
            <p:ph type="sldNum" sz="quarter" idx="12"/>
          </p:nvPr>
        </p:nvSpPr>
        <p:spPr/>
        <p:txBody>
          <a:bodyPr/>
          <a:lstStyle/>
          <a:p>
            <a:fld id="{36AE403C-4EB7-40BC-9395-955F62C492F5}" type="slidenum">
              <a:rPr lang="ru-RU" smtClean="0"/>
              <a:pPr/>
              <a:t>43</a:t>
            </a:fld>
            <a:endParaRPr lang="ru-RU" dirty="0"/>
          </a:p>
        </p:txBody>
      </p:sp>
      <p:sp>
        <p:nvSpPr>
          <p:cNvPr id="5" name="Заголовок 4">
            <a:extLst>
              <a:ext uri="{FF2B5EF4-FFF2-40B4-BE49-F238E27FC236}">
                <a16:creationId xmlns:a16="http://schemas.microsoft.com/office/drawing/2014/main" id="{6D8DF5CA-E4FF-4D4F-B8E3-30F57BEABACD}"/>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6" name="Равнобедренный треугольник 24">
            <a:extLst>
              <a:ext uri="{FF2B5EF4-FFF2-40B4-BE49-F238E27FC236}">
                <a16:creationId xmlns:a16="http://schemas.microsoft.com/office/drawing/2014/main" id="{E48AC653-3787-114C-A558-0836A6E0807E}"/>
              </a:ext>
            </a:extLst>
          </p:cNvPr>
          <p:cNvSpPr/>
          <p:nvPr/>
        </p:nvSpPr>
        <p:spPr>
          <a:xfrm rot="5400000">
            <a:off x="2095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Диаграмма 6">
            <a:extLst>
              <a:ext uri="{FF2B5EF4-FFF2-40B4-BE49-F238E27FC236}">
                <a16:creationId xmlns:a16="http://schemas.microsoft.com/office/drawing/2014/main" id="{FECA2FDB-8C88-BF47-82D2-69E6B5BE4092}"/>
              </a:ext>
            </a:extLst>
          </p:cNvPr>
          <p:cNvGraphicFramePr/>
          <p:nvPr>
            <p:extLst>
              <p:ext uri="{D42A27DB-BD31-4B8C-83A1-F6EECF244321}">
                <p14:modId xmlns:p14="http://schemas.microsoft.com/office/powerpoint/2010/main" val="3308167639"/>
              </p:ext>
            </p:extLst>
          </p:nvPr>
        </p:nvGraphicFramePr>
        <p:xfrm>
          <a:off x="216665" y="863345"/>
          <a:ext cx="4784138" cy="3735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a:extLst>
              <a:ext uri="{FF2B5EF4-FFF2-40B4-BE49-F238E27FC236}">
                <a16:creationId xmlns:a16="http://schemas.microsoft.com/office/drawing/2014/main" id="{D160861D-1FF6-A544-9112-9EE7B22ABDA9}"/>
              </a:ext>
            </a:extLst>
          </p:cNvPr>
          <p:cNvGraphicFramePr/>
          <p:nvPr>
            <p:extLst>
              <p:ext uri="{D42A27DB-BD31-4B8C-83A1-F6EECF244321}">
                <p14:modId xmlns:p14="http://schemas.microsoft.com/office/powerpoint/2010/main" val="2742521288"/>
              </p:ext>
            </p:extLst>
          </p:nvPr>
        </p:nvGraphicFramePr>
        <p:xfrm>
          <a:off x="6230096" y="1134000"/>
          <a:ext cx="5112000" cy="301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a:extLst>
              <a:ext uri="{FF2B5EF4-FFF2-40B4-BE49-F238E27FC236}">
                <a16:creationId xmlns:a16="http://schemas.microsoft.com/office/drawing/2014/main" id="{6E3F92AE-C383-BE43-BD77-7741F3913A6A}"/>
              </a:ext>
            </a:extLst>
          </p:cNvPr>
          <p:cNvSpPr/>
          <p:nvPr/>
        </p:nvSpPr>
        <p:spPr>
          <a:xfrm>
            <a:off x="5879976" y="4598345"/>
            <a:ext cx="5292476" cy="1569660"/>
          </a:xfrm>
          <a:prstGeom prst="rect">
            <a:avLst/>
          </a:prstGeom>
        </p:spPr>
        <p:txBody>
          <a:bodyPr wrap="square" anchor="ctr">
            <a:spAutoFit/>
          </a:bodyPr>
          <a:lstStyle/>
          <a:p>
            <a:pPr marL="457200" algn="just">
              <a:spcAft>
                <a:spcPts val="0"/>
              </a:spcAft>
            </a:pPr>
            <a:r>
              <a:rPr lang="ru-RU" sz="1600" dirty="0">
                <a:ea typeface="Calibri" panose="020F0502020204030204" pitchFamily="34" charset="0"/>
                <a:cs typeface="Times New Roman" panose="02020603050405020304" pitchFamily="18" charset="0"/>
              </a:rPr>
              <a:t>Отвечая на вопрос о том, что делали респонденты в этой ситуации, были получены данные, что 37,7 % брали в долг деньги, 30,3 % опрошенных начинали использовать личные сбережения, накопления,     30,1 % брали кредит, и только 15,6 % не сталкивались с такой ситуацией.</a:t>
            </a:r>
            <a:endParaRPr lang="ru-RU" sz="1600" dirty="0">
              <a:effectLst/>
              <a:ea typeface="Calibri" panose="020F0502020204030204" pitchFamily="34"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87D03B7D-D0E7-ED49-B495-1F44C07B636F}"/>
              </a:ext>
            </a:extLst>
          </p:cNvPr>
          <p:cNvSpPr/>
          <p:nvPr/>
        </p:nvSpPr>
        <p:spPr>
          <a:xfrm>
            <a:off x="21468" y="4549676"/>
            <a:ext cx="5174532" cy="1815882"/>
          </a:xfrm>
          <a:prstGeom prst="rect">
            <a:avLst/>
          </a:prstGeom>
        </p:spPr>
        <p:txBody>
          <a:bodyPr wrap="square">
            <a:spAutoFit/>
          </a:bodyPr>
          <a:lstStyle/>
          <a:p>
            <a:pPr marL="457200" algn="just">
              <a:spcAft>
                <a:spcPts val="0"/>
              </a:spcAft>
            </a:pPr>
            <a:r>
              <a:rPr lang="ru-RU" sz="1600" dirty="0">
                <a:ea typeface="Calibri" panose="020F0502020204030204" pitchFamily="34" charset="0"/>
                <a:cs typeface="Times New Roman" panose="02020603050405020304" pitchFamily="18" charset="0"/>
              </a:rPr>
              <a:t>За последние 12 месяцев 35,3 % опрошенных попадали в ситуацию, когда их доходы не покрывали их расходы, и практически столько же респондентов указали, что никогда не попадали в такую ситуацию (33,4 %). У 16,3 % такая ситуация возникала редко, у 15,1 % такая ситуация возникала часто. </a:t>
            </a:r>
            <a:endParaRPr lang="ru-RU"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823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3737577-03B5-AE41-A163-3A50BC0C1E5F}"/>
              </a:ext>
            </a:extLst>
          </p:cNvPr>
          <p:cNvSpPr>
            <a:spLocks noGrp="1"/>
          </p:cNvSpPr>
          <p:nvPr>
            <p:ph type="sldNum" sz="quarter" idx="12"/>
          </p:nvPr>
        </p:nvSpPr>
        <p:spPr/>
        <p:txBody>
          <a:bodyPr/>
          <a:lstStyle/>
          <a:p>
            <a:fld id="{36AE403C-4EB7-40BC-9395-955F62C492F5}" type="slidenum">
              <a:rPr lang="ru-RU" smtClean="0"/>
              <a:pPr/>
              <a:t>44</a:t>
            </a:fld>
            <a:endParaRPr lang="ru-RU" dirty="0"/>
          </a:p>
        </p:txBody>
      </p:sp>
      <p:sp>
        <p:nvSpPr>
          <p:cNvPr id="5" name="Заголовок 4">
            <a:extLst>
              <a:ext uri="{FF2B5EF4-FFF2-40B4-BE49-F238E27FC236}">
                <a16:creationId xmlns:a16="http://schemas.microsoft.com/office/drawing/2014/main" id="{D30FE6B7-2ED7-AD45-BD4C-477A5C295FD6}"/>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 2.2. Управление собственными финансовыми средствами</a:t>
            </a:r>
          </a:p>
        </p:txBody>
      </p:sp>
      <p:sp>
        <p:nvSpPr>
          <p:cNvPr id="6" name="Равнобедренный треугольник 24">
            <a:extLst>
              <a:ext uri="{FF2B5EF4-FFF2-40B4-BE49-F238E27FC236}">
                <a16:creationId xmlns:a16="http://schemas.microsoft.com/office/drawing/2014/main" id="{D3BA8AEF-8794-0545-9907-0254183EDC15}"/>
              </a:ext>
            </a:extLst>
          </p:cNvPr>
          <p:cNvSpPr/>
          <p:nvPr/>
        </p:nvSpPr>
        <p:spPr>
          <a:xfrm rot="5400000">
            <a:off x="328637" y="225589"/>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E064B64-8468-BA42-B9AA-89E30A3CEB80}"/>
              </a:ext>
            </a:extLst>
          </p:cNvPr>
          <p:cNvSpPr/>
          <p:nvPr/>
        </p:nvSpPr>
        <p:spPr>
          <a:xfrm>
            <a:off x="220460" y="749467"/>
            <a:ext cx="5210465" cy="461665"/>
          </a:xfrm>
          <a:prstGeom prst="rect">
            <a:avLst/>
          </a:prstGeom>
        </p:spPr>
        <p:txBody>
          <a:bodyPr wrap="none">
            <a:spAutoFit/>
          </a:bodyPr>
          <a:lstStyle/>
          <a:p>
            <a:r>
              <a:rPr lang="ru-RU" sz="2400" b="1" dirty="0">
                <a:solidFill>
                  <a:schemeClr val="accent1"/>
                </a:solidFill>
              </a:rPr>
              <a:t>Типы  сбережений по областям, в %</a:t>
            </a:r>
            <a:r>
              <a:rPr lang="en-US" sz="2400" b="1" dirty="0">
                <a:solidFill>
                  <a:schemeClr val="accent1"/>
                </a:solidFill>
              </a:rPr>
              <a:t>*</a:t>
            </a:r>
            <a:r>
              <a:rPr lang="ru-RU" sz="2400" b="1" dirty="0">
                <a:solidFill>
                  <a:schemeClr val="accent1"/>
                </a:solidFill>
              </a:rPr>
              <a:t> </a:t>
            </a:r>
          </a:p>
        </p:txBody>
      </p:sp>
      <p:sp>
        <p:nvSpPr>
          <p:cNvPr id="11" name="Прямоугольник 10">
            <a:extLst>
              <a:ext uri="{FF2B5EF4-FFF2-40B4-BE49-F238E27FC236}">
                <a16:creationId xmlns:a16="http://schemas.microsoft.com/office/drawing/2014/main" id="{A7B78AE3-4A51-C24F-B203-13181D45CDB2}"/>
              </a:ext>
            </a:extLst>
          </p:cNvPr>
          <p:cNvSpPr/>
          <p:nvPr/>
        </p:nvSpPr>
        <p:spPr>
          <a:xfrm>
            <a:off x="9646265" y="1211132"/>
            <a:ext cx="2430361" cy="5478423"/>
          </a:xfrm>
          <a:prstGeom prst="rect">
            <a:avLst/>
          </a:prstGeom>
          <a:solidFill>
            <a:srgbClr val="FFD579"/>
          </a:solidFill>
          <a:ln w="19050">
            <a:solidFill>
              <a:schemeClr val="bg1">
                <a:lumMod val="50000"/>
              </a:schemeClr>
            </a:solidFill>
          </a:ln>
        </p:spPr>
        <p:txBody>
          <a:bodyPr wrap="square">
            <a:spAutoFit/>
          </a:bodyPr>
          <a:lstStyle/>
          <a:p>
            <a:pPr algn="just"/>
            <a:r>
              <a:rPr lang="ru-RU" sz="1400" dirty="0"/>
              <a:t>Из данных, указанных в графике, видно, что в  региональном срезе высокий  процент  респондентов, хранящих деньги  дома, проживает в  Туркестанской, Жамбылской и Актюбинской  областях – от 92% до 88%. </a:t>
            </a:r>
          </a:p>
          <a:p>
            <a:pPr algn="just"/>
            <a:r>
              <a:rPr lang="ru-RU" sz="1400" dirty="0"/>
              <a:t>Стараются  хранить деньги  на депозитах респонденты, проживающие в Акмолинской области (47 %), Восточно-Казахстанской (ВКО) (54 %), Западно-Казахстанской (ЗКО)  (77 %)  и  Костанайской областях        (40 %). </a:t>
            </a:r>
          </a:p>
          <a:p>
            <a:pPr algn="just"/>
            <a:r>
              <a:rPr lang="ru-RU" sz="1400" dirty="0"/>
              <a:t>В  крупных городах (Нур-Султан, Алматы, Шымкент) респонденты  стараются  хранить деньги  на  депозитах или давать в долг членам  семьи – от 30 % до 50 %.</a:t>
            </a:r>
          </a:p>
        </p:txBody>
      </p:sp>
      <p:graphicFrame>
        <p:nvGraphicFramePr>
          <p:cNvPr id="12" name="Диаграмма 11">
            <a:extLst>
              <a:ext uri="{FF2B5EF4-FFF2-40B4-BE49-F238E27FC236}">
                <a16:creationId xmlns:a16="http://schemas.microsoft.com/office/drawing/2014/main" id="{DC0ABDD4-B882-9A41-97BE-F054740EB64B}"/>
              </a:ext>
            </a:extLst>
          </p:cNvPr>
          <p:cNvGraphicFramePr>
            <a:graphicFrameLocks/>
          </p:cNvGraphicFramePr>
          <p:nvPr>
            <p:extLst>
              <p:ext uri="{D42A27DB-BD31-4B8C-83A1-F6EECF244321}">
                <p14:modId xmlns:p14="http://schemas.microsoft.com/office/powerpoint/2010/main" val="2225975597"/>
              </p:ext>
            </p:extLst>
          </p:nvPr>
        </p:nvGraphicFramePr>
        <p:xfrm>
          <a:off x="93739" y="1258128"/>
          <a:ext cx="9888461" cy="5113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938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79115C7-BBE5-5946-A0E5-CBC8EFA7B9C3}"/>
              </a:ext>
            </a:extLst>
          </p:cNvPr>
          <p:cNvSpPr>
            <a:spLocks noGrp="1"/>
          </p:cNvSpPr>
          <p:nvPr>
            <p:ph type="sldNum" sz="quarter" idx="12"/>
          </p:nvPr>
        </p:nvSpPr>
        <p:spPr>
          <a:xfrm>
            <a:off x="10686000" y="6356350"/>
            <a:ext cx="667800" cy="365125"/>
          </a:xfrm>
        </p:spPr>
        <p:txBody>
          <a:bodyPr/>
          <a:lstStyle/>
          <a:p>
            <a:fld id="{36AE403C-4EB7-40BC-9395-955F62C492F5}" type="slidenum">
              <a:rPr lang="ru-RU" smtClean="0"/>
              <a:pPr/>
              <a:t>45</a:t>
            </a:fld>
            <a:endParaRPr lang="ru-RU" dirty="0"/>
          </a:p>
        </p:txBody>
      </p:sp>
      <p:sp>
        <p:nvSpPr>
          <p:cNvPr id="6" name="Заголовок 4">
            <a:extLst>
              <a:ext uri="{FF2B5EF4-FFF2-40B4-BE49-F238E27FC236}">
                <a16:creationId xmlns:a16="http://schemas.microsoft.com/office/drawing/2014/main" id="{3300EB64-5398-2949-AEBB-2F04356DE502}"/>
              </a:ext>
            </a:extLst>
          </p:cNvPr>
          <p:cNvSpPr txBox="1">
            <a:spLocks/>
          </p:cNvSpPr>
          <p:nvPr/>
        </p:nvSpPr>
        <p:spPr>
          <a:xfrm>
            <a:off x="5529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7" name="Равнобедренный треугольник 24">
            <a:extLst>
              <a:ext uri="{FF2B5EF4-FFF2-40B4-BE49-F238E27FC236}">
                <a16:creationId xmlns:a16="http://schemas.microsoft.com/office/drawing/2014/main" id="{49C3A7C1-6B4C-C74F-B048-F4C4819FEBB1}"/>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10" name="Диаграмма 9">
            <a:extLst>
              <a:ext uri="{FF2B5EF4-FFF2-40B4-BE49-F238E27FC236}">
                <a16:creationId xmlns:a16="http://schemas.microsoft.com/office/drawing/2014/main" id="{DB73D4F4-3CE4-5C49-8ED7-AECF1620EBA7}"/>
              </a:ext>
            </a:extLst>
          </p:cNvPr>
          <p:cNvGraphicFramePr/>
          <p:nvPr>
            <p:extLst>
              <p:ext uri="{D42A27DB-BD31-4B8C-83A1-F6EECF244321}">
                <p14:modId xmlns:p14="http://schemas.microsoft.com/office/powerpoint/2010/main" val="2795239529"/>
              </p:ext>
            </p:extLst>
          </p:nvPr>
        </p:nvGraphicFramePr>
        <p:xfrm>
          <a:off x="354320" y="899151"/>
          <a:ext cx="6390000" cy="5229849"/>
        </p:xfrm>
        <a:graphic>
          <a:graphicData uri="http://schemas.openxmlformats.org/drawingml/2006/chart">
            <c:chart xmlns:c="http://schemas.openxmlformats.org/drawingml/2006/chart" xmlns:r="http://schemas.openxmlformats.org/officeDocument/2006/relationships" r:id="rId2"/>
          </a:graphicData>
        </a:graphic>
      </p:graphicFrame>
      <p:pic>
        <p:nvPicPr>
          <p:cNvPr id="11" name="Рисунок 10">
            <a:extLst>
              <a:ext uri="{FF2B5EF4-FFF2-40B4-BE49-F238E27FC236}">
                <a16:creationId xmlns:a16="http://schemas.microsoft.com/office/drawing/2014/main" id="{0E3B0130-C549-E84D-AA90-5E621BC35A99}"/>
              </a:ext>
            </a:extLst>
          </p:cNvPr>
          <p:cNvPicPr>
            <a:picLocks noChangeAspect="1"/>
          </p:cNvPicPr>
          <p:nvPr/>
        </p:nvPicPr>
        <p:blipFill>
          <a:blip r:embed="rId3"/>
          <a:stretch>
            <a:fillRect/>
          </a:stretch>
        </p:blipFill>
        <p:spPr>
          <a:xfrm>
            <a:off x="7046379" y="899151"/>
            <a:ext cx="4576455" cy="2745873"/>
          </a:xfrm>
          <a:prstGeom prst="rect">
            <a:avLst/>
          </a:prstGeom>
        </p:spPr>
      </p:pic>
      <p:sp>
        <p:nvSpPr>
          <p:cNvPr id="5" name="Прямоугольник 4">
            <a:extLst>
              <a:ext uri="{FF2B5EF4-FFF2-40B4-BE49-F238E27FC236}">
                <a16:creationId xmlns:a16="http://schemas.microsoft.com/office/drawing/2014/main" id="{1151F3E8-D402-D244-8965-6970AFC0D992}"/>
              </a:ext>
            </a:extLst>
          </p:cNvPr>
          <p:cNvSpPr/>
          <p:nvPr/>
        </p:nvSpPr>
        <p:spPr>
          <a:xfrm>
            <a:off x="7026356" y="4087102"/>
            <a:ext cx="4616500" cy="2062103"/>
          </a:xfrm>
          <a:prstGeom prst="rect">
            <a:avLst/>
          </a:prstGeom>
          <a:solidFill>
            <a:schemeClr val="accent2"/>
          </a:solidFill>
        </p:spPr>
        <p:txBody>
          <a:bodyPr wrap="square">
            <a:spAutoFit/>
          </a:bodyPr>
          <a:lstStyle/>
          <a:p>
            <a:pPr algn="just">
              <a:spcAft>
                <a:spcPts val="0"/>
              </a:spcAft>
            </a:pPr>
            <a:r>
              <a:rPr lang="ru-RU" sz="1600" dirty="0">
                <a:ea typeface="Calibri" panose="020F0502020204030204" pitchFamily="34" charset="0"/>
                <a:cs typeface="Times New Roman" panose="02020603050405020304" pitchFamily="18" charset="0"/>
              </a:rPr>
              <a:t>Большинство участников анкетирования указали, что они откладывают деньги только тогда, когда у них что-то остается – 47,1 %. </a:t>
            </a:r>
          </a:p>
          <a:p>
            <a:pPr algn="just">
              <a:spcAft>
                <a:spcPts val="0"/>
              </a:spcAft>
            </a:pPr>
            <a:r>
              <a:rPr lang="ru-RU" sz="1600" dirty="0">
                <a:ea typeface="Calibri" panose="020F0502020204030204" pitchFamily="34" charset="0"/>
                <a:cs typeface="Times New Roman" panose="02020603050405020304" pitchFamily="18" charset="0"/>
              </a:rPr>
              <a:t>Тех, кто откладывает некоторое количество денег каждую неделю или месяц – 27,5 %. </a:t>
            </a:r>
          </a:p>
          <a:p>
            <a:pPr algn="just">
              <a:spcAft>
                <a:spcPts val="0"/>
              </a:spcAft>
            </a:pPr>
            <a:r>
              <a:rPr lang="ru-RU" sz="1600" dirty="0">
                <a:ea typeface="Calibri" panose="020F0502020204030204" pitchFamily="34" charset="0"/>
                <a:cs typeface="Times New Roman" panose="02020603050405020304" pitchFamily="18" charset="0"/>
              </a:rPr>
              <a:t>Тех, кто откладывает деньги только тогда, когда хочет что-то купить – 6,9 %.</a:t>
            </a:r>
          </a:p>
          <a:p>
            <a:pPr algn="just">
              <a:spcAft>
                <a:spcPts val="0"/>
              </a:spcAft>
            </a:pPr>
            <a:r>
              <a:rPr lang="ru-RU" sz="1600" dirty="0">
                <a:ea typeface="Calibri" panose="020F0502020204030204" pitchFamily="34" charset="0"/>
                <a:cs typeface="Times New Roman" panose="02020603050405020304" pitchFamily="18" charset="0"/>
              </a:rPr>
              <a:t>И только 10,6 % не откладывают деньги вообще.  </a:t>
            </a:r>
          </a:p>
        </p:txBody>
      </p:sp>
    </p:spTree>
    <p:extLst>
      <p:ext uri="{BB962C8B-B14F-4D97-AF65-F5344CB8AC3E}">
        <p14:creationId xmlns:p14="http://schemas.microsoft.com/office/powerpoint/2010/main" val="387854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D9E41EC-B58E-6245-B579-5B2D86C84434}"/>
              </a:ext>
            </a:extLst>
          </p:cNvPr>
          <p:cNvSpPr>
            <a:spLocks noGrp="1"/>
          </p:cNvSpPr>
          <p:nvPr>
            <p:ph type="sldNum" sz="quarter" idx="12"/>
          </p:nvPr>
        </p:nvSpPr>
        <p:spPr/>
        <p:txBody>
          <a:bodyPr/>
          <a:lstStyle/>
          <a:p>
            <a:fld id="{36AE403C-4EB7-40BC-9395-955F62C492F5}" type="slidenum">
              <a:rPr lang="ru-RU" smtClean="0"/>
              <a:pPr/>
              <a:t>46</a:t>
            </a:fld>
            <a:endParaRPr lang="ru-RU" dirty="0"/>
          </a:p>
        </p:txBody>
      </p:sp>
      <p:sp>
        <p:nvSpPr>
          <p:cNvPr id="6" name="Равнобедренный треугольник 24">
            <a:extLst>
              <a:ext uri="{FF2B5EF4-FFF2-40B4-BE49-F238E27FC236}">
                <a16:creationId xmlns:a16="http://schemas.microsoft.com/office/drawing/2014/main" id="{F3AE2932-CA06-2B44-8D7D-3B17F30A66EA}"/>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4828F839-2712-BE44-AC07-B277B4FFDBBB}"/>
              </a:ext>
            </a:extLst>
          </p:cNvPr>
          <p:cNvSpPr/>
          <p:nvPr/>
        </p:nvSpPr>
        <p:spPr>
          <a:xfrm>
            <a:off x="335506" y="619530"/>
            <a:ext cx="6111417" cy="461665"/>
          </a:xfrm>
          <a:prstGeom prst="rect">
            <a:avLst/>
          </a:prstGeom>
        </p:spPr>
        <p:txBody>
          <a:bodyPr wrap="none">
            <a:spAutoFit/>
          </a:bodyPr>
          <a:lstStyle/>
          <a:p>
            <a:r>
              <a:rPr lang="ru-RU" sz="2400" b="1" dirty="0">
                <a:solidFill>
                  <a:srgbClr val="7A4300"/>
                </a:solidFill>
              </a:rPr>
              <a:t>Источники накоплений по областям, в %</a:t>
            </a:r>
            <a:r>
              <a:rPr lang="en-US" sz="2400" b="1" dirty="0">
                <a:solidFill>
                  <a:srgbClr val="7A4300"/>
                </a:solidFill>
              </a:rPr>
              <a:t>* </a:t>
            </a:r>
            <a:r>
              <a:rPr lang="ru-RU" sz="2400" b="1" dirty="0">
                <a:solidFill>
                  <a:srgbClr val="7A4300"/>
                </a:solidFill>
              </a:rPr>
              <a:t> </a:t>
            </a:r>
          </a:p>
        </p:txBody>
      </p:sp>
      <p:sp>
        <p:nvSpPr>
          <p:cNvPr id="9" name="Прямоугольник 8">
            <a:extLst>
              <a:ext uri="{FF2B5EF4-FFF2-40B4-BE49-F238E27FC236}">
                <a16:creationId xmlns:a16="http://schemas.microsoft.com/office/drawing/2014/main" id="{DD0B85AF-1D87-5744-A065-94CF33DCED45}"/>
              </a:ext>
            </a:extLst>
          </p:cNvPr>
          <p:cNvSpPr/>
          <p:nvPr/>
        </p:nvSpPr>
        <p:spPr>
          <a:xfrm>
            <a:off x="191284" y="5669356"/>
            <a:ext cx="11822155" cy="738664"/>
          </a:xfrm>
          <a:prstGeom prst="rect">
            <a:avLst/>
          </a:prstGeom>
          <a:solidFill>
            <a:schemeClr val="accent2">
              <a:lumMod val="60000"/>
              <a:lumOff val="40000"/>
            </a:schemeClr>
          </a:solidFill>
          <a:ln w="19050">
            <a:solidFill>
              <a:srgbClr val="407742"/>
            </a:solidFill>
          </a:ln>
        </p:spPr>
        <p:txBody>
          <a:bodyPr wrap="square">
            <a:spAutoFit/>
          </a:bodyPr>
          <a:lstStyle/>
          <a:p>
            <a:pPr algn="just"/>
            <a:r>
              <a:rPr lang="ru-RU" sz="1400" b="1" dirty="0"/>
              <a:t>Накопление – основа  финансовой независимости. </a:t>
            </a:r>
            <a:r>
              <a:rPr lang="ru-RU" sz="1400" dirty="0"/>
              <a:t>Создание сбережений – полезная привычка, поддерживающая чувство защищенности и стабильности. Из данных таблицы видно, что респонденты, в большинстве своем, стремятся  регулярно откладывать часть своего бюджета для  создания финансовой «подушки  безопасности». Эта  тенденция прослеживается  и  в  разбивке по областям.</a:t>
            </a:r>
            <a:r>
              <a:rPr lang="ru-RU" sz="1400" b="1" dirty="0"/>
              <a:t> </a:t>
            </a:r>
            <a:endParaRPr lang="ru-RU" sz="1400" dirty="0"/>
          </a:p>
        </p:txBody>
      </p:sp>
      <p:graphicFrame>
        <p:nvGraphicFramePr>
          <p:cNvPr id="8" name="Диаграмма 7">
            <a:extLst>
              <a:ext uri="{FF2B5EF4-FFF2-40B4-BE49-F238E27FC236}">
                <a16:creationId xmlns:a16="http://schemas.microsoft.com/office/drawing/2014/main" id="{DFD50E0D-E511-734A-8686-99CE0C3F3078}"/>
              </a:ext>
            </a:extLst>
          </p:cNvPr>
          <p:cNvGraphicFramePr>
            <a:graphicFrameLocks/>
          </p:cNvGraphicFramePr>
          <p:nvPr>
            <p:extLst>
              <p:ext uri="{D42A27DB-BD31-4B8C-83A1-F6EECF244321}">
                <p14:modId xmlns:p14="http://schemas.microsoft.com/office/powerpoint/2010/main" val="2338738388"/>
              </p:ext>
            </p:extLst>
          </p:nvPr>
        </p:nvGraphicFramePr>
        <p:xfrm>
          <a:off x="335506" y="850362"/>
          <a:ext cx="11515620" cy="4864100"/>
        </p:xfrm>
        <a:graphic>
          <a:graphicData uri="http://schemas.openxmlformats.org/drawingml/2006/chart">
            <c:chart xmlns:c="http://schemas.openxmlformats.org/drawingml/2006/chart" xmlns:r="http://schemas.openxmlformats.org/officeDocument/2006/relationships" r:id="rId2"/>
          </a:graphicData>
        </a:graphic>
      </p:graphicFrame>
      <p:sp>
        <p:nvSpPr>
          <p:cNvPr id="10" name="Заголовок 4">
            <a:extLst>
              <a:ext uri="{FF2B5EF4-FFF2-40B4-BE49-F238E27FC236}">
                <a16:creationId xmlns:a16="http://schemas.microsoft.com/office/drawing/2014/main" id="{7CB1B761-9B9A-4810-993A-273DF7613B1B}"/>
              </a:ext>
            </a:extLst>
          </p:cNvPr>
          <p:cNvSpPr txBox="1">
            <a:spLocks/>
          </p:cNvSpPr>
          <p:nvPr/>
        </p:nvSpPr>
        <p:spPr>
          <a:xfrm>
            <a:off x="5529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Tree>
    <p:extLst>
      <p:ext uri="{BB962C8B-B14F-4D97-AF65-F5344CB8AC3E}">
        <p14:creationId xmlns:p14="http://schemas.microsoft.com/office/powerpoint/2010/main" val="12008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a:extLst>
              <a:ext uri="{FF2B5EF4-FFF2-40B4-BE49-F238E27FC236}">
                <a16:creationId xmlns:a16="http://schemas.microsoft.com/office/drawing/2014/main" id="{5E298E43-7075-5943-9A3B-1593A7CD4AAA}"/>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5" name="Равнобедренный треугольник 24">
            <a:extLst>
              <a:ext uri="{FF2B5EF4-FFF2-40B4-BE49-F238E27FC236}">
                <a16:creationId xmlns:a16="http://schemas.microsoft.com/office/drawing/2014/main" id="{4214D4E6-1565-464C-8590-A2F798E2983A}"/>
              </a:ext>
            </a:extLst>
          </p:cNvPr>
          <p:cNvSpPr/>
          <p:nvPr/>
        </p:nvSpPr>
        <p:spPr>
          <a:xfrm rot="5400000">
            <a:off x="200535" y="23591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BA52956D-64DF-7D42-9752-BDF4FCEB5422}"/>
              </a:ext>
            </a:extLst>
          </p:cNvPr>
          <p:cNvSpPr/>
          <p:nvPr/>
        </p:nvSpPr>
        <p:spPr>
          <a:xfrm>
            <a:off x="148735" y="654610"/>
            <a:ext cx="8614859" cy="461665"/>
          </a:xfrm>
          <a:prstGeom prst="rect">
            <a:avLst/>
          </a:prstGeom>
        </p:spPr>
        <p:txBody>
          <a:bodyPr wrap="none">
            <a:spAutoFit/>
          </a:bodyPr>
          <a:lstStyle/>
          <a:p>
            <a:r>
              <a:rPr lang="ru-RU" sz="2400" b="1" dirty="0">
                <a:solidFill>
                  <a:srgbClr val="7A4300"/>
                </a:solidFill>
              </a:rPr>
              <a:t>Предполагаемые источники  дохода в  пожилом  возрасте, в %</a:t>
            </a:r>
          </a:p>
        </p:txBody>
      </p:sp>
      <p:sp>
        <p:nvSpPr>
          <p:cNvPr id="7" name="Прямоугольник 6">
            <a:extLst>
              <a:ext uri="{FF2B5EF4-FFF2-40B4-BE49-F238E27FC236}">
                <a16:creationId xmlns:a16="http://schemas.microsoft.com/office/drawing/2014/main" id="{6564AEB9-C756-9C44-899B-6167228590D8}"/>
              </a:ext>
            </a:extLst>
          </p:cNvPr>
          <p:cNvSpPr/>
          <p:nvPr/>
        </p:nvSpPr>
        <p:spPr>
          <a:xfrm>
            <a:off x="174483" y="5378280"/>
            <a:ext cx="11853121" cy="1077218"/>
          </a:xfrm>
          <a:prstGeom prst="rect">
            <a:avLst/>
          </a:prstGeom>
          <a:solidFill>
            <a:srgbClr val="FFD579"/>
          </a:solidFill>
          <a:ln w="19050">
            <a:solidFill>
              <a:srgbClr val="407742"/>
            </a:solidFill>
          </a:ln>
        </p:spPr>
        <p:txBody>
          <a:bodyPr wrap="square">
            <a:spAutoFit/>
          </a:bodyPr>
          <a:lstStyle/>
          <a:p>
            <a:pPr algn="just"/>
            <a:r>
              <a:rPr lang="ru-RU" sz="1600" dirty="0"/>
              <a:t>Основная часть респондентов, находясь в  возрасте  до 49 лет, предполагает, что  основным  источником  дохода будет являться  пенсия от государства. При этом, 15-20 % опрошенных респондентов  рассчитывают на дополнительную занятость. Достаточно серьезным  аргументом респондентов по  финансовой  защищенности в пожилом  возрасте является  наличие сбережений и доход от сдачи в аренду имеющейся недвижимости.</a:t>
            </a:r>
          </a:p>
        </p:txBody>
      </p:sp>
      <p:graphicFrame>
        <p:nvGraphicFramePr>
          <p:cNvPr id="9" name="Диаграмма 8">
            <a:extLst>
              <a:ext uri="{FF2B5EF4-FFF2-40B4-BE49-F238E27FC236}">
                <a16:creationId xmlns:a16="http://schemas.microsoft.com/office/drawing/2014/main" id="{6A369D9D-8A24-1943-B5E5-46F2C86BF3C3}"/>
              </a:ext>
            </a:extLst>
          </p:cNvPr>
          <p:cNvGraphicFramePr>
            <a:graphicFrameLocks/>
          </p:cNvGraphicFramePr>
          <p:nvPr>
            <p:extLst>
              <p:ext uri="{D42A27DB-BD31-4B8C-83A1-F6EECF244321}">
                <p14:modId xmlns:p14="http://schemas.microsoft.com/office/powerpoint/2010/main" val="2991131766"/>
              </p:ext>
            </p:extLst>
          </p:nvPr>
        </p:nvGraphicFramePr>
        <p:xfrm>
          <a:off x="-10277" y="1000708"/>
          <a:ext cx="11816036" cy="43759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387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B3E3BEB1-C76C-2B40-882D-CB5E67634CCA}"/>
              </a:ext>
            </a:extLst>
          </p:cNvPr>
          <p:cNvSpPr>
            <a:spLocks noGrp="1"/>
          </p:cNvSpPr>
          <p:nvPr>
            <p:ph type="sldNum" sz="quarter" idx="12"/>
          </p:nvPr>
        </p:nvSpPr>
        <p:spPr/>
        <p:txBody>
          <a:bodyPr/>
          <a:lstStyle/>
          <a:p>
            <a:fld id="{36AE403C-4EB7-40BC-9395-955F62C492F5}" type="slidenum">
              <a:rPr lang="ru-RU" smtClean="0"/>
              <a:pPr/>
              <a:t>48</a:t>
            </a:fld>
            <a:endParaRPr lang="ru-RU" dirty="0"/>
          </a:p>
        </p:txBody>
      </p:sp>
      <p:sp>
        <p:nvSpPr>
          <p:cNvPr id="5" name="Заголовок 4">
            <a:extLst>
              <a:ext uri="{FF2B5EF4-FFF2-40B4-BE49-F238E27FC236}">
                <a16:creationId xmlns:a16="http://schemas.microsoft.com/office/drawing/2014/main" id="{77B6F645-A9F5-2145-BBEE-3AB38B381B6C}"/>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p:txBody>
      </p:sp>
      <p:sp>
        <p:nvSpPr>
          <p:cNvPr id="6" name="Равнобедренный треугольник 24">
            <a:extLst>
              <a:ext uri="{FF2B5EF4-FFF2-40B4-BE49-F238E27FC236}">
                <a16:creationId xmlns:a16="http://schemas.microsoft.com/office/drawing/2014/main" id="{79C3969B-06D0-6241-A9DD-7037B194CB1C}"/>
              </a:ext>
            </a:extLst>
          </p:cNvPr>
          <p:cNvSpPr/>
          <p:nvPr/>
        </p:nvSpPr>
        <p:spPr>
          <a:xfrm rot="5400000">
            <a:off x="219990" y="171151"/>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Диаграмма 6">
            <a:extLst>
              <a:ext uri="{FF2B5EF4-FFF2-40B4-BE49-F238E27FC236}">
                <a16:creationId xmlns:a16="http://schemas.microsoft.com/office/drawing/2014/main" id="{AD1D7A68-4CFC-6442-AF55-77042D329D57}"/>
              </a:ext>
            </a:extLst>
          </p:cNvPr>
          <p:cNvGraphicFramePr/>
          <p:nvPr>
            <p:extLst>
              <p:ext uri="{D42A27DB-BD31-4B8C-83A1-F6EECF244321}">
                <p14:modId xmlns:p14="http://schemas.microsoft.com/office/powerpoint/2010/main" val="1664097091"/>
              </p:ext>
            </p:extLst>
          </p:nvPr>
        </p:nvGraphicFramePr>
        <p:xfrm>
          <a:off x="119080" y="1370495"/>
          <a:ext cx="3793804" cy="42951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a:extLst>
              <a:ext uri="{FF2B5EF4-FFF2-40B4-BE49-F238E27FC236}">
                <a16:creationId xmlns:a16="http://schemas.microsoft.com/office/drawing/2014/main" id="{84B55867-3074-AD45-853B-444F15B7574F}"/>
              </a:ext>
            </a:extLst>
          </p:cNvPr>
          <p:cNvGraphicFramePr/>
          <p:nvPr>
            <p:extLst>
              <p:ext uri="{D42A27DB-BD31-4B8C-83A1-F6EECF244321}">
                <p14:modId xmlns:p14="http://schemas.microsoft.com/office/powerpoint/2010/main" val="63259765"/>
              </p:ext>
            </p:extLst>
          </p:nvPr>
        </p:nvGraphicFramePr>
        <p:xfrm>
          <a:off x="3754145" y="1179000"/>
          <a:ext cx="4275000" cy="44930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a:extLst>
              <a:ext uri="{FF2B5EF4-FFF2-40B4-BE49-F238E27FC236}">
                <a16:creationId xmlns:a16="http://schemas.microsoft.com/office/drawing/2014/main" id="{ABE35D69-A71D-4849-993C-787CBEBDEDC7}"/>
              </a:ext>
            </a:extLst>
          </p:cNvPr>
          <p:cNvGraphicFramePr/>
          <p:nvPr>
            <p:extLst>
              <p:ext uri="{D42A27DB-BD31-4B8C-83A1-F6EECF244321}">
                <p14:modId xmlns:p14="http://schemas.microsoft.com/office/powerpoint/2010/main" val="516773597"/>
              </p:ext>
            </p:extLst>
          </p:nvPr>
        </p:nvGraphicFramePr>
        <p:xfrm>
          <a:off x="7849145" y="1370495"/>
          <a:ext cx="4310800" cy="41974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0910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49</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3212658142"/>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7616"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a:p>
            <a:endParaRPr lang="ru-RU" sz="2600" b="1" dirty="0">
              <a:latin typeface="+mn-lt"/>
            </a:endParaRPr>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56054" y="2991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238500" y="795853"/>
            <a:ext cx="8513688" cy="585801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Показатель «Управление собственными финансовыми средствами» находится на достаточно высоком уровне и составил </a:t>
            </a:r>
            <a:r>
              <a:rPr lang="en-US" b="1" dirty="0">
                <a:solidFill>
                  <a:schemeClr val="tx1"/>
                </a:solidFill>
              </a:rPr>
              <a:t>53</a:t>
            </a:r>
            <a:r>
              <a:rPr lang="ru-RU" b="1" dirty="0">
                <a:solidFill>
                  <a:schemeClr val="tx1"/>
                </a:solidFill>
              </a:rPr>
              <a:t>,70 %</a:t>
            </a:r>
            <a:r>
              <a:rPr lang="ru-RU" sz="1600" dirty="0">
                <a:solidFill>
                  <a:schemeClr val="tx1"/>
                </a:solidFill>
              </a:rPr>
              <a:t>.</a:t>
            </a:r>
          </a:p>
          <a:p>
            <a:pPr algn="just">
              <a:spcBef>
                <a:spcPts val="400"/>
              </a:spcBef>
            </a:pPr>
            <a:r>
              <a:rPr lang="ru-RU" sz="1600" dirty="0">
                <a:solidFill>
                  <a:schemeClr val="tx1"/>
                </a:solidFill>
              </a:rPr>
              <a:t>Наиболее высокие показатели индекса зафиксированы в Жамбылской, Северо-Казахстанской, Туркестанской, Кустанайской и Кызылординской областях. Алматинская, Акмолинская, Восточно-Казахстанская области имеют относительно низкий уровень.</a:t>
            </a:r>
          </a:p>
          <a:p>
            <a:pPr algn="just"/>
            <a:r>
              <a:rPr lang="ru-RU" sz="1600" dirty="0">
                <a:solidFill>
                  <a:schemeClr val="tx1"/>
                </a:solidFill>
              </a:rPr>
              <a:t>Индекс управления собственными финансовыми средствами выше среди индивидуальных предпринимателей, представителей частных компаний и государственных учреждений. Существенных половозрастных отличий по данному показателю не отмечается.</a:t>
            </a:r>
            <a:endParaRPr lang="ru-RU" sz="1600" b="1" dirty="0">
              <a:solidFill>
                <a:schemeClr val="tx1"/>
              </a:solidFill>
            </a:endParaRPr>
          </a:p>
          <a:p>
            <a:pPr algn="just">
              <a:spcBef>
                <a:spcPts val="400"/>
              </a:spcBef>
            </a:pPr>
            <a:r>
              <a:rPr lang="ru-RU" sz="1600" dirty="0">
                <a:solidFill>
                  <a:schemeClr val="tx1"/>
                </a:solidFill>
              </a:rPr>
              <a:t>Наиболее высокий уровень у респондентов с высшим и неполным высшим  образованием. В  разрезе семейного положения значительных колебаний по показателям нет. Наиболее низкий уровень у вдовцов (вдов) обусловлены возрастными особенностями данной  целевой группы – возраст от 50 лет и старше.</a:t>
            </a:r>
          </a:p>
          <a:p>
            <a:pPr algn="just">
              <a:tabLst>
                <a:tab pos="4017010" algn="l"/>
              </a:tabLst>
            </a:pPr>
            <a:r>
              <a:rPr lang="ru-RU" sz="1600" dirty="0">
                <a:solidFill>
                  <a:schemeClr val="tx1"/>
                </a:solidFill>
              </a:rPr>
              <a:t>С утверждением о том, что респондент перед тем, как что-либо купить, тщательно взвешивает, может он себе позволить покупку или нет, большинство респондентов (42,6 %) полностью согласилось, 35,2 % частично согласно с этим, 14,9 % в большей степени согласны, 6,9 % почти согласны и только 0,5 % совсем не согласны. В разрезе областей полностью согласились с данным высказываем жители Туркестанской области – 98 %, Северо-Казахстанской области – 84 % и Жамбылской области – 81 %. </a:t>
            </a:r>
          </a:p>
          <a:p>
            <a:pPr algn="just">
              <a:tabLst>
                <a:tab pos="4017010" algn="l"/>
              </a:tabLst>
            </a:pPr>
            <a:r>
              <a:rPr lang="ru-RU" sz="1600" dirty="0">
                <a:solidFill>
                  <a:schemeClr val="tx1"/>
                </a:solidFill>
                <a:ea typeface="Calibri" panose="020F0502020204030204" pitchFamily="34" charset="0"/>
                <a:cs typeface="Times New Roman" panose="02020603050405020304" pitchFamily="18" charset="0"/>
              </a:rPr>
              <a:t>Распределение ответов на утверждение о том, что респонденты внимательно следят за бюджетом и своими тратами показало, что большинство (40,7 %) полностью с ним согласны, 36,3% опрошенных иногда следят, а иногда не следят за своими расходами, 14,7%, как правило, следят за своим бюджетом, но не всегда, 7,1 % не следят за тратами и 1,4 % никогда этого не делали.</a:t>
            </a:r>
          </a:p>
        </p:txBody>
      </p:sp>
    </p:spTree>
    <p:extLst>
      <p:ext uri="{BB962C8B-B14F-4D97-AF65-F5344CB8AC3E}">
        <p14:creationId xmlns:p14="http://schemas.microsoft.com/office/powerpoint/2010/main" val="22653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7F39C4F-E455-5846-9F28-705A481A1696}"/>
              </a:ext>
            </a:extLst>
          </p:cNvPr>
          <p:cNvSpPr>
            <a:spLocks noGrp="1"/>
          </p:cNvSpPr>
          <p:nvPr>
            <p:ph type="sldNum" sz="quarter" idx="12"/>
          </p:nvPr>
        </p:nvSpPr>
        <p:spPr/>
        <p:txBody>
          <a:bodyPr/>
          <a:lstStyle/>
          <a:p>
            <a:fld id="{36AE403C-4EB7-40BC-9395-955F62C492F5}" type="slidenum">
              <a:rPr lang="ru-RU" smtClean="0"/>
              <a:pPr/>
              <a:t>5</a:t>
            </a:fld>
            <a:endParaRPr lang="ru-RU" dirty="0"/>
          </a:p>
        </p:txBody>
      </p:sp>
      <p:pic>
        <p:nvPicPr>
          <p:cNvPr id="5" name="Picture 1" descr="page1image11332112">
            <a:extLst>
              <a:ext uri="{FF2B5EF4-FFF2-40B4-BE49-F238E27FC236}">
                <a16:creationId xmlns:a16="http://schemas.microsoft.com/office/drawing/2014/main" id="{A6E1BAFF-4D8D-854B-A8FE-59B85F7BB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1484784"/>
            <a:ext cx="4921111" cy="4572032"/>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
        <p:nvSpPr>
          <p:cNvPr id="12" name="Объект 2">
            <a:extLst>
              <a:ext uri="{FF2B5EF4-FFF2-40B4-BE49-F238E27FC236}">
                <a16:creationId xmlns:a16="http://schemas.microsoft.com/office/drawing/2014/main" id="{74190ED6-DDC2-6E45-99FA-46A5DFB29096}"/>
              </a:ext>
            </a:extLst>
          </p:cNvPr>
          <p:cNvSpPr txBox="1">
            <a:spLocks/>
          </p:cNvSpPr>
          <p:nvPr/>
        </p:nvSpPr>
        <p:spPr>
          <a:xfrm>
            <a:off x="1877329" y="2402312"/>
            <a:ext cx="5527800" cy="151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ru-RU" dirty="0"/>
          </a:p>
          <a:p>
            <a:pPr algn="ctr"/>
            <a:endParaRPr lang="ru-RU" dirty="0"/>
          </a:p>
        </p:txBody>
      </p:sp>
      <p:sp>
        <p:nvSpPr>
          <p:cNvPr id="20" name="Объект 2">
            <a:extLst>
              <a:ext uri="{FF2B5EF4-FFF2-40B4-BE49-F238E27FC236}">
                <a16:creationId xmlns:a16="http://schemas.microsoft.com/office/drawing/2014/main" id="{11EFA220-536D-E04A-85BA-DAD71C398AF3}"/>
              </a:ext>
            </a:extLst>
          </p:cNvPr>
          <p:cNvSpPr>
            <a:spLocks noGrp="1" noChangeAspect="1"/>
          </p:cNvSpPr>
          <p:nvPr>
            <p:ph idx="1"/>
          </p:nvPr>
        </p:nvSpPr>
        <p:spPr>
          <a:xfrm>
            <a:off x="479376" y="1395742"/>
            <a:ext cx="6438295" cy="5143536"/>
          </a:xfrm>
        </p:spPr>
        <p:txBody>
          <a:bodyPr>
            <a:noAutofit/>
          </a:bodyPr>
          <a:lstStyle/>
          <a:p>
            <a:pPr marL="0" indent="0" algn="just">
              <a:lnSpc>
                <a:spcPct val="100000"/>
              </a:lnSpc>
              <a:spcBef>
                <a:spcPts val="0"/>
              </a:spcBef>
              <a:buClr>
                <a:srgbClr val="4A6898"/>
              </a:buClr>
              <a:buNone/>
            </a:pPr>
            <a:r>
              <a:rPr lang="ru-RU" sz="3200" dirty="0">
                <a:solidFill>
                  <a:srgbClr val="407742"/>
                </a:solidFill>
              </a:rPr>
              <a:t>способность эффективно использовать знания и навыки по управлению личными финансовыми ресурсами для принятия разумных финансовых решений и достижения финансового благополучия </a:t>
            </a:r>
          </a:p>
          <a:p>
            <a:pPr marL="0" indent="0" algn="just">
              <a:lnSpc>
                <a:spcPct val="100000"/>
              </a:lnSpc>
              <a:spcBef>
                <a:spcPts val="0"/>
              </a:spcBef>
              <a:buClr>
                <a:srgbClr val="4A6898"/>
              </a:buClr>
              <a:buNone/>
            </a:pPr>
            <a:r>
              <a:rPr lang="ru-RU" sz="3200" dirty="0">
                <a:solidFill>
                  <a:srgbClr val="407742"/>
                </a:solidFill>
              </a:rPr>
              <a:t>на протяжении всей жизни.</a:t>
            </a:r>
            <a:endParaRPr lang="ru-RU" sz="3200" dirty="0">
              <a:solidFill>
                <a:srgbClr val="407742"/>
              </a:solidFill>
              <a:latin typeface="Calibri" panose="020F0502020204030204" pitchFamily="34" charset="0"/>
            </a:endParaRPr>
          </a:p>
        </p:txBody>
      </p:sp>
      <p:sp>
        <p:nvSpPr>
          <p:cNvPr id="21" name="Объект 2">
            <a:extLst>
              <a:ext uri="{FF2B5EF4-FFF2-40B4-BE49-F238E27FC236}">
                <a16:creationId xmlns:a16="http://schemas.microsoft.com/office/drawing/2014/main" id="{074B78CD-1AAD-8147-9B99-AD187027F973}"/>
              </a:ext>
            </a:extLst>
          </p:cNvPr>
          <p:cNvSpPr txBox="1">
            <a:spLocks/>
          </p:cNvSpPr>
          <p:nvPr/>
        </p:nvSpPr>
        <p:spPr>
          <a:xfrm>
            <a:off x="356706" y="428605"/>
            <a:ext cx="8246888" cy="857255"/>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lgn="l">
              <a:lnSpc>
                <a:spcPct val="100000"/>
              </a:lnSpc>
              <a:buNone/>
            </a:pPr>
            <a:r>
              <a:rPr lang="ru-RU" sz="4000" b="1" dirty="0">
                <a:solidFill>
                  <a:srgbClr val="407742"/>
                </a:solidFill>
              </a:rPr>
              <a:t>Финансовая грамотность (ФГ) – это</a:t>
            </a:r>
          </a:p>
        </p:txBody>
      </p:sp>
    </p:spTree>
    <p:extLst>
      <p:ext uri="{BB962C8B-B14F-4D97-AF65-F5344CB8AC3E}">
        <p14:creationId xmlns:p14="http://schemas.microsoft.com/office/powerpoint/2010/main" val="9578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50</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Управление собственными финансовыми средствами</a:t>
            </a: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323296" y="927808"/>
            <a:ext cx="8513688" cy="4760278"/>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У 30,6 % респондентов  остаются  денежные  средства  после  уплаты  всех ежемесячных обязательных трат. У 34,2 % респондентов после оплаты по  всем  обязательным  платежам  денежных средств не остается. За последние 12 месяцев 35,25 %  респондентов  оказывались в ситуации, когда их расходы не  покрывали доходную часть бюджета.</a:t>
            </a:r>
          </a:p>
          <a:p>
            <a:pPr algn="just">
              <a:spcBef>
                <a:spcPts val="400"/>
              </a:spcBef>
            </a:pPr>
            <a:r>
              <a:rPr lang="ru-RU" sz="1600" dirty="0">
                <a:solidFill>
                  <a:schemeClr val="tx1"/>
                </a:solidFill>
              </a:rPr>
              <a:t>Среди способов  сохранения  денежных средств преобладает хранение  дома  и хранение  у  одного из членов семьи. Респонденты в большинстве своем стремятся регулярно откладывать часть своего бюджета для создания финансовой «подушки безопасности». Эта тенденция прослеживается и в разбивке по областям. 23 % опрошенных в Карагандинской  и  Мангистауской  областях заявили, что не откладывают деньги на  непредвиденный случай. В среднем  около 10 % респондентов способны ежемесячно откладывать фиксированную сумму из своего бюджета  для накопления или на непредвиденные ситуации.</a:t>
            </a:r>
          </a:p>
          <a:p>
            <a:pPr algn="just">
              <a:spcBef>
                <a:spcPts val="400"/>
              </a:spcBef>
            </a:pPr>
            <a:r>
              <a:rPr lang="ru-RU" sz="1600" dirty="0">
                <a:solidFill>
                  <a:schemeClr val="tx1"/>
                </a:solidFill>
              </a:rPr>
              <a:t>Размышляя о предполагаемых источниках дохода в пожилом  возрасте, основная часть респондентов, находясь в  возрасте до 49 лет, предполагает, что основным источником  дохода будет являться пенсия от государства. При этом, в среднем, 15-20 % опрошенных респондентов  рассчитывают на  дополнительную занятость и  доход от нее.</a:t>
            </a:r>
          </a:p>
          <a:p>
            <a:pPr algn="just">
              <a:spcBef>
                <a:spcPts val="400"/>
              </a:spcBef>
            </a:pPr>
            <a:r>
              <a:rPr lang="ru-RU" sz="1600" dirty="0">
                <a:solidFill>
                  <a:schemeClr val="tx1"/>
                </a:solidFill>
              </a:rPr>
              <a:t>Достаточно серьезным аргументом респондентов по  финансовой  защищенности в пожилом  возрасте является наличие сбережений и доход от сдачи в аренду имеющейся недвижимости.</a:t>
            </a:r>
          </a:p>
          <a:p>
            <a:pPr algn="just">
              <a:spcBef>
                <a:spcPts val="400"/>
              </a:spcBef>
            </a:pPr>
            <a:endParaRPr lang="ru-RU" dirty="0">
              <a:solidFill>
                <a:srgbClr val="7A4300"/>
              </a:solidFill>
            </a:endParaRPr>
          </a:p>
        </p:txBody>
      </p:sp>
    </p:spTree>
    <p:extLst>
      <p:ext uri="{BB962C8B-B14F-4D97-AF65-F5344CB8AC3E}">
        <p14:creationId xmlns:p14="http://schemas.microsoft.com/office/powerpoint/2010/main" val="89520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51</a:t>
            </a:fld>
            <a:endParaRPr lang="ru-RU" dirty="0"/>
          </a:p>
        </p:txBody>
      </p:sp>
      <p:sp>
        <p:nvSpPr>
          <p:cNvPr id="4" name="Заголовок 4">
            <a:extLst>
              <a:ext uri="{FF2B5EF4-FFF2-40B4-BE49-F238E27FC236}">
                <a16:creationId xmlns:a16="http://schemas.microsoft.com/office/drawing/2014/main" id="{E7D9F6AF-AB3B-6941-A507-BC54ED5EF5DF}"/>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5" name="Равнобедренный треугольник 24">
            <a:extLst>
              <a:ext uri="{FF2B5EF4-FFF2-40B4-BE49-F238E27FC236}">
                <a16:creationId xmlns:a16="http://schemas.microsoft.com/office/drawing/2014/main" id="{2F85C651-7F4D-8F49-A935-0BE243F65CC6}"/>
              </a:ext>
            </a:extLst>
          </p:cNvPr>
          <p:cNvSpPr/>
          <p:nvPr/>
        </p:nvSpPr>
        <p:spPr>
          <a:xfrm rot="5400000">
            <a:off x="209557" y="26893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Рисунок 5">
            <a:extLst>
              <a:ext uri="{FF2B5EF4-FFF2-40B4-BE49-F238E27FC236}">
                <a16:creationId xmlns:a16="http://schemas.microsoft.com/office/drawing/2014/main" id="{420B07B7-1346-CA43-8FD7-3EA229322793}"/>
              </a:ext>
            </a:extLst>
          </p:cNvPr>
          <p:cNvPicPr>
            <a:picLocks noChangeAspect="1"/>
          </p:cNvPicPr>
          <p:nvPr/>
        </p:nvPicPr>
        <p:blipFill rotWithShape="1">
          <a:blip r:embed="rId2">
            <a:extLst>
              <a:ext uri="{28A0092B-C50C-407E-A947-70E740481C1C}">
                <a14:useLocalDpi xmlns:a14="http://schemas.microsoft.com/office/drawing/2010/main" val="0"/>
              </a:ext>
            </a:extLst>
          </a:blip>
          <a:srcRect l="4136" t="10814" r="2803" b="1527"/>
          <a:stretch/>
        </p:blipFill>
        <p:spPr>
          <a:xfrm>
            <a:off x="772251" y="2060557"/>
            <a:ext cx="7548653" cy="4478355"/>
          </a:xfrm>
          <a:prstGeom prst="rect">
            <a:avLst/>
          </a:prstGeom>
        </p:spPr>
      </p:pic>
      <p:sp>
        <p:nvSpPr>
          <p:cNvPr id="7" name="Title 1">
            <a:extLst>
              <a:ext uri="{FF2B5EF4-FFF2-40B4-BE49-F238E27FC236}">
                <a16:creationId xmlns:a16="http://schemas.microsoft.com/office/drawing/2014/main" id="{8733A64D-5373-3048-8B66-1AE07B6E83EB}"/>
              </a:ext>
            </a:extLst>
          </p:cNvPr>
          <p:cNvSpPr>
            <a:spLocks noGrp="1"/>
          </p:cNvSpPr>
          <p:nvPr>
            <p:ph type="title"/>
          </p:nvPr>
        </p:nvSpPr>
        <p:spPr>
          <a:xfrm>
            <a:off x="143234" y="703355"/>
            <a:ext cx="11427631" cy="933201"/>
          </a:xfrm>
        </p:spPr>
        <p:txBody>
          <a:bodyPr>
            <a:noAutofit/>
          </a:bodyPr>
          <a:lstStyle/>
          <a:p>
            <a:pPr algn="just"/>
            <a:r>
              <a:rPr lang="ru-RU" sz="1600" b="1" dirty="0">
                <a:latin typeface="+mn-lt"/>
              </a:rPr>
              <a:t>Географические  различия</a:t>
            </a:r>
            <a:r>
              <a:rPr lang="ru-RU" sz="1600" dirty="0">
                <a:latin typeface="+mn-lt"/>
              </a:rPr>
              <a:t>. </a:t>
            </a:r>
            <a:r>
              <a:rPr lang="ru-RU" sz="1600" dirty="0">
                <a:solidFill>
                  <a:schemeClr val="tx1"/>
                </a:solidFill>
                <a:latin typeface="+mn-lt"/>
              </a:rPr>
              <a:t>Наиболее высокие уровни показателя по умению использовать финансовые услуги отмечены в Павлодарской, Северо-Казахстанской и Жамбылской областях, а также в г. Алматы. В целом, существенных колебаний показателя  по областям  не  отмечалось.</a:t>
            </a:r>
          </a:p>
        </p:txBody>
      </p:sp>
      <p:sp>
        <p:nvSpPr>
          <p:cNvPr id="8" name="Скругленный прямоугольник 7">
            <a:extLst>
              <a:ext uri="{FF2B5EF4-FFF2-40B4-BE49-F238E27FC236}">
                <a16:creationId xmlns:a16="http://schemas.microsoft.com/office/drawing/2014/main" id="{E75ABFF5-BFA0-1848-BF95-808444A20CFB}"/>
              </a:ext>
            </a:extLst>
          </p:cNvPr>
          <p:cNvSpPr/>
          <p:nvPr/>
        </p:nvSpPr>
        <p:spPr>
          <a:xfrm>
            <a:off x="6221980" y="1850183"/>
            <a:ext cx="2233172" cy="1137606"/>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p:txBody>
      </p:sp>
      <p:graphicFrame>
        <p:nvGraphicFramePr>
          <p:cNvPr id="12" name="Таблица 11">
            <a:extLst>
              <a:ext uri="{FF2B5EF4-FFF2-40B4-BE49-F238E27FC236}">
                <a16:creationId xmlns:a16="http://schemas.microsoft.com/office/drawing/2014/main" id="{1F0248D5-B1C4-104F-A436-BCAAD8899E2D}"/>
              </a:ext>
            </a:extLst>
          </p:cNvPr>
          <p:cNvGraphicFramePr>
            <a:graphicFrameLocks noGrp="1"/>
          </p:cNvGraphicFramePr>
          <p:nvPr>
            <p:extLst>
              <p:ext uri="{D42A27DB-BD31-4B8C-83A1-F6EECF244321}">
                <p14:modId xmlns:p14="http://schemas.microsoft.com/office/powerpoint/2010/main" val="1512451733"/>
              </p:ext>
            </p:extLst>
          </p:nvPr>
        </p:nvGraphicFramePr>
        <p:xfrm>
          <a:off x="8554885" y="1733705"/>
          <a:ext cx="3462515" cy="4657295"/>
        </p:xfrm>
        <a:graphic>
          <a:graphicData uri="http://schemas.openxmlformats.org/drawingml/2006/table">
            <a:tbl>
              <a:tblPr>
                <a:tableStyleId>{5C22544A-7EE6-4342-B048-85BDC9FD1C3A}</a:tableStyleId>
              </a:tblPr>
              <a:tblGrid>
                <a:gridCol w="2465520">
                  <a:extLst>
                    <a:ext uri="{9D8B030D-6E8A-4147-A177-3AD203B41FA5}">
                      <a16:colId xmlns:a16="http://schemas.microsoft.com/office/drawing/2014/main" val="2241040664"/>
                    </a:ext>
                  </a:extLst>
                </a:gridCol>
                <a:gridCol w="996995">
                  <a:extLst>
                    <a:ext uri="{9D8B030D-6E8A-4147-A177-3AD203B41FA5}">
                      <a16:colId xmlns:a16="http://schemas.microsoft.com/office/drawing/2014/main" val="3002172222"/>
                    </a:ext>
                  </a:extLst>
                </a:gridCol>
              </a:tblGrid>
              <a:tr h="256000">
                <a:tc>
                  <a:txBody>
                    <a:bodyPr/>
                    <a:lstStyle/>
                    <a:p>
                      <a:pPr algn="ctr" fontAlgn="t"/>
                      <a:r>
                        <a:rPr lang="ru-RU" sz="1100" b="1" i="1" u="none" strike="noStrike" dirty="0">
                          <a:effectLst/>
                          <a:latin typeface="+mn-lt"/>
                        </a:rPr>
                        <a:t>Область/город</a:t>
                      </a:r>
                      <a:endParaRPr lang="ru-RU" sz="1100" b="1" i="1"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ru-RU" sz="1100" b="1" i="1" u="none" strike="noStrike" dirty="0">
                          <a:effectLst/>
                          <a:latin typeface="+mn-lt"/>
                        </a:rPr>
                        <a:t>Индекс</a:t>
                      </a:r>
                      <a:endParaRPr lang="ru-RU" sz="1100" b="1" i="1"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121512321"/>
                  </a:ext>
                </a:extLst>
              </a:tr>
              <a:tr h="256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ru-RU" sz="1400" b="1" u="sng" strike="noStrike" dirty="0">
                          <a:effectLst/>
                          <a:latin typeface="+mn-lt"/>
                        </a:rPr>
                        <a:t>Нур-Султан</a:t>
                      </a:r>
                      <a:endParaRPr lang="ru-RU" sz="1400" b="1" i="0" u="sng"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41</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16218954"/>
                  </a:ext>
                </a:extLst>
              </a:tr>
              <a:tr h="256000">
                <a:tc>
                  <a:txBody>
                    <a:bodyPr/>
                    <a:lstStyle/>
                    <a:p>
                      <a:pPr algn="l" fontAlgn="t"/>
                      <a:r>
                        <a:rPr lang="ru-RU" sz="1100" b="1" u="none" strike="noStrike" dirty="0">
                          <a:effectLst/>
                          <a:latin typeface="+mn-lt"/>
                        </a:rPr>
                        <a:t>Алматинская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47,9</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32194853"/>
                  </a:ext>
                </a:extLst>
              </a:tr>
              <a:tr h="256000">
                <a:tc>
                  <a:txBody>
                    <a:bodyPr/>
                    <a:lstStyle/>
                    <a:p>
                      <a:pPr algn="l" fontAlgn="t"/>
                      <a:r>
                        <a:rPr lang="ru-RU" sz="1100" b="1" u="none" strike="noStrike" dirty="0">
                          <a:effectLst/>
                          <a:latin typeface="+mn-lt"/>
                        </a:rPr>
                        <a:t>Акмолинская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40</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003085750"/>
                  </a:ext>
                </a:extLst>
              </a:tr>
              <a:tr h="256000">
                <a:tc>
                  <a:txBody>
                    <a:bodyPr/>
                    <a:lstStyle/>
                    <a:p>
                      <a:pPr algn="l" fontAlgn="t"/>
                      <a:r>
                        <a:rPr lang="ru-RU" sz="1100" b="1" u="none" strike="noStrike" dirty="0">
                          <a:effectLst/>
                          <a:latin typeface="+mn-lt"/>
                        </a:rPr>
                        <a:t>Актюбинская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47,3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72179871"/>
                  </a:ext>
                </a:extLst>
              </a:tr>
              <a:tr h="256000">
                <a:tc>
                  <a:txBody>
                    <a:bodyPr/>
                    <a:lstStyle/>
                    <a:p>
                      <a:pPr algn="l" fontAlgn="t"/>
                      <a:r>
                        <a:rPr lang="ru-RU" sz="1100" b="1" u="none" strike="noStrike" dirty="0">
                          <a:effectLst/>
                          <a:latin typeface="+mn-lt"/>
                        </a:rPr>
                        <a:t>Мангистауская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42,5</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127613385"/>
                  </a:ext>
                </a:extLst>
              </a:tr>
              <a:tr h="256000">
                <a:tc>
                  <a:txBody>
                    <a:bodyPr/>
                    <a:lstStyle/>
                    <a:p>
                      <a:pPr algn="l" fontAlgn="t"/>
                      <a:r>
                        <a:rPr lang="ru-RU" sz="1100" b="1" u="none" strike="noStrike" dirty="0">
                          <a:effectLst/>
                          <a:latin typeface="+mn-lt"/>
                        </a:rPr>
                        <a:t>Атырауская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34,2</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220825455"/>
                  </a:ext>
                </a:extLst>
              </a:tr>
              <a:tr h="256000">
                <a:tc>
                  <a:txBody>
                    <a:bodyPr/>
                    <a:lstStyle/>
                    <a:p>
                      <a:pPr algn="l" fontAlgn="t"/>
                      <a:r>
                        <a:rPr lang="ru-RU" sz="1100" b="1" u="none" strike="noStrike" dirty="0">
                          <a:effectLst/>
                          <a:latin typeface="+mn-lt"/>
                        </a:rPr>
                        <a:t>Карагандинская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35,3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16952414"/>
                  </a:ext>
                </a:extLst>
              </a:tr>
              <a:tr h="256000">
                <a:tc>
                  <a:txBody>
                    <a:bodyPr/>
                    <a:lstStyle/>
                    <a:p>
                      <a:pPr algn="l" fontAlgn="t"/>
                      <a:r>
                        <a:rPr lang="ru-RU" sz="1100" b="1" u="none" strike="noStrike" dirty="0">
                          <a:effectLst/>
                          <a:latin typeface="+mn-lt"/>
                        </a:rPr>
                        <a:t>Костанайская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48,3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662232551"/>
                  </a:ext>
                </a:extLst>
              </a:tr>
              <a:tr h="256000">
                <a:tc>
                  <a:txBody>
                    <a:bodyPr/>
                    <a:lstStyle/>
                    <a:p>
                      <a:pPr algn="l" fontAlgn="t"/>
                      <a:r>
                        <a:rPr lang="ru-RU" sz="1100" b="1" u="none" strike="noStrike" dirty="0">
                          <a:effectLst/>
                          <a:latin typeface="+mn-lt"/>
                        </a:rPr>
                        <a:t>Кызылординская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44,6</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47376339"/>
                  </a:ext>
                </a:extLst>
              </a:tr>
              <a:tr h="305295">
                <a:tc>
                  <a:txBody>
                    <a:bodyPr/>
                    <a:lstStyle/>
                    <a:p>
                      <a:pPr algn="l" fontAlgn="t"/>
                      <a:r>
                        <a:rPr lang="ru-RU" sz="1100" b="1" u="none" strike="noStrike" dirty="0">
                          <a:effectLst/>
                          <a:latin typeface="+mn-lt"/>
                        </a:rPr>
                        <a:t>Павлодарская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53,9</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70669536"/>
                  </a:ext>
                </a:extLst>
              </a:tr>
              <a:tr h="256000">
                <a:tc>
                  <a:txBody>
                    <a:bodyPr/>
                    <a:lstStyle/>
                    <a:p>
                      <a:pPr algn="l" fontAlgn="t"/>
                      <a:r>
                        <a:rPr lang="ru-RU" sz="1100" b="1" i="0" u="none" strike="noStrike" dirty="0">
                          <a:solidFill>
                            <a:schemeClr val="dk1"/>
                          </a:solidFill>
                          <a:effectLst/>
                          <a:latin typeface="+mn-lt"/>
                        </a:rPr>
                        <a:t>СКО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53,8</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91735614"/>
                  </a:ext>
                </a:extLst>
              </a:tr>
              <a:tr h="256000">
                <a:tc>
                  <a:txBody>
                    <a:bodyPr/>
                    <a:lstStyle/>
                    <a:p>
                      <a:pPr algn="l" fontAlgn="t"/>
                      <a:r>
                        <a:rPr lang="ru-RU" sz="1100" b="1" u="none" strike="noStrike" dirty="0">
                          <a:effectLst/>
                          <a:latin typeface="+mn-lt"/>
                        </a:rPr>
                        <a:t>Жамбылская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57,6</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75614340"/>
                  </a:ext>
                </a:extLst>
              </a:tr>
              <a:tr h="256000">
                <a:tc>
                  <a:txBody>
                    <a:bodyPr/>
                    <a:lstStyle/>
                    <a:p>
                      <a:pPr algn="l" fontAlgn="t"/>
                      <a:r>
                        <a:rPr lang="ru-RU" sz="1100" b="1" u="none" strike="noStrike" dirty="0">
                          <a:effectLst/>
                          <a:latin typeface="+mn-lt"/>
                        </a:rPr>
                        <a:t>ВКО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43,2</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60514547"/>
                  </a:ext>
                </a:extLst>
              </a:tr>
              <a:tr h="256000">
                <a:tc>
                  <a:txBody>
                    <a:bodyPr/>
                    <a:lstStyle/>
                    <a:p>
                      <a:pPr algn="l" fontAlgn="t"/>
                      <a:r>
                        <a:rPr lang="ru-RU" sz="1100" b="1" i="0" u="none" strike="noStrike" dirty="0">
                          <a:solidFill>
                            <a:srgbClr val="000000"/>
                          </a:solidFill>
                          <a:effectLst/>
                          <a:latin typeface="+mn-lt"/>
                        </a:rPr>
                        <a:t>Туркестанская</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45,4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00658552"/>
                  </a:ext>
                </a:extLst>
              </a:tr>
              <a:tr h="256000">
                <a:tc>
                  <a:txBody>
                    <a:bodyPr/>
                    <a:lstStyle/>
                    <a:p>
                      <a:pPr algn="l" fontAlgn="t"/>
                      <a:r>
                        <a:rPr lang="ru-RU" sz="1100" b="1" u="none" strike="noStrike" dirty="0">
                          <a:effectLst/>
                          <a:latin typeface="+mn-lt"/>
                        </a:rPr>
                        <a:t>ЗКО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39,4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86777667"/>
                  </a:ext>
                </a:extLst>
              </a:tr>
              <a:tr h="256000">
                <a:tc>
                  <a:txBody>
                    <a:bodyPr/>
                    <a:lstStyle/>
                    <a:p>
                      <a:pPr algn="l" fontAlgn="t"/>
                      <a:r>
                        <a:rPr lang="ru-RU" sz="1100" b="1" u="none" strike="noStrike" dirty="0">
                          <a:effectLst/>
                          <a:latin typeface="+mn-lt"/>
                        </a:rPr>
                        <a:t>Алматы</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48,4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26420836"/>
                  </a:ext>
                </a:extLst>
              </a:tr>
              <a:tr h="256000">
                <a:tc>
                  <a:txBody>
                    <a:bodyPr/>
                    <a:lstStyle/>
                    <a:p>
                      <a:pPr algn="l" fontAlgn="t"/>
                      <a:r>
                        <a:rPr lang="ru-RU" sz="1100" b="1" i="0" u="none" strike="noStrike" dirty="0">
                          <a:solidFill>
                            <a:srgbClr val="000000"/>
                          </a:solidFill>
                          <a:effectLst/>
                          <a:latin typeface="+mn-lt"/>
                        </a:rPr>
                        <a:t>Шымкент</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35,7</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877765435"/>
                  </a:ext>
                </a:extLst>
              </a:tr>
            </a:tbl>
          </a:graphicData>
        </a:graphic>
      </p:graphicFrame>
      <p:sp>
        <p:nvSpPr>
          <p:cNvPr id="13" name="Прямоугольник 12">
            <a:extLst>
              <a:ext uri="{FF2B5EF4-FFF2-40B4-BE49-F238E27FC236}">
                <a16:creationId xmlns:a16="http://schemas.microsoft.com/office/drawing/2014/main" id="{A3AEB078-941C-6A4A-AAB2-99080E6CD73A}"/>
              </a:ext>
            </a:extLst>
          </p:cNvPr>
          <p:cNvSpPr/>
          <p:nvPr/>
        </p:nvSpPr>
        <p:spPr bwMode="gray">
          <a:xfrm>
            <a:off x="6308846" y="2102874"/>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4" name="Прямоугольник 13">
            <a:extLst>
              <a:ext uri="{FF2B5EF4-FFF2-40B4-BE49-F238E27FC236}">
                <a16:creationId xmlns:a16="http://schemas.microsoft.com/office/drawing/2014/main" id="{ED3E97CB-7535-AC46-88B0-33548A30F830}"/>
              </a:ext>
            </a:extLst>
          </p:cNvPr>
          <p:cNvSpPr/>
          <p:nvPr/>
        </p:nvSpPr>
        <p:spPr bwMode="gray">
          <a:xfrm>
            <a:off x="6315806" y="2317064"/>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5" name="Прямоугольник 14">
            <a:extLst>
              <a:ext uri="{FF2B5EF4-FFF2-40B4-BE49-F238E27FC236}">
                <a16:creationId xmlns:a16="http://schemas.microsoft.com/office/drawing/2014/main" id="{37C988CE-D59D-6248-995A-49F2F8B0E0F5}"/>
              </a:ext>
            </a:extLst>
          </p:cNvPr>
          <p:cNvSpPr/>
          <p:nvPr/>
        </p:nvSpPr>
        <p:spPr bwMode="gray">
          <a:xfrm>
            <a:off x="6308846" y="2533554"/>
            <a:ext cx="288032" cy="130327"/>
          </a:xfrm>
          <a:prstGeom prst="rect">
            <a:avLst/>
          </a:prstGeom>
          <a:solidFill>
            <a:srgbClr val="40774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6" name="TextBox 15">
            <a:extLst>
              <a:ext uri="{FF2B5EF4-FFF2-40B4-BE49-F238E27FC236}">
                <a16:creationId xmlns:a16="http://schemas.microsoft.com/office/drawing/2014/main" id="{C56C6AAE-2B4F-E548-888E-612FC4B6302F}"/>
              </a:ext>
            </a:extLst>
          </p:cNvPr>
          <p:cNvSpPr txBox="1"/>
          <p:nvPr/>
        </p:nvSpPr>
        <p:spPr>
          <a:xfrm>
            <a:off x="6837819" y="2097548"/>
            <a:ext cx="1854101" cy="633497"/>
          </a:xfrm>
          <a:prstGeom prst="rect">
            <a:avLst/>
          </a:prstGeom>
          <a:noFill/>
        </p:spPr>
        <p:txBody>
          <a:bodyPr wrap="square" lIns="0" tIns="0" rIns="0" bIns="0" rtlCol="0">
            <a:noAutofit/>
          </a:bodyPr>
          <a:lstStyle/>
          <a:p>
            <a:pPr>
              <a:spcBef>
                <a:spcPts val="400"/>
              </a:spcBef>
            </a:pPr>
            <a:r>
              <a:rPr lang="ru-RU" sz="1067" dirty="0">
                <a:latin typeface="Arial" pitchFamily="34" charset="0"/>
                <a:cs typeface="Arial" pitchFamily="34" charset="0"/>
              </a:rPr>
              <a:t>- Выше среднего (</a:t>
            </a:r>
            <a:r>
              <a:rPr lang="en-US" sz="1067" dirty="0">
                <a:latin typeface="Arial" pitchFamily="34" charset="0"/>
                <a:cs typeface="Arial" pitchFamily="34" charset="0"/>
              </a:rPr>
              <a:t>&gt;</a:t>
            </a:r>
            <a:r>
              <a:rPr lang="ru-RU" sz="1067" dirty="0">
                <a:latin typeface="Arial" pitchFamily="34" charset="0"/>
                <a:cs typeface="Arial" pitchFamily="34" charset="0"/>
              </a:rPr>
              <a:t>41</a:t>
            </a:r>
            <a:r>
              <a:rPr lang="en-US" sz="1067" dirty="0">
                <a:latin typeface="Arial" pitchFamily="34" charset="0"/>
                <a:cs typeface="Arial" pitchFamily="34" charset="0"/>
              </a:rPr>
              <a:t>)</a:t>
            </a:r>
          </a:p>
          <a:p>
            <a:pPr>
              <a:spcBef>
                <a:spcPts val="400"/>
              </a:spcBef>
            </a:pPr>
            <a:r>
              <a:rPr lang="en-US" sz="1067" dirty="0">
                <a:latin typeface="Arial" pitchFamily="34" charset="0"/>
                <a:cs typeface="Arial" pitchFamily="34" charset="0"/>
              </a:rPr>
              <a:t>- </a:t>
            </a:r>
            <a:r>
              <a:rPr lang="uk-UA" sz="1067" dirty="0">
                <a:latin typeface="Arial" pitchFamily="34" charset="0"/>
                <a:cs typeface="Arial" pitchFamily="34" charset="0"/>
              </a:rPr>
              <a:t>Средний (30-40)</a:t>
            </a:r>
          </a:p>
          <a:p>
            <a:pPr>
              <a:spcBef>
                <a:spcPts val="400"/>
              </a:spcBef>
            </a:pPr>
            <a:r>
              <a:rPr lang="uk-UA" sz="1067" dirty="0">
                <a:latin typeface="Arial" pitchFamily="34" charset="0"/>
                <a:cs typeface="Arial" pitchFamily="34" charset="0"/>
              </a:rPr>
              <a:t>- Ниже среднего (</a:t>
            </a:r>
            <a:r>
              <a:rPr lang="en-US" sz="1067" dirty="0">
                <a:latin typeface="Arial" pitchFamily="34" charset="0"/>
                <a:cs typeface="Arial" pitchFamily="34" charset="0"/>
              </a:rPr>
              <a:t>&lt;</a:t>
            </a:r>
            <a:r>
              <a:rPr lang="ru-RU" sz="1067" dirty="0">
                <a:latin typeface="Arial" pitchFamily="34" charset="0"/>
                <a:cs typeface="Arial" pitchFamily="34" charset="0"/>
              </a:rPr>
              <a:t>30</a:t>
            </a:r>
            <a:r>
              <a:rPr lang="en-US" sz="1067" dirty="0">
                <a:latin typeface="Arial" pitchFamily="34" charset="0"/>
                <a:cs typeface="Arial" pitchFamily="34" charset="0"/>
              </a:rPr>
              <a:t>)</a:t>
            </a:r>
            <a:endParaRPr lang="ru-RU" sz="1067" dirty="0">
              <a:latin typeface="Arial" pitchFamily="34" charset="0"/>
              <a:cs typeface="Arial" pitchFamily="34" charset="0"/>
            </a:endParaRPr>
          </a:p>
        </p:txBody>
      </p:sp>
      <p:sp>
        <p:nvSpPr>
          <p:cNvPr id="17" name="Прямоугольник 16">
            <a:extLst>
              <a:ext uri="{FF2B5EF4-FFF2-40B4-BE49-F238E27FC236}">
                <a16:creationId xmlns:a16="http://schemas.microsoft.com/office/drawing/2014/main" id="{116882B7-16AD-8342-8F39-B4684E307F7E}"/>
              </a:ext>
            </a:extLst>
          </p:cNvPr>
          <p:cNvSpPr/>
          <p:nvPr/>
        </p:nvSpPr>
        <p:spPr bwMode="gray">
          <a:xfrm>
            <a:off x="10473363" y="4648169"/>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8" name="Прямоугольник 17">
            <a:extLst>
              <a:ext uri="{FF2B5EF4-FFF2-40B4-BE49-F238E27FC236}">
                <a16:creationId xmlns:a16="http://schemas.microsoft.com/office/drawing/2014/main" id="{E7A143D6-7EF4-D747-9FB2-3D3EA609A158}"/>
              </a:ext>
            </a:extLst>
          </p:cNvPr>
          <p:cNvSpPr/>
          <p:nvPr/>
        </p:nvSpPr>
        <p:spPr bwMode="gray">
          <a:xfrm>
            <a:off x="10473363" y="4362261"/>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9" name="Прямоугольник 18">
            <a:extLst>
              <a:ext uri="{FF2B5EF4-FFF2-40B4-BE49-F238E27FC236}">
                <a16:creationId xmlns:a16="http://schemas.microsoft.com/office/drawing/2014/main" id="{25B1D3B8-7ECC-9344-98B3-81671EFEE06D}"/>
              </a:ext>
            </a:extLst>
          </p:cNvPr>
          <p:cNvSpPr/>
          <p:nvPr/>
        </p:nvSpPr>
        <p:spPr bwMode="gray">
          <a:xfrm>
            <a:off x="10480824" y="4117933"/>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0" name="Прямоугольник 19">
            <a:extLst>
              <a:ext uri="{FF2B5EF4-FFF2-40B4-BE49-F238E27FC236}">
                <a16:creationId xmlns:a16="http://schemas.microsoft.com/office/drawing/2014/main" id="{14AED52E-A8D3-154E-8253-22A32AF6EDD3}"/>
              </a:ext>
            </a:extLst>
          </p:cNvPr>
          <p:cNvSpPr/>
          <p:nvPr/>
        </p:nvSpPr>
        <p:spPr bwMode="gray">
          <a:xfrm>
            <a:off x="10498064" y="3873605"/>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1" name="Прямоугольник 20">
            <a:extLst>
              <a:ext uri="{FF2B5EF4-FFF2-40B4-BE49-F238E27FC236}">
                <a16:creationId xmlns:a16="http://schemas.microsoft.com/office/drawing/2014/main" id="{0E4425C3-C06B-9941-9B45-4520D02235E8}"/>
              </a:ext>
            </a:extLst>
          </p:cNvPr>
          <p:cNvSpPr/>
          <p:nvPr/>
        </p:nvSpPr>
        <p:spPr bwMode="gray">
          <a:xfrm>
            <a:off x="10498064" y="3070316"/>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2" name="Прямоугольник 21">
            <a:extLst>
              <a:ext uri="{FF2B5EF4-FFF2-40B4-BE49-F238E27FC236}">
                <a16:creationId xmlns:a16="http://schemas.microsoft.com/office/drawing/2014/main" id="{4ADF4350-DEE0-8247-AB40-CCF3AF11C550}"/>
              </a:ext>
            </a:extLst>
          </p:cNvPr>
          <p:cNvSpPr/>
          <p:nvPr/>
        </p:nvSpPr>
        <p:spPr bwMode="gray">
          <a:xfrm>
            <a:off x="10488735" y="2825988"/>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3" name="Прямоугольник 22">
            <a:extLst>
              <a:ext uri="{FF2B5EF4-FFF2-40B4-BE49-F238E27FC236}">
                <a16:creationId xmlns:a16="http://schemas.microsoft.com/office/drawing/2014/main" id="{775194EA-A96A-BB40-BFA9-2BB47DAE8081}"/>
              </a:ext>
            </a:extLst>
          </p:cNvPr>
          <p:cNvSpPr/>
          <p:nvPr/>
        </p:nvSpPr>
        <p:spPr bwMode="gray">
          <a:xfrm>
            <a:off x="10488735" y="2332441"/>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4" name="Прямоугольник 23">
            <a:extLst>
              <a:ext uri="{FF2B5EF4-FFF2-40B4-BE49-F238E27FC236}">
                <a16:creationId xmlns:a16="http://schemas.microsoft.com/office/drawing/2014/main" id="{13DF75FF-F48B-5841-9DD1-CBB3C21415FC}"/>
              </a:ext>
            </a:extLst>
          </p:cNvPr>
          <p:cNvSpPr/>
          <p:nvPr/>
        </p:nvSpPr>
        <p:spPr bwMode="gray">
          <a:xfrm>
            <a:off x="10498064" y="2060557"/>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6" name="Прямоугольник 25">
            <a:extLst>
              <a:ext uri="{FF2B5EF4-FFF2-40B4-BE49-F238E27FC236}">
                <a16:creationId xmlns:a16="http://schemas.microsoft.com/office/drawing/2014/main" id="{99E08410-1C8F-7A4D-A378-984CAF5F1A0A}"/>
              </a:ext>
            </a:extLst>
          </p:cNvPr>
          <p:cNvSpPr/>
          <p:nvPr/>
        </p:nvSpPr>
        <p:spPr bwMode="gray">
          <a:xfrm>
            <a:off x="10480824" y="5941932"/>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7" name="Прямоугольник 26">
            <a:extLst>
              <a:ext uri="{FF2B5EF4-FFF2-40B4-BE49-F238E27FC236}">
                <a16:creationId xmlns:a16="http://schemas.microsoft.com/office/drawing/2014/main" id="{30BD98CB-66EC-3649-ABBC-E28A53581F61}"/>
              </a:ext>
            </a:extLst>
          </p:cNvPr>
          <p:cNvSpPr/>
          <p:nvPr/>
        </p:nvSpPr>
        <p:spPr bwMode="gray">
          <a:xfrm>
            <a:off x="10480824" y="5453780"/>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8" name="Прямоугольник 27">
            <a:extLst>
              <a:ext uri="{FF2B5EF4-FFF2-40B4-BE49-F238E27FC236}">
                <a16:creationId xmlns:a16="http://schemas.microsoft.com/office/drawing/2014/main" id="{83C520CF-A0AE-054D-BEB0-E802879AD745}"/>
              </a:ext>
            </a:extLst>
          </p:cNvPr>
          <p:cNvSpPr/>
          <p:nvPr/>
        </p:nvSpPr>
        <p:spPr bwMode="gray">
          <a:xfrm>
            <a:off x="10479475" y="5171978"/>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9" name="Прямоугольник 28">
            <a:extLst>
              <a:ext uri="{FF2B5EF4-FFF2-40B4-BE49-F238E27FC236}">
                <a16:creationId xmlns:a16="http://schemas.microsoft.com/office/drawing/2014/main" id="{7249A38D-CECD-F34A-9E3D-445D2BF9B170}"/>
              </a:ext>
            </a:extLst>
          </p:cNvPr>
          <p:cNvSpPr/>
          <p:nvPr/>
        </p:nvSpPr>
        <p:spPr bwMode="gray">
          <a:xfrm>
            <a:off x="10480824" y="4921222"/>
            <a:ext cx="288032" cy="130327"/>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0" name="Прямоугольник 29">
            <a:extLst>
              <a:ext uri="{FF2B5EF4-FFF2-40B4-BE49-F238E27FC236}">
                <a16:creationId xmlns:a16="http://schemas.microsoft.com/office/drawing/2014/main" id="{7D6D2BDD-5579-DD43-B7E0-7A7F579D8B32}"/>
              </a:ext>
            </a:extLst>
          </p:cNvPr>
          <p:cNvSpPr/>
          <p:nvPr/>
        </p:nvSpPr>
        <p:spPr bwMode="gray">
          <a:xfrm>
            <a:off x="10470022" y="3537213"/>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1" name="Прямоугольник 30">
            <a:extLst>
              <a:ext uri="{FF2B5EF4-FFF2-40B4-BE49-F238E27FC236}">
                <a16:creationId xmlns:a16="http://schemas.microsoft.com/office/drawing/2014/main" id="{AF18D259-A3CB-9449-ADE6-F16018667A84}"/>
              </a:ext>
            </a:extLst>
          </p:cNvPr>
          <p:cNvSpPr/>
          <p:nvPr/>
        </p:nvSpPr>
        <p:spPr bwMode="gray">
          <a:xfrm>
            <a:off x="10473043" y="5714434"/>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2" name="Прямоугольник 31">
            <a:extLst>
              <a:ext uri="{FF2B5EF4-FFF2-40B4-BE49-F238E27FC236}">
                <a16:creationId xmlns:a16="http://schemas.microsoft.com/office/drawing/2014/main" id="{4984F444-870C-C14C-9840-D103ADCCE6D4}"/>
              </a:ext>
            </a:extLst>
          </p:cNvPr>
          <p:cNvSpPr/>
          <p:nvPr/>
        </p:nvSpPr>
        <p:spPr bwMode="gray">
          <a:xfrm>
            <a:off x="10473363" y="6226023"/>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3" name="Прямоугольник 32">
            <a:extLst>
              <a:ext uri="{FF2B5EF4-FFF2-40B4-BE49-F238E27FC236}">
                <a16:creationId xmlns:a16="http://schemas.microsoft.com/office/drawing/2014/main" id="{1105F84B-63AD-7C44-B470-9367E7F21501}"/>
              </a:ext>
            </a:extLst>
          </p:cNvPr>
          <p:cNvSpPr/>
          <p:nvPr/>
        </p:nvSpPr>
        <p:spPr bwMode="gray">
          <a:xfrm>
            <a:off x="10479475" y="3300053"/>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4" name="Прямоугольник 33">
            <a:extLst>
              <a:ext uri="{FF2B5EF4-FFF2-40B4-BE49-F238E27FC236}">
                <a16:creationId xmlns:a16="http://schemas.microsoft.com/office/drawing/2014/main" id="{E53BD3D8-D426-E648-BD7B-0F42F360B6E6}"/>
              </a:ext>
            </a:extLst>
          </p:cNvPr>
          <p:cNvSpPr/>
          <p:nvPr/>
        </p:nvSpPr>
        <p:spPr bwMode="gray">
          <a:xfrm>
            <a:off x="10470022" y="2576113"/>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9641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52</a:t>
            </a:fld>
            <a:endParaRPr lang="ru-RU" dirty="0"/>
          </a:p>
        </p:txBody>
      </p:sp>
      <p:sp>
        <p:nvSpPr>
          <p:cNvPr id="9" name="TextBox 8">
            <a:extLst>
              <a:ext uri="{FF2B5EF4-FFF2-40B4-BE49-F238E27FC236}">
                <a16:creationId xmlns:a16="http://schemas.microsoft.com/office/drawing/2014/main" id="{322924C6-E230-C840-9AC9-F9F77A0328A5}"/>
              </a:ext>
            </a:extLst>
          </p:cNvPr>
          <p:cNvSpPr txBox="1"/>
          <p:nvPr/>
        </p:nvSpPr>
        <p:spPr>
          <a:xfrm>
            <a:off x="986958" y="1702323"/>
            <a:ext cx="960107" cy="170175"/>
          </a:xfrm>
          <a:prstGeom prst="rect">
            <a:avLst/>
          </a:prstGeom>
          <a:noFill/>
        </p:spPr>
        <p:txBody>
          <a:bodyPr wrap="square" lIns="0" tIns="0" rIns="0" bIns="0" rtlCol="0">
            <a:noAutofit/>
          </a:bodyPr>
          <a:lstStyle/>
          <a:p>
            <a:pPr>
              <a:spcBef>
                <a:spcPts val="400"/>
              </a:spcBef>
            </a:pPr>
            <a:r>
              <a:rPr lang="ru-RU" sz="1333" dirty="0">
                <a:solidFill>
                  <a:schemeClr val="accent1"/>
                </a:solidFill>
                <a:latin typeface="Arial" pitchFamily="34" charset="0"/>
                <a:cs typeface="Arial" pitchFamily="34" charset="0"/>
              </a:rPr>
              <a:t>пол</a:t>
            </a:r>
          </a:p>
        </p:txBody>
      </p:sp>
      <p:sp>
        <p:nvSpPr>
          <p:cNvPr id="10" name="TextBox 9">
            <a:extLst>
              <a:ext uri="{FF2B5EF4-FFF2-40B4-BE49-F238E27FC236}">
                <a16:creationId xmlns:a16="http://schemas.microsoft.com/office/drawing/2014/main" id="{97B7B524-6E39-D34C-A8C1-F3D6E237E0F4}"/>
              </a:ext>
            </a:extLst>
          </p:cNvPr>
          <p:cNvSpPr txBox="1"/>
          <p:nvPr/>
        </p:nvSpPr>
        <p:spPr>
          <a:xfrm>
            <a:off x="3247031" y="1689181"/>
            <a:ext cx="960107" cy="170175"/>
          </a:xfrm>
          <a:prstGeom prst="rect">
            <a:avLst/>
          </a:prstGeom>
          <a:noFill/>
        </p:spPr>
        <p:txBody>
          <a:bodyPr wrap="square" lIns="0" tIns="0" rIns="0" bIns="0" rtlCol="0">
            <a:noAutofit/>
          </a:bodyPr>
          <a:lstStyle/>
          <a:p>
            <a:pPr>
              <a:spcBef>
                <a:spcPts val="400"/>
              </a:spcBef>
            </a:pPr>
            <a:r>
              <a:rPr lang="ru-RU" sz="1333" dirty="0">
                <a:solidFill>
                  <a:schemeClr val="accent2"/>
                </a:solidFill>
                <a:latin typeface="Arial" pitchFamily="34" charset="0"/>
                <a:cs typeface="Arial" pitchFamily="34" charset="0"/>
              </a:rPr>
              <a:t>возраст</a:t>
            </a:r>
          </a:p>
        </p:txBody>
      </p:sp>
      <p:sp>
        <p:nvSpPr>
          <p:cNvPr id="11" name="TextBox 10">
            <a:extLst>
              <a:ext uri="{FF2B5EF4-FFF2-40B4-BE49-F238E27FC236}">
                <a16:creationId xmlns:a16="http://schemas.microsoft.com/office/drawing/2014/main" id="{D0CBDF74-D8BF-B94C-9E0B-AC119BDA5F02}"/>
              </a:ext>
            </a:extLst>
          </p:cNvPr>
          <p:cNvSpPr txBox="1"/>
          <p:nvPr/>
        </p:nvSpPr>
        <p:spPr>
          <a:xfrm>
            <a:off x="8702057" y="1543089"/>
            <a:ext cx="960107" cy="170175"/>
          </a:xfrm>
          <a:prstGeom prst="rect">
            <a:avLst/>
          </a:prstGeom>
          <a:noFill/>
        </p:spPr>
        <p:txBody>
          <a:bodyPr wrap="square" lIns="0" tIns="0" rIns="0" bIns="0" rtlCol="0">
            <a:noAutofit/>
          </a:bodyPr>
          <a:lstStyle/>
          <a:p>
            <a:pPr>
              <a:spcBef>
                <a:spcPts val="400"/>
              </a:spcBef>
            </a:pPr>
            <a:r>
              <a:rPr lang="ru-RU" sz="1333" dirty="0">
                <a:solidFill>
                  <a:schemeClr val="accent2">
                    <a:lumMod val="75000"/>
                  </a:schemeClr>
                </a:solidFill>
                <a:latin typeface="Arial" pitchFamily="34" charset="0"/>
                <a:cs typeface="Arial" pitchFamily="34" charset="0"/>
              </a:rPr>
              <a:t>занятость</a:t>
            </a:r>
          </a:p>
        </p:txBody>
      </p:sp>
      <p:sp>
        <p:nvSpPr>
          <p:cNvPr id="15" name="Заголовок 4">
            <a:extLst>
              <a:ext uri="{FF2B5EF4-FFF2-40B4-BE49-F238E27FC236}">
                <a16:creationId xmlns:a16="http://schemas.microsoft.com/office/drawing/2014/main" id="{467AEB74-F006-744B-AA5A-FD1E033EABCF}"/>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16" name="Равнобедренный треугольник 24">
            <a:extLst>
              <a:ext uri="{FF2B5EF4-FFF2-40B4-BE49-F238E27FC236}">
                <a16:creationId xmlns:a16="http://schemas.microsoft.com/office/drawing/2014/main" id="{FD3DC999-EF67-8A4E-8101-6F81277BCDE6}"/>
              </a:ext>
            </a:extLst>
          </p:cNvPr>
          <p:cNvSpPr/>
          <p:nvPr/>
        </p:nvSpPr>
        <p:spPr>
          <a:xfrm rot="5400000">
            <a:off x="2095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19" name="Диаграмма 18">
            <a:extLst>
              <a:ext uri="{FF2B5EF4-FFF2-40B4-BE49-F238E27FC236}">
                <a16:creationId xmlns:a16="http://schemas.microsoft.com/office/drawing/2014/main" id="{1749F5F4-E391-3F45-AE6D-143CED3EE793}"/>
              </a:ext>
            </a:extLst>
          </p:cNvPr>
          <p:cNvGraphicFramePr>
            <a:graphicFrameLocks/>
          </p:cNvGraphicFramePr>
          <p:nvPr>
            <p:extLst>
              <p:ext uri="{D42A27DB-BD31-4B8C-83A1-F6EECF244321}">
                <p14:modId xmlns:p14="http://schemas.microsoft.com/office/powerpoint/2010/main" val="1546648553"/>
              </p:ext>
            </p:extLst>
          </p:nvPr>
        </p:nvGraphicFramePr>
        <p:xfrm>
          <a:off x="336000" y="1052736"/>
          <a:ext cx="11700000" cy="5303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433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53</a:t>
            </a:fld>
            <a:endParaRPr lang="ru-RU" dirty="0"/>
          </a:p>
        </p:txBody>
      </p:sp>
      <p:graphicFrame>
        <p:nvGraphicFramePr>
          <p:cNvPr id="4" name="Диаграмма 3">
            <a:extLst>
              <a:ext uri="{FF2B5EF4-FFF2-40B4-BE49-F238E27FC236}">
                <a16:creationId xmlns:a16="http://schemas.microsoft.com/office/drawing/2014/main" id="{21100619-33B0-2B49-BB3F-2103F813B227}"/>
              </a:ext>
            </a:extLst>
          </p:cNvPr>
          <p:cNvGraphicFramePr/>
          <p:nvPr>
            <p:extLst>
              <p:ext uri="{D42A27DB-BD31-4B8C-83A1-F6EECF244321}">
                <p14:modId xmlns:p14="http://schemas.microsoft.com/office/powerpoint/2010/main" val="33343066"/>
              </p:ext>
            </p:extLst>
          </p:nvPr>
        </p:nvGraphicFramePr>
        <p:xfrm>
          <a:off x="-384720" y="1613618"/>
          <a:ext cx="11457333" cy="525771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B1F8407-971B-3843-B9CB-4D9E644A66A0}"/>
              </a:ext>
            </a:extLst>
          </p:cNvPr>
          <p:cNvSpPr txBox="1"/>
          <p:nvPr/>
        </p:nvSpPr>
        <p:spPr>
          <a:xfrm>
            <a:off x="423245" y="1458864"/>
            <a:ext cx="2231929" cy="231667"/>
          </a:xfrm>
          <a:prstGeom prst="rect">
            <a:avLst/>
          </a:prstGeom>
          <a:noFill/>
        </p:spPr>
        <p:txBody>
          <a:bodyPr wrap="square" lIns="0" tIns="0" rIns="0" bIns="0" rtlCol="0">
            <a:noAutofit/>
          </a:bodyPr>
          <a:lstStyle/>
          <a:p>
            <a:pPr>
              <a:spcBef>
                <a:spcPts val="400"/>
              </a:spcBef>
            </a:pPr>
            <a:r>
              <a:rPr lang="ru-RU" sz="1333" dirty="0">
                <a:solidFill>
                  <a:srgbClr val="026036"/>
                </a:solidFill>
                <a:latin typeface="Arial" pitchFamily="34" charset="0"/>
                <a:cs typeface="Arial" pitchFamily="34" charset="0"/>
              </a:rPr>
              <a:t>семейное положение</a:t>
            </a:r>
          </a:p>
        </p:txBody>
      </p:sp>
      <p:sp>
        <p:nvSpPr>
          <p:cNvPr id="9" name="TextBox 8">
            <a:extLst>
              <a:ext uri="{FF2B5EF4-FFF2-40B4-BE49-F238E27FC236}">
                <a16:creationId xmlns:a16="http://schemas.microsoft.com/office/drawing/2014/main" id="{AE2956A6-71D5-3C4F-8900-B052CD297E2D}"/>
              </a:ext>
            </a:extLst>
          </p:cNvPr>
          <p:cNvSpPr txBox="1"/>
          <p:nvPr/>
        </p:nvSpPr>
        <p:spPr>
          <a:xfrm>
            <a:off x="5253775" y="1513642"/>
            <a:ext cx="1219200" cy="199953"/>
          </a:xfrm>
          <a:prstGeom prst="rect">
            <a:avLst/>
          </a:prstGeom>
          <a:noFill/>
        </p:spPr>
        <p:txBody>
          <a:bodyPr wrap="square" lIns="0" tIns="0" rIns="0" bIns="0" rtlCol="0">
            <a:noAutofit/>
          </a:bodyPr>
          <a:lstStyle/>
          <a:p>
            <a:pPr>
              <a:spcBef>
                <a:spcPts val="400"/>
              </a:spcBef>
            </a:pPr>
            <a:r>
              <a:rPr lang="ru-RU" sz="1333" dirty="0">
                <a:solidFill>
                  <a:srgbClr val="00B050"/>
                </a:solidFill>
                <a:latin typeface="Arial" panose="020B0604020202020204" pitchFamily="34" charset="0"/>
                <a:cs typeface="Arial" panose="020B0604020202020204" pitchFamily="34" charset="0"/>
              </a:rPr>
              <a:t>образование</a:t>
            </a:r>
          </a:p>
        </p:txBody>
      </p:sp>
      <p:sp>
        <p:nvSpPr>
          <p:cNvPr id="15" name="Заголовок 4">
            <a:extLst>
              <a:ext uri="{FF2B5EF4-FFF2-40B4-BE49-F238E27FC236}">
                <a16:creationId xmlns:a16="http://schemas.microsoft.com/office/drawing/2014/main" id="{CD80349A-43BE-1840-BA81-EBDDF3ED69D6}"/>
              </a:ext>
            </a:extLst>
          </p:cNvPr>
          <p:cNvSpPr txBox="1">
            <a:spLocks/>
          </p:cNvSpPr>
          <p:nvPr/>
        </p:nvSpPr>
        <p:spPr>
          <a:xfrm>
            <a:off x="613565" y="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16" name="Равнобедренный треугольник 24">
            <a:extLst>
              <a:ext uri="{FF2B5EF4-FFF2-40B4-BE49-F238E27FC236}">
                <a16:creationId xmlns:a16="http://schemas.microsoft.com/office/drawing/2014/main" id="{23051D00-E35C-264B-8E99-5C8E936C4B9F}"/>
              </a:ext>
            </a:extLst>
          </p:cNvPr>
          <p:cNvSpPr/>
          <p:nvPr/>
        </p:nvSpPr>
        <p:spPr>
          <a:xfrm rot="5400000">
            <a:off x="214022" y="13567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a:extLst>
              <a:ext uri="{FF2B5EF4-FFF2-40B4-BE49-F238E27FC236}">
                <a16:creationId xmlns:a16="http://schemas.microsoft.com/office/drawing/2014/main" id="{E834A34D-1D78-5B46-B270-41D333A4CE09}"/>
              </a:ext>
            </a:extLst>
          </p:cNvPr>
          <p:cNvSpPr/>
          <p:nvPr/>
        </p:nvSpPr>
        <p:spPr>
          <a:xfrm>
            <a:off x="7320136" y="547399"/>
            <a:ext cx="4448619" cy="6247864"/>
          </a:xfrm>
          <a:prstGeom prst="rect">
            <a:avLst/>
          </a:prstGeom>
          <a:solidFill>
            <a:srgbClr val="D5FED6"/>
          </a:solidFill>
        </p:spPr>
        <p:txBody>
          <a:bodyPr wrap="square">
            <a:spAutoFit/>
          </a:bodyPr>
          <a:lstStyle/>
          <a:p>
            <a:pPr algn="just"/>
            <a:r>
              <a:rPr lang="ru-RU" sz="1600" dirty="0"/>
              <a:t>Финансово грамотный гражданин должен как минимум:</a:t>
            </a:r>
          </a:p>
          <a:p>
            <a:pPr algn="just">
              <a:buFont typeface="+mj-lt"/>
              <a:buAutoNum type="arabicPeriod"/>
            </a:pPr>
            <a:r>
              <a:rPr lang="ru-RU" sz="1600" dirty="0"/>
              <a:t> уметь планировать свои доходы и расходы;</a:t>
            </a:r>
          </a:p>
          <a:p>
            <a:pPr algn="just">
              <a:buFont typeface="+mj-lt"/>
              <a:buAutoNum type="arabicPeriod"/>
            </a:pPr>
            <a:r>
              <a:rPr lang="ru-RU" sz="1600" dirty="0"/>
              <a:t> уметь формировать долгосрочные сбережения и финансовую «подушку безопасности»;</a:t>
            </a:r>
          </a:p>
          <a:p>
            <a:pPr algn="just">
              <a:buFont typeface="+mj-lt"/>
              <a:buAutoNum type="arabicPeriod"/>
            </a:pPr>
            <a:r>
              <a:rPr lang="ru-RU" sz="1600" dirty="0"/>
              <a:t> быть в курсе финансовых новостей и уметь использовать необходимую финансовую информацию;</a:t>
            </a:r>
          </a:p>
          <a:p>
            <a:pPr algn="just">
              <a:buFont typeface="+mj-lt"/>
              <a:buAutoNum type="arabicPeriod"/>
            </a:pPr>
            <a:r>
              <a:rPr lang="ru-RU" sz="1600" dirty="0"/>
              <a:t> уметь рационально выбирать финансовые услуги и продукты;</a:t>
            </a:r>
          </a:p>
          <a:p>
            <a:pPr algn="just">
              <a:buFont typeface="+mj-lt"/>
              <a:buAutoNum type="arabicPeriod"/>
            </a:pPr>
            <a:r>
              <a:rPr lang="ru-RU" sz="1600" dirty="0"/>
              <a:t> уметь ответственно подходить к вопросам, связанным с кредитованием;</a:t>
            </a:r>
          </a:p>
          <a:p>
            <a:pPr algn="just">
              <a:buFont typeface="+mj-lt"/>
              <a:buAutoNum type="arabicPeriod"/>
            </a:pPr>
            <a:r>
              <a:rPr lang="ru-RU" sz="1600" dirty="0"/>
              <a:t> знать и уметь отстаивать свои законные права и интересы как потребителя финансовых услуг;</a:t>
            </a:r>
          </a:p>
          <a:p>
            <a:pPr algn="just">
              <a:buFont typeface="+mj-lt"/>
              <a:buAutoNum type="arabicPeriod"/>
            </a:pPr>
            <a:r>
              <a:rPr lang="ru-RU" sz="1600" dirty="0"/>
              <a:t> уметь распознавать признаки финансового мошенничества и финпирамид;</a:t>
            </a:r>
          </a:p>
          <a:p>
            <a:pPr algn="just">
              <a:buFont typeface="+mj-lt"/>
              <a:buAutoNum type="arabicPeriod"/>
            </a:pPr>
            <a:r>
              <a:rPr lang="ru-RU" sz="1600" dirty="0"/>
              <a:t> знать о рисках на рынке финансовых услуг;</a:t>
            </a:r>
          </a:p>
          <a:p>
            <a:pPr algn="just">
              <a:buFont typeface="+mj-lt"/>
              <a:buAutoNum type="arabicPeriod"/>
            </a:pPr>
            <a:r>
              <a:rPr lang="ru-RU" sz="1600" dirty="0"/>
              <a:t> знать особенности финансовых продуктов и инструментов и уметь выбирать лучшие для себя условия;</a:t>
            </a:r>
          </a:p>
          <a:p>
            <a:pPr algn="just">
              <a:buFont typeface="+mj-lt"/>
              <a:buAutoNum type="arabicPeriod"/>
            </a:pPr>
            <a:r>
              <a:rPr lang="ru-RU" sz="1600" dirty="0"/>
              <a:t> знать базовые аспекты договорных отношений и ключевые пункты, на которые нужно обращать внимание при заключении договоров.</a:t>
            </a:r>
            <a:endParaRPr lang="ru-RU" sz="1600" b="0" i="0" u="none" strike="noStrike" dirty="0">
              <a:effectLst/>
            </a:endParaRPr>
          </a:p>
        </p:txBody>
      </p:sp>
    </p:spTree>
    <p:extLst>
      <p:ext uri="{BB962C8B-B14F-4D97-AF65-F5344CB8AC3E}">
        <p14:creationId xmlns:p14="http://schemas.microsoft.com/office/powerpoint/2010/main" val="18712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746E9CA4-1C03-2142-9ADE-76DFB3741F43}"/>
              </a:ext>
            </a:extLst>
          </p:cNvPr>
          <p:cNvSpPr>
            <a:spLocks noGrp="1"/>
          </p:cNvSpPr>
          <p:nvPr>
            <p:ph type="sldNum" sz="quarter" idx="12"/>
          </p:nvPr>
        </p:nvSpPr>
        <p:spPr/>
        <p:txBody>
          <a:bodyPr/>
          <a:lstStyle/>
          <a:p>
            <a:fld id="{36AE403C-4EB7-40BC-9395-955F62C492F5}" type="slidenum">
              <a:rPr lang="ru-RU" smtClean="0"/>
              <a:pPr/>
              <a:t>54</a:t>
            </a:fld>
            <a:endParaRPr lang="ru-RU" dirty="0"/>
          </a:p>
        </p:txBody>
      </p:sp>
      <p:sp>
        <p:nvSpPr>
          <p:cNvPr id="5" name="Заголовок 4">
            <a:extLst>
              <a:ext uri="{FF2B5EF4-FFF2-40B4-BE49-F238E27FC236}">
                <a16:creationId xmlns:a16="http://schemas.microsoft.com/office/drawing/2014/main" id="{8473D98B-36F3-E642-90F2-003C51BA70BE}"/>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6" name="Равнобедренный треугольник 24">
            <a:extLst>
              <a:ext uri="{FF2B5EF4-FFF2-40B4-BE49-F238E27FC236}">
                <a16:creationId xmlns:a16="http://schemas.microsoft.com/office/drawing/2014/main" id="{07F0D8C2-2F39-6340-B447-9000B94F55A7}"/>
              </a:ext>
            </a:extLst>
          </p:cNvPr>
          <p:cNvSpPr/>
          <p:nvPr/>
        </p:nvSpPr>
        <p:spPr>
          <a:xfrm rot="5400000">
            <a:off x="2095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Диаграмма 6">
            <a:extLst>
              <a:ext uri="{FF2B5EF4-FFF2-40B4-BE49-F238E27FC236}">
                <a16:creationId xmlns:a16="http://schemas.microsoft.com/office/drawing/2014/main" id="{BBCAEF94-7DAF-5C47-86AB-478ECF20FC38}"/>
              </a:ext>
            </a:extLst>
          </p:cNvPr>
          <p:cNvGraphicFramePr/>
          <p:nvPr>
            <p:extLst>
              <p:ext uri="{D42A27DB-BD31-4B8C-83A1-F6EECF244321}">
                <p14:modId xmlns:p14="http://schemas.microsoft.com/office/powerpoint/2010/main" val="2371452477"/>
              </p:ext>
            </p:extLst>
          </p:nvPr>
        </p:nvGraphicFramePr>
        <p:xfrm>
          <a:off x="145980" y="1165632"/>
          <a:ext cx="5739200" cy="5373280"/>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a:extLst>
              <a:ext uri="{FF2B5EF4-FFF2-40B4-BE49-F238E27FC236}">
                <a16:creationId xmlns:a16="http://schemas.microsoft.com/office/drawing/2014/main" id="{4BDE0EEE-0638-044B-9FB0-4760D3EB2564}"/>
              </a:ext>
            </a:extLst>
          </p:cNvPr>
          <p:cNvSpPr/>
          <p:nvPr/>
        </p:nvSpPr>
        <p:spPr>
          <a:xfrm>
            <a:off x="340380" y="796300"/>
            <a:ext cx="3230180" cy="369332"/>
          </a:xfrm>
          <a:prstGeom prst="rect">
            <a:avLst/>
          </a:prstGeom>
        </p:spPr>
        <p:txBody>
          <a:bodyPr wrap="none">
            <a:spAutoFit/>
          </a:bodyPr>
          <a:lstStyle/>
          <a:p>
            <a:r>
              <a:rPr lang="ru-RU" b="1" dirty="0">
                <a:solidFill>
                  <a:srgbClr val="7A4300"/>
                </a:solidFill>
              </a:rPr>
              <a:t>Знания  о финансовых услугах</a:t>
            </a:r>
            <a:endParaRPr lang="ru-RU" dirty="0"/>
          </a:p>
        </p:txBody>
      </p:sp>
      <p:graphicFrame>
        <p:nvGraphicFramePr>
          <p:cNvPr id="11" name="Диаграмма 10">
            <a:extLst>
              <a:ext uri="{FF2B5EF4-FFF2-40B4-BE49-F238E27FC236}">
                <a16:creationId xmlns:a16="http://schemas.microsoft.com/office/drawing/2014/main" id="{C5CDF2BF-8FDE-FB4F-8112-2A8BE1E03224}"/>
              </a:ext>
            </a:extLst>
          </p:cNvPr>
          <p:cNvGraphicFramePr/>
          <p:nvPr>
            <p:extLst>
              <p:ext uri="{D42A27DB-BD31-4B8C-83A1-F6EECF244321}">
                <p14:modId xmlns:p14="http://schemas.microsoft.com/office/powerpoint/2010/main" val="1553625599"/>
              </p:ext>
            </p:extLst>
          </p:nvPr>
        </p:nvGraphicFramePr>
        <p:xfrm>
          <a:off x="5596196" y="1044000"/>
          <a:ext cx="6284200" cy="54949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749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1BE1022-CB83-8847-9D7F-65401761D29A}"/>
              </a:ext>
            </a:extLst>
          </p:cNvPr>
          <p:cNvSpPr>
            <a:spLocks noGrp="1"/>
          </p:cNvSpPr>
          <p:nvPr>
            <p:ph type="sldNum" sz="quarter" idx="12"/>
          </p:nvPr>
        </p:nvSpPr>
        <p:spPr/>
        <p:txBody>
          <a:bodyPr/>
          <a:lstStyle/>
          <a:p>
            <a:fld id="{36AE403C-4EB7-40BC-9395-955F62C492F5}" type="slidenum">
              <a:rPr lang="ru-RU" smtClean="0"/>
              <a:pPr/>
              <a:t>55</a:t>
            </a:fld>
            <a:endParaRPr lang="ru-RU" dirty="0"/>
          </a:p>
        </p:txBody>
      </p:sp>
      <p:sp>
        <p:nvSpPr>
          <p:cNvPr id="9" name="Заголовок 4">
            <a:extLst>
              <a:ext uri="{FF2B5EF4-FFF2-40B4-BE49-F238E27FC236}">
                <a16:creationId xmlns:a16="http://schemas.microsoft.com/office/drawing/2014/main" id="{FBAE82C3-4CB4-BF4D-BDE0-3AFC362C743D}"/>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graphicFrame>
        <p:nvGraphicFramePr>
          <p:cNvPr id="10" name="Диаграмма 9">
            <a:extLst>
              <a:ext uri="{FF2B5EF4-FFF2-40B4-BE49-F238E27FC236}">
                <a16:creationId xmlns:a16="http://schemas.microsoft.com/office/drawing/2014/main" id="{9CF44CDC-054D-1143-B1F9-89780CED5D13}"/>
              </a:ext>
            </a:extLst>
          </p:cNvPr>
          <p:cNvGraphicFramePr/>
          <p:nvPr>
            <p:extLst>
              <p:ext uri="{D42A27DB-BD31-4B8C-83A1-F6EECF244321}">
                <p14:modId xmlns:p14="http://schemas.microsoft.com/office/powerpoint/2010/main" val="4287567653"/>
              </p:ext>
            </p:extLst>
          </p:nvPr>
        </p:nvGraphicFramePr>
        <p:xfrm>
          <a:off x="145980" y="1165632"/>
          <a:ext cx="5739200" cy="5373280"/>
        </p:xfrm>
        <a:graphic>
          <a:graphicData uri="http://schemas.openxmlformats.org/drawingml/2006/chart">
            <c:chart xmlns:c="http://schemas.openxmlformats.org/drawingml/2006/chart" xmlns:r="http://schemas.openxmlformats.org/officeDocument/2006/relationships" r:id="rId2"/>
          </a:graphicData>
        </a:graphic>
      </p:graphicFrame>
      <p:sp>
        <p:nvSpPr>
          <p:cNvPr id="11" name="Прямоугольник 10">
            <a:extLst>
              <a:ext uri="{FF2B5EF4-FFF2-40B4-BE49-F238E27FC236}">
                <a16:creationId xmlns:a16="http://schemas.microsoft.com/office/drawing/2014/main" id="{532F7327-FC10-7043-8A18-E872A4E1E6B6}"/>
              </a:ext>
            </a:extLst>
          </p:cNvPr>
          <p:cNvSpPr/>
          <p:nvPr/>
        </p:nvSpPr>
        <p:spPr>
          <a:xfrm>
            <a:off x="340380" y="796300"/>
            <a:ext cx="3230180" cy="369332"/>
          </a:xfrm>
          <a:prstGeom prst="rect">
            <a:avLst/>
          </a:prstGeom>
        </p:spPr>
        <p:txBody>
          <a:bodyPr wrap="none">
            <a:spAutoFit/>
          </a:bodyPr>
          <a:lstStyle/>
          <a:p>
            <a:r>
              <a:rPr lang="ru-RU" b="1" dirty="0">
                <a:solidFill>
                  <a:srgbClr val="7A4300"/>
                </a:solidFill>
              </a:rPr>
              <a:t>Знания  о финансовых услугах</a:t>
            </a:r>
            <a:endParaRPr lang="ru-RU" dirty="0"/>
          </a:p>
        </p:txBody>
      </p:sp>
      <p:graphicFrame>
        <p:nvGraphicFramePr>
          <p:cNvPr id="12" name="Диаграмма 11">
            <a:extLst>
              <a:ext uri="{FF2B5EF4-FFF2-40B4-BE49-F238E27FC236}">
                <a16:creationId xmlns:a16="http://schemas.microsoft.com/office/drawing/2014/main" id="{7F9F9F9F-16EE-184E-ACB8-FC5BA005D50B}"/>
              </a:ext>
            </a:extLst>
          </p:cNvPr>
          <p:cNvGraphicFramePr/>
          <p:nvPr>
            <p:extLst>
              <p:ext uri="{D42A27DB-BD31-4B8C-83A1-F6EECF244321}">
                <p14:modId xmlns:p14="http://schemas.microsoft.com/office/powerpoint/2010/main" val="2971053790"/>
              </p:ext>
            </p:extLst>
          </p:nvPr>
        </p:nvGraphicFramePr>
        <p:xfrm>
          <a:off x="5691000" y="822250"/>
          <a:ext cx="6061700" cy="5716662"/>
        </p:xfrm>
        <a:graphic>
          <a:graphicData uri="http://schemas.openxmlformats.org/drawingml/2006/chart">
            <c:chart xmlns:c="http://schemas.openxmlformats.org/drawingml/2006/chart" xmlns:r="http://schemas.openxmlformats.org/officeDocument/2006/relationships" r:id="rId3"/>
          </a:graphicData>
        </a:graphic>
      </p:graphicFrame>
      <p:sp>
        <p:nvSpPr>
          <p:cNvPr id="13" name="Равнобедренный треугольник 24">
            <a:extLst>
              <a:ext uri="{FF2B5EF4-FFF2-40B4-BE49-F238E27FC236}">
                <a16:creationId xmlns:a16="http://schemas.microsoft.com/office/drawing/2014/main" id="{6B46B479-3E5C-1C4B-B0D6-F5C7CB89BD6B}"/>
              </a:ext>
            </a:extLst>
          </p:cNvPr>
          <p:cNvSpPr/>
          <p:nvPr/>
        </p:nvSpPr>
        <p:spPr>
          <a:xfrm rot="5400000">
            <a:off x="228924"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27472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06EBA5-82A7-A745-BADE-3EF03067299A}"/>
              </a:ext>
            </a:extLst>
          </p:cNvPr>
          <p:cNvSpPr>
            <a:spLocks noGrp="1"/>
          </p:cNvSpPr>
          <p:nvPr>
            <p:ph type="sldNum" sz="quarter" idx="12"/>
          </p:nvPr>
        </p:nvSpPr>
        <p:spPr/>
        <p:txBody>
          <a:bodyPr/>
          <a:lstStyle/>
          <a:p>
            <a:fld id="{36AE403C-4EB7-40BC-9395-955F62C492F5}" type="slidenum">
              <a:rPr lang="ru-RU" smtClean="0"/>
              <a:pPr/>
              <a:t>56</a:t>
            </a:fld>
            <a:endParaRPr lang="ru-RU" dirty="0"/>
          </a:p>
        </p:txBody>
      </p:sp>
      <p:sp>
        <p:nvSpPr>
          <p:cNvPr id="5" name="Равнобедренный треугольник 24">
            <a:extLst>
              <a:ext uri="{FF2B5EF4-FFF2-40B4-BE49-F238E27FC236}">
                <a16:creationId xmlns:a16="http://schemas.microsoft.com/office/drawing/2014/main" id="{AE6D9DFC-725D-8444-AB89-943B2A5EE4F5}"/>
              </a:ext>
            </a:extLst>
          </p:cNvPr>
          <p:cNvSpPr/>
          <p:nvPr/>
        </p:nvSpPr>
        <p:spPr>
          <a:xfrm rot="5400000">
            <a:off x="275356"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2D537602-FBDF-8B4E-9183-651D8835380F}"/>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graphicFrame>
        <p:nvGraphicFramePr>
          <p:cNvPr id="7" name="Диаграмма 6">
            <a:extLst>
              <a:ext uri="{FF2B5EF4-FFF2-40B4-BE49-F238E27FC236}">
                <a16:creationId xmlns:a16="http://schemas.microsoft.com/office/drawing/2014/main" id="{D2F1B946-EED9-954F-9F7C-F493C9F62AF7}"/>
              </a:ext>
            </a:extLst>
          </p:cNvPr>
          <p:cNvGraphicFramePr/>
          <p:nvPr>
            <p:extLst>
              <p:ext uri="{D42A27DB-BD31-4B8C-83A1-F6EECF244321}">
                <p14:modId xmlns:p14="http://schemas.microsoft.com/office/powerpoint/2010/main" val="1038028206"/>
              </p:ext>
            </p:extLst>
          </p:nvPr>
        </p:nvGraphicFramePr>
        <p:xfrm>
          <a:off x="145980" y="1165632"/>
          <a:ext cx="5739200" cy="5373280"/>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a:extLst>
              <a:ext uri="{FF2B5EF4-FFF2-40B4-BE49-F238E27FC236}">
                <a16:creationId xmlns:a16="http://schemas.microsoft.com/office/drawing/2014/main" id="{6EA1D937-8736-BB48-B8E7-F683AFB61852}"/>
              </a:ext>
            </a:extLst>
          </p:cNvPr>
          <p:cNvSpPr/>
          <p:nvPr/>
        </p:nvSpPr>
        <p:spPr>
          <a:xfrm>
            <a:off x="340380" y="796300"/>
            <a:ext cx="3230180" cy="369332"/>
          </a:xfrm>
          <a:prstGeom prst="rect">
            <a:avLst/>
          </a:prstGeom>
        </p:spPr>
        <p:txBody>
          <a:bodyPr wrap="none">
            <a:spAutoFit/>
          </a:bodyPr>
          <a:lstStyle/>
          <a:p>
            <a:r>
              <a:rPr lang="ru-RU" b="1" dirty="0">
                <a:solidFill>
                  <a:srgbClr val="7A4300"/>
                </a:solidFill>
              </a:rPr>
              <a:t>Знания  о финансовых услугах</a:t>
            </a:r>
            <a:endParaRPr lang="ru-RU" dirty="0"/>
          </a:p>
        </p:txBody>
      </p:sp>
      <p:graphicFrame>
        <p:nvGraphicFramePr>
          <p:cNvPr id="9" name="Диаграмма 8">
            <a:extLst>
              <a:ext uri="{FF2B5EF4-FFF2-40B4-BE49-F238E27FC236}">
                <a16:creationId xmlns:a16="http://schemas.microsoft.com/office/drawing/2014/main" id="{D187F563-5073-3B46-9B1A-46032BE2D79F}"/>
              </a:ext>
            </a:extLst>
          </p:cNvPr>
          <p:cNvGraphicFramePr/>
          <p:nvPr>
            <p:extLst>
              <p:ext uri="{D42A27DB-BD31-4B8C-83A1-F6EECF244321}">
                <p14:modId xmlns:p14="http://schemas.microsoft.com/office/powerpoint/2010/main" val="3141611179"/>
              </p:ext>
            </p:extLst>
          </p:nvPr>
        </p:nvGraphicFramePr>
        <p:xfrm>
          <a:off x="5691000" y="822250"/>
          <a:ext cx="6061700" cy="57166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729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B21CAE81-5787-B448-80CC-968141A7AFD2}"/>
              </a:ext>
            </a:extLst>
          </p:cNvPr>
          <p:cNvSpPr>
            <a:spLocks noGrp="1"/>
          </p:cNvSpPr>
          <p:nvPr>
            <p:ph type="sldNum" sz="quarter" idx="12"/>
          </p:nvPr>
        </p:nvSpPr>
        <p:spPr/>
        <p:txBody>
          <a:bodyPr/>
          <a:lstStyle/>
          <a:p>
            <a:fld id="{36AE403C-4EB7-40BC-9395-955F62C492F5}" type="slidenum">
              <a:rPr lang="ru-RU" smtClean="0"/>
              <a:pPr/>
              <a:t>57</a:t>
            </a:fld>
            <a:endParaRPr lang="ru-RU" dirty="0"/>
          </a:p>
        </p:txBody>
      </p:sp>
      <p:graphicFrame>
        <p:nvGraphicFramePr>
          <p:cNvPr id="5" name="Chart 5">
            <a:extLst>
              <a:ext uri="{FF2B5EF4-FFF2-40B4-BE49-F238E27FC236}">
                <a16:creationId xmlns:a16="http://schemas.microsoft.com/office/drawing/2014/main" id="{119F7E9A-2624-1C43-8D11-99A9C965D175}"/>
              </a:ext>
            </a:extLst>
          </p:cNvPr>
          <p:cNvGraphicFramePr/>
          <p:nvPr>
            <p:extLst>
              <p:ext uri="{D42A27DB-BD31-4B8C-83A1-F6EECF244321}">
                <p14:modId xmlns:p14="http://schemas.microsoft.com/office/powerpoint/2010/main" val="3316936710"/>
              </p:ext>
            </p:extLst>
          </p:nvPr>
        </p:nvGraphicFramePr>
        <p:xfrm>
          <a:off x="3304066" y="549000"/>
          <a:ext cx="7757228" cy="4958737"/>
        </p:xfrm>
        <a:graphic>
          <a:graphicData uri="http://schemas.openxmlformats.org/drawingml/2006/chart">
            <c:chart xmlns:c="http://schemas.openxmlformats.org/drawingml/2006/chart" xmlns:r="http://schemas.openxmlformats.org/officeDocument/2006/relationships" r:id="rId2"/>
          </a:graphicData>
        </a:graphic>
      </p:graphicFrame>
      <p:sp>
        <p:nvSpPr>
          <p:cNvPr id="8" name="Равнобедренный треугольник 24">
            <a:extLst>
              <a:ext uri="{FF2B5EF4-FFF2-40B4-BE49-F238E27FC236}">
                <a16:creationId xmlns:a16="http://schemas.microsoft.com/office/drawing/2014/main" id="{550C3ACB-D304-1640-B592-475CA043C8D9}"/>
              </a:ext>
            </a:extLst>
          </p:cNvPr>
          <p:cNvSpPr/>
          <p:nvPr/>
        </p:nvSpPr>
        <p:spPr>
          <a:xfrm rot="5400000">
            <a:off x="270540"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Заголовок 4">
            <a:extLst>
              <a:ext uri="{FF2B5EF4-FFF2-40B4-BE49-F238E27FC236}">
                <a16:creationId xmlns:a16="http://schemas.microsoft.com/office/drawing/2014/main" id="{F7894372-1D91-664B-82C7-2CF5BED49D44}"/>
              </a:ext>
            </a:extLst>
          </p:cNvPr>
          <p:cNvSpPr txBox="1">
            <a:spLocks/>
          </p:cNvSpPr>
          <p:nvPr/>
        </p:nvSpPr>
        <p:spPr>
          <a:xfrm>
            <a:off x="655271"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10" name="Прямоугольник 9">
            <a:extLst>
              <a:ext uri="{FF2B5EF4-FFF2-40B4-BE49-F238E27FC236}">
                <a16:creationId xmlns:a16="http://schemas.microsoft.com/office/drawing/2014/main" id="{F8880571-AF30-6842-8B45-77EFAB0D4517}"/>
              </a:ext>
            </a:extLst>
          </p:cNvPr>
          <p:cNvSpPr/>
          <p:nvPr/>
        </p:nvSpPr>
        <p:spPr>
          <a:xfrm>
            <a:off x="880054" y="783062"/>
            <a:ext cx="3230180" cy="369332"/>
          </a:xfrm>
          <a:prstGeom prst="rect">
            <a:avLst/>
          </a:prstGeom>
        </p:spPr>
        <p:txBody>
          <a:bodyPr wrap="none">
            <a:spAutoFit/>
          </a:bodyPr>
          <a:lstStyle/>
          <a:p>
            <a:r>
              <a:rPr lang="ru-RU" b="1" dirty="0">
                <a:solidFill>
                  <a:srgbClr val="7A4300"/>
                </a:solidFill>
              </a:rPr>
              <a:t>Знания  о финансовых услугах</a:t>
            </a:r>
            <a:endParaRPr lang="ru-RU" dirty="0"/>
          </a:p>
        </p:txBody>
      </p:sp>
      <p:sp>
        <p:nvSpPr>
          <p:cNvPr id="7" name="Прямоугольник 6">
            <a:extLst>
              <a:ext uri="{FF2B5EF4-FFF2-40B4-BE49-F238E27FC236}">
                <a16:creationId xmlns:a16="http://schemas.microsoft.com/office/drawing/2014/main" id="{67076F31-EEF0-B441-8D1E-3A9CB1F6A6FE}"/>
              </a:ext>
            </a:extLst>
          </p:cNvPr>
          <p:cNvSpPr/>
          <p:nvPr/>
        </p:nvSpPr>
        <p:spPr>
          <a:xfrm>
            <a:off x="255087" y="4831647"/>
            <a:ext cx="11615129" cy="166234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ru-RU" sz="1400" dirty="0">
                <a:solidFill>
                  <a:schemeClr val="tx1"/>
                </a:solidFill>
              </a:rPr>
              <a:t>Мы  видим, что респонденты на  будущее  планируют  снизить  использование услуг кредитных организаций. Вопрос о необходимости открытия  счетов и пользования  услугами  интернет-банкинга в будущем  нельзя  однозначно спрогнозировать в понижение или повышение, т.к. это вопрос  текущей необходимости. Потребности в открытии депозитов тоже снижены, это связано, прежде всего, с невысокой  процентной  ставкой  по депозитам, особенно в  валюте. Стабильно востребованы микрокредитование, страхование и автокредитование. Открытым  для  многих оставался вопрос  по акциям  и  облигациям, ввиду  того, что большая часть респондентов была мало информирована, инвестирование в ценные бумаги находилось для респондентов  пока  за пределами  их  первоочередных трат. Большинство респондентов не  прилагали  особых усилий по изучению спектра банковских продуктов, особенно в  разрезе  банков, а использовали те, к  которым  обращались первоначально.</a:t>
            </a:r>
          </a:p>
        </p:txBody>
      </p:sp>
    </p:spTree>
    <p:extLst>
      <p:ext uri="{BB962C8B-B14F-4D97-AF65-F5344CB8AC3E}">
        <p14:creationId xmlns:p14="http://schemas.microsoft.com/office/powerpoint/2010/main" val="268386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412353-7AC3-294A-9C7D-B05FD1CDBECF}"/>
              </a:ext>
            </a:extLst>
          </p:cNvPr>
          <p:cNvSpPr>
            <a:spLocks noGrp="1"/>
          </p:cNvSpPr>
          <p:nvPr>
            <p:ph type="sldNum" sz="quarter" idx="12"/>
          </p:nvPr>
        </p:nvSpPr>
        <p:spPr/>
        <p:txBody>
          <a:bodyPr/>
          <a:lstStyle/>
          <a:p>
            <a:fld id="{36AE403C-4EB7-40BC-9395-955F62C492F5}" type="slidenum">
              <a:rPr lang="ru-RU" smtClean="0"/>
              <a:pPr/>
              <a:t>58</a:t>
            </a:fld>
            <a:endParaRPr lang="ru-RU" dirty="0"/>
          </a:p>
        </p:txBody>
      </p:sp>
      <p:sp>
        <p:nvSpPr>
          <p:cNvPr id="5" name="Равнобедренный треугольник 24">
            <a:extLst>
              <a:ext uri="{FF2B5EF4-FFF2-40B4-BE49-F238E27FC236}">
                <a16:creationId xmlns:a16="http://schemas.microsoft.com/office/drawing/2014/main" id="{B4A2274D-E080-C34E-B225-267E8732145A}"/>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5A48A7B1-F397-B546-9764-E3BDB99E4E6E}"/>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7" name="Прямоугольник 6">
            <a:extLst>
              <a:ext uri="{FF2B5EF4-FFF2-40B4-BE49-F238E27FC236}">
                <a16:creationId xmlns:a16="http://schemas.microsoft.com/office/drawing/2014/main" id="{E7AD5165-B427-3240-B626-872A6FB40443}"/>
              </a:ext>
            </a:extLst>
          </p:cNvPr>
          <p:cNvSpPr/>
          <p:nvPr/>
        </p:nvSpPr>
        <p:spPr>
          <a:xfrm>
            <a:off x="326980" y="759997"/>
            <a:ext cx="3233578" cy="369332"/>
          </a:xfrm>
          <a:prstGeom prst="rect">
            <a:avLst/>
          </a:prstGeom>
        </p:spPr>
        <p:txBody>
          <a:bodyPr wrap="none">
            <a:spAutoFit/>
          </a:bodyPr>
          <a:lstStyle/>
          <a:p>
            <a:r>
              <a:rPr lang="ru-RU" b="1" dirty="0">
                <a:solidFill>
                  <a:schemeClr val="accent1"/>
                </a:solidFill>
              </a:rPr>
              <a:t>Знания  о финансовых услугах</a:t>
            </a:r>
            <a:endParaRPr lang="ru-RU" dirty="0">
              <a:solidFill>
                <a:schemeClr val="accent1"/>
              </a:solidFill>
            </a:endParaRPr>
          </a:p>
        </p:txBody>
      </p:sp>
      <p:sp>
        <p:nvSpPr>
          <p:cNvPr id="8" name="Title 1">
            <a:extLst>
              <a:ext uri="{FF2B5EF4-FFF2-40B4-BE49-F238E27FC236}">
                <a16:creationId xmlns:a16="http://schemas.microsoft.com/office/drawing/2014/main" id="{CBAECB99-C798-C746-8C92-69A2B906DB1E}"/>
              </a:ext>
            </a:extLst>
          </p:cNvPr>
          <p:cNvSpPr>
            <a:spLocks noGrp="1"/>
          </p:cNvSpPr>
          <p:nvPr>
            <p:ph type="title"/>
          </p:nvPr>
        </p:nvSpPr>
        <p:spPr>
          <a:xfrm>
            <a:off x="326980" y="1258282"/>
            <a:ext cx="5528332" cy="5185718"/>
          </a:xfrm>
          <a:solidFill>
            <a:schemeClr val="accent2">
              <a:lumMod val="60000"/>
              <a:lumOff val="40000"/>
            </a:schemeClr>
          </a:solidFill>
          <a:ln w="28575">
            <a:solidFill>
              <a:schemeClr val="accent1">
                <a:lumMod val="75000"/>
              </a:schemeClr>
            </a:solidFill>
          </a:ln>
        </p:spPr>
        <p:txBody>
          <a:bodyPr anchor="t">
            <a:noAutofit/>
          </a:bodyPr>
          <a:lstStyle/>
          <a:p>
            <a:pPr algn="just">
              <a:lnSpc>
                <a:spcPct val="100000"/>
              </a:lnSpc>
            </a:pPr>
            <a:r>
              <a:rPr lang="ru-RU" sz="1800" dirty="0">
                <a:solidFill>
                  <a:schemeClr val="tx1"/>
                </a:solidFill>
                <a:latin typeface="+mn-lt"/>
              </a:rPr>
              <a:t>Таким  образом, наиболее известны и популярны среди респондентов такие финансовые услуги, как: товарный и потребительский  кредиты (52% и 49 %), депозит (54 %), текущий счет (54 %) и добровольные пенсионные накопления (47,4%). </a:t>
            </a:r>
            <a:br>
              <a:rPr lang="ru-RU" sz="1800" dirty="0">
                <a:solidFill>
                  <a:schemeClr val="tx1"/>
                </a:solidFill>
                <a:latin typeface="+mn-lt"/>
              </a:rPr>
            </a:br>
            <a:r>
              <a:rPr lang="ru-RU" sz="1800" dirty="0">
                <a:solidFill>
                  <a:schemeClr val="tx1"/>
                </a:solidFill>
                <a:latin typeface="+mn-lt"/>
              </a:rPr>
              <a:t>Респонденты  имели  опыт обращения с  данными  продуктами, однако, как  правило, их знания  исчерпывались продуктами/услугами одного, двух банков  и финансовых организаций. В последнее  время особую популярность приобретают услуги  банка, связанные  с  предоставлением интернет- и мобильного банкинга (48,5 %) для  физических и юридических лиц. Использование  этих услуг позволяет  оперативно реагировать и управлять своими  финансами. Технологии дистанционного банковского обслуживания открывают доступ к счетам и операциям в любое время и с любого устройства, имеющего доступ в интернет.</a:t>
            </a:r>
            <a:br>
              <a:rPr lang="ru-RU" sz="1800" dirty="0">
                <a:solidFill>
                  <a:schemeClr val="tx1"/>
                </a:solidFill>
                <a:latin typeface="+mn-lt"/>
              </a:rPr>
            </a:br>
            <a:br>
              <a:rPr lang="ru-RU" sz="1800" dirty="0">
                <a:latin typeface="+mn-lt"/>
              </a:rPr>
            </a:br>
            <a:br>
              <a:rPr lang="ru-RU" sz="1800" dirty="0">
                <a:latin typeface="+mn-lt"/>
              </a:rPr>
            </a:br>
            <a:endParaRPr lang="ru-RU" sz="1800" dirty="0">
              <a:latin typeface="+mn-lt"/>
            </a:endParaRPr>
          </a:p>
        </p:txBody>
      </p:sp>
      <p:pic>
        <p:nvPicPr>
          <p:cNvPr id="10" name="Рисунок 9">
            <a:extLst>
              <a:ext uri="{FF2B5EF4-FFF2-40B4-BE49-F238E27FC236}">
                <a16:creationId xmlns:a16="http://schemas.microsoft.com/office/drawing/2014/main" id="{7746F73C-6EE7-B344-833A-7C0413953503}"/>
              </a:ext>
            </a:extLst>
          </p:cNvPr>
          <p:cNvPicPr>
            <a:picLocks noChangeAspect="1"/>
          </p:cNvPicPr>
          <p:nvPr/>
        </p:nvPicPr>
        <p:blipFill>
          <a:blip r:embed="rId2"/>
          <a:stretch>
            <a:fillRect/>
          </a:stretch>
        </p:blipFill>
        <p:spPr>
          <a:xfrm>
            <a:off x="6321000" y="1233882"/>
            <a:ext cx="5724500" cy="3651303"/>
          </a:xfrm>
          <a:prstGeom prst="rect">
            <a:avLst/>
          </a:prstGeom>
        </p:spPr>
      </p:pic>
      <p:sp>
        <p:nvSpPr>
          <p:cNvPr id="11" name="Title 1">
            <a:extLst>
              <a:ext uri="{FF2B5EF4-FFF2-40B4-BE49-F238E27FC236}">
                <a16:creationId xmlns:a16="http://schemas.microsoft.com/office/drawing/2014/main" id="{25AB675E-E5E5-6A4A-A626-E2D29F570D71}"/>
              </a:ext>
            </a:extLst>
          </p:cNvPr>
          <p:cNvSpPr txBox="1">
            <a:spLocks/>
          </p:cNvSpPr>
          <p:nvPr/>
        </p:nvSpPr>
        <p:spPr>
          <a:xfrm>
            <a:off x="6321000" y="4786322"/>
            <a:ext cx="5724500" cy="1574628"/>
          </a:xfrm>
          <a:prstGeom prst="rect">
            <a:avLst/>
          </a:prstGeom>
          <a:solidFill>
            <a:schemeClr val="accent2">
              <a:lumMod val="60000"/>
              <a:lumOff val="40000"/>
            </a:schemeClr>
          </a:solidFill>
          <a:ln w="28575">
            <a:solidFill>
              <a:schemeClr val="accent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nSpc>
                <a:spcPct val="100000"/>
              </a:lnSpc>
            </a:pPr>
            <a:endParaRPr lang="ru-RU" sz="1800" dirty="0">
              <a:latin typeface="+mn-lt"/>
            </a:endParaRPr>
          </a:p>
          <a:p>
            <a:pPr>
              <a:lnSpc>
                <a:spcPct val="100000"/>
              </a:lnSpc>
            </a:pPr>
            <a:r>
              <a:rPr lang="ru-RU" sz="1800" dirty="0">
                <a:solidFill>
                  <a:schemeClr val="tx1"/>
                </a:solidFill>
                <a:latin typeface="+mn-lt"/>
              </a:rPr>
              <a:t>Наименьшей популярностью среди  респондентов пользовались  услуги, связанные  с  микрокредитованием (40,5 %), страхованием (36,3 %), дебетовой карточкой (33,4 %), акциями, облигациями (22,3 %).</a:t>
            </a:r>
            <a:br>
              <a:rPr lang="ru-RU" sz="1800" dirty="0">
                <a:latin typeface="+mn-lt"/>
              </a:rPr>
            </a:br>
            <a:endParaRPr lang="ru-RU" sz="1800" dirty="0">
              <a:latin typeface="+mn-lt"/>
            </a:endParaRPr>
          </a:p>
        </p:txBody>
      </p:sp>
    </p:spTree>
    <p:extLst>
      <p:ext uri="{BB962C8B-B14F-4D97-AF65-F5344CB8AC3E}">
        <p14:creationId xmlns:p14="http://schemas.microsoft.com/office/powerpoint/2010/main" val="377993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739067BE-C191-AC4A-AECA-7E1A000342B6}"/>
              </a:ext>
            </a:extLst>
          </p:cNvPr>
          <p:cNvSpPr>
            <a:spLocks noGrp="1"/>
          </p:cNvSpPr>
          <p:nvPr>
            <p:ph type="sldNum" sz="quarter" idx="12"/>
          </p:nvPr>
        </p:nvSpPr>
        <p:spPr/>
        <p:txBody>
          <a:bodyPr/>
          <a:lstStyle/>
          <a:p>
            <a:fld id="{36AE403C-4EB7-40BC-9395-955F62C492F5}" type="slidenum">
              <a:rPr lang="ru-RU" smtClean="0"/>
              <a:pPr/>
              <a:t>59</a:t>
            </a:fld>
            <a:endParaRPr lang="ru-RU" dirty="0"/>
          </a:p>
        </p:txBody>
      </p:sp>
      <p:sp>
        <p:nvSpPr>
          <p:cNvPr id="5" name="Равнобедренный треугольник 24">
            <a:extLst>
              <a:ext uri="{FF2B5EF4-FFF2-40B4-BE49-F238E27FC236}">
                <a16:creationId xmlns:a16="http://schemas.microsoft.com/office/drawing/2014/main" id="{0B99C985-2D0E-4C48-8BA6-A561604D9C3E}"/>
              </a:ext>
            </a:extLst>
          </p:cNvPr>
          <p:cNvSpPr/>
          <p:nvPr/>
        </p:nvSpPr>
        <p:spPr>
          <a:xfrm rot="5400000">
            <a:off x="243548" y="21503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B613E9EA-55AE-0A44-A0BF-2D670CD3904C}"/>
              </a:ext>
            </a:extLst>
          </p:cNvPr>
          <p:cNvSpPr txBox="1">
            <a:spLocks/>
          </p:cNvSpPr>
          <p:nvPr/>
        </p:nvSpPr>
        <p:spPr>
          <a:xfrm>
            <a:off x="655271"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600" b="1" dirty="0">
                <a:latin typeface="+mn-lt"/>
              </a:rPr>
              <a:t>2.3. Умение использовать финансовые услуги</a:t>
            </a:r>
          </a:p>
        </p:txBody>
      </p:sp>
      <p:graphicFrame>
        <p:nvGraphicFramePr>
          <p:cNvPr id="7" name="Диаграмма 6">
            <a:extLst>
              <a:ext uri="{FF2B5EF4-FFF2-40B4-BE49-F238E27FC236}">
                <a16:creationId xmlns:a16="http://schemas.microsoft.com/office/drawing/2014/main" id="{C05F960D-60F0-2346-B912-6C11DAE7BEE1}"/>
              </a:ext>
            </a:extLst>
          </p:cNvPr>
          <p:cNvGraphicFramePr/>
          <p:nvPr>
            <p:extLst>
              <p:ext uri="{D42A27DB-BD31-4B8C-83A1-F6EECF244321}">
                <p14:modId xmlns:p14="http://schemas.microsoft.com/office/powerpoint/2010/main" val="3497186055"/>
              </p:ext>
            </p:extLst>
          </p:nvPr>
        </p:nvGraphicFramePr>
        <p:xfrm>
          <a:off x="471000" y="669959"/>
          <a:ext cx="11186371" cy="4109042"/>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a:extLst>
              <a:ext uri="{FF2B5EF4-FFF2-40B4-BE49-F238E27FC236}">
                <a16:creationId xmlns:a16="http://schemas.microsoft.com/office/drawing/2014/main" id="{DE7ADBC7-9420-2F41-94F2-EA4DC16F6E08}"/>
              </a:ext>
            </a:extLst>
          </p:cNvPr>
          <p:cNvSpPr/>
          <p:nvPr/>
        </p:nvSpPr>
        <p:spPr>
          <a:xfrm>
            <a:off x="470999" y="4803451"/>
            <a:ext cx="11186371" cy="1569660"/>
          </a:xfrm>
          <a:prstGeom prst="rect">
            <a:avLst/>
          </a:prstGeom>
          <a:solidFill>
            <a:schemeClr val="accent2">
              <a:lumMod val="60000"/>
              <a:lumOff val="40000"/>
            </a:schemeClr>
          </a:solidFill>
          <a:ln>
            <a:solidFill>
              <a:schemeClr val="accent1"/>
            </a:solidFill>
          </a:ln>
        </p:spPr>
        <p:txBody>
          <a:bodyPr wrap="square">
            <a:spAutoFit/>
          </a:bodyPr>
          <a:lstStyle/>
          <a:p>
            <a:pPr algn="just">
              <a:spcAft>
                <a:spcPts val="0"/>
              </a:spcAft>
            </a:pPr>
            <a:r>
              <a:rPr lang="ru-RU" sz="1600" dirty="0">
                <a:ea typeface="Calibri" panose="020F0502020204030204" pitchFamily="34" charset="0"/>
                <a:cs typeface="Times New Roman" panose="02020603050405020304" pitchFamily="18" charset="0"/>
              </a:rPr>
              <a:t>Задавая уточняющий вопрос о том, какими из этих продуктов/услуг участники опроса пользовались за последние 2 года, были получены данные, что наиболее часто респонденты пользовались товарными кредитами – 35,4 %, текущими счетами – 32,9 %, депозитами – 29,2 %, интернет- и мобильным банкингом – 20,3 % и потребительским кредитом – 20,1 %.</a:t>
            </a:r>
          </a:p>
          <a:p>
            <a:pPr algn="just">
              <a:spcAft>
                <a:spcPts val="0"/>
              </a:spcAft>
            </a:pPr>
            <a:endParaRPr lang="ru-RU" sz="1600" dirty="0">
              <a:ea typeface="Calibri" panose="020F0502020204030204" pitchFamily="34" charset="0"/>
              <a:cs typeface="Times New Roman" panose="02020603050405020304" pitchFamily="18" charset="0"/>
            </a:endParaRPr>
          </a:p>
          <a:p>
            <a:pPr algn="just">
              <a:spcAft>
                <a:spcPts val="0"/>
              </a:spcAft>
            </a:pPr>
            <a:r>
              <a:rPr lang="ru-RU" sz="1600" dirty="0">
                <a:ea typeface="Calibri" panose="020F0502020204030204" pitchFamily="34" charset="0"/>
                <a:cs typeface="Times New Roman" panose="02020603050405020304" pitchFamily="18" charset="0"/>
              </a:rPr>
              <a:t>Наименьшей популярностью пользовались за последние 2 года такие продукты и услуги, как: акции и облигации – 3,3 %, ипотека – 9,2 %, микрокредит – 9,1 %, автокредит – 10,7 %, страхование – 12,1 %.</a:t>
            </a:r>
            <a:endParaRPr lang="ru-RU"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788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a:t>
            </a:fld>
            <a:endParaRPr lang="ru-RU" dirty="0"/>
          </a:p>
        </p:txBody>
      </p:sp>
      <p:grpSp>
        <p:nvGrpSpPr>
          <p:cNvPr id="2" name="Группа 1">
            <a:extLst>
              <a:ext uri="{FF2B5EF4-FFF2-40B4-BE49-F238E27FC236}">
                <a16:creationId xmlns:a16="http://schemas.microsoft.com/office/drawing/2014/main" id="{C3E81AA8-3BA1-754F-9E1A-A598EA460ED0}"/>
              </a:ext>
            </a:extLst>
          </p:cNvPr>
          <p:cNvGrpSpPr/>
          <p:nvPr/>
        </p:nvGrpSpPr>
        <p:grpSpPr>
          <a:xfrm>
            <a:off x="191344" y="333175"/>
            <a:ext cx="11596823" cy="4072263"/>
            <a:chOff x="185265" y="315982"/>
            <a:chExt cx="11596823" cy="4072263"/>
          </a:xfrm>
        </p:grpSpPr>
        <p:sp>
          <p:nvSpPr>
            <p:cNvPr id="10" name="Прямоугольник 9">
              <a:extLst>
                <a:ext uri="{FF2B5EF4-FFF2-40B4-BE49-F238E27FC236}">
                  <a16:creationId xmlns:a16="http://schemas.microsoft.com/office/drawing/2014/main" id="{3188681A-ADE0-7F43-925D-F1D14B0C25C8}"/>
                </a:ext>
              </a:extLst>
            </p:cNvPr>
            <p:cNvSpPr/>
            <p:nvPr/>
          </p:nvSpPr>
          <p:spPr>
            <a:xfrm>
              <a:off x="651000" y="315982"/>
              <a:ext cx="10137097" cy="954107"/>
            </a:xfrm>
            <a:prstGeom prst="rect">
              <a:avLst/>
            </a:prstGeom>
          </p:spPr>
          <p:txBody>
            <a:bodyPr wrap="square">
              <a:spAutoFit/>
            </a:bodyPr>
            <a:lstStyle/>
            <a:p>
              <a:pPr algn="just"/>
              <a:r>
                <a:rPr lang="ru-RU" sz="2800" b="1" cap="all" dirty="0">
                  <a:solidFill>
                    <a:srgbClr val="7A4300"/>
                  </a:solidFill>
                  <a:ea typeface="Verdana" charset="0"/>
                  <a:cs typeface="Verdana" charset="0"/>
                </a:rPr>
                <a:t>ФГ граждан важна для социально - экономического развития и финансовой системы Казахстана</a:t>
              </a:r>
              <a:endParaRPr lang="ru-RU" sz="2800" dirty="0">
                <a:solidFill>
                  <a:srgbClr val="7A4300"/>
                </a:solidFill>
              </a:endParaRPr>
            </a:p>
          </p:txBody>
        </p:sp>
        <p:sp>
          <p:nvSpPr>
            <p:cNvPr id="12" name="Прямоугольник 11">
              <a:extLst>
                <a:ext uri="{FF2B5EF4-FFF2-40B4-BE49-F238E27FC236}">
                  <a16:creationId xmlns:a16="http://schemas.microsoft.com/office/drawing/2014/main" id="{E5CC7AE0-CACF-9E4C-9584-7604F0C4DE39}"/>
                </a:ext>
              </a:extLst>
            </p:cNvPr>
            <p:cNvSpPr/>
            <p:nvPr/>
          </p:nvSpPr>
          <p:spPr>
            <a:xfrm>
              <a:off x="409912" y="1377062"/>
              <a:ext cx="11372176" cy="3011183"/>
            </a:xfrm>
            <a:prstGeom prst="rect">
              <a:avLst/>
            </a:prstGeom>
            <a:gradFill>
              <a:gsLst>
                <a:gs pos="70000">
                  <a:srgbClr val="ACCCBD"/>
                </a:gs>
                <a:gs pos="0">
                  <a:schemeClr val="bg1"/>
                </a:gs>
                <a:gs pos="100000">
                  <a:srgbClr val="03623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1450" algn="ctr">
                <a:lnSpc>
                  <a:spcPct val="110000"/>
                </a:lnSpc>
                <a:buClr>
                  <a:srgbClr val="23AE8B"/>
                </a:buClr>
                <a:buFont typeface="Wingdings" charset="2"/>
                <a:buChar char="§"/>
                <a:defRPr/>
              </a:pPr>
              <a:r>
                <a:rPr lang="ru-RU" sz="1600" b="1" dirty="0">
                  <a:solidFill>
                    <a:srgbClr val="7A4300"/>
                  </a:solidFill>
                  <a:ea typeface="Verdana" charset="0"/>
                  <a:cs typeface="Verdana" charset="0"/>
                </a:rPr>
                <a:t>Вклад в укрепление макроэкономики: </a:t>
              </a:r>
            </a:p>
            <a:p>
              <a:pPr marL="0" lvl="2" indent="-171450" algn="ctr">
                <a:lnSpc>
                  <a:spcPct val="110000"/>
                </a:lnSpc>
                <a:buClr>
                  <a:srgbClr val="23AE8B"/>
                </a:buClr>
                <a:buFont typeface="Wingdings" charset="2"/>
                <a:buChar char="§"/>
                <a:defRPr/>
              </a:pPr>
              <a:r>
                <a:rPr lang="ru-RU" sz="1600" dirty="0">
                  <a:solidFill>
                    <a:srgbClr val="7A4300"/>
                  </a:solidFill>
                  <a:ea typeface="Verdana" charset="0"/>
                  <a:cs typeface="Verdana" charset="0"/>
                </a:rPr>
                <a:t>Повышение общего уровня сбережений домохозяйств; </a:t>
              </a:r>
            </a:p>
            <a:p>
              <a:pPr marL="0" lvl="2" indent="-171450" algn="ctr">
                <a:lnSpc>
                  <a:spcPct val="110000"/>
                </a:lnSpc>
                <a:buClr>
                  <a:srgbClr val="23AE8B"/>
                </a:buClr>
                <a:buFont typeface="Wingdings" charset="2"/>
                <a:buChar char="§"/>
                <a:defRPr/>
              </a:pPr>
              <a:r>
                <a:rPr lang="ru-RU" sz="1600" dirty="0">
                  <a:solidFill>
                    <a:srgbClr val="7A4300"/>
                  </a:solidFill>
                  <a:ea typeface="Verdana" charset="0"/>
                  <a:cs typeface="Verdana" charset="0"/>
                </a:rPr>
                <a:t>Преодоление дефицита «длинных денег» в экономике, рост депозитной и клиентской базы финансовых учреждений.</a:t>
              </a:r>
            </a:p>
            <a:p>
              <a:pPr indent="-171450" algn="ctr">
                <a:lnSpc>
                  <a:spcPct val="110000"/>
                </a:lnSpc>
                <a:buClr>
                  <a:srgbClr val="23AE8B"/>
                </a:buClr>
                <a:buFont typeface="Wingdings" charset="2"/>
                <a:buChar char="§"/>
                <a:defRPr/>
              </a:pPr>
              <a:r>
                <a:rPr lang="ru-RU" sz="1600" b="1" dirty="0">
                  <a:solidFill>
                    <a:srgbClr val="7A4300"/>
                  </a:solidFill>
                  <a:ea typeface="Verdana" charset="0"/>
                  <a:cs typeface="Verdana" charset="0"/>
                </a:rPr>
                <a:t>Эффективность функционирования финансовой системы:</a:t>
              </a:r>
            </a:p>
            <a:p>
              <a:pPr marL="0" lvl="2" indent="-171450" algn="ctr">
                <a:lnSpc>
                  <a:spcPct val="110000"/>
                </a:lnSpc>
                <a:buClr>
                  <a:srgbClr val="23AE8B"/>
                </a:buClr>
                <a:buFont typeface="Wingdings" charset="2"/>
                <a:buChar char="§"/>
                <a:defRPr/>
              </a:pPr>
              <a:r>
                <a:rPr lang="ru-RU" sz="1600" dirty="0">
                  <a:solidFill>
                    <a:srgbClr val="7A4300"/>
                  </a:solidFill>
                  <a:ea typeface="Verdana" charset="0"/>
                  <a:cs typeface="Verdana" charset="0"/>
                </a:rPr>
                <a:t>Доверие к финансовым институтам и снижение издержек;</a:t>
              </a:r>
            </a:p>
            <a:p>
              <a:pPr marL="0" lvl="2" indent="-171450" algn="ctr">
                <a:lnSpc>
                  <a:spcPct val="110000"/>
                </a:lnSpc>
                <a:buClr>
                  <a:srgbClr val="23AE8B"/>
                </a:buClr>
                <a:buFont typeface="Wingdings" charset="2"/>
                <a:buChar char="§"/>
                <a:defRPr/>
              </a:pPr>
              <a:r>
                <a:rPr lang="ru-RU" sz="1600" dirty="0">
                  <a:solidFill>
                    <a:srgbClr val="7A4300"/>
                  </a:solidFill>
                  <a:ea typeface="Verdana" charset="0"/>
                  <a:cs typeface="Verdana" charset="0"/>
                </a:rPr>
                <a:t>Понимание финансовых инструментов и их разумное использование; </a:t>
              </a:r>
            </a:p>
            <a:p>
              <a:pPr marL="0" lvl="2" indent="-171450" algn="ctr">
                <a:lnSpc>
                  <a:spcPct val="110000"/>
                </a:lnSpc>
                <a:buClr>
                  <a:srgbClr val="23AE8B"/>
                </a:buClr>
                <a:buFont typeface="Wingdings" charset="2"/>
                <a:buChar char="§"/>
                <a:defRPr/>
              </a:pPr>
              <a:r>
                <a:rPr lang="ru-RU" sz="1600" dirty="0">
                  <a:solidFill>
                    <a:srgbClr val="7A4300"/>
                  </a:solidFill>
                  <a:ea typeface="Verdana" charset="0"/>
                  <a:cs typeface="Verdana" charset="0"/>
                </a:rPr>
                <a:t>Снижение уровня просроченной задолженности по кредитам и микрозаймам; </a:t>
              </a:r>
            </a:p>
            <a:p>
              <a:pPr marL="0" lvl="2" indent="-171450" algn="ctr">
                <a:lnSpc>
                  <a:spcPct val="110000"/>
                </a:lnSpc>
                <a:buClr>
                  <a:srgbClr val="23AE8B"/>
                </a:buClr>
                <a:buFont typeface="Wingdings" charset="2"/>
                <a:buChar char="§"/>
                <a:defRPr/>
              </a:pPr>
              <a:r>
                <a:rPr lang="ru-RU" sz="1600" dirty="0">
                  <a:solidFill>
                    <a:srgbClr val="7A4300"/>
                  </a:solidFill>
                  <a:ea typeface="Verdana" charset="0"/>
                  <a:cs typeface="Verdana" charset="0"/>
                </a:rPr>
                <a:t>Лучшая защищенность от финансового мошенничества и финансовых пирамид (информированность, понимание рисков, профилактические меры). </a:t>
              </a:r>
            </a:p>
            <a:p>
              <a:pPr marL="171450" indent="-171450" algn="ctr">
                <a:lnSpc>
                  <a:spcPct val="110000"/>
                </a:lnSpc>
                <a:buClr>
                  <a:srgbClr val="23AE8B"/>
                </a:buClr>
                <a:buFont typeface="Wingdings" charset="2"/>
                <a:buChar char="§"/>
                <a:defRPr/>
              </a:pPr>
              <a:r>
                <a:rPr lang="ru-RU" sz="1600" b="1" dirty="0">
                  <a:solidFill>
                    <a:srgbClr val="7A4300"/>
                  </a:solidFill>
                  <a:ea typeface="Verdana" charset="0"/>
                  <a:cs typeface="Verdana" charset="0"/>
                </a:rPr>
                <a:t> Лучшая подготовленность населения к неблагоприятной экономической конъюнктуре. </a:t>
              </a:r>
            </a:p>
          </p:txBody>
        </p:sp>
        <p:sp>
          <p:nvSpPr>
            <p:cNvPr id="7" name="Равнобедренный треугольник 24">
              <a:extLst>
                <a:ext uri="{FF2B5EF4-FFF2-40B4-BE49-F238E27FC236}">
                  <a16:creationId xmlns:a16="http://schemas.microsoft.com/office/drawing/2014/main" id="{A4FFC88D-1DDF-B545-B05D-1C4DB5255316}"/>
                </a:ext>
              </a:extLst>
            </p:cNvPr>
            <p:cNvSpPr/>
            <p:nvPr/>
          </p:nvSpPr>
          <p:spPr>
            <a:xfrm rot="5400000">
              <a:off x="168698" y="34679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6" name="Рисунок 5">
            <a:extLst>
              <a:ext uri="{FF2B5EF4-FFF2-40B4-BE49-F238E27FC236}">
                <a16:creationId xmlns:a16="http://schemas.microsoft.com/office/drawing/2014/main" id="{C1EBA7C5-FAAD-4934-BD4A-685E3B332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808" y="4457538"/>
            <a:ext cx="3456384" cy="2046800"/>
          </a:xfrm>
          <a:prstGeom prst="rect">
            <a:avLst/>
          </a:prstGeom>
        </p:spPr>
      </p:pic>
    </p:spTree>
    <p:extLst>
      <p:ext uri="{BB962C8B-B14F-4D97-AF65-F5344CB8AC3E}">
        <p14:creationId xmlns:p14="http://schemas.microsoft.com/office/powerpoint/2010/main" val="143288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76773FC5-BCF1-9644-96F5-9456B8C087AE}"/>
              </a:ext>
            </a:extLst>
          </p:cNvPr>
          <p:cNvSpPr>
            <a:spLocks noGrp="1"/>
          </p:cNvSpPr>
          <p:nvPr>
            <p:ph type="sldNum" sz="quarter" idx="12"/>
          </p:nvPr>
        </p:nvSpPr>
        <p:spPr/>
        <p:txBody>
          <a:bodyPr/>
          <a:lstStyle/>
          <a:p>
            <a:fld id="{36AE403C-4EB7-40BC-9395-955F62C492F5}" type="slidenum">
              <a:rPr lang="ru-RU" smtClean="0"/>
              <a:pPr/>
              <a:t>60</a:t>
            </a:fld>
            <a:endParaRPr lang="ru-RU" dirty="0"/>
          </a:p>
        </p:txBody>
      </p:sp>
      <p:sp>
        <p:nvSpPr>
          <p:cNvPr id="5" name="Равнобедренный треугольник 24">
            <a:extLst>
              <a:ext uri="{FF2B5EF4-FFF2-40B4-BE49-F238E27FC236}">
                <a16:creationId xmlns:a16="http://schemas.microsoft.com/office/drawing/2014/main" id="{560392A5-06EF-2E42-9623-D09A3F8A2B6F}"/>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4E0B976E-4538-E843-AFE9-C094615407B0}"/>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600" b="1" dirty="0">
                <a:latin typeface="+mn-lt"/>
              </a:rPr>
              <a:t>2.3. Умение использовать финансовые услуги</a:t>
            </a:r>
          </a:p>
        </p:txBody>
      </p:sp>
      <p:graphicFrame>
        <p:nvGraphicFramePr>
          <p:cNvPr id="8" name="Диаграмма 7">
            <a:extLst>
              <a:ext uri="{FF2B5EF4-FFF2-40B4-BE49-F238E27FC236}">
                <a16:creationId xmlns:a16="http://schemas.microsoft.com/office/drawing/2014/main" id="{BB9F6CFF-0586-1743-A6DA-82434B854DD8}"/>
              </a:ext>
            </a:extLst>
          </p:cNvPr>
          <p:cNvGraphicFramePr/>
          <p:nvPr>
            <p:extLst/>
          </p:nvPr>
        </p:nvGraphicFramePr>
        <p:xfrm>
          <a:off x="137880" y="1314000"/>
          <a:ext cx="5109828" cy="51248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a:extLst>
              <a:ext uri="{FF2B5EF4-FFF2-40B4-BE49-F238E27FC236}">
                <a16:creationId xmlns:a16="http://schemas.microsoft.com/office/drawing/2014/main" id="{66993C97-C4CC-E443-83E5-5A0CF537BC2C}"/>
              </a:ext>
            </a:extLst>
          </p:cNvPr>
          <p:cNvGraphicFramePr/>
          <p:nvPr>
            <p:extLst/>
          </p:nvPr>
        </p:nvGraphicFramePr>
        <p:xfrm>
          <a:off x="5572004" y="1314000"/>
          <a:ext cx="6474600" cy="5124834"/>
        </p:xfrm>
        <a:graphic>
          <a:graphicData uri="http://schemas.openxmlformats.org/drawingml/2006/chart">
            <c:chart xmlns:c="http://schemas.openxmlformats.org/drawingml/2006/chart" xmlns:r="http://schemas.openxmlformats.org/officeDocument/2006/relationships" r:id="rId3"/>
          </a:graphicData>
        </a:graphic>
      </p:graphicFrame>
      <p:sp>
        <p:nvSpPr>
          <p:cNvPr id="10" name="Прямоугольник 9">
            <a:extLst>
              <a:ext uri="{FF2B5EF4-FFF2-40B4-BE49-F238E27FC236}">
                <a16:creationId xmlns:a16="http://schemas.microsoft.com/office/drawing/2014/main" id="{DAD29B80-8C3F-AB44-80D4-96E974AAD48B}"/>
              </a:ext>
            </a:extLst>
          </p:cNvPr>
          <p:cNvSpPr/>
          <p:nvPr/>
        </p:nvSpPr>
        <p:spPr>
          <a:xfrm>
            <a:off x="267132" y="631995"/>
            <a:ext cx="11908723" cy="584775"/>
          </a:xfrm>
          <a:prstGeom prst="rect">
            <a:avLst/>
          </a:prstGeom>
        </p:spPr>
        <p:txBody>
          <a:bodyPr wrap="square">
            <a:spAutoFit/>
          </a:bodyPr>
          <a:lstStyle/>
          <a:p>
            <a:r>
              <a:rPr lang="ru-RU" sz="1600" dirty="0"/>
              <a:t>Одним  из критериев  популярности продуктов  банка  является  не  только факт его  использования, но и частота  обращения к  данному  продукту. Материалы  социологического  исследования  позволяют обозначить следующие  тенденции</a:t>
            </a:r>
            <a:r>
              <a:rPr lang="en-US" sz="1600" dirty="0"/>
              <a:t>. </a:t>
            </a:r>
            <a:endParaRPr lang="ru-RU" sz="1600" dirty="0"/>
          </a:p>
        </p:txBody>
      </p:sp>
    </p:spTree>
    <p:extLst>
      <p:ext uri="{BB962C8B-B14F-4D97-AF65-F5344CB8AC3E}">
        <p14:creationId xmlns:p14="http://schemas.microsoft.com/office/powerpoint/2010/main" val="17674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412353-7AC3-294A-9C7D-B05FD1CDBECF}"/>
              </a:ext>
            </a:extLst>
          </p:cNvPr>
          <p:cNvSpPr>
            <a:spLocks noGrp="1"/>
          </p:cNvSpPr>
          <p:nvPr>
            <p:ph type="sldNum" sz="quarter" idx="12"/>
          </p:nvPr>
        </p:nvSpPr>
        <p:spPr/>
        <p:txBody>
          <a:bodyPr/>
          <a:lstStyle/>
          <a:p>
            <a:fld id="{36AE403C-4EB7-40BC-9395-955F62C492F5}" type="slidenum">
              <a:rPr lang="ru-RU" smtClean="0"/>
              <a:pPr/>
              <a:t>61</a:t>
            </a:fld>
            <a:endParaRPr lang="ru-RU" dirty="0"/>
          </a:p>
        </p:txBody>
      </p:sp>
      <p:sp>
        <p:nvSpPr>
          <p:cNvPr id="6" name="Равнобедренный треугольник 24">
            <a:extLst>
              <a:ext uri="{FF2B5EF4-FFF2-40B4-BE49-F238E27FC236}">
                <a16:creationId xmlns:a16="http://schemas.microsoft.com/office/drawing/2014/main" id="{D3E99EB7-8689-4C46-BBD7-6731B64E279F}"/>
              </a:ext>
            </a:extLst>
          </p:cNvPr>
          <p:cNvSpPr/>
          <p:nvPr/>
        </p:nvSpPr>
        <p:spPr>
          <a:xfrm rot="5400000">
            <a:off x="231504" y="26630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4">
            <a:extLst>
              <a:ext uri="{FF2B5EF4-FFF2-40B4-BE49-F238E27FC236}">
                <a16:creationId xmlns:a16="http://schemas.microsoft.com/office/drawing/2014/main" id="{C9A43349-73CE-8348-B8A7-9879EFF3AE46}"/>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600" b="1" dirty="0">
                <a:latin typeface="+mn-lt"/>
              </a:rPr>
              <a:t>2.3. Умение использовать финансовые услуги</a:t>
            </a:r>
          </a:p>
        </p:txBody>
      </p:sp>
      <p:sp>
        <p:nvSpPr>
          <p:cNvPr id="8" name="Прямоугольник 7">
            <a:extLst>
              <a:ext uri="{FF2B5EF4-FFF2-40B4-BE49-F238E27FC236}">
                <a16:creationId xmlns:a16="http://schemas.microsoft.com/office/drawing/2014/main" id="{FCB35383-0438-5E4B-A751-C8DC93E33BE0}"/>
              </a:ext>
            </a:extLst>
          </p:cNvPr>
          <p:cNvSpPr/>
          <p:nvPr/>
        </p:nvSpPr>
        <p:spPr>
          <a:xfrm>
            <a:off x="238227" y="781012"/>
            <a:ext cx="4287136" cy="369332"/>
          </a:xfrm>
          <a:prstGeom prst="rect">
            <a:avLst/>
          </a:prstGeom>
        </p:spPr>
        <p:txBody>
          <a:bodyPr wrap="none">
            <a:spAutoFit/>
          </a:bodyPr>
          <a:lstStyle/>
          <a:p>
            <a:r>
              <a:rPr lang="ru-RU" b="1" dirty="0">
                <a:solidFill>
                  <a:srgbClr val="7A4300"/>
                </a:solidFill>
              </a:rPr>
              <a:t>Знания  о финансовых продуктах банков</a:t>
            </a:r>
            <a:endParaRPr lang="ru-RU" dirty="0"/>
          </a:p>
        </p:txBody>
      </p:sp>
      <p:graphicFrame>
        <p:nvGraphicFramePr>
          <p:cNvPr id="10" name="Диаграмма 9">
            <a:extLst>
              <a:ext uri="{FF2B5EF4-FFF2-40B4-BE49-F238E27FC236}">
                <a16:creationId xmlns:a16="http://schemas.microsoft.com/office/drawing/2014/main" id="{815A8870-ED05-3F4B-BAC4-4C280C0590E1}"/>
              </a:ext>
            </a:extLst>
          </p:cNvPr>
          <p:cNvGraphicFramePr/>
          <p:nvPr>
            <p:extLst>
              <p:ext uri="{D42A27DB-BD31-4B8C-83A1-F6EECF244321}">
                <p14:modId xmlns:p14="http://schemas.microsoft.com/office/powerpoint/2010/main" val="857217822"/>
              </p:ext>
            </p:extLst>
          </p:nvPr>
        </p:nvGraphicFramePr>
        <p:xfrm>
          <a:off x="1043152" y="2187431"/>
          <a:ext cx="5464259" cy="4554333"/>
        </p:xfrm>
        <a:graphic>
          <a:graphicData uri="http://schemas.openxmlformats.org/drawingml/2006/chart">
            <c:chart xmlns:c="http://schemas.openxmlformats.org/drawingml/2006/chart" xmlns:r="http://schemas.openxmlformats.org/officeDocument/2006/relationships" r:id="rId2"/>
          </a:graphicData>
        </a:graphic>
      </p:graphicFrame>
      <p:sp>
        <p:nvSpPr>
          <p:cNvPr id="11" name="Прямоугольник 10">
            <a:extLst>
              <a:ext uri="{FF2B5EF4-FFF2-40B4-BE49-F238E27FC236}">
                <a16:creationId xmlns:a16="http://schemas.microsoft.com/office/drawing/2014/main" id="{95917BE9-945F-1C43-B4DE-2BCD2F0BF90F}"/>
              </a:ext>
            </a:extLst>
          </p:cNvPr>
          <p:cNvSpPr/>
          <p:nvPr/>
        </p:nvSpPr>
        <p:spPr>
          <a:xfrm>
            <a:off x="269841" y="1253389"/>
            <a:ext cx="6237569" cy="584775"/>
          </a:xfrm>
          <a:prstGeom prst="rect">
            <a:avLst/>
          </a:prstGeom>
        </p:spPr>
        <p:txBody>
          <a:bodyPr wrap="square">
            <a:spAutoFit/>
          </a:bodyPr>
          <a:lstStyle/>
          <a:p>
            <a:pPr algn="just" fontAlgn="t"/>
            <a:r>
              <a:rPr lang="ru-RU" sz="1600" b="1" dirty="0">
                <a:solidFill>
                  <a:srgbClr val="7A4300"/>
                </a:solidFill>
              </a:rPr>
              <a:t>Какое из следующих утверждений лучше всего описывает то, как вы выбирали тот или иной финансовый продукт или услугу?</a:t>
            </a:r>
            <a:endParaRPr lang="ru-RU" sz="1600" b="1" dirty="0">
              <a:solidFill>
                <a:srgbClr val="7A4300"/>
              </a:solidFill>
              <a:latin typeface="Arial" panose="020B0604020202020204" pitchFamily="34" charset="0"/>
            </a:endParaRPr>
          </a:p>
        </p:txBody>
      </p:sp>
      <p:sp>
        <p:nvSpPr>
          <p:cNvPr id="2" name="Прямоугольник 1">
            <a:extLst>
              <a:ext uri="{FF2B5EF4-FFF2-40B4-BE49-F238E27FC236}">
                <a16:creationId xmlns:a16="http://schemas.microsoft.com/office/drawing/2014/main" id="{44E38A20-21B1-D04F-8593-65F700BCBE82}"/>
              </a:ext>
            </a:extLst>
          </p:cNvPr>
          <p:cNvSpPr/>
          <p:nvPr/>
        </p:nvSpPr>
        <p:spPr>
          <a:xfrm>
            <a:off x="7208474" y="2319214"/>
            <a:ext cx="4288126" cy="3293209"/>
          </a:xfrm>
          <a:prstGeom prst="rect">
            <a:avLst/>
          </a:prstGeom>
          <a:solidFill>
            <a:schemeClr val="accent2">
              <a:lumMod val="60000"/>
              <a:lumOff val="40000"/>
            </a:schemeClr>
          </a:solidFill>
        </p:spPr>
        <p:txBody>
          <a:bodyPr wrap="square">
            <a:spAutoFit/>
          </a:bodyPr>
          <a:lstStyle/>
          <a:p>
            <a:pPr algn="just">
              <a:spcAft>
                <a:spcPts val="0"/>
              </a:spcAft>
            </a:pPr>
            <a:r>
              <a:rPr lang="ru-RU" sz="1600" dirty="0">
                <a:ea typeface="Calibri" panose="020F0502020204030204" pitchFamily="34" charset="0"/>
                <a:cs typeface="Times New Roman" panose="02020603050405020304" pitchFamily="18" charset="0"/>
              </a:rPr>
              <a:t>Как показали результаты опроса, большая часть – 41,6 % предложений в различных банках.</a:t>
            </a:r>
          </a:p>
          <a:p>
            <a:pPr algn="just">
              <a:spcAft>
                <a:spcPts val="0"/>
              </a:spcAft>
            </a:pPr>
            <a:r>
              <a:rPr lang="ru-RU" sz="1600" dirty="0">
                <a:ea typeface="Calibri" panose="020F0502020204030204" pitchFamily="34" charset="0"/>
                <a:cs typeface="Times New Roman" panose="02020603050405020304" pitchFamily="18" charset="0"/>
              </a:rPr>
              <a:t>19,2 % не рассматривали никаких вариантов, кроме тех, которыми они уже пользуются.</a:t>
            </a:r>
          </a:p>
          <a:p>
            <a:pPr algn="just">
              <a:spcAft>
                <a:spcPts val="0"/>
              </a:spcAft>
            </a:pPr>
            <a:r>
              <a:rPr lang="ru-RU" sz="1600" dirty="0">
                <a:ea typeface="Calibri" panose="020F0502020204030204" pitchFamily="34" charset="0"/>
                <a:cs typeface="Times New Roman" panose="02020603050405020304" pitchFamily="18" charset="0"/>
              </a:rPr>
              <a:t>17,7 % рассматривали несколько вариантов в одном банке.</a:t>
            </a:r>
          </a:p>
          <a:p>
            <a:pPr algn="just">
              <a:spcAft>
                <a:spcPts val="0"/>
              </a:spcAft>
            </a:pPr>
            <a:r>
              <a:rPr lang="ru-RU" sz="1600" dirty="0">
                <a:ea typeface="Calibri" panose="020F0502020204030204" pitchFamily="34" charset="0"/>
                <a:cs typeface="Times New Roman" panose="02020603050405020304" pitchFamily="18" charset="0"/>
              </a:rPr>
              <a:t>15,3 % искали, но не смогли найти никакого другого варианта.</a:t>
            </a:r>
          </a:p>
          <a:p>
            <a:pPr algn="just">
              <a:spcAft>
                <a:spcPts val="0"/>
              </a:spcAft>
            </a:pPr>
            <a:r>
              <a:rPr lang="ru-RU" sz="1600" dirty="0">
                <a:ea typeface="Calibri" panose="020F0502020204030204" pitchFamily="34" charset="0"/>
                <a:cs typeface="Times New Roman" panose="02020603050405020304" pitchFamily="18" charset="0"/>
              </a:rPr>
              <a:t>8 % дали совет их друг/родственник/коллега.</a:t>
            </a:r>
          </a:p>
          <a:p>
            <a:pPr algn="just">
              <a:spcAft>
                <a:spcPts val="0"/>
              </a:spcAft>
            </a:pPr>
            <a:r>
              <a:rPr lang="ru-RU" sz="1600" dirty="0">
                <a:ea typeface="Calibri" panose="020F0502020204030204" pitchFamily="34" charset="0"/>
                <a:cs typeface="Times New Roman" panose="02020603050405020304" pitchFamily="18" charset="0"/>
              </a:rPr>
              <a:t>6,5 % не смогли ответить – они рассматривали несколько вариантов на данный вопрос. </a:t>
            </a:r>
          </a:p>
          <a:p>
            <a:pPr marL="457200" algn="just">
              <a:spcAft>
                <a:spcPts val="0"/>
              </a:spcAft>
            </a:pPr>
            <a:endPar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Тема &amp;quot;Банк и банковская система&amp;quot; (рассказ с переводом) 11 класс -  Английский язык по Скайпу">
            <a:extLst>
              <a:ext uri="{FF2B5EF4-FFF2-40B4-BE49-F238E27FC236}">
                <a16:creationId xmlns:a16="http://schemas.microsoft.com/office/drawing/2014/main" id="{19553417-A08B-477F-A93E-BFEF989E8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565" y="398892"/>
            <a:ext cx="2490069"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3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412353-7AC3-294A-9C7D-B05FD1CDBECF}"/>
              </a:ext>
            </a:extLst>
          </p:cNvPr>
          <p:cNvSpPr>
            <a:spLocks noGrp="1"/>
          </p:cNvSpPr>
          <p:nvPr>
            <p:ph type="sldNum" sz="quarter" idx="12"/>
          </p:nvPr>
        </p:nvSpPr>
        <p:spPr/>
        <p:txBody>
          <a:bodyPr/>
          <a:lstStyle/>
          <a:p>
            <a:fld id="{36AE403C-4EB7-40BC-9395-955F62C492F5}" type="slidenum">
              <a:rPr lang="ru-RU" smtClean="0"/>
              <a:pPr/>
              <a:t>62</a:t>
            </a:fld>
            <a:endParaRPr lang="ru-RU" dirty="0"/>
          </a:p>
        </p:txBody>
      </p:sp>
      <p:sp>
        <p:nvSpPr>
          <p:cNvPr id="5" name="Равнобедренный треугольник 24">
            <a:extLst>
              <a:ext uri="{FF2B5EF4-FFF2-40B4-BE49-F238E27FC236}">
                <a16:creationId xmlns:a16="http://schemas.microsoft.com/office/drawing/2014/main" id="{92363684-23E2-1B4E-9F59-7C9BF81BE48A}"/>
              </a:ext>
            </a:extLst>
          </p:cNvPr>
          <p:cNvSpPr/>
          <p:nvPr/>
        </p:nvSpPr>
        <p:spPr>
          <a:xfrm rot="5400000">
            <a:off x="200535" y="24013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FA7C28F2-3B66-7245-8E20-A160013A034C}"/>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7" name="Прямоугольник 6">
            <a:extLst>
              <a:ext uri="{FF2B5EF4-FFF2-40B4-BE49-F238E27FC236}">
                <a16:creationId xmlns:a16="http://schemas.microsoft.com/office/drawing/2014/main" id="{A0D2E523-5256-7141-8334-56AEF514064B}"/>
              </a:ext>
            </a:extLst>
          </p:cNvPr>
          <p:cNvSpPr/>
          <p:nvPr/>
        </p:nvSpPr>
        <p:spPr>
          <a:xfrm>
            <a:off x="342835" y="790207"/>
            <a:ext cx="5609150" cy="830997"/>
          </a:xfrm>
          <a:prstGeom prst="rect">
            <a:avLst/>
          </a:prstGeom>
        </p:spPr>
        <p:txBody>
          <a:bodyPr wrap="square">
            <a:spAutoFit/>
          </a:bodyPr>
          <a:lstStyle/>
          <a:p>
            <a:pPr algn="just"/>
            <a:r>
              <a:rPr lang="ru-RU" sz="1600" b="1" dirty="0">
                <a:solidFill>
                  <a:srgbClr val="7A4300"/>
                </a:solidFill>
              </a:rPr>
              <a:t>Поведенческие  стратегии  респондентов  при подписании договоров с организациями в финансовом секторе</a:t>
            </a:r>
            <a:r>
              <a:rPr lang="uk-UA" sz="1600" b="1" dirty="0">
                <a:solidFill>
                  <a:srgbClr val="7A4300"/>
                </a:solidFill>
              </a:rPr>
              <a:t>, в %</a:t>
            </a:r>
            <a:br>
              <a:rPr lang="ru-RU" sz="1600" dirty="0"/>
            </a:br>
            <a:endParaRPr lang="ru-RU" sz="1600" dirty="0"/>
          </a:p>
        </p:txBody>
      </p:sp>
      <p:graphicFrame>
        <p:nvGraphicFramePr>
          <p:cNvPr id="8" name="Диаграмма 7">
            <a:extLst>
              <a:ext uri="{FF2B5EF4-FFF2-40B4-BE49-F238E27FC236}">
                <a16:creationId xmlns:a16="http://schemas.microsoft.com/office/drawing/2014/main" id="{714BA8FD-B305-A746-A796-20E65BB15A1D}"/>
              </a:ext>
            </a:extLst>
          </p:cNvPr>
          <p:cNvGraphicFramePr/>
          <p:nvPr>
            <p:extLst/>
          </p:nvPr>
        </p:nvGraphicFramePr>
        <p:xfrm>
          <a:off x="983432" y="2250192"/>
          <a:ext cx="7335568" cy="4332159"/>
        </p:xfrm>
        <a:graphic>
          <a:graphicData uri="http://schemas.openxmlformats.org/drawingml/2006/chart">
            <c:chart xmlns:c="http://schemas.openxmlformats.org/drawingml/2006/chart" xmlns:r="http://schemas.openxmlformats.org/officeDocument/2006/relationships" r:id="rId2"/>
          </a:graphicData>
        </a:graphic>
      </p:graphicFrame>
      <p:sp>
        <p:nvSpPr>
          <p:cNvPr id="9" name="Прямоугольник 8">
            <a:extLst>
              <a:ext uri="{FF2B5EF4-FFF2-40B4-BE49-F238E27FC236}">
                <a16:creationId xmlns:a16="http://schemas.microsoft.com/office/drawing/2014/main" id="{97B04DC8-3E88-4641-B7E5-F39CCDE2F685}"/>
              </a:ext>
            </a:extLst>
          </p:cNvPr>
          <p:cNvSpPr/>
          <p:nvPr/>
        </p:nvSpPr>
        <p:spPr>
          <a:xfrm>
            <a:off x="362524" y="1419196"/>
            <a:ext cx="7821707" cy="830997"/>
          </a:xfrm>
          <a:prstGeom prst="rect">
            <a:avLst/>
          </a:prstGeom>
        </p:spPr>
        <p:txBody>
          <a:bodyPr wrap="square">
            <a:spAutoFit/>
          </a:bodyPr>
          <a:lstStyle/>
          <a:p>
            <a:pPr algn="just" fontAlgn="t"/>
            <a:r>
              <a:rPr lang="ru-RU" sz="1600" b="1" dirty="0">
                <a:solidFill>
                  <a:srgbClr val="7A4300"/>
                </a:solidFill>
              </a:rPr>
              <a:t>Скажите, какое из утверждений наиболее точно описывает ваше поведение, когда вы подписываете договор на пользование какой-либо услугой с банком или страховой компанией?</a:t>
            </a:r>
            <a:endParaRPr lang="ru-RU" sz="1600" b="1" dirty="0">
              <a:solidFill>
                <a:srgbClr val="7A4300"/>
              </a:solidFill>
              <a:latin typeface="Arial" panose="020B0604020202020204" pitchFamily="34" charset="0"/>
            </a:endParaRPr>
          </a:p>
        </p:txBody>
      </p:sp>
      <p:sp>
        <p:nvSpPr>
          <p:cNvPr id="10" name="TextBox 9">
            <a:extLst>
              <a:ext uri="{FF2B5EF4-FFF2-40B4-BE49-F238E27FC236}">
                <a16:creationId xmlns:a16="http://schemas.microsoft.com/office/drawing/2014/main" id="{71188823-17EF-674B-B9F6-D5DC2A89E33D}"/>
              </a:ext>
            </a:extLst>
          </p:cNvPr>
          <p:cNvSpPr txBox="1"/>
          <p:nvPr/>
        </p:nvSpPr>
        <p:spPr>
          <a:xfrm>
            <a:off x="1316182" y="5112327"/>
            <a:ext cx="184731" cy="369332"/>
          </a:xfrm>
          <a:prstGeom prst="rect">
            <a:avLst/>
          </a:prstGeom>
          <a:noFill/>
        </p:spPr>
        <p:txBody>
          <a:bodyPr wrap="none" rtlCol="0">
            <a:spAutoFit/>
          </a:bodyPr>
          <a:lstStyle/>
          <a:p>
            <a:endParaRPr lang="ru-RU" dirty="0"/>
          </a:p>
        </p:txBody>
      </p:sp>
      <p:sp>
        <p:nvSpPr>
          <p:cNvPr id="11" name="Прямоугольник 10">
            <a:extLst>
              <a:ext uri="{FF2B5EF4-FFF2-40B4-BE49-F238E27FC236}">
                <a16:creationId xmlns:a16="http://schemas.microsoft.com/office/drawing/2014/main" id="{0BE583B1-1ABB-984F-8A78-9BABB376BCB0}"/>
              </a:ext>
            </a:extLst>
          </p:cNvPr>
          <p:cNvSpPr/>
          <p:nvPr/>
        </p:nvSpPr>
        <p:spPr>
          <a:xfrm>
            <a:off x="8319000" y="551350"/>
            <a:ext cx="3582000" cy="5892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ru-RU" sz="1600" dirty="0"/>
              <a:t> Таким   образом,  исследование показало, что основная часть респондентов  очень ответственно подходит к заключению договорных отношений с кредитными организациями, страховыми компаниями. И  подписывают договор только после  того, как прояснят  для  себя  все пункты  договора.</a:t>
            </a:r>
          </a:p>
          <a:p>
            <a:pPr algn="just"/>
            <a:r>
              <a:rPr lang="ru-RU" sz="1600" dirty="0"/>
              <a:t>44,9 % подписывают договор только, когда прочитают его и прояснят все, что не до конца понимают, 23,6% читают договор и подписывают, не задавая вопросов, поскольку им сложно в этом разобраться и нет желания вникать, 16,2 % выбрали утверждение, что не важно читать или нет договор, т.к. все равно банк или страховая компания не дадут ничего поменять в договоре, 12,5 % подписывают, не читая, полагаясь на слова сотрудника банка, 5,5 % затруднились с ответом,  4,1 % не имели опыта подписания договоров.</a:t>
            </a:r>
          </a:p>
        </p:txBody>
      </p:sp>
    </p:spTree>
    <p:extLst>
      <p:ext uri="{BB962C8B-B14F-4D97-AF65-F5344CB8AC3E}">
        <p14:creationId xmlns:p14="http://schemas.microsoft.com/office/powerpoint/2010/main" val="44244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11D61A96-5554-8541-A169-17FA999A198B}"/>
              </a:ext>
            </a:extLst>
          </p:cNvPr>
          <p:cNvSpPr>
            <a:spLocks noGrp="1"/>
          </p:cNvSpPr>
          <p:nvPr>
            <p:ph type="sldNum" sz="quarter" idx="12"/>
          </p:nvPr>
        </p:nvSpPr>
        <p:spPr/>
        <p:txBody>
          <a:bodyPr/>
          <a:lstStyle/>
          <a:p>
            <a:fld id="{36AE403C-4EB7-40BC-9395-955F62C492F5}" type="slidenum">
              <a:rPr lang="ru-RU" smtClean="0"/>
              <a:pPr/>
              <a:t>63</a:t>
            </a:fld>
            <a:endParaRPr lang="ru-RU" dirty="0"/>
          </a:p>
        </p:txBody>
      </p:sp>
      <p:sp>
        <p:nvSpPr>
          <p:cNvPr id="5" name="Равнобедренный треугольник 24">
            <a:extLst>
              <a:ext uri="{FF2B5EF4-FFF2-40B4-BE49-F238E27FC236}">
                <a16:creationId xmlns:a16="http://schemas.microsoft.com/office/drawing/2014/main" id="{758A7569-ACA6-3645-A578-D8C98B16A1C5}"/>
              </a:ext>
            </a:extLst>
          </p:cNvPr>
          <p:cNvSpPr/>
          <p:nvPr/>
        </p:nvSpPr>
        <p:spPr>
          <a:xfrm rot="5400000">
            <a:off x="183551"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A4376A7D-87E6-9540-84FD-43FFE1B4D23F}"/>
              </a:ext>
            </a:extLst>
          </p:cNvPr>
          <p:cNvSpPr txBox="1">
            <a:spLocks/>
          </p:cNvSpPr>
          <p:nvPr/>
        </p:nvSpPr>
        <p:spPr>
          <a:xfrm>
            <a:off x="595274" y="106710"/>
            <a:ext cx="9934638"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7" name="Прямоугольник 6">
            <a:extLst>
              <a:ext uri="{FF2B5EF4-FFF2-40B4-BE49-F238E27FC236}">
                <a16:creationId xmlns:a16="http://schemas.microsoft.com/office/drawing/2014/main" id="{82FB07FB-FE4B-684F-9918-AAD299DB92FF}"/>
              </a:ext>
            </a:extLst>
          </p:cNvPr>
          <p:cNvSpPr/>
          <p:nvPr/>
        </p:nvSpPr>
        <p:spPr>
          <a:xfrm>
            <a:off x="340380" y="864000"/>
            <a:ext cx="4176080" cy="369332"/>
          </a:xfrm>
          <a:prstGeom prst="rect">
            <a:avLst/>
          </a:prstGeom>
        </p:spPr>
        <p:txBody>
          <a:bodyPr wrap="none">
            <a:spAutoFit/>
          </a:bodyPr>
          <a:lstStyle/>
          <a:p>
            <a:r>
              <a:rPr lang="ru-RU" b="1" dirty="0">
                <a:solidFill>
                  <a:schemeClr val="accent1"/>
                </a:solidFill>
              </a:rPr>
              <a:t>Задачи по финансовым услугам банков</a:t>
            </a:r>
            <a:endParaRPr lang="ru-RU" dirty="0">
              <a:solidFill>
                <a:schemeClr val="accent1"/>
              </a:solidFill>
            </a:endParaRPr>
          </a:p>
        </p:txBody>
      </p:sp>
      <p:graphicFrame>
        <p:nvGraphicFramePr>
          <p:cNvPr id="9" name="Диаграмма 8">
            <a:extLst>
              <a:ext uri="{FF2B5EF4-FFF2-40B4-BE49-F238E27FC236}">
                <a16:creationId xmlns:a16="http://schemas.microsoft.com/office/drawing/2014/main" id="{17C2F0E8-DC1C-DA43-B0BF-4CA06277B980}"/>
              </a:ext>
            </a:extLst>
          </p:cNvPr>
          <p:cNvGraphicFramePr/>
          <p:nvPr>
            <p:extLst>
              <p:ext uri="{D42A27DB-BD31-4B8C-83A1-F6EECF244321}">
                <p14:modId xmlns:p14="http://schemas.microsoft.com/office/powerpoint/2010/main" val="498068025"/>
              </p:ext>
            </p:extLst>
          </p:nvPr>
        </p:nvGraphicFramePr>
        <p:xfrm>
          <a:off x="190274" y="1443223"/>
          <a:ext cx="5820106" cy="3792670"/>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a:extLst>
              <a:ext uri="{FF2B5EF4-FFF2-40B4-BE49-F238E27FC236}">
                <a16:creationId xmlns:a16="http://schemas.microsoft.com/office/drawing/2014/main" id="{01AA4B91-BC5B-D745-93DA-A83B7E7AD06F}"/>
              </a:ext>
            </a:extLst>
          </p:cNvPr>
          <p:cNvSpPr/>
          <p:nvPr/>
        </p:nvSpPr>
        <p:spPr>
          <a:xfrm>
            <a:off x="215962" y="5235893"/>
            <a:ext cx="5670000" cy="1077218"/>
          </a:xfrm>
          <a:prstGeom prst="rect">
            <a:avLst/>
          </a:prstGeom>
        </p:spPr>
        <p:txBody>
          <a:bodyPr wrap="square">
            <a:spAutoFit/>
          </a:bodyPr>
          <a:lstStyle/>
          <a:p>
            <a:pPr algn="just"/>
            <a:r>
              <a:rPr lang="ru-RU" sz="1600" dirty="0">
                <a:ea typeface="Calibri" panose="020F0502020204030204" pitchFamily="34" charset="0"/>
              </a:rPr>
              <a:t>70,2 % опрошенных респондентов  ответили верно. В разрезе  областей вариант ответа 110 000 тенге преимущественно выбирали жители Жамбылской области – 100 %, ВКО – 99 % и Туркестанской области – 91 %. </a:t>
            </a:r>
            <a:endParaRPr lang="ru-RU" sz="1600" dirty="0"/>
          </a:p>
        </p:txBody>
      </p:sp>
      <p:graphicFrame>
        <p:nvGraphicFramePr>
          <p:cNvPr id="11" name="Диаграмма 10">
            <a:extLst>
              <a:ext uri="{FF2B5EF4-FFF2-40B4-BE49-F238E27FC236}">
                <a16:creationId xmlns:a16="http://schemas.microsoft.com/office/drawing/2014/main" id="{FCE75BFA-4D4D-C341-B47E-34A0215E1BCB}"/>
              </a:ext>
            </a:extLst>
          </p:cNvPr>
          <p:cNvGraphicFramePr/>
          <p:nvPr>
            <p:extLst>
              <p:ext uri="{D42A27DB-BD31-4B8C-83A1-F6EECF244321}">
                <p14:modId xmlns:p14="http://schemas.microsoft.com/office/powerpoint/2010/main" val="4051101967"/>
              </p:ext>
            </p:extLst>
          </p:nvPr>
        </p:nvGraphicFramePr>
        <p:xfrm>
          <a:off x="6186000" y="697371"/>
          <a:ext cx="5665620" cy="3030187"/>
        </p:xfrm>
        <a:graphic>
          <a:graphicData uri="http://schemas.openxmlformats.org/drawingml/2006/chart">
            <c:chart xmlns:c="http://schemas.openxmlformats.org/drawingml/2006/chart" xmlns:r="http://schemas.openxmlformats.org/officeDocument/2006/relationships" r:id="rId3"/>
          </a:graphicData>
        </a:graphic>
      </p:graphicFrame>
      <p:sp>
        <p:nvSpPr>
          <p:cNvPr id="12" name="Прямоугольник 11">
            <a:extLst>
              <a:ext uri="{FF2B5EF4-FFF2-40B4-BE49-F238E27FC236}">
                <a16:creationId xmlns:a16="http://schemas.microsoft.com/office/drawing/2014/main" id="{53DDFDCC-8AD0-5D4A-8474-5347D847A4BD}"/>
              </a:ext>
            </a:extLst>
          </p:cNvPr>
          <p:cNvSpPr/>
          <p:nvPr/>
        </p:nvSpPr>
        <p:spPr>
          <a:xfrm>
            <a:off x="5646000" y="3727558"/>
            <a:ext cx="6321000" cy="3046988"/>
          </a:xfrm>
          <a:prstGeom prst="rect">
            <a:avLst/>
          </a:prstGeom>
        </p:spPr>
        <p:txBody>
          <a:bodyPr wrap="square">
            <a:spAutoFit/>
          </a:bodyPr>
          <a:lstStyle/>
          <a:p>
            <a:pPr marL="457200" algn="just">
              <a:spcAft>
                <a:spcPts val="0"/>
              </a:spcAft>
            </a:pPr>
            <a:r>
              <a:rPr lang="ru-RU" sz="1600" dirty="0">
                <a:ea typeface="Calibri" panose="020F0502020204030204" pitchFamily="34" charset="0"/>
                <a:cs typeface="Times New Roman" panose="02020603050405020304" pitchFamily="18" charset="0"/>
              </a:rPr>
              <a:t>При анализе утверждения о том, что, если начисление процентов (капитализация) будет ежемесячной, эта сумма будет больше или меньше, основная доля респондентов (55,5 %) указала, что сумма будет больше, 23 % считают, что она останется прежней, 19,2 % указали, что сумма станет меньше, 2,4 % затруднились с ответом. Такое распределение мнений говорит о том, что большая часть казахстанцев понимает более сложные условия банковских услуг и продуктов. Но, тем не менее, есть и доля тех респондентов, кто не понимает специальной экономической терминологии и, соответственно, не может указать на риски, преимущества тех или иных дополнительных условий, предлагаемых банком.</a:t>
            </a:r>
            <a:endParaRPr lang="ru-RU"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243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39426A6-DC62-4F46-A7BA-21844BF088ED}"/>
              </a:ext>
            </a:extLst>
          </p:cNvPr>
          <p:cNvSpPr>
            <a:spLocks noGrp="1"/>
          </p:cNvSpPr>
          <p:nvPr>
            <p:ph type="sldNum" sz="quarter" idx="12"/>
          </p:nvPr>
        </p:nvSpPr>
        <p:spPr/>
        <p:txBody>
          <a:bodyPr/>
          <a:lstStyle/>
          <a:p>
            <a:fld id="{36AE403C-4EB7-40BC-9395-955F62C492F5}" type="slidenum">
              <a:rPr lang="ru-RU" smtClean="0"/>
              <a:pPr/>
              <a:t>64</a:t>
            </a:fld>
            <a:endParaRPr lang="ru-RU" dirty="0"/>
          </a:p>
        </p:txBody>
      </p:sp>
      <p:sp>
        <p:nvSpPr>
          <p:cNvPr id="5" name="Равнобедренный треугольник 24">
            <a:extLst>
              <a:ext uri="{FF2B5EF4-FFF2-40B4-BE49-F238E27FC236}">
                <a16:creationId xmlns:a16="http://schemas.microsoft.com/office/drawing/2014/main" id="{94395C0B-6C93-6B4C-B7BE-FD9E301B560B}"/>
              </a:ext>
            </a:extLst>
          </p:cNvPr>
          <p:cNvSpPr/>
          <p:nvPr/>
        </p:nvSpPr>
        <p:spPr>
          <a:xfrm rot="5400000">
            <a:off x="260798"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B50B34A7-0DD7-2C42-A412-36892D85AF87}"/>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p:txBody>
      </p:sp>
      <p:sp>
        <p:nvSpPr>
          <p:cNvPr id="7" name="Прямоугольник 6">
            <a:extLst>
              <a:ext uri="{FF2B5EF4-FFF2-40B4-BE49-F238E27FC236}">
                <a16:creationId xmlns:a16="http://schemas.microsoft.com/office/drawing/2014/main" id="{B2FD4D40-631B-E54A-AC9E-8649727C981D}"/>
              </a:ext>
            </a:extLst>
          </p:cNvPr>
          <p:cNvSpPr/>
          <p:nvPr/>
        </p:nvSpPr>
        <p:spPr>
          <a:xfrm>
            <a:off x="1166778" y="642918"/>
            <a:ext cx="3705310" cy="369332"/>
          </a:xfrm>
          <a:prstGeom prst="rect">
            <a:avLst/>
          </a:prstGeom>
        </p:spPr>
        <p:txBody>
          <a:bodyPr wrap="none">
            <a:spAutoFit/>
          </a:bodyPr>
          <a:lstStyle/>
          <a:p>
            <a:r>
              <a:rPr lang="ru-RU" b="1" dirty="0">
                <a:solidFill>
                  <a:schemeClr val="accent1"/>
                </a:solidFill>
              </a:rPr>
              <a:t>Задачи по финансовым продуктам</a:t>
            </a:r>
            <a:endParaRPr lang="ru-RU" dirty="0">
              <a:solidFill>
                <a:schemeClr val="accent1"/>
              </a:solidFill>
            </a:endParaRPr>
          </a:p>
        </p:txBody>
      </p:sp>
      <p:graphicFrame>
        <p:nvGraphicFramePr>
          <p:cNvPr id="8" name="Диаграмма 7">
            <a:extLst>
              <a:ext uri="{FF2B5EF4-FFF2-40B4-BE49-F238E27FC236}">
                <a16:creationId xmlns:a16="http://schemas.microsoft.com/office/drawing/2014/main" id="{559EA11F-552B-5F43-9BF3-1EDA04CE4269}"/>
              </a:ext>
            </a:extLst>
          </p:cNvPr>
          <p:cNvGraphicFramePr/>
          <p:nvPr>
            <p:extLst>
              <p:ext uri="{D42A27DB-BD31-4B8C-83A1-F6EECF244321}">
                <p14:modId xmlns:p14="http://schemas.microsoft.com/office/powerpoint/2010/main" val="2059477921"/>
              </p:ext>
            </p:extLst>
          </p:nvPr>
        </p:nvGraphicFramePr>
        <p:xfrm>
          <a:off x="178264" y="999000"/>
          <a:ext cx="5377736" cy="3510000"/>
        </p:xfrm>
        <a:graphic>
          <a:graphicData uri="http://schemas.openxmlformats.org/drawingml/2006/chart">
            <c:chart xmlns:c="http://schemas.openxmlformats.org/drawingml/2006/chart" xmlns:r="http://schemas.openxmlformats.org/officeDocument/2006/relationships" r:id="rId2"/>
          </a:graphicData>
        </a:graphic>
      </p:graphicFrame>
      <p:sp>
        <p:nvSpPr>
          <p:cNvPr id="9" name="Прямоугольник 8">
            <a:extLst>
              <a:ext uri="{FF2B5EF4-FFF2-40B4-BE49-F238E27FC236}">
                <a16:creationId xmlns:a16="http://schemas.microsoft.com/office/drawing/2014/main" id="{F2040A4A-E90C-9444-9FA4-52EEC8C1230B}"/>
              </a:ext>
            </a:extLst>
          </p:cNvPr>
          <p:cNvSpPr/>
          <p:nvPr/>
        </p:nvSpPr>
        <p:spPr>
          <a:xfrm>
            <a:off x="201869" y="4505883"/>
            <a:ext cx="5354131" cy="1708160"/>
          </a:xfrm>
          <a:prstGeom prst="rect">
            <a:avLst/>
          </a:prstGeom>
        </p:spPr>
        <p:txBody>
          <a:bodyPr wrap="square">
            <a:spAutoFit/>
          </a:bodyPr>
          <a:lstStyle/>
          <a:p>
            <a:pPr algn="just">
              <a:spcAft>
                <a:spcPts val="0"/>
              </a:spcAft>
            </a:pPr>
            <a:r>
              <a:rPr lang="ru-RU" sz="1500" dirty="0">
                <a:ea typeface="Calibri" panose="020F0502020204030204" pitchFamily="34" charset="0"/>
                <a:cs typeface="Times New Roman" panose="02020603050405020304" pitchFamily="18" charset="0"/>
              </a:rPr>
              <a:t>52,1% указали, что частично согласны с данным утверждением, 21,9 % полностью с ним согласны, 21,1 % скорее не согласны и 4,8 % полностью не согласны. Именно такое распределение мнений говорит о том, что большая часть респондентов имеет представление о возможных рисках при инвестициях, при этом осознавая, что именно они позволяют получать наиболее высокие доходы. </a:t>
            </a:r>
            <a:endParaRPr lang="ru-RU" sz="1500" dirty="0">
              <a:effectLst/>
              <a:ea typeface="Calibri" panose="020F0502020204030204" pitchFamily="34" charset="0"/>
              <a:cs typeface="Times New Roman" panose="02020603050405020304" pitchFamily="18" charset="0"/>
            </a:endParaRPr>
          </a:p>
        </p:txBody>
      </p:sp>
      <p:graphicFrame>
        <p:nvGraphicFramePr>
          <p:cNvPr id="10" name="Диаграмма 9">
            <a:extLst>
              <a:ext uri="{FF2B5EF4-FFF2-40B4-BE49-F238E27FC236}">
                <a16:creationId xmlns:a16="http://schemas.microsoft.com/office/drawing/2014/main" id="{F2EDE36E-CE49-A544-AA62-CA5FBD71191B}"/>
              </a:ext>
            </a:extLst>
          </p:cNvPr>
          <p:cNvGraphicFramePr/>
          <p:nvPr>
            <p:extLst>
              <p:ext uri="{D42A27DB-BD31-4B8C-83A1-F6EECF244321}">
                <p14:modId xmlns:p14="http://schemas.microsoft.com/office/powerpoint/2010/main" val="3837881811"/>
              </p:ext>
            </p:extLst>
          </p:nvPr>
        </p:nvGraphicFramePr>
        <p:xfrm>
          <a:off x="5826000" y="999000"/>
          <a:ext cx="5670000" cy="3488517"/>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a:extLst>
              <a:ext uri="{FF2B5EF4-FFF2-40B4-BE49-F238E27FC236}">
                <a16:creationId xmlns:a16="http://schemas.microsoft.com/office/drawing/2014/main" id="{9DB0AE8D-C73B-444E-82CB-CE52A24F1FEE}"/>
              </a:ext>
            </a:extLst>
          </p:cNvPr>
          <p:cNvSpPr/>
          <p:nvPr/>
        </p:nvSpPr>
        <p:spPr>
          <a:xfrm>
            <a:off x="5286000" y="4540468"/>
            <a:ext cx="6210000" cy="1708160"/>
          </a:xfrm>
          <a:prstGeom prst="rect">
            <a:avLst/>
          </a:prstGeom>
        </p:spPr>
        <p:txBody>
          <a:bodyPr wrap="square">
            <a:spAutoFit/>
          </a:bodyPr>
          <a:lstStyle/>
          <a:p>
            <a:pPr marL="457200" algn="just">
              <a:spcAft>
                <a:spcPts val="0"/>
              </a:spcAft>
            </a:pPr>
            <a:r>
              <a:rPr lang="ru-RU" sz="1500" dirty="0">
                <a:ea typeface="Calibri" panose="020F0502020204030204" pitchFamily="34" charset="0"/>
                <a:cs typeface="Times New Roman" panose="02020603050405020304" pitchFamily="18" charset="0"/>
              </a:rPr>
              <a:t>50,8 % респондентов указали, что частично согласны с таким утверждением, 22,7 % скорее не согласны с ним, 21,9 % полностью согласны и 4,7 % полностью не согласны. </a:t>
            </a:r>
          </a:p>
          <a:p>
            <a:pPr marL="457200" algn="just">
              <a:spcAft>
                <a:spcPts val="0"/>
              </a:spcAft>
            </a:pPr>
            <a:r>
              <a:rPr lang="ru-RU" sz="1500" dirty="0">
                <a:ea typeface="Calibri" panose="020F0502020204030204" pitchFamily="34" charset="0"/>
                <a:cs typeface="Times New Roman" panose="02020603050405020304" pitchFamily="18" charset="0"/>
              </a:rPr>
              <a:t>Такое распределение мнений говорит о том, что казахстанцы понимают, что серьезные заработки могут быть инвестированы в разнообразные финансовые услуги и продукты, но это несет в себе и определенные риски.</a:t>
            </a:r>
            <a:endParaRPr lang="ru-RU" sz="15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878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65</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2621947998"/>
              </p:ext>
            </p:extLst>
          </p:nvPr>
        </p:nvGraphicFramePr>
        <p:xfrm>
          <a:off x="144492" y="807935"/>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2999656" y="963054"/>
            <a:ext cx="8820000" cy="5057795"/>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В целом показатель «Умение использовать финансовые услуги» составил </a:t>
            </a:r>
            <a:r>
              <a:rPr lang="ru-RU" b="1" dirty="0">
                <a:solidFill>
                  <a:schemeClr val="tx1"/>
                </a:solidFill>
              </a:rPr>
              <a:t>44,2 %</a:t>
            </a:r>
            <a:r>
              <a:rPr lang="ru-RU" sz="1600" dirty="0">
                <a:solidFill>
                  <a:schemeClr val="tx1"/>
                </a:solidFill>
              </a:rPr>
              <a:t>. </a:t>
            </a:r>
          </a:p>
          <a:p>
            <a:pPr algn="just">
              <a:spcBef>
                <a:spcPts val="400"/>
              </a:spcBef>
            </a:pPr>
            <a:r>
              <a:rPr lang="ru-RU" sz="1600" dirty="0">
                <a:solidFill>
                  <a:schemeClr val="tx1"/>
                </a:solidFill>
              </a:rPr>
              <a:t>Наиболее высокие уровни отмечены в Павлодарской, Северо-Казахстанской и Жамбылской областях, а также в г. Алматы. В целом, существенных колебаний показателя  по областям  не  отмечалось.</a:t>
            </a:r>
          </a:p>
          <a:p>
            <a:pPr algn="just">
              <a:spcBef>
                <a:spcPts val="400"/>
              </a:spcBef>
            </a:pPr>
            <a:r>
              <a:rPr lang="ru-RU" sz="1600" dirty="0">
                <a:solidFill>
                  <a:schemeClr val="tx1"/>
                </a:solidFill>
              </a:rPr>
              <a:t>Наиболее известны и популярны среди респондентов такие услуги, как: товарный и потребительский  кредиты (52 % и 49 %), депозит (54 %), текущий счет (54 %). </a:t>
            </a:r>
          </a:p>
          <a:p>
            <a:pPr algn="just">
              <a:spcBef>
                <a:spcPts val="400"/>
              </a:spcBef>
            </a:pPr>
            <a:r>
              <a:rPr lang="ru-RU" sz="1600" dirty="0">
                <a:solidFill>
                  <a:schemeClr val="tx1"/>
                </a:solidFill>
              </a:rPr>
              <a:t>Респонденты  имели  опыт использования данных услуг, однако, как  правило, их знания  исчерпываются услугами одного, двух банков и иных кредитных организаций.</a:t>
            </a:r>
            <a:br>
              <a:rPr lang="ru-RU" sz="1600" dirty="0">
                <a:solidFill>
                  <a:schemeClr val="tx1"/>
                </a:solidFill>
              </a:rPr>
            </a:br>
            <a:r>
              <a:rPr lang="ru-RU" sz="1600" dirty="0">
                <a:solidFill>
                  <a:schemeClr val="tx1"/>
                </a:solidFill>
              </a:rPr>
              <a:t>Что касается банковских услуг, то респонденты  используют продукты/услуги  тех банков, где они  уже  </a:t>
            </a:r>
            <a:r>
              <a:rPr lang="ru-RU" sz="1600" dirty="0">
                <a:solidFill>
                  <a:schemeClr val="tx1"/>
                </a:solidFill>
                <a:cs typeface="Times New Roman" panose="02020603050405020304" pitchFamily="18" charset="0"/>
              </a:rPr>
              <a:t>обслуживались.</a:t>
            </a:r>
          </a:p>
          <a:p>
            <a:pPr algn="just">
              <a:spcBef>
                <a:spcPts val="400"/>
              </a:spcBef>
            </a:pPr>
            <a:r>
              <a:rPr lang="ru-RU" sz="1600" dirty="0">
                <a:solidFill>
                  <a:schemeClr val="tx1"/>
                </a:solidFill>
                <a:cs typeface="Times New Roman" panose="02020603050405020304" pitchFamily="18" charset="0"/>
              </a:rPr>
              <a:t>Задавая уточняющий вопрос о том, какими из этих продуктов/услуг участники опроса пользовались за последние 2 года, были получены данные, что наиболее часто респонденты пользовались товарными кредитами – 35,4 %, текущими счетами – 32,9 %, депозитами – 29,2 %, интернет и мобильным банкингом – 20,3 % и потребительским кредитом – 20,1 %.</a:t>
            </a:r>
          </a:p>
          <a:p>
            <a:pPr algn="just">
              <a:spcBef>
                <a:spcPts val="400"/>
              </a:spcBef>
            </a:pPr>
            <a:r>
              <a:rPr lang="ru-RU" sz="1600" dirty="0">
                <a:solidFill>
                  <a:schemeClr val="tx1"/>
                </a:solidFill>
                <a:cs typeface="Times New Roman" panose="02020603050405020304" pitchFamily="18" charset="0"/>
              </a:rPr>
              <a:t>В последнее  время особую популярность приобретают услуги банков, связанные  с  предоставлением интернет- и мобильного банкинга (48,5 %) для  физических и юридических лиц. Использование  этих услуг позволяет оперативно реагировать и управлять своими  финансами. Технологии дистанционного банковского обслуживания открывают доступ к счетам и операциям в любое время и с любого устройства, имеющего доступ в интернет.</a:t>
            </a:r>
          </a:p>
        </p:txBody>
      </p:sp>
    </p:spTree>
    <p:extLst>
      <p:ext uri="{BB962C8B-B14F-4D97-AF65-F5344CB8AC3E}">
        <p14:creationId xmlns:p14="http://schemas.microsoft.com/office/powerpoint/2010/main" val="1469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66</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3014909681"/>
              </p:ext>
            </p:extLst>
          </p:nvPr>
        </p:nvGraphicFramePr>
        <p:xfrm>
          <a:off x="137880" y="831685"/>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Умение использовать финансовые услуги</a:t>
            </a: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45504" y="26331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143672" y="1051622"/>
            <a:ext cx="8513688" cy="4780796"/>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Одним  из критериев  популярности продуктов/услуг  банков  является  не  только факт его  использования, но и частота  обращения к  ним. Также</a:t>
            </a:r>
            <a:r>
              <a:rPr lang="ru-RU" sz="1600" dirty="0">
                <a:solidFill>
                  <a:schemeClr val="tx1"/>
                </a:solidFill>
                <a:ea typeface="Calibri" panose="020F0502020204030204" pitchFamily="34" charset="0"/>
                <a:cs typeface="Times New Roman" panose="02020603050405020304" pitchFamily="18" charset="0"/>
              </a:rPr>
              <a:t> большая часть респондентов – 41,6 % – рассматривала несколько вариантов предложений в различных банках, 19,2 % не рассматривали никаких вариантов, кроме того, которым они уже пользуются, 17,7 % рассматривали несколько вариантов в одном банке, 15,3 % искали, но не смогли найти никакого другого варианта, 8 % дали ответ, что  им  помог сделать выбор их друг/родственник/коллега. </a:t>
            </a:r>
          </a:p>
          <a:p>
            <a:pPr algn="just">
              <a:spcBef>
                <a:spcPts val="400"/>
              </a:spcBef>
            </a:pPr>
            <a:r>
              <a:rPr lang="ru-RU" sz="1600" dirty="0">
                <a:solidFill>
                  <a:schemeClr val="tx1"/>
                </a:solidFill>
              </a:rPr>
              <a:t>Больше  половины  респондентов  отвечали  правильно на  предложенные  им  в  анкете  задачи по финансовой  грамотности.</a:t>
            </a:r>
            <a:r>
              <a:rPr lang="ru-RU" sz="1600" dirty="0">
                <a:solidFill>
                  <a:schemeClr val="tx1"/>
                </a:solidFill>
                <a:ea typeface="Calibri" panose="020F0502020204030204" pitchFamily="34" charset="0"/>
                <a:cs typeface="Times New Roman" panose="02020603050405020304" pitchFamily="18" charset="0"/>
              </a:rPr>
              <a:t> Такое распределение мнений говорит о том, что большая часть казахстанцев понимает более сложные условия банковских услуг и продуктов. </a:t>
            </a:r>
          </a:p>
          <a:p>
            <a:pPr algn="just">
              <a:spcBef>
                <a:spcPts val="400"/>
              </a:spcBef>
            </a:pPr>
            <a:r>
              <a:rPr lang="ru-RU" sz="1600" dirty="0">
                <a:solidFill>
                  <a:schemeClr val="tx1"/>
                </a:solidFill>
                <a:ea typeface="Calibri" panose="020F0502020204030204" pitchFamily="34" charset="0"/>
                <a:cs typeface="Times New Roman" panose="02020603050405020304" pitchFamily="18" charset="0"/>
              </a:rPr>
              <a:t>Тем не менее, есть доля и тех респондентов, кто не понимает специальной экономической терминологии и, соответственно, не может указать</a:t>
            </a:r>
            <a:r>
              <a:rPr lang="ru-RU" sz="1600" dirty="0">
                <a:ea typeface="Calibri" panose="020F0502020204030204" pitchFamily="34" charset="0"/>
                <a:cs typeface="Times New Roman" panose="02020603050405020304" pitchFamily="18" charset="0"/>
              </a:rPr>
              <a:t> на риски, преимущества тех или иных дополнительных условий, предлагаемых банком.</a:t>
            </a:r>
          </a:p>
          <a:p>
            <a:pPr algn="just">
              <a:spcBef>
                <a:spcPts val="400"/>
              </a:spcBef>
            </a:pPr>
            <a:r>
              <a:rPr lang="ru-RU" sz="1600" dirty="0">
                <a:solidFill>
                  <a:schemeClr val="tx1"/>
                </a:solidFill>
              </a:rPr>
              <a:t>Отметим также, что в ходе исследования выявилось: наименьшей популярностью среди  респондентов пользуются  услуги, связанные  с  микрокредитованием (40,5 %), страхованием (36,3 %), дебетовой карточкой (33,4 %) и инвестированием в акции, облигации (22,3 %).</a:t>
            </a:r>
          </a:p>
          <a:p>
            <a:pPr algn="just">
              <a:spcBef>
                <a:spcPts val="400"/>
              </a:spcBef>
            </a:pPr>
            <a:endParaRPr lang="ru-RU" sz="1600" dirty="0">
              <a:ea typeface="Calibri" panose="020F0502020204030204" pitchFamily="34" charset="0"/>
              <a:cs typeface="Times New Roman" panose="02020603050405020304" pitchFamily="18" charset="0"/>
            </a:endParaRPr>
          </a:p>
          <a:p>
            <a:pPr algn="just">
              <a:spcBef>
                <a:spcPts val="400"/>
              </a:spcBef>
            </a:pPr>
            <a:endParaRPr lang="ru-RU" sz="1600" dirty="0">
              <a:solidFill>
                <a:srgbClr val="7A4300"/>
              </a:solidFill>
            </a:endParaRPr>
          </a:p>
        </p:txBody>
      </p:sp>
    </p:spTree>
    <p:extLst>
      <p:ext uri="{BB962C8B-B14F-4D97-AF65-F5344CB8AC3E}">
        <p14:creationId xmlns:p14="http://schemas.microsoft.com/office/powerpoint/2010/main" val="40485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67</a:t>
            </a:fld>
            <a:endParaRPr lang="ru-RU" dirty="0"/>
          </a:p>
        </p:txBody>
      </p:sp>
      <p:sp>
        <p:nvSpPr>
          <p:cNvPr id="5" name="Заголовок 4">
            <a:extLst>
              <a:ext uri="{FF2B5EF4-FFF2-40B4-BE49-F238E27FC236}">
                <a16:creationId xmlns:a16="http://schemas.microsoft.com/office/drawing/2014/main" id="{D0C11A79-8B5D-C54B-81BF-D847EF8BFE07}"/>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a:p>
            <a:endParaRPr lang="ru-RU" sz="3200" b="1" dirty="0"/>
          </a:p>
        </p:txBody>
      </p:sp>
      <p:sp>
        <p:nvSpPr>
          <p:cNvPr id="6" name="Равнобедренный треугольник 24">
            <a:extLst>
              <a:ext uri="{FF2B5EF4-FFF2-40B4-BE49-F238E27FC236}">
                <a16:creationId xmlns:a16="http://schemas.microsoft.com/office/drawing/2014/main" id="{BAF3A123-42DB-344A-AB4F-E8E7A7FD7875}"/>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13582C5C-D2C8-5442-B409-72DD15122DDE}"/>
              </a:ext>
            </a:extLst>
          </p:cNvPr>
          <p:cNvSpPr/>
          <p:nvPr/>
        </p:nvSpPr>
        <p:spPr>
          <a:xfrm>
            <a:off x="246000" y="743142"/>
            <a:ext cx="5815182" cy="369332"/>
          </a:xfrm>
          <a:prstGeom prst="rect">
            <a:avLst/>
          </a:prstGeom>
        </p:spPr>
        <p:txBody>
          <a:bodyPr wrap="none">
            <a:spAutoFit/>
          </a:bodyPr>
          <a:lstStyle/>
          <a:p>
            <a:r>
              <a:rPr lang="ru-RU" b="1" dirty="0">
                <a:solidFill>
                  <a:schemeClr val="accent1"/>
                </a:solidFill>
              </a:rPr>
              <a:t>Показатель информированности о финансовой системе</a:t>
            </a:r>
          </a:p>
        </p:txBody>
      </p:sp>
      <p:pic>
        <p:nvPicPr>
          <p:cNvPr id="8" name="Рисунок 7">
            <a:extLst>
              <a:ext uri="{FF2B5EF4-FFF2-40B4-BE49-F238E27FC236}">
                <a16:creationId xmlns:a16="http://schemas.microsoft.com/office/drawing/2014/main" id="{B4BC30B9-B251-4C40-957A-99B2E144DE30}"/>
              </a:ext>
            </a:extLst>
          </p:cNvPr>
          <p:cNvPicPr>
            <a:picLocks noChangeAspect="1"/>
          </p:cNvPicPr>
          <p:nvPr/>
        </p:nvPicPr>
        <p:blipFill rotWithShape="1">
          <a:blip r:embed="rId2">
            <a:extLst>
              <a:ext uri="{28A0092B-C50C-407E-A947-70E740481C1C}">
                <a14:useLocalDpi xmlns:a14="http://schemas.microsoft.com/office/drawing/2010/main" val="0"/>
              </a:ext>
            </a:extLst>
          </a:blip>
          <a:srcRect l="4136" t="10814" r="2803" b="1527"/>
          <a:stretch/>
        </p:blipFill>
        <p:spPr>
          <a:xfrm>
            <a:off x="381000" y="1290541"/>
            <a:ext cx="7548653" cy="4478355"/>
          </a:xfrm>
          <a:prstGeom prst="rect">
            <a:avLst/>
          </a:prstGeom>
        </p:spPr>
      </p:pic>
      <p:sp>
        <p:nvSpPr>
          <p:cNvPr id="9" name="Скругленный прямоугольник 8">
            <a:extLst>
              <a:ext uri="{FF2B5EF4-FFF2-40B4-BE49-F238E27FC236}">
                <a16:creationId xmlns:a16="http://schemas.microsoft.com/office/drawing/2014/main" id="{E1D5AB32-D0F4-F047-97D0-112E4046A23B}"/>
              </a:ext>
            </a:extLst>
          </p:cNvPr>
          <p:cNvSpPr/>
          <p:nvPr/>
        </p:nvSpPr>
        <p:spPr>
          <a:xfrm>
            <a:off x="5830729" y="1080167"/>
            <a:ext cx="2233172" cy="1137606"/>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p:txBody>
      </p:sp>
      <p:graphicFrame>
        <p:nvGraphicFramePr>
          <p:cNvPr id="10" name="Таблица 9">
            <a:extLst>
              <a:ext uri="{FF2B5EF4-FFF2-40B4-BE49-F238E27FC236}">
                <a16:creationId xmlns:a16="http://schemas.microsoft.com/office/drawing/2014/main" id="{A4C5CBA5-0CBB-7E45-B9D4-D768DFD84AFE}"/>
              </a:ext>
            </a:extLst>
          </p:cNvPr>
          <p:cNvGraphicFramePr>
            <a:graphicFrameLocks noGrp="1"/>
          </p:cNvGraphicFramePr>
          <p:nvPr>
            <p:extLst>
              <p:ext uri="{D42A27DB-BD31-4B8C-83A1-F6EECF244321}">
                <p14:modId xmlns:p14="http://schemas.microsoft.com/office/powerpoint/2010/main" val="815121381"/>
              </p:ext>
            </p:extLst>
          </p:nvPr>
        </p:nvGraphicFramePr>
        <p:xfrm>
          <a:off x="8163634" y="972843"/>
          <a:ext cx="3462515" cy="4608000"/>
        </p:xfrm>
        <a:graphic>
          <a:graphicData uri="http://schemas.openxmlformats.org/drawingml/2006/table">
            <a:tbl>
              <a:tblPr>
                <a:tableStyleId>{5C22544A-7EE6-4342-B048-85BDC9FD1C3A}</a:tableStyleId>
              </a:tblPr>
              <a:tblGrid>
                <a:gridCol w="2465520">
                  <a:extLst>
                    <a:ext uri="{9D8B030D-6E8A-4147-A177-3AD203B41FA5}">
                      <a16:colId xmlns:a16="http://schemas.microsoft.com/office/drawing/2014/main" val="2241040664"/>
                    </a:ext>
                  </a:extLst>
                </a:gridCol>
                <a:gridCol w="996995">
                  <a:extLst>
                    <a:ext uri="{9D8B030D-6E8A-4147-A177-3AD203B41FA5}">
                      <a16:colId xmlns:a16="http://schemas.microsoft.com/office/drawing/2014/main" val="3002172222"/>
                    </a:ext>
                  </a:extLst>
                </a:gridCol>
              </a:tblGrid>
              <a:tr h="256000">
                <a:tc>
                  <a:txBody>
                    <a:bodyPr/>
                    <a:lstStyle/>
                    <a:p>
                      <a:pPr algn="ctr" fontAlgn="t"/>
                      <a:r>
                        <a:rPr lang="ru-RU" sz="1100" b="1" i="1" u="none" strike="noStrike" dirty="0">
                          <a:effectLst/>
                          <a:latin typeface="+mn-lt"/>
                        </a:rPr>
                        <a:t>Область/город</a:t>
                      </a:r>
                      <a:endParaRPr lang="ru-RU" sz="1100" b="1" i="1"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ru-RU" sz="1100" b="1" i="1" u="none" strike="noStrike" dirty="0">
                          <a:effectLst/>
                          <a:latin typeface="+mn-lt"/>
                        </a:rPr>
                        <a:t>Индекс</a:t>
                      </a:r>
                      <a:endParaRPr lang="ru-RU" sz="1100" b="1" i="1" u="none" strike="noStrike" dirty="0">
                        <a:solidFill>
                          <a:srgbClr val="000000"/>
                        </a:solidFill>
                        <a:effectLst/>
                        <a:latin typeface="+mn-lt"/>
                      </a:endParaRP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121512321"/>
                  </a:ext>
                </a:extLst>
              </a:tr>
              <a:tr h="256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ru-RU" sz="1400" b="1" u="sng" strike="noStrike" dirty="0">
                          <a:effectLst/>
                          <a:latin typeface="+mn-lt"/>
                        </a:rPr>
                        <a:t>Нур-Султан</a:t>
                      </a:r>
                      <a:endParaRPr lang="ru-RU" sz="1400" b="1" i="0" u="sng"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13,6</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75922160"/>
                  </a:ext>
                </a:extLst>
              </a:tr>
              <a:tr h="256000">
                <a:tc>
                  <a:txBody>
                    <a:bodyPr/>
                    <a:lstStyle/>
                    <a:p>
                      <a:pPr algn="l" fontAlgn="t"/>
                      <a:r>
                        <a:rPr lang="ru-RU" sz="1100" b="1" u="none" strike="noStrike" dirty="0">
                          <a:effectLst/>
                          <a:latin typeface="+mn-lt"/>
                        </a:rPr>
                        <a:t>Алматинская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31,5</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32194853"/>
                  </a:ext>
                </a:extLst>
              </a:tr>
              <a:tr h="256000">
                <a:tc>
                  <a:txBody>
                    <a:bodyPr/>
                    <a:lstStyle/>
                    <a:p>
                      <a:pPr algn="l" fontAlgn="t"/>
                      <a:r>
                        <a:rPr lang="ru-RU" sz="1100" b="1" u="none" strike="noStrike" dirty="0">
                          <a:effectLst/>
                          <a:latin typeface="+mn-lt"/>
                        </a:rPr>
                        <a:t>Акмолинская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11,8</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003085750"/>
                  </a:ext>
                </a:extLst>
              </a:tr>
              <a:tr h="256000">
                <a:tc>
                  <a:txBody>
                    <a:bodyPr/>
                    <a:lstStyle/>
                    <a:p>
                      <a:pPr algn="l" fontAlgn="t"/>
                      <a:r>
                        <a:rPr lang="ru-RU" sz="1100" b="1" u="none" strike="noStrike" dirty="0">
                          <a:effectLst/>
                          <a:latin typeface="+mn-lt"/>
                        </a:rPr>
                        <a:t>Актюбинская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24,1</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72179871"/>
                  </a:ext>
                </a:extLst>
              </a:tr>
              <a:tr h="256000">
                <a:tc>
                  <a:txBody>
                    <a:bodyPr/>
                    <a:lstStyle/>
                    <a:p>
                      <a:pPr algn="l" fontAlgn="t"/>
                      <a:r>
                        <a:rPr lang="ru-RU" sz="1100" b="1" u="none" strike="noStrike" dirty="0">
                          <a:effectLst/>
                          <a:latin typeface="+mn-lt"/>
                        </a:rPr>
                        <a:t>Мангистауская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42,5</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127613385"/>
                  </a:ext>
                </a:extLst>
              </a:tr>
              <a:tr h="256000">
                <a:tc>
                  <a:txBody>
                    <a:bodyPr/>
                    <a:lstStyle/>
                    <a:p>
                      <a:pPr algn="l" fontAlgn="t"/>
                      <a:r>
                        <a:rPr lang="ru-RU" sz="1100" b="1" u="none" strike="noStrike" dirty="0">
                          <a:effectLst/>
                          <a:latin typeface="+mn-lt"/>
                        </a:rPr>
                        <a:t>Атырауская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0,7</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220825455"/>
                  </a:ext>
                </a:extLst>
              </a:tr>
              <a:tr h="256000">
                <a:tc>
                  <a:txBody>
                    <a:bodyPr/>
                    <a:lstStyle/>
                    <a:p>
                      <a:pPr algn="l" fontAlgn="t"/>
                      <a:r>
                        <a:rPr lang="ru-RU" sz="1100" b="1" u="none" strike="noStrike" dirty="0">
                          <a:effectLst/>
                          <a:latin typeface="+mn-lt"/>
                        </a:rPr>
                        <a:t>Карагандинская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35,3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16952414"/>
                  </a:ext>
                </a:extLst>
              </a:tr>
              <a:tr h="256000">
                <a:tc>
                  <a:txBody>
                    <a:bodyPr/>
                    <a:lstStyle/>
                    <a:p>
                      <a:pPr algn="l" fontAlgn="t"/>
                      <a:r>
                        <a:rPr lang="ru-RU" sz="1100" b="1" u="none" strike="noStrike" dirty="0">
                          <a:effectLst/>
                          <a:latin typeface="+mn-lt"/>
                        </a:rPr>
                        <a:t>Костанайская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48,3</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662232551"/>
                  </a:ext>
                </a:extLst>
              </a:tr>
              <a:tr h="256000">
                <a:tc>
                  <a:txBody>
                    <a:bodyPr/>
                    <a:lstStyle/>
                    <a:p>
                      <a:pPr algn="l" fontAlgn="t"/>
                      <a:r>
                        <a:rPr lang="ru-RU" sz="1100" b="1" u="none" strike="noStrike" dirty="0">
                          <a:effectLst/>
                          <a:latin typeface="+mn-lt"/>
                        </a:rPr>
                        <a:t>Кызылординская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44,6</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47376339"/>
                  </a:ext>
                </a:extLst>
              </a:tr>
              <a:tr h="256000">
                <a:tc>
                  <a:txBody>
                    <a:bodyPr/>
                    <a:lstStyle/>
                    <a:p>
                      <a:pPr algn="l" fontAlgn="t"/>
                      <a:r>
                        <a:rPr lang="ru-RU" sz="1100" b="1" u="none" strike="noStrike" dirty="0">
                          <a:effectLst/>
                          <a:latin typeface="+mn-lt"/>
                        </a:rPr>
                        <a:t>Павлодарская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53,9</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70669536"/>
                  </a:ext>
                </a:extLst>
              </a:tr>
              <a:tr h="256000">
                <a:tc>
                  <a:txBody>
                    <a:bodyPr/>
                    <a:lstStyle/>
                    <a:p>
                      <a:pPr algn="l" fontAlgn="t"/>
                      <a:r>
                        <a:rPr lang="ru-RU" sz="1100" b="1" i="0" u="none" strike="noStrike" dirty="0">
                          <a:solidFill>
                            <a:schemeClr val="dk1"/>
                          </a:solidFill>
                          <a:effectLst/>
                          <a:latin typeface="+mn-lt"/>
                        </a:rPr>
                        <a:t>СКО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53,8</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91735614"/>
                  </a:ext>
                </a:extLst>
              </a:tr>
              <a:tr h="256000">
                <a:tc>
                  <a:txBody>
                    <a:bodyPr/>
                    <a:lstStyle/>
                    <a:p>
                      <a:pPr algn="l" fontAlgn="t"/>
                      <a:r>
                        <a:rPr lang="ru-RU" sz="1100" b="1" u="none" strike="noStrike" dirty="0">
                          <a:effectLst/>
                          <a:latin typeface="+mn-lt"/>
                        </a:rPr>
                        <a:t>Жамбылская</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50,2</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75614340"/>
                  </a:ext>
                </a:extLst>
              </a:tr>
              <a:tr h="256000">
                <a:tc>
                  <a:txBody>
                    <a:bodyPr/>
                    <a:lstStyle/>
                    <a:p>
                      <a:pPr algn="l" fontAlgn="t"/>
                      <a:r>
                        <a:rPr lang="ru-RU" sz="1100" b="1" u="none" strike="noStrike" dirty="0">
                          <a:effectLst/>
                          <a:latin typeface="+mn-lt"/>
                        </a:rPr>
                        <a:t>ВКО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12,4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60514547"/>
                  </a:ext>
                </a:extLst>
              </a:tr>
              <a:tr h="256000">
                <a:tc>
                  <a:txBody>
                    <a:bodyPr/>
                    <a:lstStyle/>
                    <a:p>
                      <a:pPr algn="l" fontAlgn="t"/>
                      <a:r>
                        <a:rPr lang="ru-RU" sz="1100" b="1" i="0" u="none" strike="noStrike" dirty="0">
                          <a:solidFill>
                            <a:srgbClr val="000000"/>
                          </a:solidFill>
                          <a:effectLst/>
                          <a:latin typeface="+mn-lt"/>
                        </a:rPr>
                        <a:t>Туркестанская</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45,4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000658552"/>
                  </a:ext>
                </a:extLst>
              </a:tr>
              <a:tr h="256000">
                <a:tc>
                  <a:txBody>
                    <a:bodyPr/>
                    <a:lstStyle/>
                    <a:p>
                      <a:pPr algn="l" fontAlgn="t"/>
                      <a:r>
                        <a:rPr lang="ru-RU" sz="1100" b="1" u="none" strike="noStrike" dirty="0">
                          <a:effectLst/>
                          <a:latin typeface="+mn-lt"/>
                        </a:rPr>
                        <a:t>ЗКО</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39,4</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86777667"/>
                  </a:ext>
                </a:extLst>
              </a:tr>
              <a:tr h="256000">
                <a:tc>
                  <a:txBody>
                    <a:bodyPr/>
                    <a:lstStyle/>
                    <a:p>
                      <a:pPr algn="l" fontAlgn="t"/>
                      <a:r>
                        <a:rPr lang="ru-RU" sz="1100" b="1" u="none" strike="noStrike" dirty="0">
                          <a:effectLst/>
                          <a:latin typeface="+mn-lt"/>
                        </a:rPr>
                        <a:t>Алматы</a:t>
                      </a:r>
                      <a:endParaRPr lang="ru-RU" sz="1100" b="1" i="0" u="none" strike="noStrike" dirty="0">
                        <a:solidFill>
                          <a:srgbClr val="000000"/>
                        </a:solidFill>
                        <a:effectLst/>
                        <a:latin typeface="+mn-lt"/>
                      </a:endParaRP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29,1</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26420836"/>
                  </a:ext>
                </a:extLst>
              </a:tr>
              <a:tr h="256000">
                <a:tc>
                  <a:txBody>
                    <a:bodyPr/>
                    <a:lstStyle/>
                    <a:p>
                      <a:pPr algn="l" fontAlgn="t"/>
                      <a:r>
                        <a:rPr lang="ru-RU" sz="1100" b="1" i="0" u="none" strike="noStrike" dirty="0">
                          <a:solidFill>
                            <a:srgbClr val="000000"/>
                          </a:solidFill>
                          <a:effectLst/>
                          <a:latin typeface="+mn-lt"/>
                        </a:rPr>
                        <a:t>Шымкент</a:t>
                      </a:r>
                    </a:p>
                  </a:txBody>
                  <a:tcPr marL="8467" marR="8467" marT="8467"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r>
                        <a:rPr lang="ru-RU" sz="1100" b="1" i="0" u="none" strike="noStrike" dirty="0">
                          <a:solidFill>
                            <a:srgbClr val="000000"/>
                          </a:solidFill>
                          <a:effectLst/>
                          <a:latin typeface="+mn-lt"/>
                        </a:rPr>
                        <a:t>14,5</a:t>
                      </a:r>
                    </a:p>
                  </a:txBody>
                  <a:tcPr marL="8467" marR="8467" marT="846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877765435"/>
                  </a:ext>
                </a:extLst>
              </a:tr>
            </a:tbl>
          </a:graphicData>
        </a:graphic>
      </p:graphicFrame>
      <p:sp>
        <p:nvSpPr>
          <p:cNvPr id="11" name="Прямоугольник 10">
            <a:extLst>
              <a:ext uri="{FF2B5EF4-FFF2-40B4-BE49-F238E27FC236}">
                <a16:creationId xmlns:a16="http://schemas.microsoft.com/office/drawing/2014/main" id="{0FCBE245-7145-FA42-9406-84045A9AC6A1}"/>
              </a:ext>
            </a:extLst>
          </p:cNvPr>
          <p:cNvSpPr/>
          <p:nvPr/>
        </p:nvSpPr>
        <p:spPr bwMode="gray">
          <a:xfrm>
            <a:off x="5917595" y="1332858"/>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2" name="Прямоугольник 11">
            <a:extLst>
              <a:ext uri="{FF2B5EF4-FFF2-40B4-BE49-F238E27FC236}">
                <a16:creationId xmlns:a16="http://schemas.microsoft.com/office/drawing/2014/main" id="{2BF81236-C6E8-0740-AB61-34D0F955FEEA}"/>
              </a:ext>
            </a:extLst>
          </p:cNvPr>
          <p:cNvSpPr/>
          <p:nvPr/>
        </p:nvSpPr>
        <p:spPr bwMode="gray">
          <a:xfrm>
            <a:off x="5924555" y="1547048"/>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3" name="Прямоугольник 12">
            <a:extLst>
              <a:ext uri="{FF2B5EF4-FFF2-40B4-BE49-F238E27FC236}">
                <a16:creationId xmlns:a16="http://schemas.microsoft.com/office/drawing/2014/main" id="{6C7150A2-8FF2-5242-8881-E8583958B7D6}"/>
              </a:ext>
            </a:extLst>
          </p:cNvPr>
          <p:cNvSpPr/>
          <p:nvPr/>
        </p:nvSpPr>
        <p:spPr bwMode="gray">
          <a:xfrm>
            <a:off x="5917595" y="1763538"/>
            <a:ext cx="288032" cy="13032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29CC38D1-223F-C741-B732-152B64A7B693}"/>
              </a:ext>
            </a:extLst>
          </p:cNvPr>
          <p:cNvSpPr txBox="1"/>
          <p:nvPr/>
        </p:nvSpPr>
        <p:spPr>
          <a:xfrm>
            <a:off x="6446568" y="1327532"/>
            <a:ext cx="1854101" cy="633497"/>
          </a:xfrm>
          <a:prstGeom prst="rect">
            <a:avLst/>
          </a:prstGeom>
          <a:noFill/>
        </p:spPr>
        <p:txBody>
          <a:bodyPr wrap="square" lIns="0" tIns="0" rIns="0" bIns="0" rtlCol="0">
            <a:noAutofit/>
          </a:bodyPr>
          <a:lstStyle/>
          <a:p>
            <a:pPr>
              <a:spcBef>
                <a:spcPts val="400"/>
              </a:spcBef>
            </a:pPr>
            <a:r>
              <a:rPr lang="ru-RU" sz="1067" dirty="0">
                <a:latin typeface="Arial" pitchFamily="34" charset="0"/>
                <a:cs typeface="Arial" pitchFamily="34" charset="0"/>
              </a:rPr>
              <a:t>- Выше среднего (</a:t>
            </a:r>
            <a:r>
              <a:rPr lang="en-US" sz="1067" dirty="0">
                <a:latin typeface="Arial" pitchFamily="34" charset="0"/>
                <a:cs typeface="Arial" pitchFamily="34" charset="0"/>
              </a:rPr>
              <a:t>&gt;</a:t>
            </a:r>
            <a:r>
              <a:rPr lang="ru-RU" sz="1067" dirty="0">
                <a:latin typeface="Arial" pitchFamily="34" charset="0"/>
                <a:cs typeface="Arial" pitchFamily="34" charset="0"/>
              </a:rPr>
              <a:t>35</a:t>
            </a:r>
            <a:r>
              <a:rPr lang="en-US" sz="1067" dirty="0">
                <a:latin typeface="Arial" pitchFamily="34" charset="0"/>
                <a:cs typeface="Arial" pitchFamily="34" charset="0"/>
              </a:rPr>
              <a:t>)</a:t>
            </a:r>
          </a:p>
          <a:p>
            <a:pPr>
              <a:spcBef>
                <a:spcPts val="400"/>
              </a:spcBef>
            </a:pPr>
            <a:r>
              <a:rPr lang="en-US" sz="1067" dirty="0">
                <a:latin typeface="Arial" pitchFamily="34" charset="0"/>
                <a:cs typeface="Arial" pitchFamily="34" charset="0"/>
              </a:rPr>
              <a:t>- </a:t>
            </a:r>
            <a:r>
              <a:rPr lang="uk-UA" sz="1067" dirty="0">
                <a:latin typeface="Arial" pitchFamily="34" charset="0"/>
                <a:cs typeface="Arial" pitchFamily="34" charset="0"/>
              </a:rPr>
              <a:t>Средний (25-35)</a:t>
            </a:r>
          </a:p>
          <a:p>
            <a:pPr>
              <a:spcBef>
                <a:spcPts val="400"/>
              </a:spcBef>
            </a:pPr>
            <a:r>
              <a:rPr lang="uk-UA" sz="1067" dirty="0">
                <a:latin typeface="Arial" pitchFamily="34" charset="0"/>
                <a:cs typeface="Arial" pitchFamily="34" charset="0"/>
              </a:rPr>
              <a:t>- Ниже среднего (</a:t>
            </a:r>
            <a:r>
              <a:rPr lang="en-US" sz="1067" dirty="0">
                <a:latin typeface="Arial" pitchFamily="34" charset="0"/>
                <a:cs typeface="Arial" pitchFamily="34" charset="0"/>
              </a:rPr>
              <a:t>&lt;</a:t>
            </a:r>
            <a:r>
              <a:rPr lang="ru-RU" sz="1067" dirty="0">
                <a:latin typeface="Arial" pitchFamily="34" charset="0"/>
                <a:cs typeface="Arial" pitchFamily="34" charset="0"/>
              </a:rPr>
              <a:t>25</a:t>
            </a:r>
            <a:r>
              <a:rPr lang="en-US" sz="1067" dirty="0">
                <a:latin typeface="Arial" pitchFamily="34" charset="0"/>
                <a:cs typeface="Arial" pitchFamily="34" charset="0"/>
              </a:rPr>
              <a:t>)</a:t>
            </a:r>
            <a:endParaRPr lang="ru-RU" sz="1067" dirty="0">
              <a:latin typeface="Arial" pitchFamily="34" charset="0"/>
              <a:cs typeface="Arial" pitchFamily="34" charset="0"/>
            </a:endParaRPr>
          </a:p>
        </p:txBody>
      </p:sp>
      <p:sp>
        <p:nvSpPr>
          <p:cNvPr id="18" name="Прямоугольник 17">
            <a:extLst>
              <a:ext uri="{FF2B5EF4-FFF2-40B4-BE49-F238E27FC236}">
                <a16:creationId xmlns:a16="http://schemas.microsoft.com/office/drawing/2014/main" id="{22C334A8-B7D8-4543-A334-559CCAB0C1E6}"/>
              </a:ext>
            </a:extLst>
          </p:cNvPr>
          <p:cNvSpPr/>
          <p:nvPr/>
        </p:nvSpPr>
        <p:spPr bwMode="gray">
          <a:xfrm>
            <a:off x="10776000" y="2319567"/>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9" name="Прямоугольник 18">
            <a:extLst>
              <a:ext uri="{FF2B5EF4-FFF2-40B4-BE49-F238E27FC236}">
                <a16:creationId xmlns:a16="http://schemas.microsoft.com/office/drawing/2014/main" id="{0CA1C9AE-FA8C-D14F-9D9A-450FFDC4EB1C}"/>
              </a:ext>
            </a:extLst>
          </p:cNvPr>
          <p:cNvSpPr/>
          <p:nvPr/>
        </p:nvSpPr>
        <p:spPr bwMode="gray">
          <a:xfrm>
            <a:off x="10791141" y="3079281"/>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0" name="Прямоугольник 19">
            <a:extLst>
              <a:ext uri="{FF2B5EF4-FFF2-40B4-BE49-F238E27FC236}">
                <a16:creationId xmlns:a16="http://schemas.microsoft.com/office/drawing/2014/main" id="{85A63BCA-863D-094F-B175-97BDB2222A40}"/>
              </a:ext>
            </a:extLst>
          </p:cNvPr>
          <p:cNvSpPr/>
          <p:nvPr/>
        </p:nvSpPr>
        <p:spPr bwMode="gray">
          <a:xfrm>
            <a:off x="10791141" y="3349572"/>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1" name="Прямоугольник 20">
            <a:extLst>
              <a:ext uri="{FF2B5EF4-FFF2-40B4-BE49-F238E27FC236}">
                <a16:creationId xmlns:a16="http://schemas.microsoft.com/office/drawing/2014/main" id="{A750AC87-F5E6-4B4E-9799-35B27FA9F744}"/>
              </a:ext>
            </a:extLst>
          </p:cNvPr>
          <p:cNvSpPr/>
          <p:nvPr/>
        </p:nvSpPr>
        <p:spPr bwMode="gray">
          <a:xfrm>
            <a:off x="10791141" y="3601938"/>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2" name="Прямоугольник 21">
            <a:extLst>
              <a:ext uri="{FF2B5EF4-FFF2-40B4-BE49-F238E27FC236}">
                <a16:creationId xmlns:a16="http://schemas.microsoft.com/office/drawing/2014/main" id="{AE515767-B573-7C47-B8DB-9F53A2907EB2}"/>
              </a:ext>
            </a:extLst>
          </p:cNvPr>
          <p:cNvSpPr/>
          <p:nvPr/>
        </p:nvSpPr>
        <p:spPr bwMode="gray">
          <a:xfrm>
            <a:off x="10791141" y="3844465"/>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3" name="Прямоугольник 22">
            <a:extLst>
              <a:ext uri="{FF2B5EF4-FFF2-40B4-BE49-F238E27FC236}">
                <a16:creationId xmlns:a16="http://schemas.microsoft.com/office/drawing/2014/main" id="{02E09FCA-90F0-7647-B361-9BF9E691CC02}"/>
              </a:ext>
            </a:extLst>
          </p:cNvPr>
          <p:cNvSpPr/>
          <p:nvPr/>
        </p:nvSpPr>
        <p:spPr bwMode="gray">
          <a:xfrm>
            <a:off x="10793192" y="4084339"/>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4" name="Прямоугольник 23">
            <a:extLst>
              <a:ext uri="{FF2B5EF4-FFF2-40B4-BE49-F238E27FC236}">
                <a16:creationId xmlns:a16="http://schemas.microsoft.com/office/drawing/2014/main" id="{337ABF5C-0CA1-5E47-9530-5B2A9C7E6591}"/>
              </a:ext>
            </a:extLst>
          </p:cNvPr>
          <p:cNvSpPr/>
          <p:nvPr/>
        </p:nvSpPr>
        <p:spPr bwMode="gray">
          <a:xfrm>
            <a:off x="10791141" y="4599000"/>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5" name="Прямоугольник 24">
            <a:extLst>
              <a:ext uri="{FF2B5EF4-FFF2-40B4-BE49-F238E27FC236}">
                <a16:creationId xmlns:a16="http://schemas.microsoft.com/office/drawing/2014/main" id="{B5BE7335-37DD-1B42-814C-73A5C02775B9}"/>
              </a:ext>
            </a:extLst>
          </p:cNvPr>
          <p:cNvSpPr/>
          <p:nvPr/>
        </p:nvSpPr>
        <p:spPr bwMode="gray">
          <a:xfrm>
            <a:off x="10776000" y="4869000"/>
            <a:ext cx="288032" cy="130327"/>
          </a:xfrm>
          <a:prstGeom prst="rect">
            <a:avLst/>
          </a:prstGeom>
          <a:solidFill>
            <a:srgbClr val="D5FE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6" name="Прямоугольник 25">
            <a:extLst>
              <a:ext uri="{FF2B5EF4-FFF2-40B4-BE49-F238E27FC236}">
                <a16:creationId xmlns:a16="http://schemas.microsoft.com/office/drawing/2014/main" id="{03E11530-6AE3-6048-ABDD-7C264B61040F}"/>
              </a:ext>
            </a:extLst>
          </p:cNvPr>
          <p:cNvSpPr/>
          <p:nvPr/>
        </p:nvSpPr>
        <p:spPr bwMode="gray">
          <a:xfrm>
            <a:off x="10793192" y="5111516"/>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7" name="Прямоугольник 26">
            <a:extLst>
              <a:ext uri="{FF2B5EF4-FFF2-40B4-BE49-F238E27FC236}">
                <a16:creationId xmlns:a16="http://schemas.microsoft.com/office/drawing/2014/main" id="{8B3009AE-0BB4-2145-ACC9-A656E882D4FD}"/>
              </a:ext>
            </a:extLst>
          </p:cNvPr>
          <p:cNvSpPr/>
          <p:nvPr/>
        </p:nvSpPr>
        <p:spPr bwMode="gray">
          <a:xfrm>
            <a:off x="10776000" y="2781879"/>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8" name="Прямоугольник 27">
            <a:extLst>
              <a:ext uri="{FF2B5EF4-FFF2-40B4-BE49-F238E27FC236}">
                <a16:creationId xmlns:a16="http://schemas.microsoft.com/office/drawing/2014/main" id="{E45A3378-61ED-4A4D-A182-B741A4F2B887}"/>
              </a:ext>
            </a:extLst>
          </p:cNvPr>
          <p:cNvSpPr/>
          <p:nvPr/>
        </p:nvSpPr>
        <p:spPr bwMode="gray">
          <a:xfrm>
            <a:off x="10776000" y="1555709"/>
            <a:ext cx="288032" cy="13032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9" name="Прямоугольник 28">
            <a:extLst>
              <a:ext uri="{FF2B5EF4-FFF2-40B4-BE49-F238E27FC236}">
                <a16:creationId xmlns:a16="http://schemas.microsoft.com/office/drawing/2014/main" id="{AB6FDE8F-320E-644F-A032-81D8855D0A06}"/>
              </a:ext>
            </a:extLst>
          </p:cNvPr>
          <p:cNvSpPr/>
          <p:nvPr/>
        </p:nvSpPr>
        <p:spPr bwMode="gray">
          <a:xfrm>
            <a:off x="10737399" y="2571128"/>
            <a:ext cx="288032" cy="13032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0" name="Прямоугольник 29">
            <a:extLst>
              <a:ext uri="{FF2B5EF4-FFF2-40B4-BE49-F238E27FC236}">
                <a16:creationId xmlns:a16="http://schemas.microsoft.com/office/drawing/2014/main" id="{E603CD88-C1D6-7D44-8BD4-9FBD3657287A}"/>
              </a:ext>
            </a:extLst>
          </p:cNvPr>
          <p:cNvSpPr/>
          <p:nvPr/>
        </p:nvSpPr>
        <p:spPr bwMode="gray">
          <a:xfrm>
            <a:off x="10756752" y="2103217"/>
            <a:ext cx="288032" cy="13032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1" name="Прямоугольник 30">
            <a:extLst>
              <a:ext uri="{FF2B5EF4-FFF2-40B4-BE49-F238E27FC236}">
                <a16:creationId xmlns:a16="http://schemas.microsoft.com/office/drawing/2014/main" id="{B4E30FDC-83AF-8049-87C8-0526FB462164}"/>
              </a:ext>
            </a:extLst>
          </p:cNvPr>
          <p:cNvSpPr/>
          <p:nvPr/>
        </p:nvSpPr>
        <p:spPr bwMode="gray">
          <a:xfrm>
            <a:off x="10756752" y="1817037"/>
            <a:ext cx="288032" cy="13032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2" name="Прямоугольник 31">
            <a:extLst>
              <a:ext uri="{FF2B5EF4-FFF2-40B4-BE49-F238E27FC236}">
                <a16:creationId xmlns:a16="http://schemas.microsoft.com/office/drawing/2014/main" id="{15EFA5A5-0A3A-D04A-8838-C48718B48AA8}"/>
              </a:ext>
            </a:extLst>
          </p:cNvPr>
          <p:cNvSpPr/>
          <p:nvPr/>
        </p:nvSpPr>
        <p:spPr bwMode="gray">
          <a:xfrm>
            <a:off x="10776000" y="1280288"/>
            <a:ext cx="288032" cy="13032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3" name="Прямоугольник 32">
            <a:extLst>
              <a:ext uri="{FF2B5EF4-FFF2-40B4-BE49-F238E27FC236}">
                <a16:creationId xmlns:a16="http://schemas.microsoft.com/office/drawing/2014/main" id="{E966AC4D-4AEE-2642-B249-08B6589C5D2C}"/>
              </a:ext>
            </a:extLst>
          </p:cNvPr>
          <p:cNvSpPr/>
          <p:nvPr/>
        </p:nvSpPr>
        <p:spPr bwMode="gray">
          <a:xfrm>
            <a:off x="10791141" y="5416411"/>
            <a:ext cx="288032" cy="13032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4" name="Прямоугольник 33">
            <a:extLst>
              <a:ext uri="{FF2B5EF4-FFF2-40B4-BE49-F238E27FC236}">
                <a16:creationId xmlns:a16="http://schemas.microsoft.com/office/drawing/2014/main" id="{A5C665F0-5943-2441-B3C1-27777EF89368}"/>
              </a:ext>
            </a:extLst>
          </p:cNvPr>
          <p:cNvSpPr/>
          <p:nvPr/>
        </p:nvSpPr>
        <p:spPr bwMode="gray">
          <a:xfrm>
            <a:off x="10792085" y="4386599"/>
            <a:ext cx="288032" cy="13032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041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68</a:t>
            </a:fld>
            <a:endParaRPr lang="ru-RU" dirty="0"/>
          </a:p>
        </p:txBody>
      </p:sp>
      <p:sp>
        <p:nvSpPr>
          <p:cNvPr id="5" name="Заголовок 4">
            <a:extLst>
              <a:ext uri="{FF2B5EF4-FFF2-40B4-BE49-F238E27FC236}">
                <a16:creationId xmlns:a16="http://schemas.microsoft.com/office/drawing/2014/main" id="{A14243EE-B81E-DE4D-878D-AB5CD9C6DBBD}"/>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600" b="1" dirty="0">
                <a:latin typeface="+mn-lt"/>
              </a:rPr>
              <a:t>2.4. Информированность о финансовой  системе</a:t>
            </a:r>
          </a:p>
          <a:p>
            <a:endParaRPr lang="ru-RU" sz="3200" b="1" dirty="0"/>
          </a:p>
        </p:txBody>
      </p:sp>
      <p:sp>
        <p:nvSpPr>
          <p:cNvPr id="6" name="Равнобедренный треугольник 24">
            <a:extLst>
              <a:ext uri="{FF2B5EF4-FFF2-40B4-BE49-F238E27FC236}">
                <a16:creationId xmlns:a16="http://schemas.microsoft.com/office/drawing/2014/main" id="{C09A9DC6-9F28-2848-B505-6D1F51D8755A}"/>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3D4AE4D-BEB0-6849-A7A9-BFB0A8A28B5D}"/>
              </a:ext>
            </a:extLst>
          </p:cNvPr>
          <p:cNvSpPr/>
          <p:nvPr/>
        </p:nvSpPr>
        <p:spPr>
          <a:xfrm>
            <a:off x="394216" y="924261"/>
            <a:ext cx="4415311" cy="369332"/>
          </a:xfrm>
          <a:prstGeom prst="rect">
            <a:avLst/>
          </a:prstGeom>
        </p:spPr>
        <p:txBody>
          <a:bodyPr wrap="none">
            <a:spAutoFit/>
          </a:bodyPr>
          <a:lstStyle/>
          <a:p>
            <a:r>
              <a:rPr lang="ru-RU" b="1" dirty="0">
                <a:solidFill>
                  <a:schemeClr val="accent1"/>
                </a:solidFill>
              </a:rPr>
              <a:t>Социально-демографические  показатели</a:t>
            </a:r>
          </a:p>
        </p:txBody>
      </p:sp>
      <p:graphicFrame>
        <p:nvGraphicFramePr>
          <p:cNvPr id="8" name="Диаграмма 7">
            <a:extLst>
              <a:ext uri="{FF2B5EF4-FFF2-40B4-BE49-F238E27FC236}">
                <a16:creationId xmlns:a16="http://schemas.microsoft.com/office/drawing/2014/main" id="{A0F87715-589C-2A48-9A6E-520A7CCCEA92}"/>
              </a:ext>
            </a:extLst>
          </p:cNvPr>
          <p:cNvGraphicFramePr/>
          <p:nvPr>
            <p:extLst>
              <p:ext uri="{D42A27DB-BD31-4B8C-83A1-F6EECF244321}">
                <p14:modId xmlns:p14="http://schemas.microsoft.com/office/powerpoint/2010/main" val="3524927746"/>
              </p:ext>
            </p:extLst>
          </p:nvPr>
        </p:nvGraphicFramePr>
        <p:xfrm>
          <a:off x="143339" y="1339731"/>
          <a:ext cx="11809312" cy="525771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F4F57AD-9AF6-2843-B90A-EA863B41ABE8}"/>
              </a:ext>
            </a:extLst>
          </p:cNvPr>
          <p:cNvSpPr txBox="1"/>
          <p:nvPr/>
        </p:nvSpPr>
        <p:spPr>
          <a:xfrm>
            <a:off x="929911" y="1736570"/>
            <a:ext cx="960107" cy="170175"/>
          </a:xfrm>
          <a:prstGeom prst="rect">
            <a:avLst/>
          </a:prstGeom>
          <a:noFill/>
        </p:spPr>
        <p:txBody>
          <a:bodyPr wrap="square" lIns="0" tIns="0" rIns="0" bIns="0" rtlCol="0">
            <a:noAutofit/>
          </a:bodyPr>
          <a:lstStyle/>
          <a:p>
            <a:pPr>
              <a:spcBef>
                <a:spcPts val="400"/>
              </a:spcBef>
            </a:pPr>
            <a:r>
              <a:rPr lang="ru-RU" sz="1333" dirty="0">
                <a:solidFill>
                  <a:schemeClr val="accent1"/>
                </a:solidFill>
                <a:latin typeface="Arial" pitchFamily="34" charset="0"/>
                <a:cs typeface="Arial" pitchFamily="34" charset="0"/>
              </a:rPr>
              <a:t>пол</a:t>
            </a:r>
          </a:p>
        </p:txBody>
      </p:sp>
      <p:sp>
        <p:nvSpPr>
          <p:cNvPr id="14" name="TextBox 13">
            <a:extLst>
              <a:ext uri="{FF2B5EF4-FFF2-40B4-BE49-F238E27FC236}">
                <a16:creationId xmlns:a16="http://schemas.microsoft.com/office/drawing/2014/main" id="{CAA88674-946A-9D41-91C1-8379D08A7157}"/>
              </a:ext>
            </a:extLst>
          </p:cNvPr>
          <p:cNvSpPr txBox="1"/>
          <p:nvPr/>
        </p:nvSpPr>
        <p:spPr>
          <a:xfrm>
            <a:off x="3680360" y="1801339"/>
            <a:ext cx="960107" cy="170175"/>
          </a:xfrm>
          <a:prstGeom prst="rect">
            <a:avLst/>
          </a:prstGeom>
          <a:noFill/>
        </p:spPr>
        <p:txBody>
          <a:bodyPr wrap="square" lIns="0" tIns="0" rIns="0" bIns="0" rtlCol="0">
            <a:noAutofit/>
          </a:bodyPr>
          <a:lstStyle/>
          <a:p>
            <a:pPr>
              <a:spcBef>
                <a:spcPts val="400"/>
              </a:spcBef>
            </a:pPr>
            <a:r>
              <a:rPr lang="ru-RU" sz="1333" dirty="0">
                <a:solidFill>
                  <a:schemeClr val="accent2"/>
                </a:solidFill>
                <a:latin typeface="Arial" pitchFamily="34" charset="0"/>
                <a:cs typeface="Arial" pitchFamily="34" charset="0"/>
              </a:rPr>
              <a:t>возраст</a:t>
            </a:r>
          </a:p>
        </p:txBody>
      </p:sp>
      <p:sp>
        <p:nvSpPr>
          <p:cNvPr id="15" name="TextBox 14">
            <a:extLst>
              <a:ext uri="{FF2B5EF4-FFF2-40B4-BE49-F238E27FC236}">
                <a16:creationId xmlns:a16="http://schemas.microsoft.com/office/drawing/2014/main" id="{055E9432-7FFA-E342-87A6-F43D8D8EEE58}"/>
              </a:ext>
            </a:extLst>
          </p:cNvPr>
          <p:cNvSpPr txBox="1"/>
          <p:nvPr/>
        </p:nvSpPr>
        <p:spPr>
          <a:xfrm>
            <a:off x="9130420" y="1937431"/>
            <a:ext cx="960107" cy="170175"/>
          </a:xfrm>
          <a:prstGeom prst="rect">
            <a:avLst/>
          </a:prstGeom>
          <a:noFill/>
        </p:spPr>
        <p:txBody>
          <a:bodyPr wrap="square" lIns="0" tIns="0" rIns="0" bIns="0" rtlCol="0">
            <a:noAutofit/>
          </a:bodyPr>
          <a:lstStyle/>
          <a:p>
            <a:pPr>
              <a:spcBef>
                <a:spcPts val="400"/>
              </a:spcBef>
            </a:pPr>
            <a:r>
              <a:rPr lang="ru-RU" sz="1333" dirty="0">
                <a:solidFill>
                  <a:schemeClr val="accent2">
                    <a:lumMod val="75000"/>
                  </a:schemeClr>
                </a:solidFill>
                <a:latin typeface="Arial" pitchFamily="34" charset="0"/>
                <a:cs typeface="Arial" pitchFamily="34" charset="0"/>
              </a:rPr>
              <a:t>занятость</a:t>
            </a:r>
          </a:p>
        </p:txBody>
      </p:sp>
      <p:sp>
        <p:nvSpPr>
          <p:cNvPr id="17" name="Овал 16">
            <a:extLst>
              <a:ext uri="{FF2B5EF4-FFF2-40B4-BE49-F238E27FC236}">
                <a16:creationId xmlns:a16="http://schemas.microsoft.com/office/drawing/2014/main" id="{78C926C0-155B-D948-80F8-103379B9B6BD}"/>
              </a:ext>
            </a:extLst>
          </p:cNvPr>
          <p:cNvSpPr/>
          <p:nvPr/>
        </p:nvSpPr>
        <p:spPr bwMode="gray">
          <a:xfrm>
            <a:off x="394216" y="3099949"/>
            <a:ext cx="672075" cy="678887"/>
          </a:xfrm>
          <a:prstGeom prst="ellipse">
            <a:avLst/>
          </a:prstGeom>
          <a:no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785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69</a:t>
            </a:fld>
            <a:endParaRPr lang="ru-RU" dirty="0"/>
          </a:p>
        </p:txBody>
      </p:sp>
      <p:sp>
        <p:nvSpPr>
          <p:cNvPr id="5" name="Заголовок 4">
            <a:extLst>
              <a:ext uri="{FF2B5EF4-FFF2-40B4-BE49-F238E27FC236}">
                <a16:creationId xmlns:a16="http://schemas.microsoft.com/office/drawing/2014/main" id="{9C3798A5-648D-D840-9604-463F313A1EB4}"/>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600" b="1" dirty="0">
                <a:latin typeface="+mn-lt"/>
              </a:rPr>
              <a:t>2.4. Информированность о финансовой  системе</a:t>
            </a:r>
          </a:p>
          <a:p>
            <a:endParaRPr lang="ru-RU" sz="2600" b="1" dirty="0">
              <a:latin typeface="+mn-lt"/>
            </a:endParaRPr>
          </a:p>
        </p:txBody>
      </p:sp>
      <p:sp>
        <p:nvSpPr>
          <p:cNvPr id="6" name="Равнобедренный треугольник 24">
            <a:extLst>
              <a:ext uri="{FF2B5EF4-FFF2-40B4-BE49-F238E27FC236}">
                <a16:creationId xmlns:a16="http://schemas.microsoft.com/office/drawing/2014/main" id="{1AFB7340-5AAA-C044-B514-648599CBA81D}"/>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a:extLst>
              <a:ext uri="{FF2B5EF4-FFF2-40B4-BE49-F238E27FC236}">
                <a16:creationId xmlns:a16="http://schemas.microsoft.com/office/drawing/2014/main" id="{D080C798-3911-AC44-879E-CFA5540BB3CF}"/>
              </a:ext>
            </a:extLst>
          </p:cNvPr>
          <p:cNvSpPr txBox="1"/>
          <p:nvPr/>
        </p:nvSpPr>
        <p:spPr>
          <a:xfrm>
            <a:off x="792066" y="2343008"/>
            <a:ext cx="2231929" cy="231667"/>
          </a:xfrm>
          <a:prstGeom prst="rect">
            <a:avLst/>
          </a:prstGeom>
          <a:noFill/>
        </p:spPr>
        <p:txBody>
          <a:bodyPr wrap="square" lIns="0" tIns="0" rIns="0" bIns="0" rtlCol="0">
            <a:noAutofit/>
          </a:bodyPr>
          <a:lstStyle/>
          <a:p>
            <a:pPr>
              <a:spcBef>
                <a:spcPts val="400"/>
              </a:spcBef>
            </a:pPr>
            <a:r>
              <a:rPr lang="ru-RU" sz="1333" dirty="0">
                <a:solidFill>
                  <a:srgbClr val="026036"/>
                </a:solidFill>
                <a:latin typeface="Arial" pitchFamily="34" charset="0"/>
                <a:cs typeface="Arial" pitchFamily="34" charset="0"/>
              </a:rPr>
              <a:t>семейное положение</a:t>
            </a:r>
          </a:p>
        </p:txBody>
      </p:sp>
      <p:sp>
        <p:nvSpPr>
          <p:cNvPr id="13" name="TextBox 12">
            <a:extLst>
              <a:ext uri="{FF2B5EF4-FFF2-40B4-BE49-F238E27FC236}">
                <a16:creationId xmlns:a16="http://schemas.microsoft.com/office/drawing/2014/main" id="{B5CE7314-1B76-4B4B-826C-668342C24A4E}"/>
              </a:ext>
            </a:extLst>
          </p:cNvPr>
          <p:cNvSpPr txBox="1"/>
          <p:nvPr/>
        </p:nvSpPr>
        <p:spPr>
          <a:xfrm>
            <a:off x="8774337" y="2324395"/>
            <a:ext cx="1219200" cy="199953"/>
          </a:xfrm>
          <a:prstGeom prst="rect">
            <a:avLst/>
          </a:prstGeom>
          <a:noFill/>
        </p:spPr>
        <p:txBody>
          <a:bodyPr wrap="square" lIns="0" tIns="0" rIns="0" bIns="0" rtlCol="0">
            <a:noAutofit/>
          </a:bodyPr>
          <a:lstStyle/>
          <a:p>
            <a:pPr>
              <a:spcBef>
                <a:spcPts val="400"/>
              </a:spcBef>
            </a:pPr>
            <a:r>
              <a:rPr lang="ru-RU" sz="1333" dirty="0">
                <a:solidFill>
                  <a:srgbClr val="00B050"/>
                </a:solidFill>
                <a:latin typeface="Arial" pitchFamily="34" charset="0"/>
                <a:cs typeface="Arial" pitchFamily="34" charset="0"/>
              </a:rPr>
              <a:t>образование</a:t>
            </a:r>
          </a:p>
        </p:txBody>
      </p:sp>
      <p:graphicFrame>
        <p:nvGraphicFramePr>
          <p:cNvPr id="19" name="Диаграмма 18">
            <a:extLst>
              <a:ext uri="{FF2B5EF4-FFF2-40B4-BE49-F238E27FC236}">
                <a16:creationId xmlns:a16="http://schemas.microsoft.com/office/drawing/2014/main" id="{622446E8-456A-4343-9472-91B605726E92}"/>
              </a:ext>
            </a:extLst>
          </p:cNvPr>
          <p:cNvGraphicFramePr>
            <a:graphicFrameLocks/>
          </p:cNvGraphicFramePr>
          <p:nvPr>
            <p:extLst>
              <p:ext uri="{D42A27DB-BD31-4B8C-83A1-F6EECF244321}">
                <p14:modId xmlns:p14="http://schemas.microsoft.com/office/powerpoint/2010/main" val="2266216530"/>
              </p:ext>
            </p:extLst>
          </p:nvPr>
        </p:nvGraphicFramePr>
        <p:xfrm>
          <a:off x="340380" y="836671"/>
          <a:ext cx="10810920" cy="57022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911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7</a:t>
            </a:fld>
            <a:endParaRPr lang="ru-RU" dirty="0"/>
          </a:p>
        </p:txBody>
      </p:sp>
      <p:sp>
        <p:nvSpPr>
          <p:cNvPr id="4" name="Заголовок 1">
            <a:extLst>
              <a:ext uri="{FF2B5EF4-FFF2-40B4-BE49-F238E27FC236}">
                <a16:creationId xmlns:a16="http://schemas.microsoft.com/office/drawing/2014/main" id="{59B0F487-F541-E04E-9D10-D501DC70FC38}"/>
              </a:ext>
            </a:extLst>
          </p:cNvPr>
          <p:cNvSpPr>
            <a:spLocks noGrp="1"/>
          </p:cNvSpPr>
          <p:nvPr>
            <p:ph type="title"/>
          </p:nvPr>
        </p:nvSpPr>
        <p:spPr>
          <a:xfrm>
            <a:off x="888789" y="154139"/>
            <a:ext cx="8564797" cy="768107"/>
          </a:xfrm>
        </p:spPr>
        <p:txBody>
          <a:bodyPr>
            <a:noAutofit/>
          </a:bodyPr>
          <a:lstStyle/>
          <a:p>
            <a:pPr algn="just"/>
            <a:r>
              <a:rPr lang="ru-RU" sz="2800" b="1" dirty="0">
                <a:solidFill>
                  <a:srgbClr val="7A4300"/>
                </a:solidFill>
                <a:latin typeface="+mn-lt"/>
              </a:rPr>
              <a:t>Формы участия и направления деятельности государства в рамках повышения уровня ФГ</a:t>
            </a:r>
          </a:p>
        </p:txBody>
      </p:sp>
      <p:sp>
        <p:nvSpPr>
          <p:cNvPr id="5" name="Равнобедренный треугольник 24">
            <a:extLst>
              <a:ext uri="{FF2B5EF4-FFF2-40B4-BE49-F238E27FC236}">
                <a16:creationId xmlns:a16="http://schemas.microsoft.com/office/drawing/2014/main" id="{14BFA42C-9B3E-7C41-BBF3-92C091FA94EC}"/>
              </a:ext>
            </a:extLst>
          </p:cNvPr>
          <p:cNvSpPr/>
          <p:nvPr/>
        </p:nvSpPr>
        <p:spPr>
          <a:xfrm rot="5400000">
            <a:off x="411213" y="256552"/>
            <a:ext cx="498869" cy="45628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6" name="Группа 5">
            <a:extLst>
              <a:ext uri="{FF2B5EF4-FFF2-40B4-BE49-F238E27FC236}">
                <a16:creationId xmlns:a16="http://schemas.microsoft.com/office/drawing/2014/main" id="{668F4033-1064-9A4E-8946-C08A5A8E8CD5}"/>
              </a:ext>
            </a:extLst>
          </p:cNvPr>
          <p:cNvGrpSpPr/>
          <p:nvPr/>
        </p:nvGrpSpPr>
        <p:grpSpPr>
          <a:xfrm>
            <a:off x="888789" y="1069938"/>
            <a:ext cx="10046786" cy="5389639"/>
            <a:chOff x="331827" y="714362"/>
            <a:chExt cx="5597463" cy="3787314"/>
          </a:xfrm>
        </p:grpSpPr>
        <p:sp>
          <p:nvSpPr>
            <p:cNvPr id="7" name="Скругленный прямоугольник 6">
              <a:extLst>
                <a:ext uri="{FF2B5EF4-FFF2-40B4-BE49-F238E27FC236}">
                  <a16:creationId xmlns:a16="http://schemas.microsoft.com/office/drawing/2014/main" id="{8D18AE7D-6B9C-BE48-A4A5-94A5DF2E3E57}"/>
                </a:ext>
              </a:extLst>
            </p:cNvPr>
            <p:cNvSpPr/>
            <p:nvPr/>
          </p:nvSpPr>
          <p:spPr bwMode="gray">
            <a:xfrm>
              <a:off x="1160644" y="4143386"/>
              <a:ext cx="4643470" cy="285752"/>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8" name="Скругленный прямоугольник 7">
              <a:extLst>
                <a:ext uri="{FF2B5EF4-FFF2-40B4-BE49-F238E27FC236}">
                  <a16:creationId xmlns:a16="http://schemas.microsoft.com/office/drawing/2014/main" id="{E7F393A9-0B11-314D-B388-BB5CB5DD4B5C}"/>
                </a:ext>
              </a:extLst>
            </p:cNvPr>
            <p:cNvSpPr/>
            <p:nvPr/>
          </p:nvSpPr>
          <p:spPr bwMode="gray">
            <a:xfrm>
              <a:off x="1214414" y="2857502"/>
              <a:ext cx="4643470" cy="1000132"/>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9" name="Скругленный прямоугольник 8">
              <a:extLst>
                <a:ext uri="{FF2B5EF4-FFF2-40B4-BE49-F238E27FC236}">
                  <a16:creationId xmlns:a16="http://schemas.microsoft.com/office/drawing/2014/main" id="{E78C369D-FAC4-2142-A3E6-00B60EFF8974}"/>
                </a:ext>
              </a:extLst>
            </p:cNvPr>
            <p:cNvSpPr/>
            <p:nvPr/>
          </p:nvSpPr>
          <p:spPr bwMode="gray">
            <a:xfrm>
              <a:off x="331827" y="1561687"/>
              <a:ext cx="1428760" cy="357190"/>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0" name="Скругленный прямоугольник 9">
              <a:extLst>
                <a:ext uri="{FF2B5EF4-FFF2-40B4-BE49-F238E27FC236}">
                  <a16:creationId xmlns:a16="http://schemas.microsoft.com/office/drawing/2014/main" id="{6B0BDD26-1358-1A47-A92D-A3BF6133FE58}"/>
                </a:ext>
              </a:extLst>
            </p:cNvPr>
            <p:cNvSpPr/>
            <p:nvPr/>
          </p:nvSpPr>
          <p:spPr bwMode="gray">
            <a:xfrm>
              <a:off x="2643174" y="714362"/>
              <a:ext cx="1428760" cy="357190"/>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1" name="Прямоугольник 10">
              <a:extLst>
                <a:ext uri="{FF2B5EF4-FFF2-40B4-BE49-F238E27FC236}">
                  <a16:creationId xmlns:a16="http://schemas.microsoft.com/office/drawing/2014/main" id="{2B471C2A-79DB-FF44-818B-D8928A100ADB}"/>
                </a:ext>
              </a:extLst>
            </p:cNvPr>
            <p:cNvSpPr/>
            <p:nvPr/>
          </p:nvSpPr>
          <p:spPr>
            <a:xfrm>
              <a:off x="2714612" y="714362"/>
              <a:ext cx="1116550" cy="266785"/>
            </a:xfrm>
            <a:prstGeom prst="rect">
              <a:avLst/>
            </a:prstGeom>
          </p:spPr>
          <p:txBody>
            <a:bodyPr wrap="none">
              <a:spAutoFit/>
            </a:bodyPr>
            <a:lstStyle/>
            <a:p>
              <a:r>
                <a:rPr lang="ru-RU" sz="1867" b="1" dirty="0"/>
                <a:t>         Государство </a:t>
              </a:r>
            </a:p>
          </p:txBody>
        </p:sp>
        <p:sp>
          <p:nvSpPr>
            <p:cNvPr id="12" name="Прямоугольник 11">
              <a:extLst>
                <a:ext uri="{FF2B5EF4-FFF2-40B4-BE49-F238E27FC236}">
                  <a16:creationId xmlns:a16="http://schemas.microsoft.com/office/drawing/2014/main" id="{4585CECC-7161-BF4E-A7B0-9E150CBCDF4E}"/>
                </a:ext>
              </a:extLst>
            </p:cNvPr>
            <p:cNvSpPr/>
            <p:nvPr/>
          </p:nvSpPr>
          <p:spPr>
            <a:xfrm>
              <a:off x="1357290" y="2937693"/>
              <a:ext cx="4572000" cy="237903"/>
            </a:xfrm>
            <a:prstGeom prst="rect">
              <a:avLst/>
            </a:prstGeom>
          </p:spPr>
          <p:txBody>
            <a:bodyPr>
              <a:spAutoFit/>
            </a:bodyPr>
            <a:lstStyle/>
            <a:p>
              <a:pPr algn="ctr"/>
              <a:r>
                <a:rPr lang="ru-RU" sz="1600" dirty="0"/>
                <a:t>Координация действий субъектов финансового рынка</a:t>
              </a:r>
            </a:p>
          </p:txBody>
        </p:sp>
        <p:sp>
          <p:nvSpPr>
            <p:cNvPr id="13" name="Прямоугольник 12">
              <a:extLst>
                <a:ext uri="{FF2B5EF4-FFF2-40B4-BE49-F238E27FC236}">
                  <a16:creationId xmlns:a16="http://schemas.microsoft.com/office/drawing/2014/main" id="{F34AC8E5-1DAB-F14C-8ACF-55A00334AD17}"/>
                </a:ext>
              </a:extLst>
            </p:cNvPr>
            <p:cNvSpPr/>
            <p:nvPr/>
          </p:nvSpPr>
          <p:spPr>
            <a:xfrm>
              <a:off x="1153398" y="4090753"/>
              <a:ext cx="4622625" cy="410923"/>
            </a:xfrm>
            <a:prstGeom prst="rect">
              <a:avLst/>
            </a:prstGeom>
          </p:spPr>
          <p:txBody>
            <a:bodyPr wrap="square">
              <a:spAutoFit/>
            </a:bodyPr>
            <a:lstStyle/>
            <a:p>
              <a:r>
                <a:rPr lang="ru-RU" sz="1600" dirty="0"/>
                <a:t>Оценка эффективности программ по ФГ через проведение мониторинга потребностей населения  и социологических исследований</a:t>
              </a:r>
            </a:p>
          </p:txBody>
        </p:sp>
        <p:sp>
          <p:nvSpPr>
            <p:cNvPr id="14" name="Прямоугольник 13">
              <a:extLst>
                <a:ext uri="{FF2B5EF4-FFF2-40B4-BE49-F238E27FC236}">
                  <a16:creationId xmlns:a16="http://schemas.microsoft.com/office/drawing/2014/main" id="{D2C4509C-878A-2E44-8355-99873632D328}"/>
                </a:ext>
              </a:extLst>
            </p:cNvPr>
            <p:cNvSpPr/>
            <p:nvPr/>
          </p:nvSpPr>
          <p:spPr>
            <a:xfrm>
              <a:off x="358746" y="1549203"/>
              <a:ext cx="1186070" cy="410923"/>
            </a:xfrm>
            <a:prstGeom prst="rect">
              <a:avLst/>
            </a:prstGeom>
          </p:spPr>
          <p:txBody>
            <a:bodyPr wrap="square">
              <a:spAutoFit/>
            </a:bodyPr>
            <a:lstStyle/>
            <a:p>
              <a:r>
                <a:rPr lang="ru-RU" sz="1600" dirty="0"/>
                <a:t>Обратная связь от населения</a:t>
              </a:r>
            </a:p>
          </p:txBody>
        </p:sp>
        <p:cxnSp>
          <p:nvCxnSpPr>
            <p:cNvPr id="15" name="Прямая со стрелкой 14">
              <a:extLst>
                <a:ext uri="{FF2B5EF4-FFF2-40B4-BE49-F238E27FC236}">
                  <a16:creationId xmlns:a16="http://schemas.microsoft.com/office/drawing/2014/main" id="{C8781CDB-BEE6-3F45-BD64-7E39C8A5BC0F}"/>
                </a:ext>
              </a:extLst>
            </p:cNvPr>
            <p:cNvCxnSpPr/>
            <p:nvPr/>
          </p:nvCxnSpPr>
          <p:spPr>
            <a:xfrm rot="5400000">
              <a:off x="3215472" y="1213634"/>
              <a:ext cx="285752" cy="1588"/>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Скругленный прямоугольник 15">
              <a:extLst>
                <a:ext uri="{FF2B5EF4-FFF2-40B4-BE49-F238E27FC236}">
                  <a16:creationId xmlns:a16="http://schemas.microsoft.com/office/drawing/2014/main" id="{DA2C429E-6CBF-1C43-869D-A0F75D376159}"/>
                </a:ext>
              </a:extLst>
            </p:cNvPr>
            <p:cNvSpPr/>
            <p:nvPr/>
          </p:nvSpPr>
          <p:spPr bwMode="gray">
            <a:xfrm>
              <a:off x="2214546" y="1357304"/>
              <a:ext cx="2428892" cy="357190"/>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7" name="Прямоугольник 16">
              <a:extLst>
                <a:ext uri="{FF2B5EF4-FFF2-40B4-BE49-F238E27FC236}">
                  <a16:creationId xmlns:a16="http://schemas.microsoft.com/office/drawing/2014/main" id="{F8970147-0AB4-9A4B-B23C-8200B3929A2C}"/>
                </a:ext>
              </a:extLst>
            </p:cNvPr>
            <p:cNvSpPr/>
            <p:nvPr/>
          </p:nvSpPr>
          <p:spPr>
            <a:xfrm>
              <a:off x="2428860" y="1285866"/>
              <a:ext cx="2000264" cy="410923"/>
            </a:xfrm>
            <a:prstGeom prst="rect">
              <a:avLst/>
            </a:prstGeom>
          </p:spPr>
          <p:txBody>
            <a:bodyPr wrap="square">
              <a:spAutoFit/>
            </a:bodyPr>
            <a:lstStyle/>
            <a:p>
              <a:pPr algn="ctr"/>
              <a:r>
                <a:rPr lang="ru-RU" sz="1600" dirty="0"/>
                <a:t>Исследование уровня</a:t>
              </a:r>
            </a:p>
            <a:p>
              <a:pPr algn="ctr"/>
              <a:r>
                <a:rPr lang="ru-RU" sz="1600" dirty="0"/>
                <a:t>ФГ</a:t>
              </a:r>
            </a:p>
          </p:txBody>
        </p:sp>
        <p:sp>
          <p:nvSpPr>
            <p:cNvPr id="18" name="Скругленный прямоугольник 17">
              <a:extLst>
                <a:ext uri="{FF2B5EF4-FFF2-40B4-BE49-F238E27FC236}">
                  <a16:creationId xmlns:a16="http://schemas.microsoft.com/office/drawing/2014/main" id="{EFE9B2AD-9052-EC48-973D-5B89D93A0FE7}"/>
                </a:ext>
              </a:extLst>
            </p:cNvPr>
            <p:cNvSpPr/>
            <p:nvPr/>
          </p:nvSpPr>
          <p:spPr bwMode="gray">
            <a:xfrm>
              <a:off x="1285852" y="3286130"/>
              <a:ext cx="1357322" cy="500066"/>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grpSp>
          <p:nvGrpSpPr>
            <p:cNvPr id="19" name="Группа 18">
              <a:extLst>
                <a:ext uri="{FF2B5EF4-FFF2-40B4-BE49-F238E27FC236}">
                  <a16:creationId xmlns:a16="http://schemas.microsoft.com/office/drawing/2014/main" id="{DEDB6345-8C8E-EC45-A302-4B20AC7A2637}"/>
                </a:ext>
              </a:extLst>
            </p:cNvPr>
            <p:cNvGrpSpPr/>
            <p:nvPr/>
          </p:nvGrpSpPr>
          <p:grpSpPr>
            <a:xfrm>
              <a:off x="1428728" y="1996857"/>
              <a:ext cx="4000528" cy="623248"/>
              <a:chOff x="1571604" y="1833086"/>
              <a:chExt cx="4000528" cy="623248"/>
            </a:xfrm>
          </p:grpSpPr>
          <p:sp>
            <p:nvSpPr>
              <p:cNvPr id="30" name="Скругленный прямоугольник 29">
                <a:extLst>
                  <a:ext uri="{FF2B5EF4-FFF2-40B4-BE49-F238E27FC236}">
                    <a16:creationId xmlns:a16="http://schemas.microsoft.com/office/drawing/2014/main" id="{7CDE0330-96A1-1740-B895-537DCAA430C2}"/>
                  </a:ext>
                </a:extLst>
              </p:cNvPr>
              <p:cNvSpPr/>
              <p:nvPr/>
            </p:nvSpPr>
            <p:spPr bwMode="gray">
              <a:xfrm>
                <a:off x="1643042" y="1857370"/>
                <a:ext cx="3929090" cy="571504"/>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1" name="Прямоугольник 30">
                <a:extLst>
                  <a:ext uri="{FF2B5EF4-FFF2-40B4-BE49-F238E27FC236}">
                    <a16:creationId xmlns:a16="http://schemas.microsoft.com/office/drawing/2014/main" id="{91909D28-4A53-D547-981F-3928C2F4F7C7}"/>
                  </a:ext>
                </a:extLst>
              </p:cNvPr>
              <p:cNvSpPr/>
              <p:nvPr/>
            </p:nvSpPr>
            <p:spPr>
              <a:xfrm>
                <a:off x="1571604" y="1833086"/>
                <a:ext cx="4000528" cy="623248"/>
              </a:xfrm>
              <a:prstGeom prst="rect">
                <a:avLst/>
              </a:prstGeom>
            </p:spPr>
            <p:txBody>
              <a:bodyPr wrap="square">
                <a:spAutoFit/>
              </a:bodyPr>
              <a:lstStyle/>
              <a:p>
                <a:pPr algn="ctr"/>
                <a:r>
                  <a:rPr lang="ru-RU" sz="1600" dirty="0"/>
                  <a:t>Формирование общенациональной стратегии, разработка стандартов раскрытия информации и информационных программ, контроль их исполнения</a:t>
                </a:r>
              </a:p>
            </p:txBody>
          </p:sp>
        </p:grpSp>
        <p:cxnSp>
          <p:nvCxnSpPr>
            <p:cNvPr id="20" name="Прямая со стрелкой 19">
              <a:extLst>
                <a:ext uri="{FF2B5EF4-FFF2-40B4-BE49-F238E27FC236}">
                  <a16:creationId xmlns:a16="http://schemas.microsoft.com/office/drawing/2014/main" id="{5BC2939E-EF7F-AD42-8AEE-04CC97ACB53D}"/>
                </a:ext>
              </a:extLst>
            </p:cNvPr>
            <p:cNvCxnSpPr/>
            <p:nvPr/>
          </p:nvCxnSpPr>
          <p:spPr>
            <a:xfrm rot="5400000">
              <a:off x="3215472" y="1856576"/>
              <a:ext cx="285752" cy="1588"/>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B0C799D7-D552-E24B-A766-4523F0B6EBEA}"/>
                </a:ext>
              </a:extLst>
            </p:cNvPr>
            <p:cNvCxnSpPr/>
            <p:nvPr/>
          </p:nvCxnSpPr>
          <p:spPr>
            <a:xfrm rot="5400000">
              <a:off x="3215472" y="2713832"/>
              <a:ext cx="285752" cy="1588"/>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Прямоугольник 21">
              <a:extLst>
                <a:ext uri="{FF2B5EF4-FFF2-40B4-BE49-F238E27FC236}">
                  <a16:creationId xmlns:a16="http://schemas.microsoft.com/office/drawing/2014/main" id="{0329B23D-6ED8-6D46-9973-937D849CD591}"/>
                </a:ext>
              </a:extLst>
            </p:cNvPr>
            <p:cNvSpPr/>
            <p:nvPr/>
          </p:nvSpPr>
          <p:spPr>
            <a:xfrm>
              <a:off x="1214414" y="3286130"/>
              <a:ext cx="1500198" cy="438581"/>
            </a:xfrm>
            <a:prstGeom prst="rect">
              <a:avLst/>
            </a:prstGeom>
          </p:spPr>
          <p:txBody>
            <a:bodyPr wrap="square">
              <a:spAutoFit/>
            </a:bodyPr>
            <a:lstStyle/>
            <a:p>
              <a:pPr algn="ctr"/>
              <a:r>
                <a:rPr lang="ru-RU" sz="1600" dirty="0"/>
                <a:t>Образовательные</a:t>
              </a:r>
            </a:p>
            <a:p>
              <a:pPr algn="ctr"/>
              <a:r>
                <a:rPr lang="ru-RU" sz="1600" dirty="0"/>
                <a:t>программы</a:t>
              </a:r>
            </a:p>
          </p:txBody>
        </p:sp>
        <p:sp>
          <p:nvSpPr>
            <p:cNvPr id="23" name="Скругленный прямоугольник 22">
              <a:extLst>
                <a:ext uri="{FF2B5EF4-FFF2-40B4-BE49-F238E27FC236}">
                  <a16:creationId xmlns:a16="http://schemas.microsoft.com/office/drawing/2014/main" id="{B2484524-C0BB-FB41-A10D-3B169F2AB7C8}"/>
                </a:ext>
              </a:extLst>
            </p:cNvPr>
            <p:cNvSpPr/>
            <p:nvPr/>
          </p:nvSpPr>
          <p:spPr bwMode="gray">
            <a:xfrm>
              <a:off x="4786314" y="3286130"/>
              <a:ext cx="1000132" cy="500066"/>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4" name="Прямоугольник 23">
              <a:extLst>
                <a:ext uri="{FF2B5EF4-FFF2-40B4-BE49-F238E27FC236}">
                  <a16:creationId xmlns:a16="http://schemas.microsoft.com/office/drawing/2014/main" id="{DD73F65A-7466-6E4D-9AA9-7F563D57B75B}"/>
                </a:ext>
              </a:extLst>
            </p:cNvPr>
            <p:cNvSpPr/>
            <p:nvPr/>
          </p:nvSpPr>
          <p:spPr>
            <a:xfrm>
              <a:off x="4801881" y="3357568"/>
              <a:ext cx="1002233" cy="410923"/>
            </a:xfrm>
            <a:prstGeom prst="rect">
              <a:avLst/>
            </a:prstGeom>
          </p:spPr>
          <p:txBody>
            <a:bodyPr wrap="none">
              <a:spAutoFit/>
            </a:bodyPr>
            <a:lstStyle/>
            <a:p>
              <a:r>
                <a:rPr lang="ru-RU" sz="1600" dirty="0"/>
                <a:t>Консультационная</a:t>
              </a:r>
            </a:p>
            <a:p>
              <a:r>
                <a:rPr lang="ru-RU" sz="1600" dirty="0"/>
                <a:t> поддержка</a:t>
              </a:r>
            </a:p>
          </p:txBody>
        </p:sp>
        <p:sp>
          <p:nvSpPr>
            <p:cNvPr id="25" name="Скругленный прямоугольник 24">
              <a:extLst>
                <a:ext uri="{FF2B5EF4-FFF2-40B4-BE49-F238E27FC236}">
                  <a16:creationId xmlns:a16="http://schemas.microsoft.com/office/drawing/2014/main" id="{A64E227A-DB1B-1A45-95D5-46C6F090454F}"/>
                </a:ext>
              </a:extLst>
            </p:cNvPr>
            <p:cNvSpPr/>
            <p:nvPr/>
          </p:nvSpPr>
          <p:spPr bwMode="gray">
            <a:xfrm>
              <a:off x="2714612" y="3286130"/>
              <a:ext cx="2000264" cy="500066"/>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6" name="Прямоугольник 25">
              <a:extLst>
                <a:ext uri="{FF2B5EF4-FFF2-40B4-BE49-F238E27FC236}">
                  <a16:creationId xmlns:a16="http://schemas.microsoft.com/office/drawing/2014/main" id="{366D11A2-AC57-4845-8A39-B19CA10273BD}"/>
                </a:ext>
              </a:extLst>
            </p:cNvPr>
            <p:cNvSpPr/>
            <p:nvPr/>
          </p:nvSpPr>
          <p:spPr>
            <a:xfrm>
              <a:off x="2643174" y="3286130"/>
              <a:ext cx="2143140" cy="410923"/>
            </a:xfrm>
            <a:prstGeom prst="rect">
              <a:avLst/>
            </a:prstGeom>
          </p:spPr>
          <p:txBody>
            <a:bodyPr wrap="square">
              <a:spAutoFit/>
            </a:bodyPr>
            <a:lstStyle/>
            <a:p>
              <a:pPr algn="ctr"/>
              <a:r>
                <a:rPr lang="ru-RU" sz="1600" dirty="0"/>
                <a:t>Информационно-разъяснительная</a:t>
              </a:r>
            </a:p>
            <a:p>
              <a:pPr algn="ctr"/>
              <a:r>
                <a:rPr lang="ru-RU" sz="1600" dirty="0"/>
                <a:t> работа</a:t>
              </a:r>
            </a:p>
          </p:txBody>
        </p:sp>
        <p:cxnSp>
          <p:nvCxnSpPr>
            <p:cNvPr id="27" name="Прямая со стрелкой 26">
              <a:extLst>
                <a:ext uri="{FF2B5EF4-FFF2-40B4-BE49-F238E27FC236}">
                  <a16:creationId xmlns:a16="http://schemas.microsoft.com/office/drawing/2014/main" id="{CAFF50E9-8B5A-E447-9A34-011683BA90F8}"/>
                </a:ext>
              </a:extLst>
            </p:cNvPr>
            <p:cNvCxnSpPr/>
            <p:nvPr/>
          </p:nvCxnSpPr>
          <p:spPr>
            <a:xfrm rot="5400000">
              <a:off x="3215472" y="3999716"/>
              <a:ext cx="285752" cy="1588"/>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8" name="Shape 57">
              <a:extLst>
                <a:ext uri="{FF2B5EF4-FFF2-40B4-BE49-F238E27FC236}">
                  <a16:creationId xmlns:a16="http://schemas.microsoft.com/office/drawing/2014/main" id="{EFA1ADA3-63CA-0E4F-AAB7-F3ACC3039B5B}"/>
                </a:ext>
              </a:extLst>
            </p:cNvPr>
            <p:cNvCxnSpPr>
              <a:cxnSpLocks/>
              <a:stCxn id="13" idx="1"/>
              <a:endCxn id="9" idx="2"/>
            </p:cNvCxnSpPr>
            <p:nvPr/>
          </p:nvCxnSpPr>
          <p:spPr>
            <a:xfrm rot="10800000">
              <a:off x="1046208" y="1918877"/>
              <a:ext cx="107191" cy="2377337"/>
            </a:xfrm>
            <a:prstGeom prst="bentConnector2">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9" name="Shape 58">
              <a:extLst>
                <a:ext uri="{FF2B5EF4-FFF2-40B4-BE49-F238E27FC236}">
                  <a16:creationId xmlns:a16="http://schemas.microsoft.com/office/drawing/2014/main" id="{B54C799F-C465-1145-A2EB-B3D669692028}"/>
                </a:ext>
              </a:extLst>
            </p:cNvPr>
            <p:cNvCxnSpPr/>
            <p:nvPr/>
          </p:nvCxnSpPr>
          <p:spPr>
            <a:xfrm flipV="1">
              <a:off x="857224" y="928676"/>
              <a:ext cx="1785950" cy="651695"/>
            </a:xfrm>
            <a:prstGeom prst="bentConnector3">
              <a:avLst>
                <a:gd name="adj1" fmla="val 11067"/>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647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AACE8C-981C-DC4B-8290-1EADFB330EA6}"/>
              </a:ext>
            </a:extLst>
          </p:cNvPr>
          <p:cNvSpPr>
            <a:spLocks noGrp="1"/>
          </p:cNvSpPr>
          <p:nvPr>
            <p:ph type="sldNum" sz="quarter" idx="12"/>
          </p:nvPr>
        </p:nvSpPr>
        <p:spPr/>
        <p:txBody>
          <a:bodyPr/>
          <a:lstStyle/>
          <a:p>
            <a:fld id="{36AE403C-4EB7-40BC-9395-955F62C492F5}" type="slidenum">
              <a:rPr lang="ru-RU" smtClean="0"/>
              <a:pPr/>
              <a:t>70</a:t>
            </a:fld>
            <a:endParaRPr lang="ru-RU" dirty="0"/>
          </a:p>
        </p:txBody>
      </p:sp>
      <p:sp>
        <p:nvSpPr>
          <p:cNvPr id="5" name="Заголовок 4">
            <a:extLst>
              <a:ext uri="{FF2B5EF4-FFF2-40B4-BE49-F238E27FC236}">
                <a16:creationId xmlns:a16="http://schemas.microsoft.com/office/drawing/2014/main" id="{8CECDB4B-BE18-5B40-9159-EEEB7F71FEF2}"/>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a:p>
            <a:endParaRPr lang="ru-RU" sz="3200" b="1" dirty="0"/>
          </a:p>
        </p:txBody>
      </p:sp>
      <p:sp>
        <p:nvSpPr>
          <p:cNvPr id="6" name="Равнобедренный треугольник 24">
            <a:extLst>
              <a:ext uri="{FF2B5EF4-FFF2-40B4-BE49-F238E27FC236}">
                <a16:creationId xmlns:a16="http://schemas.microsoft.com/office/drawing/2014/main" id="{1F755334-4C6E-674F-898B-D8B695957E21}"/>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a:extLst>
              <a:ext uri="{FF2B5EF4-FFF2-40B4-BE49-F238E27FC236}">
                <a16:creationId xmlns:a16="http://schemas.microsoft.com/office/drawing/2014/main" id="{627945EA-7003-0D41-B631-0764EB8D0A45}"/>
              </a:ext>
            </a:extLst>
          </p:cNvPr>
          <p:cNvSpPr/>
          <p:nvPr/>
        </p:nvSpPr>
        <p:spPr>
          <a:xfrm>
            <a:off x="340380" y="927808"/>
            <a:ext cx="3091324" cy="5016758"/>
          </a:xfrm>
          <a:prstGeom prst="rect">
            <a:avLst/>
          </a:prstGeom>
          <a:solidFill>
            <a:schemeClr val="accent2">
              <a:lumMod val="60000"/>
              <a:lumOff val="40000"/>
            </a:schemeClr>
          </a:solidFill>
          <a:ln>
            <a:solidFill>
              <a:schemeClr val="accent1"/>
            </a:solidFill>
          </a:ln>
        </p:spPr>
        <p:txBody>
          <a:bodyPr wrap="square">
            <a:spAutoFit/>
          </a:bodyPr>
          <a:lstStyle/>
          <a:p>
            <a:pPr algn="just">
              <a:spcAft>
                <a:spcPts val="0"/>
              </a:spcAft>
            </a:pPr>
            <a:r>
              <a:rPr lang="ru-RU" sz="1600" dirty="0">
                <a:solidFill>
                  <a:srgbClr val="7A4300"/>
                </a:solidFill>
                <a:latin typeface="Calibri" panose="020F0502020204030204" pitchFamily="34" charset="0"/>
                <a:ea typeface="Calibri" panose="020F0502020204030204" pitchFamily="34" charset="0"/>
                <a:cs typeface="Times New Roman" panose="02020603050405020304" pitchFamily="18" charset="0"/>
              </a:rPr>
              <a:t>На вопрос о том, какие банки знают опрашиваемые, хотя бы по названию, независимо от того, пользовались ли они их услугами или нет, респонденты чаще всего называли: «Народный Банк Казахстана» – 61,9 %, «Kaspi Bank» – 45,7 %, «Сбербанк» – 41,8 %, «Jysan Bank» – 30,1 %, «АТФБанк» – 17,3 %.</a:t>
            </a:r>
          </a:p>
          <a:p>
            <a:pPr algn="just">
              <a:spcAft>
                <a:spcPts val="0"/>
              </a:spcAft>
            </a:pPr>
            <a:endParaRPr lang="ru-RU" sz="1600" dirty="0">
              <a:solidFill>
                <a:srgbClr val="7A430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solidFill>
                  <a:srgbClr val="7A4300"/>
                </a:solidFill>
                <a:latin typeface="Calibri" panose="020F0502020204030204" pitchFamily="34" charset="0"/>
                <a:ea typeface="Calibri" panose="020F0502020204030204" pitchFamily="34" charset="0"/>
                <a:cs typeface="Times New Roman" panose="02020603050405020304" pitchFamily="18" charset="0"/>
              </a:rPr>
              <a:t>Наименее известными для респондентов являются «Алтын Банк» – 1,8%, «Bank RBK» – 3,5 %, «ForteBank» – 6,6 %, «Евразийский банк» – 7,8 %, «Жилстройсбербанк» (в настоящее время «Отбасы банк») – 8,4 %. </a:t>
            </a:r>
          </a:p>
        </p:txBody>
      </p:sp>
      <p:graphicFrame>
        <p:nvGraphicFramePr>
          <p:cNvPr id="9" name="Диаграмма 8">
            <a:extLst>
              <a:ext uri="{FF2B5EF4-FFF2-40B4-BE49-F238E27FC236}">
                <a16:creationId xmlns:a16="http://schemas.microsoft.com/office/drawing/2014/main" id="{64C65D34-4F4A-5746-949A-6CDC9894F0DB}"/>
              </a:ext>
            </a:extLst>
          </p:cNvPr>
          <p:cNvGraphicFramePr/>
          <p:nvPr>
            <p:extLst>
              <p:ext uri="{D42A27DB-BD31-4B8C-83A1-F6EECF244321}">
                <p14:modId xmlns:p14="http://schemas.microsoft.com/office/powerpoint/2010/main" val="346487150"/>
              </p:ext>
            </p:extLst>
          </p:nvPr>
        </p:nvGraphicFramePr>
        <p:xfrm>
          <a:off x="3810000" y="798856"/>
          <a:ext cx="7461000" cy="53553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725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71</a:t>
            </a:fld>
            <a:endParaRPr lang="ru-RU" dirty="0"/>
          </a:p>
        </p:txBody>
      </p:sp>
      <p:sp>
        <p:nvSpPr>
          <p:cNvPr id="5" name="Title 1">
            <a:extLst>
              <a:ext uri="{FF2B5EF4-FFF2-40B4-BE49-F238E27FC236}">
                <a16:creationId xmlns:a16="http://schemas.microsoft.com/office/drawing/2014/main" id="{4AF7EAD3-C20C-6A42-B2B8-413DFB67C6C3}"/>
              </a:ext>
            </a:extLst>
          </p:cNvPr>
          <p:cNvSpPr txBox="1">
            <a:spLocks/>
          </p:cNvSpPr>
          <p:nvPr/>
        </p:nvSpPr>
        <p:spPr>
          <a:xfrm>
            <a:off x="3486000" y="1889875"/>
            <a:ext cx="5485296" cy="14941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br>
              <a:rPr lang="ru-RU" sz="2133" dirty="0">
                <a:latin typeface="+mn-lt"/>
              </a:rPr>
            </a:br>
            <a:endParaRPr lang="ru-RU" sz="1600" dirty="0">
              <a:latin typeface="+mn-lt"/>
            </a:endParaRPr>
          </a:p>
        </p:txBody>
      </p:sp>
      <p:sp>
        <p:nvSpPr>
          <p:cNvPr id="6" name="Заголовок 4">
            <a:extLst>
              <a:ext uri="{FF2B5EF4-FFF2-40B4-BE49-F238E27FC236}">
                <a16:creationId xmlns:a16="http://schemas.microsoft.com/office/drawing/2014/main" id="{10613775-3DF9-6E4F-B45B-6CB386FA3FF5}"/>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a:p>
            <a:endParaRPr lang="ru-RU" sz="3200" b="1" dirty="0"/>
          </a:p>
        </p:txBody>
      </p:sp>
      <p:sp>
        <p:nvSpPr>
          <p:cNvPr id="7" name="Равнобедренный треугольник 24">
            <a:extLst>
              <a:ext uri="{FF2B5EF4-FFF2-40B4-BE49-F238E27FC236}">
                <a16:creationId xmlns:a16="http://schemas.microsoft.com/office/drawing/2014/main" id="{97EDE706-0AC8-4143-B956-08EB50E8D258}"/>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12" name="Диаграмма 11">
            <a:extLst>
              <a:ext uri="{FF2B5EF4-FFF2-40B4-BE49-F238E27FC236}">
                <a16:creationId xmlns:a16="http://schemas.microsoft.com/office/drawing/2014/main" id="{622B9F32-B5D2-CD42-962D-132BD17EF6B9}"/>
              </a:ext>
            </a:extLst>
          </p:cNvPr>
          <p:cNvGraphicFramePr>
            <a:graphicFrameLocks/>
          </p:cNvGraphicFramePr>
          <p:nvPr>
            <p:extLst>
              <p:ext uri="{D42A27DB-BD31-4B8C-83A1-F6EECF244321}">
                <p14:modId xmlns:p14="http://schemas.microsoft.com/office/powerpoint/2010/main" val="511976395"/>
              </p:ext>
            </p:extLst>
          </p:nvPr>
        </p:nvGraphicFramePr>
        <p:xfrm>
          <a:off x="340380" y="927808"/>
          <a:ext cx="11496388" cy="5975940"/>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a:extLst>
              <a:ext uri="{FF2B5EF4-FFF2-40B4-BE49-F238E27FC236}">
                <a16:creationId xmlns:a16="http://schemas.microsoft.com/office/drawing/2014/main" id="{CBC999EC-192D-D64F-B266-D026EB8E6C53}"/>
              </a:ext>
            </a:extLst>
          </p:cNvPr>
          <p:cNvSpPr/>
          <p:nvPr/>
        </p:nvSpPr>
        <p:spPr>
          <a:xfrm>
            <a:off x="1332578" y="808994"/>
            <a:ext cx="10706690" cy="523220"/>
          </a:xfrm>
          <a:prstGeom prst="rect">
            <a:avLst/>
          </a:prstGeom>
        </p:spPr>
        <p:txBody>
          <a:bodyPr wrap="square">
            <a:spAutoFit/>
          </a:bodyPr>
          <a:lstStyle/>
          <a:p>
            <a:pPr algn="ctr">
              <a:defRPr sz="1400" b="0" i="0" u="none" strike="noStrike" kern="1200" spc="0" baseline="0">
                <a:solidFill>
                  <a:srgbClr val="7A4300"/>
                </a:solidFill>
                <a:latin typeface="+mn-lt"/>
                <a:ea typeface="+mn-ea"/>
                <a:cs typeface="+mn-cs"/>
              </a:defRPr>
            </a:pPr>
            <a:r>
              <a:rPr lang="ru-RU" b="1" dirty="0">
                <a:solidFill>
                  <a:srgbClr val="7A4300"/>
                </a:solidFill>
              </a:rPr>
              <a:t>Какие банки вы знаете хотя бы по названию, независимо от того, пользовались ли вы их услугами или нет</a:t>
            </a:r>
          </a:p>
          <a:p>
            <a:pPr algn="ctr">
              <a:defRPr sz="1400" b="0" i="0" u="none" strike="noStrike" kern="1200" spc="0" baseline="0">
                <a:solidFill>
                  <a:srgbClr val="7A4300"/>
                </a:solidFill>
                <a:latin typeface="+mn-lt"/>
                <a:ea typeface="+mn-ea"/>
                <a:cs typeface="+mn-cs"/>
              </a:defRPr>
            </a:pPr>
            <a:r>
              <a:rPr lang="ru-RU" b="1" dirty="0">
                <a:solidFill>
                  <a:srgbClr val="7A4300"/>
                </a:solidFill>
              </a:rPr>
              <a:t> (в разрезе видов занятости)?</a:t>
            </a:r>
            <a:endParaRPr lang="ru-RU" dirty="0">
              <a:solidFill>
                <a:srgbClr val="7A4300"/>
              </a:solidFill>
            </a:endParaRPr>
          </a:p>
        </p:txBody>
      </p:sp>
      <p:pic>
        <p:nvPicPr>
          <p:cNvPr id="13" name="Рисунок 12">
            <a:extLst>
              <a:ext uri="{FF2B5EF4-FFF2-40B4-BE49-F238E27FC236}">
                <a16:creationId xmlns:a16="http://schemas.microsoft.com/office/drawing/2014/main" id="{23315D34-606D-AD4D-99FE-DE9067A6CE0C}"/>
              </a:ext>
            </a:extLst>
          </p:cNvPr>
          <p:cNvPicPr>
            <a:picLocks noChangeAspect="1"/>
          </p:cNvPicPr>
          <p:nvPr/>
        </p:nvPicPr>
        <p:blipFill>
          <a:blip r:embed="rId3"/>
          <a:stretch>
            <a:fillRect/>
          </a:stretch>
        </p:blipFill>
        <p:spPr>
          <a:xfrm rot="16200000">
            <a:off x="543130" y="4810935"/>
            <a:ext cx="1087058" cy="381550"/>
          </a:xfrm>
          <a:prstGeom prst="rect">
            <a:avLst/>
          </a:prstGeom>
        </p:spPr>
      </p:pic>
      <p:pic>
        <p:nvPicPr>
          <p:cNvPr id="15" name="Рисунок 14">
            <a:extLst>
              <a:ext uri="{FF2B5EF4-FFF2-40B4-BE49-F238E27FC236}">
                <a16:creationId xmlns:a16="http://schemas.microsoft.com/office/drawing/2014/main" id="{26888732-503A-784D-848C-90951C0BF450}"/>
              </a:ext>
            </a:extLst>
          </p:cNvPr>
          <p:cNvPicPr>
            <a:picLocks noChangeAspect="1"/>
          </p:cNvPicPr>
          <p:nvPr/>
        </p:nvPicPr>
        <p:blipFill rotWithShape="1">
          <a:blip r:embed="rId4">
            <a:extLst>
              <a:ext uri="{28A0092B-C50C-407E-A947-70E740481C1C}">
                <a14:useLocalDpi xmlns:a14="http://schemas.microsoft.com/office/drawing/2010/main" val="0"/>
              </a:ext>
            </a:extLst>
          </a:blip>
          <a:srcRect t="9538" r="82587" b="84360"/>
          <a:stretch/>
        </p:blipFill>
        <p:spPr>
          <a:xfrm rot="16200000">
            <a:off x="847117" y="4886905"/>
            <a:ext cx="1910671" cy="418445"/>
          </a:xfrm>
          <a:prstGeom prst="rect">
            <a:avLst/>
          </a:prstGeom>
        </p:spPr>
      </p:pic>
      <p:pic>
        <p:nvPicPr>
          <p:cNvPr id="16" name="Рисунок 15">
            <a:extLst>
              <a:ext uri="{FF2B5EF4-FFF2-40B4-BE49-F238E27FC236}">
                <a16:creationId xmlns:a16="http://schemas.microsoft.com/office/drawing/2014/main" id="{9BE3CA39-6D23-F040-B942-BA07060A78CF}"/>
              </a:ext>
            </a:extLst>
          </p:cNvPr>
          <p:cNvPicPr>
            <a:picLocks noChangeAspect="1"/>
          </p:cNvPicPr>
          <p:nvPr/>
        </p:nvPicPr>
        <p:blipFill rotWithShape="1">
          <a:blip r:embed="rId5"/>
          <a:srcRect t="33894" b="29536"/>
          <a:stretch/>
        </p:blipFill>
        <p:spPr>
          <a:xfrm rot="16200000">
            <a:off x="1757848" y="4693984"/>
            <a:ext cx="1917700" cy="464034"/>
          </a:xfrm>
          <a:prstGeom prst="rect">
            <a:avLst/>
          </a:prstGeom>
        </p:spPr>
      </p:pic>
      <p:pic>
        <p:nvPicPr>
          <p:cNvPr id="17" name="Рисунок 16">
            <a:extLst>
              <a:ext uri="{FF2B5EF4-FFF2-40B4-BE49-F238E27FC236}">
                <a16:creationId xmlns:a16="http://schemas.microsoft.com/office/drawing/2014/main" id="{38F99488-112C-0045-959B-2DE9412562C4}"/>
              </a:ext>
            </a:extLst>
          </p:cNvPr>
          <p:cNvPicPr>
            <a:picLocks noChangeAspect="1"/>
          </p:cNvPicPr>
          <p:nvPr/>
        </p:nvPicPr>
        <p:blipFill>
          <a:blip r:embed="rId6"/>
          <a:stretch>
            <a:fillRect/>
          </a:stretch>
        </p:blipFill>
        <p:spPr>
          <a:xfrm>
            <a:off x="3203059" y="4525915"/>
            <a:ext cx="810000" cy="810000"/>
          </a:xfrm>
          <a:prstGeom prst="rect">
            <a:avLst/>
          </a:prstGeom>
        </p:spPr>
      </p:pic>
      <p:pic>
        <p:nvPicPr>
          <p:cNvPr id="18" name="Рисунок 17">
            <a:extLst>
              <a:ext uri="{FF2B5EF4-FFF2-40B4-BE49-F238E27FC236}">
                <a16:creationId xmlns:a16="http://schemas.microsoft.com/office/drawing/2014/main" id="{958F5013-56BA-4E4A-A982-9DCEE0F9DDC6}"/>
              </a:ext>
            </a:extLst>
          </p:cNvPr>
          <p:cNvPicPr>
            <a:picLocks noChangeAspect="1"/>
          </p:cNvPicPr>
          <p:nvPr/>
        </p:nvPicPr>
        <p:blipFill rotWithShape="1">
          <a:blip r:embed="rId7"/>
          <a:srcRect t="31227" b="38075"/>
          <a:stretch/>
        </p:blipFill>
        <p:spPr>
          <a:xfrm rot="16200000">
            <a:off x="3545456" y="4736895"/>
            <a:ext cx="1917700" cy="464413"/>
          </a:xfrm>
          <a:prstGeom prst="rect">
            <a:avLst/>
          </a:prstGeom>
        </p:spPr>
      </p:pic>
      <p:pic>
        <p:nvPicPr>
          <p:cNvPr id="19" name="Рисунок 18">
            <a:extLst>
              <a:ext uri="{FF2B5EF4-FFF2-40B4-BE49-F238E27FC236}">
                <a16:creationId xmlns:a16="http://schemas.microsoft.com/office/drawing/2014/main" id="{F48FF731-109B-054C-B635-7921F3C02B18}"/>
              </a:ext>
            </a:extLst>
          </p:cNvPr>
          <p:cNvPicPr>
            <a:picLocks noChangeAspect="1"/>
          </p:cNvPicPr>
          <p:nvPr/>
        </p:nvPicPr>
        <p:blipFill rotWithShape="1">
          <a:blip r:embed="rId8"/>
          <a:srcRect t="38267" b="38074"/>
          <a:stretch/>
        </p:blipFill>
        <p:spPr>
          <a:xfrm rot="16200000">
            <a:off x="4475435" y="4801128"/>
            <a:ext cx="1917700" cy="453699"/>
          </a:xfrm>
          <a:prstGeom prst="rect">
            <a:avLst/>
          </a:prstGeom>
        </p:spPr>
      </p:pic>
      <p:pic>
        <p:nvPicPr>
          <p:cNvPr id="20" name="Рисунок 19">
            <a:extLst>
              <a:ext uri="{FF2B5EF4-FFF2-40B4-BE49-F238E27FC236}">
                <a16:creationId xmlns:a16="http://schemas.microsoft.com/office/drawing/2014/main" id="{BD717A9E-AC3D-A540-A679-B31CA94FE190}"/>
              </a:ext>
            </a:extLst>
          </p:cNvPr>
          <p:cNvPicPr>
            <a:picLocks noChangeAspect="1"/>
          </p:cNvPicPr>
          <p:nvPr/>
        </p:nvPicPr>
        <p:blipFill>
          <a:blip r:embed="rId9"/>
          <a:stretch>
            <a:fillRect/>
          </a:stretch>
        </p:blipFill>
        <p:spPr>
          <a:xfrm rot="16200000">
            <a:off x="5336737" y="4916296"/>
            <a:ext cx="1917700" cy="317500"/>
          </a:xfrm>
          <a:prstGeom prst="rect">
            <a:avLst/>
          </a:prstGeom>
        </p:spPr>
      </p:pic>
      <p:pic>
        <p:nvPicPr>
          <p:cNvPr id="21" name="Рисунок 20">
            <a:extLst>
              <a:ext uri="{FF2B5EF4-FFF2-40B4-BE49-F238E27FC236}">
                <a16:creationId xmlns:a16="http://schemas.microsoft.com/office/drawing/2014/main" id="{093D5EF6-1B1F-7442-8AE4-8E32999CA94C}"/>
              </a:ext>
            </a:extLst>
          </p:cNvPr>
          <p:cNvPicPr>
            <a:picLocks noChangeAspect="1"/>
          </p:cNvPicPr>
          <p:nvPr/>
        </p:nvPicPr>
        <p:blipFill rotWithShape="1">
          <a:blip r:embed="rId10"/>
          <a:srcRect t="24691" b="24274"/>
          <a:stretch/>
        </p:blipFill>
        <p:spPr>
          <a:xfrm rot="16200000">
            <a:off x="6258240" y="4670203"/>
            <a:ext cx="1917700" cy="384364"/>
          </a:xfrm>
          <a:prstGeom prst="rect">
            <a:avLst/>
          </a:prstGeom>
        </p:spPr>
      </p:pic>
      <p:pic>
        <p:nvPicPr>
          <p:cNvPr id="23" name="Рисунок 22">
            <a:extLst>
              <a:ext uri="{FF2B5EF4-FFF2-40B4-BE49-F238E27FC236}">
                <a16:creationId xmlns:a16="http://schemas.microsoft.com/office/drawing/2014/main" id="{1D9B9E75-0ADC-1942-A78D-033A59CD7D8C}"/>
              </a:ext>
            </a:extLst>
          </p:cNvPr>
          <p:cNvPicPr>
            <a:picLocks noChangeAspect="1"/>
          </p:cNvPicPr>
          <p:nvPr/>
        </p:nvPicPr>
        <p:blipFill rotWithShape="1">
          <a:blip r:embed="rId11"/>
          <a:srcRect t="25213" b="12369"/>
          <a:stretch/>
        </p:blipFill>
        <p:spPr>
          <a:xfrm>
            <a:off x="7604770" y="4858905"/>
            <a:ext cx="913194" cy="786193"/>
          </a:xfrm>
          <a:prstGeom prst="rect">
            <a:avLst/>
          </a:prstGeom>
        </p:spPr>
      </p:pic>
      <p:pic>
        <p:nvPicPr>
          <p:cNvPr id="24" name="Рисунок 23">
            <a:extLst>
              <a:ext uri="{FF2B5EF4-FFF2-40B4-BE49-F238E27FC236}">
                <a16:creationId xmlns:a16="http://schemas.microsoft.com/office/drawing/2014/main" id="{E7F146D8-9931-A347-A55A-4376C5AC6E1A}"/>
              </a:ext>
            </a:extLst>
          </p:cNvPr>
          <p:cNvPicPr>
            <a:picLocks noChangeAspect="1"/>
          </p:cNvPicPr>
          <p:nvPr/>
        </p:nvPicPr>
        <p:blipFill rotWithShape="1">
          <a:blip r:embed="rId12"/>
          <a:srcRect l="11589" t="10090" r="11589" b="16346"/>
          <a:stretch/>
        </p:blipFill>
        <p:spPr>
          <a:xfrm rot="16200000">
            <a:off x="8344893" y="4487745"/>
            <a:ext cx="1381198" cy="458930"/>
          </a:xfrm>
          <a:prstGeom prst="rect">
            <a:avLst/>
          </a:prstGeom>
        </p:spPr>
      </p:pic>
      <p:pic>
        <p:nvPicPr>
          <p:cNvPr id="25" name="Рисунок 24">
            <a:extLst>
              <a:ext uri="{FF2B5EF4-FFF2-40B4-BE49-F238E27FC236}">
                <a16:creationId xmlns:a16="http://schemas.microsoft.com/office/drawing/2014/main" id="{80037F85-0168-7C46-ABC8-213DC7A62674}"/>
              </a:ext>
            </a:extLst>
          </p:cNvPr>
          <p:cNvPicPr>
            <a:picLocks noChangeAspect="1"/>
          </p:cNvPicPr>
          <p:nvPr/>
        </p:nvPicPr>
        <p:blipFill>
          <a:blip r:embed="rId13"/>
          <a:stretch>
            <a:fillRect/>
          </a:stretch>
        </p:blipFill>
        <p:spPr>
          <a:xfrm rot="16384454">
            <a:off x="9233873" y="4501559"/>
            <a:ext cx="1361694" cy="522914"/>
          </a:xfrm>
          <a:prstGeom prst="rect">
            <a:avLst/>
          </a:prstGeom>
        </p:spPr>
      </p:pic>
      <p:pic>
        <p:nvPicPr>
          <p:cNvPr id="26" name="Рисунок 25">
            <a:extLst>
              <a:ext uri="{FF2B5EF4-FFF2-40B4-BE49-F238E27FC236}">
                <a16:creationId xmlns:a16="http://schemas.microsoft.com/office/drawing/2014/main" id="{03942CC3-94C8-A14F-817B-6BFAC9ED0704}"/>
              </a:ext>
            </a:extLst>
          </p:cNvPr>
          <p:cNvPicPr>
            <a:picLocks noChangeAspect="1"/>
          </p:cNvPicPr>
          <p:nvPr/>
        </p:nvPicPr>
        <p:blipFill>
          <a:blip r:embed="rId14"/>
          <a:stretch>
            <a:fillRect/>
          </a:stretch>
        </p:blipFill>
        <p:spPr>
          <a:xfrm rot="16200000">
            <a:off x="9902941" y="4921864"/>
            <a:ext cx="1911100" cy="332100"/>
          </a:xfrm>
          <a:prstGeom prst="rect">
            <a:avLst/>
          </a:prstGeom>
        </p:spPr>
      </p:pic>
    </p:spTree>
    <p:extLst>
      <p:ext uri="{BB962C8B-B14F-4D97-AF65-F5344CB8AC3E}">
        <p14:creationId xmlns:p14="http://schemas.microsoft.com/office/powerpoint/2010/main" val="21490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41D7CF22-91F7-654D-95A4-F3E3D25CC5C2}"/>
              </a:ext>
            </a:extLst>
          </p:cNvPr>
          <p:cNvSpPr/>
          <p:nvPr/>
        </p:nvSpPr>
        <p:spPr>
          <a:xfrm>
            <a:off x="361273" y="744649"/>
            <a:ext cx="3588000" cy="4524315"/>
          </a:xfrm>
          <a:prstGeom prst="rect">
            <a:avLst/>
          </a:prstGeom>
          <a:solidFill>
            <a:srgbClr val="78A779"/>
          </a:solidFill>
        </p:spPr>
        <p:txBody>
          <a:bodyPr wrap="square">
            <a:spAutoFit/>
          </a:bodyPr>
          <a:lstStyle/>
          <a:p>
            <a:pPr algn="just">
              <a:spcAft>
                <a:spcPts val="0"/>
              </a:spcAft>
            </a:pP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На вопрос о том, услугами каких банков пользуются участники анкетирования, ответы распределились следующим образом: «Kaspi </a:t>
            </a:r>
            <a:r>
              <a:rPr lang="ru-RU" dirty="0">
                <a:solidFill>
                  <a:schemeClr val="bg1"/>
                </a:solidFill>
                <a:latin typeface="Calibri" panose="020F0502020204030204" pitchFamily="34" charset="0"/>
                <a:cs typeface="Times New Roman" panose="02020603050405020304" pitchFamily="18" charset="0"/>
              </a:rPr>
              <a:t>Bank» – 61,4 </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«Народный Банк Казахстана» </a:t>
            </a:r>
            <a:r>
              <a:rPr lang="ru-RU" dirty="0">
                <a:solidFill>
                  <a:schemeClr val="bg1"/>
                </a:solidFill>
                <a:latin typeface="Calibri" panose="020F0502020204030204" pitchFamily="34" charset="0"/>
                <a:cs typeface="Times New Roman" panose="02020603050405020304" pitchFamily="18" charset="0"/>
              </a:rPr>
              <a:t>–</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32,8 %, «Жилстройсбербанк» </a:t>
            </a:r>
            <a:r>
              <a:rPr lang="ru-RU" dirty="0">
                <a:solidFill>
                  <a:schemeClr val="bg1"/>
                </a:solidFill>
                <a:latin typeface="Calibri" panose="020F0502020204030204" pitchFamily="34" charset="0"/>
                <a:cs typeface="Times New Roman" panose="02020603050405020304" pitchFamily="18" charset="0"/>
              </a:rPr>
              <a:t>–</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14,5 %, «Сбербанк» </a:t>
            </a:r>
            <a:r>
              <a:rPr lang="ru-RU" dirty="0">
                <a:solidFill>
                  <a:schemeClr val="bg1"/>
                </a:solidFill>
                <a:latin typeface="Calibri" panose="020F0502020204030204" pitchFamily="34" charset="0"/>
                <a:cs typeface="Times New Roman" panose="02020603050405020304" pitchFamily="18" charset="0"/>
              </a:rPr>
              <a:t>–  </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13,4 %, «Евразийский банк» </a:t>
            </a:r>
            <a:r>
              <a:rPr lang="ru-RU" dirty="0">
                <a:solidFill>
                  <a:schemeClr val="bg1"/>
                </a:solidFill>
                <a:latin typeface="Calibri" panose="020F0502020204030204" pitchFamily="34" charset="0"/>
                <a:cs typeface="Times New Roman" panose="02020603050405020304" pitchFamily="18" charset="0"/>
              </a:rPr>
              <a:t>–</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12,9 %. </a:t>
            </a:r>
          </a:p>
          <a:p>
            <a:pPr algn="just">
              <a:spcAft>
                <a:spcPts val="0"/>
              </a:spcAft>
            </a:pP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Реже всего респонденты указывали, что </a:t>
            </a:r>
            <a:r>
              <a:rPr lang="ru-RU" dirty="0">
                <a:solidFill>
                  <a:schemeClr val="bg1"/>
                </a:solidFill>
                <a:latin typeface="Calibri" panose="020F0502020204030204" pitchFamily="34" charset="0"/>
                <a:cs typeface="Times New Roman" panose="02020603050405020304" pitchFamily="18" charset="0"/>
              </a:rPr>
              <a:t>пользуются услугами таких банков, как «Jysan Bank» – 4,4 %, «Bank RBK» – 5,9 %, «Сити банк» - 9,1 %, «ForteBank» – 9,2%, «Банк </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ЦентрКредит» </a:t>
            </a:r>
            <a:r>
              <a:rPr lang="ru-RU" dirty="0">
                <a:solidFill>
                  <a:schemeClr val="bg1"/>
                </a:solidFill>
                <a:latin typeface="Calibri" panose="020F0502020204030204" pitchFamily="34" charset="0"/>
                <a:cs typeface="Times New Roman" panose="02020603050405020304" pitchFamily="18" charset="0"/>
              </a:rPr>
              <a:t>– </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9,5 %.</a:t>
            </a:r>
          </a:p>
          <a:p>
            <a:pPr>
              <a:spcAft>
                <a:spcPts val="0"/>
              </a:spcAft>
            </a:pP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 name="Заголовок 4">
            <a:extLst>
              <a:ext uri="{FF2B5EF4-FFF2-40B4-BE49-F238E27FC236}">
                <a16:creationId xmlns:a16="http://schemas.microsoft.com/office/drawing/2014/main" id="{A7134977-AE15-D641-8E95-DEC72C9752C3}"/>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a:p>
            <a:endParaRPr lang="ru-RU" sz="3200" b="1" dirty="0"/>
          </a:p>
        </p:txBody>
      </p:sp>
      <p:sp>
        <p:nvSpPr>
          <p:cNvPr id="8" name="Равнобедренный треугольник 24">
            <a:extLst>
              <a:ext uri="{FF2B5EF4-FFF2-40B4-BE49-F238E27FC236}">
                <a16:creationId xmlns:a16="http://schemas.microsoft.com/office/drawing/2014/main" id="{0F3A4410-3AAB-1949-8866-F8BE97BF78BC}"/>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9" name="Диаграмма 8">
            <a:extLst>
              <a:ext uri="{FF2B5EF4-FFF2-40B4-BE49-F238E27FC236}">
                <a16:creationId xmlns:a16="http://schemas.microsoft.com/office/drawing/2014/main" id="{28455F06-B39F-3246-A076-D0DD32CB1F0C}"/>
              </a:ext>
            </a:extLst>
          </p:cNvPr>
          <p:cNvGraphicFramePr/>
          <p:nvPr>
            <p:extLst>
              <p:ext uri="{D42A27DB-BD31-4B8C-83A1-F6EECF244321}">
                <p14:modId xmlns:p14="http://schemas.microsoft.com/office/powerpoint/2010/main" val="2431482889"/>
              </p:ext>
            </p:extLst>
          </p:nvPr>
        </p:nvGraphicFramePr>
        <p:xfrm>
          <a:off x="4129755" y="744649"/>
          <a:ext cx="7056000" cy="4801314"/>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a:extLst>
              <a:ext uri="{FF2B5EF4-FFF2-40B4-BE49-F238E27FC236}">
                <a16:creationId xmlns:a16="http://schemas.microsoft.com/office/drawing/2014/main" id="{87E6F449-B5AC-E845-A46B-83768245D764}"/>
              </a:ext>
            </a:extLst>
          </p:cNvPr>
          <p:cNvPicPr>
            <a:picLocks noChangeAspect="1"/>
          </p:cNvPicPr>
          <p:nvPr/>
        </p:nvPicPr>
        <p:blipFill>
          <a:blip r:embed="rId3"/>
          <a:stretch>
            <a:fillRect/>
          </a:stretch>
        </p:blipFill>
        <p:spPr>
          <a:xfrm>
            <a:off x="349148" y="5721117"/>
            <a:ext cx="1087058" cy="381550"/>
          </a:xfrm>
          <a:prstGeom prst="rect">
            <a:avLst/>
          </a:prstGeom>
        </p:spPr>
      </p:pic>
      <p:pic>
        <p:nvPicPr>
          <p:cNvPr id="11" name="Рисунок 10">
            <a:extLst>
              <a:ext uri="{FF2B5EF4-FFF2-40B4-BE49-F238E27FC236}">
                <a16:creationId xmlns:a16="http://schemas.microsoft.com/office/drawing/2014/main" id="{1F9D4B54-980E-774E-9730-CECE50E5B07E}"/>
              </a:ext>
            </a:extLst>
          </p:cNvPr>
          <p:cNvPicPr>
            <a:picLocks noChangeAspect="1"/>
          </p:cNvPicPr>
          <p:nvPr/>
        </p:nvPicPr>
        <p:blipFill rotWithShape="1">
          <a:blip r:embed="rId4">
            <a:extLst>
              <a:ext uri="{28A0092B-C50C-407E-A947-70E740481C1C}">
                <a14:useLocalDpi xmlns:a14="http://schemas.microsoft.com/office/drawing/2010/main" val="0"/>
              </a:ext>
            </a:extLst>
          </a:blip>
          <a:srcRect t="9538" r="82587" b="84360"/>
          <a:stretch/>
        </p:blipFill>
        <p:spPr>
          <a:xfrm>
            <a:off x="1641000" y="5704830"/>
            <a:ext cx="1910671" cy="418445"/>
          </a:xfrm>
          <a:prstGeom prst="rect">
            <a:avLst/>
          </a:prstGeom>
        </p:spPr>
      </p:pic>
      <p:pic>
        <p:nvPicPr>
          <p:cNvPr id="12" name="Рисунок 11">
            <a:extLst>
              <a:ext uri="{FF2B5EF4-FFF2-40B4-BE49-F238E27FC236}">
                <a16:creationId xmlns:a16="http://schemas.microsoft.com/office/drawing/2014/main" id="{F9C962AA-5296-3844-9B61-CA25E6BBFB02}"/>
              </a:ext>
            </a:extLst>
          </p:cNvPr>
          <p:cNvPicPr>
            <a:picLocks noChangeAspect="1"/>
          </p:cNvPicPr>
          <p:nvPr/>
        </p:nvPicPr>
        <p:blipFill rotWithShape="1">
          <a:blip r:embed="rId5"/>
          <a:srcRect t="33894" b="29536"/>
          <a:stretch/>
        </p:blipFill>
        <p:spPr>
          <a:xfrm>
            <a:off x="2875377" y="6226738"/>
            <a:ext cx="1917700" cy="464034"/>
          </a:xfrm>
          <a:prstGeom prst="rect">
            <a:avLst/>
          </a:prstGeom>
        </p:spPr>
      </p:pic>
      <p:pic>
        <p:nvPicPr>
          <p:cNvPr id="13" name="Рисунок 12">
            <a:extLst>
              <a:ext uri="{FF2B5EF4-FFF2-40B4-BE49-F238E27FC236}">
                <a16:creationId xmlns:a16="http://schemas.microsoft.com/office/drawing/2014/main" id="{DA0AEB8E-E6F7-C14D-8A29-9407196084AD}"/>
              </a:ext>
            </a:extLst>
          </p:cNvPr>
          <p:cNvPicPr>
            <a:picLocks noChangeAspect="1"/>
          </p:cNvPicPr>
          <p:nvPr/>
        </p:nvPicPr>
        <p:blipFill>
          <a:blip r:embed="rId6"/>
          <a:stretch>
            <a:fillRect/>
          </a:stretch>
        </p:blipFill>
        <p:spPr>
          <a:xfrm>
            <a:off x="11258727" y="4475522"/>
            <a:ext cx="888477" cy="888477"/>
          </a:xfrm>
          <a:prstGeom prst="rect">
            <a:avLst/>
          </a:prstGeom>
        </p:spPr>
      </p:pic>
      <p:pic>
        <p:nvPicPr>
          <p:cNvPr id="14" name="Рисунок 13">
            <a:extLst>
              <a:ext uri="{FF2B5EF4-FFF2-40B4-BE49-F238E27FC236}">
                <a16:creationId xmlns:a16="http://schemas.microsoft.com/office/drawing/2014/main" id="{4EA35A15-FF94-AA4A-B82D-BA7486D69538}"/>
              </a:ext>
            </a:extLst>
          </p:cNvPr>
          <p:cNvPicPr>
            <a:picLocks noChangeAspect="1"/>
          </p:cNvPicPr>
          <p:nvPr/>
        </p:nvPicPr>
        <p:blipFill rotWithShape="1">
          <a:blip r:embed="rId7"/>
          <a:srcRect t="31227" b="38075"/>
          <a:stretch/>
        </p:blipFill>
        <p:spPr>
          <a:xfrm>
            <a:off x="3569883" y="5593813"/>
            <a:ext cx="1917700" cy="464413"/>
          </a:xfrm>
          <a:prstGeom prst="rect">
            <a:avLst/>
          </a:prstGeom>
        </p:spPr>
      </p:pic>
      <p:pic>
        <p:nvPicPr>
          <p:cNvPr id="15" name="Рисунок 14">
            <a:extLst>
              <a:ext uri="{FF2B5EF4-FFF2-40B4-BE49-F238E27FC236}">
                <a16:creationId xmlns:a16="http://schemas.microsoft.com/office/drawing/2014/main" id="{1D40DB6B-528E-604A-B5AC-A79705A1D09D}"/>
              </a:ext>
            </a:extLst>
          </p:cNvPr>
          <p:cNvPicPr>
            <a:picLocks noChangeAspect="1"/>
          </p:cNvPicPr>
          <p:nvPr/>
        </p:nvPicPr>
        <p:blipFill rotWithShape="1">
          <a:blip r:embed="rId8"/>
          <a:srcRect t="38267" b="38074"/>
          <a:stretch/>
        </p:blipFill>
        <p:spPr>
          <a:xfrm>
            <a:off x="4773233" y="6161689"/>
            <a:ext cx="1917700" cy="453699"/>
          </a:xfrm>
          <a:prstGeom prst="rect">
            <a:avLst/>
          </a:prstGeom>
        </p:spPr>
      </p:pic>
      <p:pic>
        <p:nvPicPr>
          <p:cNvPr id="16" name="Рисунок 15">
            <a:extLst>
              <a:ext uri="{FF2B5EF4-FFF2-40B4-BE49-F238E27FC236}">
                <a16:creationId xmlns:a16="http://schemas.microsoft.com/office/drawing/2014/main" id="{7DBA40BB-D0D3-D046-AD3B-AC93D81E17E0}"/>
              </a:ext>
            </a:extLst>
          </p:cNvPr>
          <p:cNvPicPr>
            <a:picLocks noChangeAspect="1"/>
          </p:cNvPicPr>
          <p:nvPr/>
        </p:nvPicPr>
        <p:blipFill>
          <a:blip r:embed="rId9"/>
          <a:stretch>
            <a:fillRect/>
          </a:stretch>
        </p:blipFill>
        <p:spPr>
          <a:xfrm>
            <a:off x="5676579" y="5667269"/>
            <a:ext cx="1917700" cy="317500"/>
          </a:xfrm>
          <a:prstGeom prst="rect">
            <a:avLst/>
          </a:prstGeom>
        </p:spPr>
      </p:pic>
      <p:pic>
        <p:nvPicPr>
          <p:cNvPr id="17" name="Рисунок 16">
            <a:extLst>
              <a:ext uri="{FF2B5EF4-FFF2-40B4-BE49-F238E27FC236}">
                <a16:creationId xmlns:a16="http://schemas.microsoft.com/office/drawing/2014/main" id="{5239AE57-262F-2340-BA80-5CD9123C260C}"/>
              </a:ext>
            </a:extLst>
          </p:cNvPr>
          <p:cNvPicPr>
            <a:picLocks noChangeAspect="1"/>
          </p:cNvPicPr>
          <p:nvPr/>
        </p:nvPicPr>
        <p:blipFill rotWithShape="1">
          <a:blip r:embed="rId10"/>
          <a:srcRect t="24691" b="24274"/>
          <a:stretch/>
        </p:blipFill>
        <p:spPr>
          <a:xfrm>
            <a:off x="6926279" y="6174474"/>
            <a:ext cx="1917700" cy="384364"/>
          </a:xfrm>
          <a:prstGeom prst="rect">
            <a:avLst/>
          </a:prstGeom>
        </p:spPr>
      </p:pic>
      <p:pic>
        <p:nvPicPr>
          <p:cNvPr id="18" name="Рисунок 17">
            <a:extLst>
              <a:ext uri="{FF2B5EF4-FFF2-40B4-BE49-F238E27FC236}">
                <a16:creationId xmlns:a16="http://schemas.microsoft.com/office/drawing/2014/main" id="{532F3F14-9D38-1D43-AB6B-D02CC52AF2A4}"/>
              </a:ext>
            </a:extLst>
          </p:cNvPr>
          <p:cNvPicPr>
            <a:picLocks noChangeAspect="1"/>
          </p:cNvPicPr>
          <p:nvPr/>
        </p:nvPicPr>
        <p:blipFill rotWithShape="1">
          <a:blip r:embed="rId11"/>
          <a:srcRect t="25213" b="12369"/>
          <a:stretch/>
        </p:blipFill>
        <p:spPr>
          <a:xfrm>
            <a:off x="11194298" y="5873868"/>
            <a:ext cx="913194" cy="786193"/>
          </a:xfrm>
          <a:prstGeom prst="rect">
            <a:avLst/>
          </a:prstGeom>
        </p:spPr>
      </p:pic>
      <p:pic>
        <p:nvPicPr>
          <p:cNvPr id="19" name="Рисунок 18">
            <a:extLst>
              <a:ext uri="{FF2B5EF4-FFF2-40B4-BE49-F238E27FC236}">
                <a16:creationId xmlns:a16="http://schemas.microsoft.com/office/drawing/2014/main" id="{50865E1E-A727-FB4A-BECD-0F0C03C310C4}"/>
              </a:ext>
            </a:extLst>
          </p:cNvPr>
          <p:cNvPicPr>
            <a:picLocks noChangeAspect="1"/>
          </p:cNvPicPr>
          <p:nvPr/>
        </p:nvPicPr>
        <p:blipFill rotWithShape="1">
          <a:blip r:embed="rId12"/>
          <a:srcRect l="11589" t="10090" r="11589" b="16346"/>
          <a:stretch/>
        </p:blipFill>
        <p:spPr>
          <a:xfrm>
            <a:off x="7875380" y="5560998"/>
            <a:ext cx="1381198" cy="458930"/>
          </a:xfrm>
          <a:prstGeom prst="rect">
            <a:avLst/>
          </a:prstGeom>
        </p:spPr>
      </p:pic>
      <p:pic>
        <p:nvPicPr>
          <p:cNvPr id="20" name="Рисунок 19">
            <a:extLst>
              <a:ext uri="{FF2B5EF4-FFF2-40B4-BE49-F238E27FC236}">
                <a16:creationId xmlns:a16="http://schemas.microsoft.com/office/drawing/2014/main" id="{FFF7F7E9-E771-0F41-8142-AC52444B48D5}"/>
              </a:ext>
            </a:extLst>
          </p:cNvPr>
          <p:cNvPicPr>
            <a:picLocks noChangeAspect="1"/>
          </p:cNvPicPr>
          <p:nvPr/>
        </p:nvPicPr>
        <p:blipFill>
          <a:blip r:embed="rId13"/>
          <a:stretch>
            <a:fillRect/>
          </a:stretch>
        </p:blipFill>
        <p:spPr>
          <a:xfrm>
            <a:off x="9610105" y="5876515"/>
            <a:ext cx="1361694" cy="614619"/>
          </a:xfrm>
          <a:prstGeom prst="rect">
            <a:avLst/>
          </a:prstGeom>
        </p:spPr>
      </p:pic>
      <p:pic>
        <p:nvPicPr>
          <p:cNvPr id="21" name="Рисунок 20">
            <a:extLst>
              <a:ext uri="{FF2B5EF4-FFF2-40B4-BE49-F238E27FC236}">
                <a16:creationId xmlns:a16="http://schemas.microsoft.com/office/drawing/2014/main" id="{E1F90704-27E1-AC48-B5D1-EAEA61FF6E6E}"/>
              </a:ext>
            </a:extLst>
          </p:cNvPr>
          <p:cNvPicPr>
            <a:picLocks noChangeAspect="1"/>
          </p:cNvPicPr>
          <p:nvPr/>
        </p:nvPicPr>
        <p:blipFill>
          <a:blip r:embed="rId14"/>
          <a:stretch>
            <a:fillRect/>
          </a:stretch>
        </p:blipFill>
        <p:spPr>
          <a:xfrm>
            <a:off x="340379" y="6226738"/>
            <a:ext cx="1911100" cy="332100"/>
          </a:xfrm>
          <a:prstGeom prst="rect">
            <a:avLst/>
          </a:prstGeom>
        </p:spPr>
      </p:pic>
    </p:spTree>
    <p:extLst>
      <p:ext uri="{BB962C8B-B14F-4D97-AF65-F5344CB8AC3E}">
        <p14:creationId xmlns:p14="http://schemas.microsoft.com/office/powerpoint/2010/main" val="19992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73</a:t>
            </a:fld>
            <a:endParaRPr lang="ru-RU" dirty="0"/>
          </a:p>
        </p:txBody>
      </p:sp>
      <p:sp>
        <p:nvSpPr>
          <p:cNvPr id="5" name="Title 1">
            <a:extLst>
              <a:ext uri="{FF2B5EF4-FFF2-40B4-BE49-F238E27FC236}">
                <a16:creationId xmlns:a16="http://schemas.microsoft.com/office/drawing/2014/main" id="{4AF7EAD3-C20C-6A42-B2B8-413DFB67C6C3}"/>
              </a:ext>
            </a:extLst>
          </p:cNvPr>
          <p:cNvSpPr txBox="1">
            <a:spLocks/>
          </p:cNvSpPr>
          <p:nvPr/>
        </p:nvSpPr>
        <p:spPr>
          <a:xfrm>
            <a:off x="3486000" y="1889875"/>
            <a:ext cx="5485296" cy="14941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br>
              <a:rPr lang="ru-RU" sz="2133" dirty="0">
                <a:latin typeface="+mn-lt"/>
              </a:rPr>
            </a:br>
            <a:endParaRPr lang="ru-RU" sz="1600" dirty="0">
              <a:latin typeface="+mn-lt"/>
            </a:endParaRPr>
          </a:p>
        </p:txBody>
      </p:sp>
      <p:sp>
        <p:nvSpPr>
          <p:cNvPr id="7" name="Заголовок 4">
            <a:extLst>
              <a:ext uri="{FF2B5EF4-FFF2-40B4-BE49-F238E27FC236}">
                <a16:creationId xmlns:a16="http://schemas.microsoft.com/office/drawing/2014/main" id="{3A4B5463-024C-BF48-9E4C-771D6ED9FA2F}"/>
              </a:ext>
            </a:extLst>
          </p:cNvPr>
          <p:cNvSpPr txBox="1">
            <a:spLocks/>
          </p:cNvSpPr>
          <p:nvPr/>
        </p:nvSpPr>
        <p:spPr>
          <a:xfrm>
            <a:off x="525748" y="167693"/>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p:txBody>
      </p:sp>
      <p:sp>
        <p:nvSpPr>
          <p:cNvPr id="8" name="Равнобедренный треугольник 24">
            <a:extLst>
              <a:ext uri="{FF2B5EF4-FFF2-40B4-BE49-F238E27FC236}">
                <a16:creationId xmlns:a16="http://schemas.microsoft.com/office/drawing/2014/main" id="{D272D017-ECB2-EF4F-BCD8-D6590B1589E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11" name="Диаграмма 10">
            <a:extLst>
              <a:ext uri="{FF2B5EF4-FFF2-40B4-BE49-F238E27FC236}">
                <a16:creationId xmlns:a16="http://schemas.microsoft.com/office/drawing/2014/main" id="{536D8FB9-83C7-2B43-9121-A24D10F48776}"/>
              </a:ext>
            </a:extLst>
          </p:cNvPr>
          <p:cNvGraphicFramePr>
            <a:graphicFrameLocks/>
          </p:cNvGraphicFramePr>
          <p:nvPr>
            <p:extLst>
              <p:ext uri="{D42A27DB-BD31-4B8C-83A1-F6EECF244321}">
                <p14:modId xmlns:p14="http://schemas.microsoft.com/office/powerpoint/2010/main" val="1252111972"/>
              </p:ext>
            </p:extLst>
          </p:nvPr>
        </p:nvGraphicFramePr>
        <p:xfrm>
          <a:off x="291000" y="783062"/>
          <a:ext cx="11655000" cy="5705938"/>
        </p:xfrm>
        <a:graphic>
          <a:graphicData uri="http://schemas.openxmlformats.org/drawingml/2006/chart">
            <c:chart xmlns:c="http://schemas.openxmlformats.org/drawingml/2006/chart" xmlns:r="http://schemas.openxmlformats.org/officeDocument/2006/relationships" r:id="rId2"/>
          </a:graphicData>
        </a:graphic>
      </p:graphicFrame>
      <p:pic>
        <p:nvPicPr>
          <p:cNvPr id="12" name="Рисунок 11">
            <a:extLst>
              <a:ext uri="{FF2B5EF4-FFF2-40B4-BE49-F238E27FC236}">
                <a16:creationId xmlns:a16="http://schemas.microsoft.com/office/drawing/2014/main" id="{A907D17E-8C64-3C40-9C12-15D50AB8C176}"/>
              </a:ext>
            </a:extLst>
          </p:cNvPr>
          <p:cNvPicPr>
            <a:picLocks noChangeAspect="1"/>
          </p:cNvPicPr>
          <p:nvPr/>
        </p:nvPicPr>
        <p:blipFill>
          <a:blip r:embed="rId3"/>
          <a:stretch>
            <a:fillRect/>
          </a:stretch>
        </p:blipFill>
        <p:spPr>
          <a:xfrm rot="18917557">
            <a:off x="266410" y="5039449"/>
            <a:ext cx="1087058" cy="381550"/>
          </a:xfrm>
          <a:prstGeom prst="rect">
            <a:avLst/>
          </a:prstGeom>
        </p:spPr>
      </p:pic>
      <p:pic>
        <p:nvPicPr>
          <p:cNvPr id="13" name="Рисунок 12">
            <a:extLst>
              <a:ext uri="{FF2B5EF4-FFF2-40B4-BE49-F238E27FC236}">
                <a16:creationId xmlns:a16="http://schemas.microsoft.com/office/drawing/2014/main" id="{816C8AC4-46F5-B94D-AEE4-F227D23A18FE}"/>
              </a:ext>
            </a:extLst>
          </p:cNvPr>
          <p:cNvPicPr>
            <a:picLocks noChangeAspect="1"/>
          </p:cNvPicPr>
          <p:nvPr/>
        </p:nvPicPr>
        <p:blipFill rotWithShape="1">
          <a:blip r:embed="rId4">
            <a:extLst>
              <a:ext uri="{28A0092B-C50C-407E-A947-70E740481C1C}">
                <a14:useLocalDpi xmlns:a14="http://schemas.microsoft.com/office/drawing/2010/main" val="0"/>
              </a:ext>
            </a:extLst>
          </a:blip>
          <a:srcRect t="9538" r="82587" b="84360"/>
          <a:stretch/>
        </p:blipFill>
        <p:spPr>
          <a:xfrm rot="18951928">
            <a:off x="926261" y="4971155"/>
            <a:ext cx="1455951" cy="318859"/>
          </a:xfrm>
          <a:prstGeom prst="rect">
            <a:avLst/>
          </a:prstGeom>
        </p:spPr>
      </p:pic>
      <p:pic>
        <p:nvPicPr>
          <p:cNvPr id="14" name="Рисунок 13">
            <a:extLst>
              <a:ext uri="{FF2B5EF4-FFF2-40B4-BE49-F238E27FC236}">
                <a16:creationId xmlns:a16="http://schemas.microsoft.com/office/drawing/2014/main" id="{0EEBFB22-31FD-C84E-814C-F923C8FE246A}"/>
              </a:ext>
            </a:extLst>
          </p:cNvPr>
          <p:cNvPicPr>
            <a:picLocks noChangeAspect="1"/>
          </p:cNvPicPr>
          <p:nvPr/>
        </p:nvPicPr>
        <p:blipFill rotWithShape="1">
          <a:blip r:embed="rId5"/>
          <a:srcRect t="33894" b="29536"/>
          <a:stretch/>
        </p:blipFill>
        <p:spPr>
          <a:xfrm rot="18946026">
            <a:off x="1940823" y="4913745"/>
            <a:ext cx="1464239" cy="354308"/>
          </a:xfrm>
          <a:prstGeom prst="rect">
            <a:avLst/>
          </a:prstGeom>
        </p:spPr>
      </p:pic>
      <p:pic>
        <p:nvPicPr>
          <p:cNvPr id="15" name="Рисунок 14">
            <a:extLst>
              <a:ext uri="{FF2B5EF4-FFF2-40B4-BE49-F238E27FC236}">
                <a16:creationId xmlns:a16="http://schemas.microsoft.com/office/drawing/2014/main" id="{62C44A8E-48F8-C941-9928-A288A7A08099}"/>
              </a:ext>
            </a:extLst>
          </p:cNvPr>
          <p:cNvPicPr>
            <a:picLocks noChangeAspect="1"/>
          </p:cNvPicPr>
          <p:nvPr/>
        </p:nvPicPr>
        <p:blipFill>
          <a:blip r:embed="rId6"/>
          <a:stretch>
            <a:fillRect/>
          </a:stretch>
        </p:blipFill>
        <p:spPr>
          <a:xfrm rot="654187">
            <a:off x="3264927" y="4906284"/>
            <a:ext cx="529230" cy="529230"/>
          </a:xfrm>
          <a:prstGeom prst="rect">
            <a:avLst/>
          </a:prstGeom>
        </p:spPr>
      </p:pic>
      <p:pic>
        <p:nvPicPr>
          <p:cNvPr id="16" name="Рисунок 15">
            <a:extLst>
              <a:ext uri="{FF2B5EF4-FFF2-40B4-BE49-F238E27FC236}">
                <a16:creationId xmlns:a16="http://schemas.microsoft.com/office/drawing/2014/main" id="{EE8A3DE9-6DF2-D141-B8C6-D1782EAEE31F}"/>
              </a:ext>
            </a:extLst>
          </p:cNvPr>
          <p:cNvPicPr>
            <a:picLocks noChangeAspect="1"/>
          </p:cNvPicPr>
          <p:nvPr/>
        </p:nvPicPr>
        <p:blipFill rotWithShape="1">
          <a:blip r:embed="rId7"/>
          <a:srcRect t="31227" b="38075"/>
          <a:stretch/>
        </p:blipFill>
        <p:spPr>
          <a:xfrm rot="19098730">
            <a:off x="3874130" y="4895948"/>
            <a:ext cx="1100298" cy="266461"/>
          </a:xfrm>
          <a:prstGeom prst="rect">
            <a:avLst/>
          </a:prstGeom>
        </p:spPr>
      </p:pic>
      <p:pic>
        <p:nvPicPr>
          <p:cNvPr id="17" name="Рисунок 16">
            <a:extLst>
              <a:ext uri="{FF2B5EF4-FFF2-40B4-BE49-F238E27FC236}">
                <a16:creationId xmlns:a16="http://schemas.microsoft.com/office/drawing/2014/main" id="{3957E646-63EA-0E47-924A-067F6110E1A0}"/>
              </a:ext>
            </a:extLst>
          </p:cNvPr>
          <p:cNvPicPr>
            <a:picLocks noChangeAspect="1"/>
          </p:cNvPicPr>
          <p:nvPr/>
        </p:nvPicPr>
        <p:blipFill rotWithShape="1">
          <a:blip r:embed="rId8"/>
          <a:srcRect t="38267" b="38074"/>
          <a:stretch/>
        </p:blipFill>
        <p:spPr>
          <a:xfrm rot="18849758">
            <a:off x="4601291" y="4961357"/>
            <a:ext cx="1228035" cy="290535"/>
          </a:xfrm>
          <a:prstGeom prst="rect">
            <a:avLst/>
          </a:prstGeom>
        </p:spPr>
      </p:pic>
      <p:pic>
        <p:nvPicPr>
          <p:cNvPr id="18" name="Рисунок 17">
            <a:extLst>
              <a:ext uri="{FF2B5EF4-FFF2-40B4-BE49-F238E27FC236}">
                <a16:creationId xmlns:a16="http://schemas.microsoft.com/office/drawing/2014/main" id="{7E034A66-A62B-744F-A842-162C05796847}"/>
              </a:ext>
            </a:extLst>
          </p:cNvPr>
          <p:cNvPicPr>
            <a:picLocks noChangeAspect="1"/>
          </p:cNvPicPr>
          <p:nvPr/>
        </p:nvPicPr>
        <p:blipFill>
          <a:blip r:embed="rId9"/>
          <a:stretch>
            <a:fillRect/>
          </a:stretch>
        </p:blipFill>
        <p:spPr>
          <a:xfrm rot="19098730">
            <a:off x="5538144" y="4950365"/>
            <a:ext cx="1240704" cy="205415"/>
          </a:xfrm>
          <a:prstGeom prst="rect">
            <a:avLst/>
          </a:prstGeom>
        </p:spPr>
      </p:pic>
      <p:pic>
        <p:nvPicPr>
          <p:cNvPr id="19" name="Рисунок 18">
            <a:extLst>
              <a:ext uri="{FF2B5EF4-FFF2-40B4-BE49-F238E27FC236}">
                <a16:creationId xmlns:a16="http://schemas.microsoft.com/office/drawing/2014/main" id="{64EDA858-4E27-6C46-BDDA-363FEABDC5F0}"/>
              </a:ext>
            </a:extLst>
          </p:cNvPr>
          <p:cNvPicPr>
            <a:picLocks noChangeAspect="1"/>
          </p:cNvPicPr>
          <p:nvPr/>
        </p:nvPicPr>
        <p:blipFill rotWithShape="1">
          <a:blip r:embed="rId10"/>
          <a:srcRect t="24691" b="24274"/>
          <a:stretch/>
        </p:blipFill>
        <p:spPr>
          <a:xfrm rot="19098730">
            <a:off x="6472988" y="4816382"/>
            <a:ext cx="1394883" cy="279576"/>
          </a:xfrm>
          <a:prstGeom prst="rect">
            <a:avLst/>
          </a:prstGeom>
        </p:spPr>
      </p:pic>
      <p:pic>
        <p:nvPicPr>
          <p:cNvPr id="20" name="Рисунок 19">
            <a:extLst>
              <a:ext uri="{FF2B5EF4-FFF2-40B4-BE49-F238E27FC236}">
                <a16:creationId xmlns:a16="http://schemas.microsoft.com/office/drawing/2014/main" id="{9508AAEF-3629-BD4E-BF34-9514A11C6F88}"/>
              </a:ext>
            </a:extLst>
          </p:cNvPr>
          <p:cNvPicPr>
            <a:picLocks noChangeAspect="1"/>
          </p:cNvPicPr>
          <p:nvPr/>
        </p:nvPicPr>
        <p:blipFill rotWithShape="1">
          <a:blip r:embed="rId11" cstate="print"/>
          <a:srcRect t="25213" b="12369"/>
          <a:stretch/>
        </p:blipFill>
        <p:spPr>
          <a:xfrm>
            <a:off x="7604876" y="4894173"/>
            <a:ext cx="457010" cy="393452"/>
          </a:xfrm>
          <a:prstGeom prst="rect">
            <a:avLst/>
          </a:prstGeom>
        </p:spPr>
      </p:pic>
      <p:pic>
        <p:nvPicPr>
          <p:cNvPr id="21" name="Рисунок 20">
            <a:extLst>
              <a:ext uri="{FF2B5EF4-FFF2-40B4-BE49-F238E27FC236}">
                <a16:creationId xmlns:a16="http://schemas.microsoft.com/office/drawing/2014/main" id="{DE9FA06B-0596-5344-8D14-62DAA60BD6AF}"/>
              </a:ext>
            </a:extLst>
          </p:cNvPr>
          <p:cNvPicPr>
            <a:picLocks noChangeAspect="1"/>
          </p:cNvPicPr>
          <p:nvPr/>
        </p:nvPicPr>
        <p:blipFill rotWithShape="1">
          <a:blip r:embed="rId12"/>
          <a:srcRect l="11589" t="10090" r="11589" b="16346"/>
          <a:stretch/>
        </p:blipFill>
        <p:spPr>
          <a:xfrm rot="19098730">
            <a:off x="8461162" y="4766535"/>
            <a:ext cx="814287" cy="270563"/>
          </a:xfrm>
          <a:prstGeom prst="rect">
            <a:avLst/>
          </a:prstGeom>
        </p:spPr>
      </p:pic>
      <p:pic>
        <p:nvPicPr>
          <p:cNvPr id="22" name="Рисунок 21">
            <a:extLst>
              <a:ext uri="{FF2B5EF4-FFF2-40B4-BE49-F238E27FC236}">
                <a16:creationId xmlns:a16="http://schemas.microsoft.com/office/drawing/2014/main" id="{B23BCEF0-69F8-7A47-9E56-02659B497590}"/>
              </a:ext>
            </a:extLst>
          </p:cNvPr>
          <p:cNvPicPr>
            <a:picLocks noChangeAspect="1"/>
          </p:cNvPicPr>
          <p:nvPr/>
        </p:nvPicPr>
        <p:blipFill>
          <a:blip r:embed="rId13"/>
          <a:stretch>
            <a:fillRect/>
          </a:stretch>
        </p:blipFill>
        <p:spPr>
          <a:xfrm rot="18822588">
            <a:off x="9348184" y="4744819"/>
            <a:ext cx="729540" cy="280156"/>
          </a:xfrm>
          <a:prstGeom prst="rect">
            <a:avLst/>
          </a:prstGeom>
        </p:spPr>
      </p:pic>
      <p:pic>
        <p:nvPicPr>
          <p:cNvPr id="23" name="Рисунок 22">
            <a:extLst>
              <a:ext uri="{FF2B5EF4-FFF2-40B4-BE49-F238E27FC236}">
                <a16:creationId xmlns:a16="http://schemas.microsoft.com/office/drawing/2014/main" id="{FFAD9F31-A1CA-424E-A25B-E3081160D94A}"/>
              </a:ext>
            </a:extLst>
          </p:cNvPr>
          <p:cNvPicPr>
            <a:picLocks noChangeAspect="1"/>
          </p:cNvPicPr>
          <p:nvPr/>
        </p:nvPicPr>
        <p:blipFill>
          <a:blip r:embed="rId14" cstate="print"/>
          <a:stretch>
            <a:fillRect/>
          </a:stretch>
        </p:blipFill>
        <p:spPr>
          <a:xfrm rot="18973510">
            <a:off x="9917073" y="4925166"/>
            <a:ext cx="1197093" cy="208024"/>
          </a:xfrm>
          <a:prstGeom prst="rect">
            <a:avLst/>
          </a:prstGeom>
        </p:spPr>
      </p:pic>
    </p:spTree>
    <p:extLst>
      <p:ext uri="{BB962C8B-B14F-4D97-AF65-F5344CB8AC3E}">
        <p14:creationId xmlns:p14="http://schemas.microsoft.com/office/powerpoint/2010/main" val="400994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D05BBA6-63FC-E64A-9B8F-CCC2F73B6929}"/>
              </a:ext>
            </a:extLst>
          </p:cNvPr>
          <p:cNvSpPr>
            <a:spLocks noGrp="1"/>
          </p:cNvSpPr>
          <p:nvPr>
            <p:ph type="sldNum" sz="quarter" idx="12"/>
          </p:nvPr>
        </p:nvSpPr>
        <p:spPr/>
        <p:txBody>
          <a:bodyPr/>
          <a:lstStyle/>
          <a:p>
            <a:fld id="{36AE403C-4EB7-40BC-9395-955F62C492F5}" type="slidenum">
              <a:rPr lang="ru-RU" smtClean="0"/>
              <a:pPr/>
              <a:t>74</a:t>
            </a:fld>
            <a:endParaRPr lang="ru-RU" dirty="0"/>
          </a:p>
        </p:txBody>
      </p:sp>
      <p:graphicFrame>
        <p:nvGraphicFramePr>
          <p:cNvPr id="5" name="Таблица 4">
            <a:extLst>
              <a:ext uri="{FF2B5EF4-FFF2-40B4-BE49-F238E27FC236}">
                <a16:creationId xmlns:a16="http://schemas.microsoft.com/office/drawing/2014/main" id="{63CDFC98-FB3C-114C-AF6B-064C3FAEB392}"/>
              </a:ext>
            </a:extLst>
          </p:cNvPr>
          <p:cNvGraphicFramePr>
            <a:graphicFrameLocks noGrp="1"/>
          </p:cNvGraphicFramePr>
          <p:nvPr>
            <p:extLst>
              <p:ext uri="{D42A27DB-BD31-4B8C-83A1-F6EECF244321}">
                <p14:modId xmlns:p14="http://schemas.microsoft.com/office/powerpoint/2010/main" val="4273140521"/>
              </p:ext>
            </p:extLst>
          </p:nvPr>
        </p:nvGraphicFramePr>
        <p:xfrm>
          <a:off x="168826" y="1573861"/>
          <a:ext cx="4811435" cy="4828371"/>
        </p:xfrm>
        <a:graphic>
          <a:graphicData uri="http://schemas.openxmlformats.org/drawingml/2006/table">
            <a:tbl>
              <a:tblPr>
                <a:tableStyleId>{5C22544A-7EE6-4342-B048-85BDC9FD1C3A}</a:tableStyleId>
              </a:tblPr>
              <a:tblGrid>
                <a:gridCol w="4811435">
                  <a:extLst>
                    <a:ext uri="{9D8B030D-6E8A-4147-A177-3AD203B41FA5}">
                      <a16:colId xmlns:a16="http://schemas.microsoft.com/office/drawing/2014/main" val="781260412"/>
                    </a:ext>
                  </a:extLst>
                </a:gridCol>
              </a:tblGrid>
              <a:tr h="741557">
                <a:tc>
                  <a:txBody>
                    <a:bodyPr/>
                    <a:lstStyle/>
                    <a:p>
                      <a:pPr algn="r" fontAlgn="b"/>
                      <a:r>
                        <a:rPr lang="ru-RU" sz="1300" u="none" strike="noStrike" kern="1200" dirty="0">
                          <a:solidFill>
                            <a:schemeClr val="dk1"/>
                          </a:solidFill>
                          <a:effectLst/>
                          <a:latin typeface="+mn-lt"/>
                          <a:ea typeface="+mn-ea"/>
                          <a:cs typeface="+mn-cs"/>
                        </a:rPr>
                        <a:t>Если у клиента какого-либо банка или страховой компании возникают проблемы, только государство может и обязано решить эти проблемы</a:t>
                      </a:r>
                    </a:p>
                  </a:txBody>
                  <a:tcPr marL="8467" marR="8467" marT="8467" marB="0" anchor="ctr">
                    <a:noFill/>
                  </a:tcPr>
                </a:tc>
                <a:extLst>
                  <a:ext uri="{0D108BD9-81ED-4DB2-BD59-A6C34878D82A}">
                    <a16:rowId xmlns:a16="http://schemas.microsoft.com/office/drawing/2014/main" val="4281992407"/>
                  </a:ext>
                </a:extLst>
              </a:tr>
              <a:tr h="497757">
                <a:tc>
                  <a:txBody>
                    <a:bodyPr/>
                    <a:lstStyle/>
                    <a:p>
                      <a:pPr algn="r" fontAlgn="b"/>
                      <a:r>
                        <a:rPr lang="ru-RU" sz="1300" u="none" strike="noStrike" kern="1200" dirty="0">
                          <a:solidFill>
                            <a:schemeClr val="dk1"/>
                          </a:solidFill>
                          <a:effectLst/>
                          <a:latin typeface="+mn-lt"/>
                          <a:ea typeface="+mn-ea"/>
                          <a:cs typeface="+mn-cs"/>
                        </a:rPr>
                        <a:t>Если какой-то банк обанкротится, его вкладчики потеряют все свои деньги - это их риски</a:t>
                      </a:r>
                    </a:p>
                  </a:txBody>
                  <a:tcPr marL="8467" marR="8467" marT="8467" marB="0" anchor="ctr">
                    <a:noFill/>
                  </a:tcPr>
                </a:tc>
                <a:extLst>
                  <a:ext uri="{0D108BD9-81ED-4DB2-BD59-A6C34878D82A}">
                    <a16:rowId xmlns:a16="http://schemas.microsoft.com/office/drawing/2014/main" val="3764519225"/>
                  </a:ext>
                </a:extLst>
              </a:tr>
              <a:tr h="497757">
                <a:tc>
                  <a:txBody>
                    <a:bodyPr/>
                    <a:lstStyle/>
                    <a:p>
                      <a:pPr algn="r" fontAlgn="b"/>
                      <a:r>
                        <a:rPr lang="ru-RU" sz="1300" u="none" strike="noStrike" kern="1200" dirty="0">
                          <a:solidFill>
                            <a:schemeClr val="dk1"/>
                          </a:solidFill>
                          <a:effectLst/>
                          <a:latin typeface="+mn-lt"/>
                          <a:ea typeface="+mn-ea"/>
                          <a:cs typeface="+mn-cs"/>
                        </a:rPr>
                        <a:t>Я считаю, что финансовую систему Казахстана можно назвать надежной</a:t>
                      </a:r>
                    </a:p>
                  </a:txBody>
                  <a:tcPr marL="8467" marR="8467" marT="8467" marB="0" anchor="ctr">
                    <a:noFill/>
                  </a:tcPr>
                </a:tc>
                <a:extLst>
                  <a:ext uri="{0D108BD9-81ED-4DB2-BD59-A6C34878D82A}">
                    <a16:rowId xmlns:a16="http://schemas.microsoft.com/office/drawing/2014/main" val="3776977174"/>
                  </a:ext>
                </a:extLst>
              </a:tr>
              <a:tr h="663067">
                <a:tc>
                  <a:txBody>
                    <a:bodyPr/>
                    <a:lstStyle/>
                    <a:p>
                      <a:pPr algn="r" fontAlgn="b"/>
                      <a:r>
                        <a:rPr lang="ru-RU" sz="1300" u="none" strike="noStrike" kern="1200" dirty="0">
                          <a:solidFill>
                            <a:schemeClr val="dk1"/>
                          </a:solidFill>
                          <a:effectLst/>
                          <a:latin typeface="+mn-lt"/>
                          <a:ea typeface="+mn-ea"/>
                          <a:cs typeface="+mn-cs"/>
                        </a:rPr>
                        <a:t>Я считаю, что финансовым организациям Казахстана можно доверять</a:t>
                      </a:r>
                    </a:p>
                  </a:txBody>
                  <a:tcPr marL="8467" marR="8467" marT="8467" marB="0" anchor="ctr">
                    <a:noFill/>
                  </a:tcPr>
                </a:tc>
                <a:extLst>
                  <a:ext uri="{0D108BD9-81ED-4DB2-BD59-A6C34878D82A}">
                    <a16:rowId xmlns:a16="http://schemas.microsoft.com/office/drawing/2014/main" val="2156045515"/>
                  </a:ext>
                </a:extLst>
              </a:tr>
              <a:tr h="710090">
                <a:tc>
                  <a:txBody>
                    <a:bodyPr/>
                    <a:lstStyle/>
                    <a:p>
                      <a:pPr algn="r" fontAlgn="b"/>
                      <a:r>
                        <a:rPr lang="ru-RU" sz="1300" u="none" strike="noStrike" kern="1200" dirty="0">
                          <a:solidFill>
                            <a:schemeClr val="dk1"/>
                          </a:solidFill>
                          <a:effectLst/>
                          <a:latin typeface="+mn-lt"/>
                          <a:ea typeface="+mn-ea"/>
                          <a:cs typeface="+mn-cs"/>
                        </a:rPr>
                        <a:t>Мне абсолютно неинтересно и не нужно разбираться в особенностях финансовой системы, финансовых продуктах</a:t>
                      </a:r>
                    </a:p>
                  </a:txBody>
                  <a:tcPr marL="8467" marR="8467" marT="8467" marB="0" anchor="ctr">
                    <a:noFill/>
                  </a:tcPr>
                </a:tc>
                <a:extLst>
                  <a:ext uri="{0D108BD9-81ED-4DB2-BD59-A6C34878D82A}">
                    <a16:rowId xmlns:a16="http://schemas.microsoft.com/office/drawing/2014/main" val="2127456546"/>
                  </a:ext>
                </a:extLst>
              </a:tr>
              <a:tr h="497757">
                <a:tc>
                  <a:txBody>
                    <a:bodyPr/>
                    <a:lstStyle/>
                    <a:p>
                      <a:pPr algn="r" fontAlgn="b"/>
                      <a:r>
                        <a:rPr lang="ru-RU" sz="1300" u="none" strike="noStrike" kern="1200" dirty="0">
                          <a:solidFill>
                            <a:schemeClr val="dk1"/>
                          </a:solidFill>
                          <a:effectLst/>
                          <a:latin typeface="+mn-lt"/>
                          <a:ea typeface="+mn-ea"/>
                          <a:cs typeface="+mn-cs"/>
                        </a:rPr>
                        <a:t>Я рассматриваю банки и страховые компании как удобный инструмент в достижении моих целей</a:t>
                      </a:r>
                    </a:p>
                  </a:txBody>
                  <a:tcPr marL="8467" marR="8467" marT="8467" marB="0" anchor="ctr">
                    <a:noFill/>
                  </a:tcPr>
                </a:tc>
                <a:extLst>
                  <a:ext uri="{0D108BD9-81ED-4DB2-BD59-A6C34878D82A}">
                    <a16:rowId xmlns:a16="http://schemas.microsoft.com/office/drawing/2014/main" val="3009979508"/>
                  </a:ext>
                </a:extLst>
              </a:tr>
              <a:tr h="722629">
                <a:tc>
                  <a:txBody>
                    <a:bodyPr/>
                    <a:lstStyle/>
                    <a:p>
                      <a:pPr algn="r" fontAlgn="b"/>
                      <a:r>
                        <a:rPr lang="ru-RU" sz="1300" u="none" strike="noStrike" kern="1200" dirty="0">
                          <a:solidFill>
                            <a:schemeClr val="dk1"/>
                          </a:solidFill>
                          <a:effectLst/>
                          <a:latin typeface="+mn-lt"/>
                          <a:ea typeface="+mn-ea"/>
                          <a:cs typeface="+mn-cs"/>
                        </a:rPr>
                        <a:t>Я хорошо знаю, какие банки и страховые компании сейчас работают в Казахстане</a:t>
                      </a:r>
                    </a:p>
                  </a:txBody>
                  <a:tcPr marL="8467" marR="8467" marT="8467" marB="0" anchor="ctr">
                    <a:noFill/>
                  </a:tcPr>
                </a:tc>
                <a:extLst>
                  <a:ext uri="{0D108BD9-81ED-4DB2-BD59-A6C34878D82A}">
                    <a16:rowId xmlns:a16="http://schemas.microsoft.com/office/drawing/2014/main" val="1012754389"/>
                  </a:ext>
                </a:extLst>
              </a:tr>
              <a:tr h="497757">
                <a:tc>
                  <a:txBody>
                    <a:bodyPr/>
                    <a:lstStyle/>
                    <a:p>
                      <a:pPr algn="r" fontAlgn="b"/>
                      <a:r>
                        <a:rPr lang="ru-RU" sz="1300" u="none" strike="noStrike" kern="1200" dirty="0">
                          <a:solidFill>
                            <a:schemeClr val="dk1"/>
                          </a:solidFill>
                          <a:effectLst/>
                          <a:latin typeface="+mn-lt"/>
                          <a:ea typeface="+mn-ea"/>
                          <a:cs typeface="+mn-cs"/>
                        </a:rPr>
                        <a:t>Я хорошо разбираюсь в существующих банковских и страховых услугах</a:t>
                      </a:r>
                    </a:p>
                  </a:txBody>
                  <a:tcPr marL="8467" marR="8467" marT="8467" marB="0" anchor="ctr">
                    <a:noFill/>
                  </a:tcPr>
                </a:tc>
                <a:extLst>
                  <a:ext uri="{0D108BD9-81ED-4DB2-BD59-A6C34878D82A}">
                    <a16:rowId xmlns:a16="http://schemas.microsoft.com/office/drawing/2014/main" val="162816093"/>
                  </a:ext>
                </a:extLst>
              </a:tr>
            </a:tbl>
          </a:graphicData>
        </a:graphic>
      </p:graphicFrame>
      <p:graphicFrame>
        <p:nvGraphicFramePr>
          <p:cNvPr id="6" name="Object 60">
            <a:extLst>
              <a:ext uri="{FF2B5EF4-FFF2-40B4-BE49-F238E27FC236}">
                <a16:creationId xmlns:a16="http://schemas.microsoft.com/office/drawing/2014/main" id="{6A70346C-5D48-7A4C-BBE2-209B718A1AD3}"/>
              </a:ext>
            </a:extLst>
          </p:cNvPr>
          <p:cNvGraphicFramePr>
            <a:graphicFrameLocks noChangeAspect="1"/>
          </p:cNvGraphicFramePr>
          <p:nvPr>
            <p:extLst>
              <p:ext uri="{D42A27DB-BD31-4B8C-83A1-F6EECF244321}">
                <p14:modId xmlns:p14="http://schemas.microsoft.com/office/powerpoint/2010/main" val="119774333"/>
              </p:ext>
            </p:extLst>
          </p:nvPr>
        </p:nvGraphicFramePr>
        <p:xfrm>
          <a:off x="4943872" y="1464473"/>
          <a:ext cx="3441716" cy="514154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4B0D441-ACC3-6B4E-95D7-6AA60262F8CE}"/>
              </a:ext>
            </a:extLst>
          </p:cNvPr>
          <p:cNvSpPr txBox="1"/>
          <p:nvPr/>
        </p:nvSpPr>
        <p:spPr>
          <a:xfrm>
            <a:off x="7659148" y="1064078"/>
            <a:ext cx="2032496" cy="196609"/>
          </a:xfrm>
          <a:prstGeom prst="rect">
            <a:avLst/>
          </a:prstGeom>
          <a:noFill/>
        </p:spPr>
        <p:txBody>
          <a:bodyPr wrap="square" lIns="0" tIns="0" rIns="0" bIns="0" rtlCol="0">
            <a:noAutofit/>
          </a:bodyPr>
          <a:lstStyle/>
          <a:p>
            <a:pPr>
              <a:spcBef>
                <a:spcPts val="400"/>
              </a:spcBef>
            </a:pPr>
            <a:r>
              <a:rPr lang="ru-RU" sz="1333" b="1" dirty="0">
                <a:solidFill>
                  <a:srgbClr val="7A4300"/>
                </a:solidFill>
                <a:latin typeface="Arial" pitchFamily="34" charset="0"/>
                <a:cs typeface="Arial" pitchFamily="34" charset="0"/>
              </a:rPr>
              <a:t>Более присуще</a:t>
            </a:r>
          </a:p>
        </p:txBody>
      </p:sp>
      <p:graphicFrame>
        <p:nvGraphicFramePr>
          <p:cNvPr id="9" name="Таблица 8">
            <a:extLst>
              <a:ext uri="{FF2B5EF4-FFF2-40B4-BE49-F238E27FC236}">
                <a16:creationId xmlns:a16="http://schemas.microsoft.com/office/drawing/2014/main" id="{78875BCA-795A-EC46-99B2-A458DC8F36F4}"/>
              </a:ext>
            </a:extLst>
          </p:cNvPr>
          <p:cNvGraphicFramePr>
            <a:graphicFrameLocks noGrp="1"/>
          </p:cNvGraphicFramePr>
          <p:nvPr>
            <p:extLst>
              <p:ext uri="{D42A27DB-BD31-4B8C-83A1-F6EECF244321}">
                <p14:modId xmlns:p14="http://schemas.microsoft.com/office/powerpoint/2010/main" val="731311033"/>
              </p:ext>
            </p:extLst>
          </p:nvPr>
        </p:nvGraphicFramePr>
        <p:xfrm>
          <a:off x="7791881" y="1464473"/>
          <a:ext cx="3926852" cy="4937760"/>
        </p:xfrm>
        <a:graphic>
          <a:graphicData uri="http://schemas.openxmlformats.org/drawingml/2006/table">
            <a:tbl>
              <a:tblPr>
                <a:tableStyleId>{5C22544A-7EE6-4342-B048-85BDC9FD1C3A}</a:tableStyleId>
              </a:tblPr>
              <a:tblGrid>
                <a:gridCol w="1850056">
                  <a:extLst>
                    <a:ext uri="{9D8B030D-6E8A-4147-A177-3AD203B41FA5}">
                      <a16:colId xmlns:a16="http://schemas.microsoft.com/office/drawing/2014/main" val="3441658012"/>
                    </a:ext>
                  </a:extLst>
                </a:gridCol>
                <a:gridCol w="2076796">
                  <a:extLst>
                    <a:ext uri="{9D8B030D-6E8A-4147-A177-3AD203B41FA5}">
                      <a16:colId xmlns:a16="http://schemas.microsoft.com/office/drawing/2014/main" val="3375494350"/>
                    </a:ext>
                  </a:extLst>
                </a:gridCol>
              </a:tblGrid>
              <a:tr h="653471">
                <a:tc>
                  <a:txBody>
                    <a:bodyPr/>
                    <a:lstStyle/>
                    <a:p>
                      <a:r>
                        <a:rPr lang="ru-RU" sz="1000" b="1" dirty="0">
                          <a:solidFill>
                            <a:srgbClr val="7A4300"/>
                          </a:solidFill>
                        </a:rPr>
                        <a:t>Гос. учреждения –25,2%</a:t>
                      </a:r>
                    </a:p>
                    <a:p>
                      <a:r>
                        <a:rPr lang="ru-RU" sz="1000" b="1" dirty="0">
                          <a:solidFill>
                            <a:srgbClr val="7A4300"/>
                          </a:solidFill>
                        </a:rPr>
                        <a:t>Домохозяйки – 24,3%</a:t>
                      </a:r>
                    </a:p>
                    <a:p>
                      <a:r>
                        <a:rPr lang="ru-RU" sz="1000" b="1" dirty="0">
                          <a:solidFill>
                            <a:srgbClr val="7A4300"/>
                          </a:solidFill>
                        </a:rPr>
                        <a:t>Пенсионеры – 25,6%</a:t>
                      </a:r>
                    </a:p>
                    <a:p>
                      <a:r>
                        <a:rPr lang="ru-RU" sz="1000" b="1" dirty="0">
                          <a:solidFill>
                            <a:srgbClr val="7A4300"/>
                          </a:solidFill>
                        </a:rPr>
                        <a:t>ИП – 26,3</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Самозанятые – 1,3 %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330094790"/>
                  </a:ext>
                </a:extLst>
              </a:tr>
              <a:tr h="419558">
                <a:tc>
                  <a:txBody>
                    <a:bodyPr/>
                    <a:lstStyle/>
                    <a:p>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r>
                        <a:rPr lang="ru-RU" sz="1000" b="1" dirty="0">
                          <a:solidFill>
                            <a:srgbClr val="7A4300"/>
                          </a:solidFill>
                        </a:rPr>
                        <a:t>Гос. учреждения –14,1</a:t>
                      </a:r>
                    </a:p>
                    <a:p>
                      <a:r>
                        <a:rPr lang="ru-RU" sz="1000" b="1" dirty="0">
                          <a:solidFill>
                            <a:srgbClr val="7A4300"/>
                          </a:solidFill>
                        </a:rPr>
                        <a:t>ИП – 15,8%</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286617343"/>
                  </a:ext>
                </a:extLst>
              </a:tr>
              <a:tr h="381191">
                <a:tc>
                  <a:txBody>
                    <a:bodyPr/>
                    <a:lstStyle/>
                    <a:p>
                      <a:r>
                        <a:rPr lang="ru-RU" sz="1000" b="1" dirty="0">
                          <a:solidFill>
                            <a:srgbClr val="7A4300"/>
                          </a:solidFill>
                        </a:rPr>
                        <a:t>Студенты – 22 %</a:t>
                      </a:r>
                    </a:p>
                    <a:p>
                      <a:r>
                        <a:rPr lang="ru-RU" sz="1000" b="1" dirty="0">
                          <a:solidFill>
                            <a:srgbClr val="7A4300"/>
                          </a:solidFill>
                        </a:rPr>
                        <a:t>ИП – 30,7 %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r>
                        <a:rPr lang="ru-RU" sz="1000" b="1" dirty="0">
                          <a:solidFill>
                            <a:srgbClr val="7A4300"/>
                          </a:solidFill>
                        </a:rPr>
                        <a:t>Временно не  работающие – 10 %</a:t>
                      </a:r>
                    </a:p>
                    <a:p>
                      <a:r>
                        <a:rPr lang="ru-RU" sz="1000" b="1" dirty="0">
                          <a:solidFill>
                            <a:srgbClr val="7A4300"/>
                          </a:solidFill>
                        </a:rPr>
                        <a:t>Домохозяйки – 10,8 %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591795976"/>
                  </a:ext>
                </a:extLst>
              </a:tr>
              <a:tr h="517331">
                <a:tc>
                  <a:txBody>
                    <a:bodyPr/>
                    <a:lstStyle/>
                    <a:p>
                      <a:r>
                        <a:rPr lang="ru-RU" sz="1000" b="1" dirty="0">
                          <a:solidFill>
                            <a:srgbClr val="7A4300"/>
                          </a:solidFill>
                        </a:rPr>
                        <a:t>Гос. учреждения – 18, 6%</a:t>
                      </a:r>
                    </a:p>
                    <a:p>
                      <a:r>
                        <a:rPr lang="ru-RU" sz="1000" b="1" dirty="0">
                          <a:solidFill>
                            <a:srgbClr val="7A4300"/>
                          </a:solidFill>
                        </a:rPr>
                        <a:t>ИП – 24,5%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Домохозяйки- 5,4%</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Самозанятые – 16,7%</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Частные  компании- 14,2%</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90280643"/>
                  </a:ext>
                </a:extLst>
              </a:tr>
              <a:tr h="789611">
                <a:tc>
                  <a:txBody>
                    <a:bodyPr/>
                    <a:lstStyle/>
                    <a:p>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r>
                        <a:rPr lang="ru-RU" sz="1000" b="1" dirty="0">
                          <a:solidFill>
                            <a:srgbClr val="7A4300"/>
                          </a:solidFill>
                        </a:rPr>
                        <a:t>Гос. учреждения – 31,3%</a:t>
                      </a:r>
                    </a:p>
                    <a:p>
                      <a:r>
                        <a:rPr lang="ru-RU" sz="1000" b="1" dirty="0">
                          <a:solidFill>
                            <a:srgbClr val="7A4300"/>
                          </a:solidFill>
                        </a:rPr>
                        <a:t>ИП – 32,5%</a:t>
                      </a:r>
                    </a:p>
                    <a:p>
                      <a:r>
                        <a:rPr lang="ru-RU" sz="1000" b="1" dirty="0">
                          <a:solidFill>
                            <a:srgbClr val="7A4300"/>
                          </a:solidFill>
                        </a:rPr>
                        <a:t>Студенты – 17,1%</a:t>
                      </a:r>
                    </a:p>
                    <a:p>
                      <a:r>
                        <a:rPr lang="ru-RU" sz="1000" b="1" dirty="0">
                          <a:solidFill>
                            <a:srgbClr val="7A4300"/>
                          </a:solidFill>
                        </a:rPr>
                        <a:t>Самозанятые – 24,7%</a:t>
                      </a:r>
                    </a:p>
                    <a:p>
                      <a:r>
                        <a:rPr lang="ru-RU" sz="1000" b="1" dirty="0">
                          <a:solidFill>
                            <a:srgbClr val="7A4300"/>
                          </a:solidFill>
                        </a:rPr>
                        <a:t>Частные  компании- 32,1%</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72535204"/>
                  </a:ext>
                </a:extLst>
              </a:tr>
              <a:tr h="517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Студенты – 24,4%</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Домохозяйки- 27,1%</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ИП – 26,3%</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511228241"/>
                  </a:ext>
                </a:extLst>
              </a:tr>
              <a:tr h="653471">
                <a:tc>
                  <a:txBody>
                    <a:bodyPr/>
                    <a:lstStyle/>
                    <a:p>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Частные  компании- 21,1%</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Гос. учреждения – 22%</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ИП – 22 %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Пенсионеры – 17,9%</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548747904"/>
                  </a:ext>
                </a:extLst>
              </a:tr>
              <a:tr h="381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Частные  компании- 21,1%</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Гос. учреждения – 22%</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806520395"/>
                  </a:ext>
                </a:extLst>
              </a:tr>
            </a:tbl>
          </a:graphicData>
        </a:graphic>
      </p:graphicFrame>
      <p:sp>
        <p:nvSpPr>
          <p:cNvPr id="10" name="TextBox 9">
            <a:extLst>
              <a:ext uri="{FF2B5EF4-FFF2-40B4-BE49-F238E27FC236}">
                <a16:creationId xmlns:a16="http://schemas.microsoft.com/office/drawing/2014/main" id="{9C683A48-6E5A-2D44-8DE3-DC888EE8DC08}"/>
              </a:ext>
            </a:extLst>
          </p:cNvPr>
          <p:cNvSpPr txBox="1"/>
          <p:nvPr/>
        </p:nvSpPr>
        <p:spPr>
          <a:xfrm>
            <a:off x="10270957" y="1075058"/>
            <a:ext cx="2032496" cy="196609"/>
          </a:xfrm>
          <a:prstGeom prst="rect">
            <a:avLst/>
          </a:prstGeom>
          <a:noFill/>
        </p:spPr>
        <p:txBody>
          <a:bodyPr wrap="square" lIns="0" tIns="0" rIns="0" bIns="0" rtlCol="0">
            <a:noAutofit/>
          </a:bodyPr>
          <a:lstStyle/>
          <a:p>
            <a:pPr>
              <a:spcBef>
                <a:spcPts val="400"/>
              </a:spcBef>
            </a:pPr>
            <a:r>
              <a:rPr lang="ru-RU" sz="1333" b="1" dirty="0">
                <a:solidFill>
                  <a:srgbClr val="7A4300"/>
                </a:solidFill>
                <a:latin typeface="Arial" pitchFamily="34" charset="0"/>
                <a:cs typeface="Arial" pitchFamily="34" charset="0"/>
              </a:rPr>
              <a:t>Менее присуще</a:t>
            </a:r>
          </a:p>
        </p:txBody>
      </p:sp>
      <p:sp>
        <p:nvSpPr>
          <p:cNvPr id="11" name="TextBox 10">
            <a:extLst>
              <a:ext uri="{FF2B5EF4-FFF2-40B4-BE49-F238E27FC236}">
                <a16:creationId xmlns:a16="http://schemas.microsoft.com/office/drawing/2014/main" id="{A2A7B211-EDC5-EA47-A17A-B9BA2005344F}"/>
              </a:ext>
            </a:extLst>
          </p:cNvPr>
          <p:cNvSpPr txBox="1"/>
          <p:nvPr/>
        </p:nvSpPr>
        <p:spPr>
          <a:xfrm>
            <a:off x="233255" y="1145135"/>
            <a:ext cx="6991257" cy="768140"/>
          </a:xfrm>
          <a:prstGeom prst="rect">
            <a:avLst/>
          </a:prstGeom>
          <a:noFill/>
        </p:spPr>
        <p:txBody>
          <a:bodyPr wrap="square" lIns="0" tIns="0" rIns="0" bIns="0" rtlCol="0">
            <a:noAutofit/>
          </a:bodyPr>
          <a:lstStyle/>
          <a:p>
            <a:pPr>
              <a:spcBef>
                <a:spcPts val="400"/>
              </a:spcBef>
            </a:pPr>
            <a:r>
              <a:rPr lang="ru-RU" sz="1333" dirty="0">
                <a:solidFill>
                  <a:schemeClr val="accent1"/>
                </a:solidFill>
                <a:latin typeface="Arial" pitchFamily="34" charset="0"/>
                <a:cs typeface="Arial" pitchFamily="34" charset="0"/>
              </a:rPr>
              <a:t>На графике показана доля тех, кто «абсолютно» или «скорее» согласен</a:t>
            </a:r>
          </a:p>
        </p:txBody>
      </p:sp>
      <p:sp>
        <p:nvSpPr>
          <p:cNvPr id="12" name="Заголовок 4">
            <a:extLst>
              <a:ext uri="{FF2B5EF4-FFF2-40B4-BE49-F238E27FC236}">
                <a16:creationId xmlns:a16="http://schemas.microsoft.com/office/drawing/2014/main" id="{3893796A-1A2C-BB46-A10D-4387E379DD27}"/>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a:p>
            <a:endParaRPr lang="ru-RU" sz="3200" b="1" dirty="0"/>
          </a:p>
        </p:txBody>
      </p:sp>
      <p:sp>
        <p:nvSpPr>
          <p:cNvPr id="13" name="Равнобедренный треугольник 24">
            <a:extLst>
              <a:ext uri="{FF2B5EF4-FFF2-40B4-BE49-F238E27FC236}">
                <a16:creationId xmlns:a16="http://schemas.microsoft.com/office/drawing/2014/main" id="{F6964BF4-2C97-8249-9FBF-50C7E9580229}"/>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рямоугольник 13">
            <a:extLst>
              <a:ext uri="{FF2B5EF4-FFF2-40B4-BE49-F238E27FC236}">
                <a16:creationId xmlns:a16="http://schemas.microsoft.com/office/drawing/2014/main" id="{0971FCF0-D5C5-BD46-942C-3418C65EDD86}"/>
              </a:ext>
            </a:extLst>
          </p:cNvPr>
          <p:cNvSpPr/>
          <p:nvPr/>
        </p:nvSpPr>
        <p:spPr>
          <a:xfrm>
            <a:off x="132436" y="680917"/>
            <a:ext cx="7808563" cy="369332"/>
          </a:xfrm>
          <a:prstGeom prst="rect">
            <a:avLst/>
          </a:prstGeom>
        </p:spPr>
        <p:txBody>
          <a:bodyPr wrap="square">
            <a:spAutoFit/>
          </a:bodyPr>
          <a:lstStyle/>
          <a:p>
            <a:r>
              <a:rPr lang="ru-RU" b="1" dirty="0">
                <a:solidFill>
                  <a:srgbClr val="7A4300"/>
                </a:solidFill>
              </a:rPr>
              <a:t>Установки по отношению к финансовой системе, %</a:t>
            </a:r>
          </a:p>
        </p:txBody>
      </p:sp>
    </p:spTree>
    <p:extLst>
      <p:ext uri="{BB962C8B-B14F-4D97-AF65-F5344CB8AC3E}">
        <p14:creationId xmlns:p14="http://schemas.microsoft.com/office/powerpoint/2010/main" val="396514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70F7748A-92DE-D449-AA61-DBE87A87670F}"/>
              </a:ext>
            </a:extLst>
          </p:cNvPr>
          <p:cNvSpPr>
            <a:spLocks noGrp="1"/>
          </p:cNvSpPr>
          <p:nvPr>
            <p:ph type="sldNum" sz="quarter" idx="12"/>
          </p:nvPr>
        </p:nvSpPr>
        <p:spPr/>
        <p:txBody>
          <a:bodyPr/>
          <a:lstStyle/>
          <a:p>
            <a:fld id="{36AE403C-4EB7-40BC-9395-955F62C492F5}" type="slidenum">
              <a:rPr lang="ru-RU" smtClean="0"/>
              <a:pPr/>
              <a:t>75</a:t>
            </a:fld>
            <a:endParaRPr lang="ru-RU" dirty="0"/>
          </a:p>
        </p:txBody>
      </p:sp>
      <p:sp>
        <p:nvSpPr>
          <p:cNvPr id="5" name="Заголовок 4">
            <a:extLst>
              <a:ext uri="{FF2B5EF4-FFF2-40B4-BE49-F238E27FC236}">
                <a16:creationId xmlns:a16="http://schemas.microsoft.com/office/drawing/2014/main" id="{7DBD4840-61A4-F244-8698-7F9D662DAFBB}"/>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a:p>
            <a:endParaRPr lang="ru-RU" sz="3200" b="1" dirty="0"/>
          </a:p>
        </p:txBody>
      </p:sp>
      <p:sp>
        <p:nvSpPr>
          <p:cNvPr id="6" name="Равнобедренный треугольник 24">
            <a:extLst>
              <a:ext uri="{FF2B5EF4-FFF2-40B4-BE49-F238E27FC236}">
                <a16:creationId xmlns:a16="http://schemas.microsoft.com/office/drawing/2014/main" id="{CD6D7706-B33C-BF4A-8CCF-D28206303808}"/>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339EBB60-1E23-7747-9F3F-2A4E6F9EBC1E}"/>
              </a:ext>
            </a:extLst>
          </p:cNvPr>
          <p:cNvSpPr/>
          <p:nvPr/>
        </p:nvSpPr>
        <p:spPr>
          <a:xfrm>
            <a:off x="173612" y="827234"/>
            <a:ext cx="11683028" cy="646331"/>
          </a:xfrm>
          <a:prstGeom prst="rect">
            <a:avLst/>
          </a:prstGeom>
        </p:spPr>
        <p:txBody>
          <a:bodyPr wrap="square">
            <a:spAutoFit/>
          </a:bodyPr>
          <a:lstStyle/>
          <a:p>
            <a:pPr algn="just"/>
            <a:r>
              <a:rPr lang="ru-RU" dirty="0">
                <a:ea typeface="Calibri" panose="020F0502020204030204" pitchFamily="34" charset="0"/>
              </a:rPr>
              <a:t>Контроль за финансовой системой страны, по мнению опрошенных, осуществляют в Национальном Банке Казахстана </a:t>
            </a:r>
            <a:r>
              <a:rPr lang="ru-RU" dirty="0">
                <a:ea typeface="Calibri" panose="020F0502020204030204" pitchFamily="34" charset="0"/>
                <a:cs typeface="Times New Roman" panose="02020603050405020304" pitchFamily="18" charset="0"/>
              </a:rPr>
              <a:t>–</a:t>
            </a:r>
            <a:r>
              <a:rPr lang="ru-RU" dirty="0">
                <a:ea typeface="Calibri" panose="020F0502020204030204" pitchFamily="34" charset="0"/>
              </a:rPr>
              <a:t> 61,9 %, в </a:t>
            </a:r>
            <a:r>
              <a:rPr lang="en-US" dirty="0">
                <a:ea typeface="Calibri" panose="020F0502020204030204" pitchFamily="34" charset="0"/>
              </a:rPr>
              <a:t>Kaspi Bank</a:t>
            </a:r>
            <a:r>
              <a:rPr lang="ru-RU" dirty="0">
                <a:ea typeface="Calibri" panose="020F0502020204030204" pitchFamily="34" charset="0"/>
              </a:rPr>
              <a:t> </a:t>
            </a:r>
            <a:r>
              <a:rPr lang="ru-RU" dirty="0">
                <a:ea typeface="Calibri" panose="020F0502020204030204" pitchFamily="34" charset="0"/>
                <a:cs typeface="Times New Roman" panose="02020603050405020304" pitchFamily="18" charset="0"/>
              </a:rPr>
              <a:t>–</a:t>
            </a:r>
            <a:r>
              <a:rPr lang="ru-RU" dirty="0">
                <a:ea typeface="Calibri" panose="020F0502020204030204" pitchFamily="34" charset="0"/>
              </a:rPr>
              <a:t> 31,7 %, в Народном Банке Казахстана (</a:t>
            </a:r>
            <a:r>
              <a:rPr lang="en-US" dirty="0">
                <a:ea typeface="Calibri" panose="020F0502020204030204" pitchFamily="34" charset="0"/>
              </a:rPr>
              <a:t>Halyk Bank</a:t>
            </a:r>
            <a:r>
              <a:rPr lang="ru-RU" dirty="0">
                <a:ea typeface="Calibri" panose="020F0502020204030204" pitchFamily="34" charset="0"/>
              </a:rPr>
              <a:t>) </a:t>
            </a:r>
            <a:r>
              <a:rPr lang="ru-RU" dirty="0">
                <a:ea typeface="Calibri" panose="020F0502020204030204" pitchFamily="34" charset="0"/>
                <a:cs typeface="Times New Roman" panose="02020603050405020304" pitchFamily="18" charset="0"/>
              </a:rPr>
              <a:t>–</a:t>
            </a:r>
            <a:r>
              <a:rPr lang="ru-RU" dirty="0">
                <a:ea typeface="Calibri" panose="020F0502020204030204" pitchFamily="34" charset="0"/>
              </a:rPr>
              <a:t> 29,9 %.</a:t>
            </a:r>
            <a:r>
              <a:rPr lang="ru-RU" dirty="0"/>
              <a:t> </a:t>
            </a:r>
          </a:p>
        </p:txBody>
      </p:sp>
      <p:graphicFrame>
        <p:nvGraphicFramePr>
          <p:cNvPr id="8" name="Диаграмма 7">
            <a:extLst>
              <a:ext uri="{FF2B5EF4-FFF2-40B4-BE49-F238E27FC236}">
                <a16:creationId xmlns:a16="http://schemas.microsoft.com/office/drawing/2014/main" id="{3AD24F1A-CDB1-1244-A7BF-6C6702F91555}"/>
              </a:ext>
            </a:extLst>
          </p:cNvPr>
          <p:cNvGraphicFramePr/>
          <p:nvPr>
            <p:extLst>
              <p:ext uri="{D42A27DB-BD31-4B8C-83A1-F6EECF244321}">
                <p14:modId xmlns:p14="http://schemas.microsoft.com/office/powerpoint/2010/main" val="4232249046"/>
              </p:ext>
            </p:extLst>
          </p:nvPr>
        </p:nvGraphicFramePr>
        <p:xfrm>
          <a:off x="2495600" y="1646690"/>
          <a:ext cx="7128792" cy="47096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94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34C1E1B-FBEC-954D-95F8-50587610DDFD}"/>
              </a:ext>
            </a:extLst>
          </p:cNvPr>
          <p:cNvSpPr>
            <a:spLocks noGrp="1"/>
          </p:cNvSpPr>
          <p:nvPr>
            <p:ph type="sldNum" sz="quarter" idx="12"/>
          </p:nvPr>
        </p:nvSpPr>
        <p:spPr/>
        <p:txBody>
          <a:bodyPr/>
          <a:lstStyle/>
          <a:p>
            <a:fld id="{36AE403C-4EB7-40BC-9395-955F62C492F5}" type="slidenum">
              <a:rPr lang="ru-RU" smtClean="0"/>
              <a:pPr/>
              <a:t>76</a:t>
            </a:fld>
            <a:endParaRPr lang="ru-RU" dirty="0"/>
          </a:p>
        </p:txBody>
      </p:sp>
      <p:sp>
        <p:nvSpPr>
          <p:cNvPr id="5" name="Заголовок 4">
            <a:extLst>
              <a:ext uri="{FF2B5EF4-FFF2-40B4-BE49-F238E27FC236}">
                <a16:creationId xmlns:a16="http://schemas.microsoft.com/office/drawing/2014/main" id="{447EEEC8-52AE-1E46-8A05-43E3AB706248}"/>
              </a:ext>
            </a:extLst>
          </p:cNvPr>
          <p:cNvSpPr txBox="1">
            <a:spLocks/>
          </p:cNvSpPr>
          <p:nvPr/>
        </p:nvSpPr>
        <p:spPr>
          <a:xfrm>
            <a:off x="542880" y="369000"/>
            <a:ext cx="9908632" cy="558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a:p>
            <a:endParaRPr lang="ru-RU" sz="3200" b="1" dirty="0"/>
          </a:p>
        </p:txBody>
      </p:sp>
      <p:sp>
        <p:nvSpPr>
          <p:cNvPr id="6" name="Равнобедренный треугольник 24">
            <a:extLst>
              <a:ext uri="{FF2B5EF4-FFF2-40B4-BE49-F238E27FC236}">
                <a16:creationId xmlns:a16="http://schemas.microsoft.com/office/drawing/2014/main" id="{0126F33B-581F-1C4B-8A89-1B335AC2AF96}"/>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Таблица 6">
            <a:extLst>
              <a:ext uri="{FF2B5EF4-FFF2-40B4-BE49-F238E27FC236}">
                <a16:creationId xmlns:a16="http://schemas.microsoft.com/office/drawing/2014/main" id="{E881520B-F325-A242-960F-3AC1BFC4122B}"/>
              </a:ext>
            </a:extLst>
          </p:cNvPr>
          <p:cNvGraphicFramePr>
            <a:graphicFrameLocks noGrp="1"/>
          </p:cNvGraphicFramePr>
          <p:nvPr>
            <p:extLst>
              <p:ext uri="{D42A27DB-BD31-4B8C-83A1-F6EECF244321}">
                <p14:modId xmlns:p14="http://schemas.microsoft.com/office/powerpoint/2010/main" val="2225179508"/>
              </p:ext>
            </p:extLst>
          </p:nvPr>
        </p:nvGraphicFramePr>
        <p:xfrm>
          <a:off x="162225" y="795853"/>
          <a:ext cx="2695620" cy="569314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69314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8" name="Прямоугольник 7">
            <a:extLst>
              <a:ext uri="{FF2B5EF4-FFF2-40B4-BE49-F238E27FC236}">
                <a16:creationId xmlns:a16="http://schemas.microsoft.com/office/drawing/2014/main" id="{EAA759FB-09C0-A649-B2FA-F644D0CCF867}"/>
              </a:ext>
            </a:extLst>
          </p:cNvPr>
          <p:cNvSpPr/>
          <p:nvPr/>
        </p:nvSpPr>
        <p:spPr>
          <a:xfrm>
            <a:off x="2999656" y="996514"/>
            <a:ext cx="8910000" cy="5006499"/>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Показатель «Информированность о финансовой системе» находится на уровне </a:t>
            </a:r>
            <a:r>
              <a:rPr lang="ru-RU" b="1" dirty="0">
                <a:solidFill>
                  <a:schemeClr val="tx1"/>
                </a:solidFill>
              </a:rPr>
              <a:t>19,3 </a:t>
            </a:r>
            <a:r>
              <a:rPr lang="en-US" b="1" dirty="0">
                <a:solidFill>
                  <a:schemeClr val="tx1"/>
                </a:solidFill>
              </a:rPr>
              <a:t>%</a:t>
            </a:r>
            <a:r>
              <a:rPr lang="ru-RU" sz="1600" dirty="0">
                <a:solidFill>
                  <a:schemeClr val="tx1"/>
                </a:solidFill>
              </a:rPr>
              <a:t>. </a:t>
            </a:r>
          </a:p>
          <a:p>
            <a:pPr algn="just">
              <a:spcBef>
                <a:spcPts val="400"/>
              </a:spcBef>
            </a:pPr>
            <a:r>
              <a:rPr lang="ru-RU" sz="1600" dirty="0">
                <a:solidFill>
                  <a:schemeClr val="tx1"/>
                </a:solidFill>
              </a:rPr>
              <a:t>На территории восьми областей данный показатель находится  на уровне выше среднего. Молодая аудитория (до 39 лет), мужчины и работающее население имеют относительно более высокий уровень информированности о финансовой системе Казахстана. Также более высокий уровень информированности о финансовой системе страны имеют респонденты с высшим образованием и доходом выше среднего. Высокий уровень показателя также наблюдался среди тех, кто состоит в браке.</a:t>
            </a:r>
          </a:p>
          <a:p>
            <a:pPr algn="just">
              <a:spcBef>
                <a:spcPts val="400"/>
              </a:spcBef>
            </a:pPr>
            <a:r>
              <a:rPr lang="ru-RU" sz="1600" dirty="0">
                <a:solidFill>
                  <a:schemeClr val="tx1"/>
                </a:solidFill>
                <a:ea typeface="Calibri" panose="020F0502020204030204" pitchFamily="34" charset="0"/>
                <a:cs typeface="Times New Roman" panose="02020603050405020304" pitchFamily="18" charset="0"/>
              </a:rPr>
              <a:t>На вопрос о том, какие банки знают опрашиваемые, хотя бы по названию, независимо от того, пользовались ли они их услугами или нет, респонденты чаще всего называли «Народный банк Казахстана» – 61,9 %, «Kaspi Bank» – 45,7 %, «Сбербанк» – 41,8 %, «Jysan Bank» – 30,1 %, «АТФБанк» – 17,3 %. На вопрос о том, услугами каких банков пользуются участники анкетирования в настоящее время, ответы распределились следующим образом: «Kaspi Bank» – 61,4 %, «Народный Банк Казахстана» – 32,8%, «Жилстройсбербанк» (в наст. время «Отбасы банк») – 14,5 %, «Сбербанк» – 13,4 %, «Евразийский банк» – 12,9 %. </a:t>
            </a:r>
          </a:p>
          <a:p>
            <a:pPr algn="just">
              <a:spcBef>
                <a:spcPts val="400"/>
              </a:spcBef>
            </a:pPr>
            <a:r>
              <a:rPr lang="ru-RU" sz="1600" dirty="0">
                <a:solidFill>
                  <a:schemeClr val="tx1"/>
                </a:solidFill>
              </a:rPr>
              <a:t>В среднем аудитория знает 4 действующих банков в Казахстане, при этом обычно является клиентом одного из этих банков. Лидеры по показателям знания и пользования – </a:t>
            </a:r>
            <a:r>
              <a:rPr lang="ru-RU" sz="1600" dirty="0">
                <a:solidFill>
                  <a:schemeClr val="tx1"/>
                </a:solidFill>
                <a:ea typeface="Calibri" panose="020F0502020204030204" pitchFamily="34" charset="0"/>
                <a:cs typeface="Times New Roman" panose="02020603050405020304" pitchFamily="18" charset="0"/>
              </a:rPr>
              <a:t>Kaspi Bank </a:t>
            </a:r>
            <a:r>
              <a:rPr lang="ru-RU" sz="1600" dirty="0">
                <a:solidFill>
                  <a:schemeClr val="tx1"/>
                </a:solidFill>
              </a:rPr>
              <a:t>и </a:t>
            </a:r>
            <a:r>
              <a:rPr lang="en-US" sz="1600" dirty="0">
                <a:solidFill>
                  <a:schemeClr val="tx1"/>
                </a:solidFill>
              </a:rPr>
              <a:t>Halyk Bank</a:t>
            </a:r>
            <a:r>
              <a:rPr lang="ru-RU" sz="1600" dirty="0">
                <a:solidFill>
                  <a:schemeClr val="tx1"/>
                </a:solidFill>
              </a:rPr>
              <a:t>. </a:t>
            </a:r>
          </a:p>
          <a:p>
            <a:pPr algn="just">
              <a:spcBef>
                <a:spcPts val="400"/>
              </a:spcBef>
            </a:pPr>
            <a:r>
              <a:rPr lang="ru-RU" sz="1600" dirty="0">
                <a:solidFill>
                  <a:schemeClr val="tx1"/>
                </a:solidFill>
              </a:rPr>
              <a:t>Старшая аудитория (60+), домохозяйки и пенсионеры в среднем знает меньшее количество банков. Среди учащихся/студентов больше доля тех, кто не является клиентов ни одного из банков.</a:t>
            </a:r>
          </a:p>
        </p:txBody>
      </p:sp>
    </p:spTree>
    <p:extLst>
      <p:ext uri="{BB962C8B-B14F-4D97-AF65-F5344CB8AC3E}">
        <p14:creationId xmlns:p14="http://schemas.microsoft.com/office/powerpoint/2010/main" val="408480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34C1E1B-FBEC-954D-95F8-50587610DDFD}"/>
              </a:ext>
            </a:extLst>
          </p:cNvPr>
          <p:cNvSpPr>
            <a:spLocks noGrp="1"/>
          </p:cNvSpPr>
          <p:nvPr>
            <p:ph type="sldNum" sz="quarter" idx="12"/>
          </p:nvPr>
        </p:nvSpPr>
        <p:spPr/>
        <p:txBody>
          <a:bodyPr/>
          <a:lstStyle/>
          <a:p>
            <a:fld id="{36AE403C-4EB7-40BC-9395-955F62C492F5}" type="slidenum">
              <a:rPr lang="ru-RU" smtClean="0"/>
              <a:pPr/>
              <a:t>77</a:t>
            </a:fld>
            <a:endParaRPr lang="ru-RU" dirty="0"/>
          </a:p>
        </p:txBody>
      </p:sp>
      <p:sp>
        <p:nvSpPr>
          <p:cNvPr id="5" name="Заголовок 4">
            <a:extLst>
              <a:ext uri="{FF2B5EF4-FFF2-40B4-BE49-F238E27FC236}">
                <a16:creationId xmlns:a16="http://schemas.microsoft.com/office/drawing/2014/main" id="{447EEEC8-52AE-1E46-8A05-43E3AB706248}"/>
              </a:ext>
            </a:extLst>
          </p:cNvPr>
          <p:cNvSpPr txBox="1">
            <a:spLocks/>
          </p:cNvSpPr>
          <p:nvPr/>
        </p:nvSpPr>
        <p:spPr>
          <a:xfrm>
            <a:off x="542880" y="369000"/>
            <a:ext cx="9908632" cy="558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Информированность о финансовой  системе</a:t>
            </a:r>
          </a:p>
          <a:p>
            <a:endParaRPr lang="ru-RU" sz="3200" b="1" dirty="0"/>
          </a:p>
        </p:txBody>
      </p:sp>
      <p:sp>
        <p:nvSpPr>
          <p:cNvPr id="6" name="Равнобедренный треугольник 24">
            <a:extLst>
              <a:ext uri="{FF2B5EF4-FFF2-40B4-BE49-F238E27FC236}">
                <a16:creationId xmlns:a16="http://schemas.microsoft.com/office/drawing/2014/main" id="{0126F33B-581F-1C4B-8A89-1B335AC2AF96}"/>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Таблица 6">
            <a:extLst>
              <a:ext uri="{FF2B5EF4-FFF2-40B4-BE49-F238E27FC236}">
                <a16:creationId xmlns:a16="http://schemas.microsoft.com/office/drawing/2014/main" id="{E881520B-F325-A242-960F-3AC1BFC4122B}"/>
              </a:ext>
            </a:extLst>
          </p:cNvPr>
          <p:cNvGraphicFramePr>
            <a:graphicFrameLocks noGrp="1"/>
          </p:cNvGraphicFramePr>
          <p:nvPr>
            <p:extLst/>
          </p:nvPr>
        </p:nvGraphicFramePr>
        <p:xfrm>
          <a:off x="162225"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8" name="Прямоугольник 7">
            <a:extLst>
              <a:ext uri="{FF2B5EF4-FFF2-40B4-BE49-F238E27FC236}">
                <a16:creationId xmlns:a16="http://schemas.microsoft.com/office/drawing/2014/main" id="{EAA759FB-09C0-A649-B2FA-F644D0CCF867}"/>
              </a:ext>
            </a:extLst>
          </p:cNvPr>
          <p:cNvSpPr/>
          <p:nvPr/>
        </p:nvSpPr>
        <p:spPr>
          <a:xfrm>
            <a:off x="2999656" y="918963"/>
            <a:ext cx="8910000" cy="5273238"/>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37 % респондентов считают, что если у клиента банка или страховой компании возникнут проблемы, то только государство сможет и обязано решить эти проблемы.</a:t>
            </a:r>
          </a:p>
          <a:p>
            <a:pPr algn="just">
              <a:spcBef>
                <a:spcPts val="400"/>
              </a:spcBef>
            </a:pPr>
            <a:r>
              <a:rPr lang="ru-RU" sz="1600" dirty="0">
                <a:solidFill>
                  <a:schemeClr val="tx1"/>
                </a:solidFill>
              </a:rPr>
              <a:t>18,8 % считают, что если  банк обанкротится это будет проблемой  только  вкладчиков.</a:t>
            </a:r>
          </a:p>
          <a:p>
            <a:pPr algn="just">
              <a:spcBef>
                <a:spcPts val="400"/>
              </a:spcBef>
            </a:pPr>
            <a:r>
              <a:rPr lang="ru-RU" sz="1600" dirty="0">
                <a:solidFill>
                  <a:schemeClr val="tx1"/>
                </a:solidFill>
              </a:rPr>
              <a:t>Результаты опроса показали, что 35,6 % знают о работе Департамента по защите прав потребителей финансовых услуг Агентства РК по регулированию и развитию финансового рынка, 28,3% считают, что нужно обращаться к адвокату, юристу в сфере защиты прав человека, 20,1 % считают, что им помогут в НПО по защите прав потребителей, 14,4 % обратились бы в районный или городской суд по месту жительства и 1,7 % указали, что их права потребителя не нарушались. Только 22 % респондентов считают, что финансовым организациям Казахстана можно доверять.</a:t>
            </a:r>
            <a:r>
              <a:rPr lang="en-US" sz="1600" dirty="0">
                <a:solidFill>
                  <a:schemeClr val="tx1"/>
                </a:solidFill>
              </a:rPr>
              <a:t> </a:t>
            </a:r>
            <a:r>
              <a:rPr lang="ru-RU" sz="1600" dirty="0">
                <a:solidFill>
                  <a:schemeClr val="tx1"/>
                </a:solidFill>
              </a:rPr>
              <a:t>Так же 22 % считают, что хорошо разбираются в  том, какие банки и страховые компании работают на  рынке и  хорошо разбираются в  банковских и страховых услугах.</a:t>
            </a:r>
          </a:p>
          <a:p>
            <a:pPr algn="just">
              <a:spcBef>
                <a:spcPts val="400"/>
              </a:spcBef>
            </a:pPr>
            <a:r>
              <a:rPr lang="ru-RU" sz="1600" dirty="0">
                <a:solidFill>
                  <a:schemeClr val="tx1"/>
                </a:solidFill>
              </a:rPr>
              <a:t>Порядка 60 % опрошенных казахстанцев хорошо понимают, какие банки могут выдавать населению потребительские кредиты, платежные карты, открывать депозиты, а какие следят за финансовой системой страны, отвечают за эмиссию денег, возвращают вклады населению, в случае банкротства банка. Но, тем не менее, порядка 40 % опрошенных плохо понимают различия в функционале коммерческих банков второго уровня и Национального банка Казахстана.</a:t>
            </a:r>
          </a:p>
          <a:p>
            <a:pPr algn="just">
              <a:spcBef>
                <a:spcPts val="400"/>
              </a:spcBef>
            </a:pPr>
            <a:r>
              <a:rPr lang="ru-RU" sz="1600" dirty="0">
                <a:solidFill>
                  <a:schemeClr val="tx1"/>
                </a:solidFill>
              </a:rPr>
              <a:t>Большая часть участников анкетирования на все восемь утверждений анкеты, как правило, ставила оценку «3». Это говорит о неуверенности в знаниях касательно работы финансовой и системы Казахстана, о невысоком уровне доверия к ней, о сомнениях в собственной информированности относительно финансовой грамотности.</a:t>
            </a:r>
          </a:p>
        </p:txBody>
      </p:sp>
    </p:spTree>
    <p:extLst>
      <p:ext uri="{BB962C8B-B14F-4D97-AF65-F5344CB8AC3E}">
        <p14:creationId xmlns:p14="http://schemas.microsoft.com/office/powerpoint/2010/main" val="2408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B5A406-976B-FA48-8C11-6B5F35ACE62C}"/>
              </a:ext>
            </a:extLst>
          </p:cNvPr>
          <p:cNvSpPr>
            <a:spLocks noGrp="1"/>
          </p:cNvSpPr>
          <p:nvPr>
            <p:ph type="sldNum" sz="quarter" idx="12"/>
          </p:nvPr>
        </p:nvSpPr>
        <p:spPr>
          <a:xfrm>
            <a:off x="9201000" y="6354000"/>
            <a:ext cx="2743200" cy="365125"/>
          </a:xfrm>
        </p:spPr>
        <p:txBody>
          <a:bodyPr/>
          <a:lstStyle/>
          <a:p>
            <a:fld id="{36AE403C-4EB7-40BC-9395-955F62C492F5}" type="slidenum">
              <a:rPr lang="ru-RU" smtClean="0"/>
              <a:pPr/>
              <a:t>78</a:t>
            </a:fld>
            <a:endParaRPr lang="ru-RU" dirty="0"/>
          </a:p>
        </p:txBody>
      </p:sp>
      <p:sp>
        <p:nvSpPr>
          <p:cNvPr id="5" name="Заголовок 4">
            <a:extLst>
              <a:ext uri="{FF2B5EF4-FFF2-40B4-BE49-F238E27FC236}">
                <a16:creationId xmlns:a16="http://schemas.microsoft.com/office/drawing/2014/main" id="{C7F38EA7-04B9-4547-AE13-6F6EE9C5001E}"/>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6" name="Равнобедренный треугольник 24">
            <a:extLst>
              <a:ext uri="{FF2B5EF4-FFF2-40B4-BE49-F238E27FC236}">
                <a16:creationId xmlns:a16="http://schemas.microsoft.com/office/drawing/2014/main" id="{F9D258CD-23CF-1649-8E81-6A7E77043541}"/>
              </a:ext>
            </a:extLst>
          </p:cNvPr>
          <p:cNvSpPr/>
          <p:nvPr/>
        </p:nvSpPr>
        <p:spPr>
          <a:xfrm rot="5400000">
            <a:off x="193156" y="21929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1513A27D-B570-054A-8DAD-8C7EE47E86EF}"/>
              </a:ext>
            </a:extLst>
          </p:cNvPr>
          <p:cNvSpPr/>
          <p:nvPr/>
        </p:nvSpPr>
        <p:spPr>
          <a:xfrm>
            <a:off x="246000" y="666109"/>
            <a:ext cx="11487189" cy="2092881"/>
          </a:xfrm>
          <a:prstGeom prst="rect">
            <a:avLst/>
          </a:prstGeom>
          <a:solidFill>
            <a:schemeClr val="accent1"/>
          </a:solidFill>
        </p:spPr>
        <p:txBody>
          <a:bodyPr wrap="square">
            <a:spAutoFit/>
          </a:bodyPr>
          <a:lstStyle/>
          <a:p>
            <a:pPr algn="just"/>
            <a:r>
              <a:rPr lang="ru-RU" sz="1600" dirty="0">
                <a:solidFill>
                  <a:schemeClr val="bg1"/>
                </a:solidFill>
              </a:rPr>
              <a:t>Финансовое образование способствует принятию грамотных решений, минимизирует риски и, тем самым, способно повысить финансовую безопасность. Низкий уровень финансовой грамотности и недостаточное понимание в области личных финансов может привести не только к банкротству, но и к неграмотному планированию выхода на пенсию, уязвимости к финансовым мошенничествам, чрезмерным долгам и социальным проблемам, включая депрессию и прочие личные проблемы.</a:t>
            </a:r>
          </a:p>
          <a:p>
            <a:pPr algn="just"/>
            <a:r>
              <a:rPr lang="ru-RU" sz="1600" dirty="0">
                <a:solidFill>
                  <a:schemeClr val="bg1"/>
                </a:solidFill>
              </a:rPr>
              <a:t>Финансовая культура в современном развитом и быстро меняющемся мире стала еще одним жизненно необходимым элементом в системе навыков и правил поведения. Финансовая грамотность позволит человеку не зависеть от обстоятельств, от воли  других  людей, системы. Образованный человек сам станет выбирать те пути в жизни, которые будут для него наиболее привлекательными, создавая материальную основу для дальнейшего развития общества.</a:t>
            </a:r>
          </a:p>
        </p:txBody>
      </p:sp>
      <p:graphicFrame>
        <p:nvGraphicFramePr>
          <p:cNvPr id="3" name="Таблица 2">
            <a:extLst>
              <a:ext uri="{FF2B5EF4-FFF2-40B4-BE49-F238E27FC236}">
                <a16:creationId xmlns:a16="http://schemas.microsoft.com/office/drawing/2014/main" id="{B4DBA976-D6C6-3845-9A66-1695C7D03EB8}"/>
              </a:ext>
            </a:extLst>
          </p:cNvPr>
          <p:cNvGraphicFramePr>
            <a:graphicFrameLocks noGrp="1"/>
          </p:cNvGraphicFramePr>
          <p:nvPr>
            <p:extLst>
              <p:ext uri="{D42A27DB-BD31-4B8C-83A1-F6EECF244321}">
                <p14:modId xmlns:p14="http://schemas.microsoft.com/office/powerpoint/2010/main" val="518698872"/>
              </p:ext>
            </p:extLst>
          </p:nvPr>
        </p:nvGraphicFramePr>
        <p:xfrm>
          <a:off x="246000" y="2927062"/>
          <a:ext cx="7289998" cy="3609500"/>
        </p:xfrm>
        <a:graphic>
          <a:graphicData uri="http://schemas.openxmlformats.org/drawingml/2006/table">
            <a:tbl>
              <a:tblPr>
                <a:tableStyleId>{5C22544A-7EE6-4342-B048-85BDC9FD1C3A}</a:tableStyleId>
              </a:tblPr>
              <a:tblGrid>
                <a:gridCol w="1447659">
                  <a:extLst>
                    <a:ext uri="{9D8B030D-6E8A-4147-A177-3AD203B41FA5}">
                      <a16:colId xmlns:a16="http://schemas.microsoft.com/office/drawing/2014/main" val="4163734933"/>
                    </a:ext>
                  </a:extLst>
                </a:gridCol>
                <a:gridCol w="1034042">
                  <a:extLst>
                    <a:ext uri="{9D8B030D-6E8A-4147-A177-3AD203B41FA5}">
                      <a16:colId xmlns:a16="http://schemas.microsoft.com/office/drawing/2014/main" val="2595495100"/>
                    </a:ext>
                  </a:extLst>
                </a:gridCol>
                <a:gridCol w="703912">
                  <a:extLst>
                    <a:ext uri="{9D8B030D-6E8A-4147-A177-3AD203B41FA5}">
                      <a16:colId xmlns:a16="http://schemas.microsoft.com/office/drawing/2014/main" val="759860729"/>
                    </a:ext>
                  </a:extLst>
                </a:gridCol>
                <a:gridCol w="632097">
                  <a:extLst>
                    <a:ext uri="{9D8B030D-6E8A-4147-A177-3AD203B41FA5}">
                      <a16:colId xmlns:a16="http://schemas.microsoft.com/office/drawing/2014/main" val="1851455134"/>
                    </a:ext>
                  </a:extLst>
                </a:gridCol>
                <a:gridCol w="338926">
                  <a:extLst>
                    <a:ext uri="{9D8B030D-6E8A-4147-A177-3AD203B41FA5}">
                      <a16:colId xmlns:a16="http://schemas.microsoft.com/office/drawing/2014/main" val="2280976022"/>
                    </a:ext>
                  </a:extLst>
                </a:gridCol>
                <a:gridCol w="456773">
                  <a:extLst>
                    <a:ext uri="{9D8B030D-6E8A-4147-A177-3AD203B41FA5}">
                      <a16:colId xmlns:a16="http://schemas.microsoft.com/office/drawing/2014/main" val="769552040"/>
                    </a:ext>
                  </a:extLst>
                </a:gridCol>
                <a:gridCol w="411096">
                  <a:extLst>
                    <a:ext uri="{9D8B030D-6E8A-4147-A177-3AD203B41FA5}">
                      <a16:colId xmlns:a16="http://schemas.microsoft.com/office/drawing/2014/main" val="4075510403"/>
                    </a:ext>
                  </a:extLst>
                </a:gridCol>
                <a:gridCol w="593807">
                  <a:extLst>
                    <a:ext uri="{9D8B030D-6E8A-4147-A177-3AD203B41FA5}">
                      <a16:colId xmlns:a16="http://schemas.microsoft.com/office/drawing/2014/main" val="225710742"/>
                    </a:ext>
                  </a:extLst>
                </a:gridCol>
                <a:gridCol w="456773">
                  <a:extLst>
                    <a:ext uri="{9D8B030D-6E8A-4147-A177-3AD203B41FA5}">
                      <a16:colId xmlns:a16="http://schemas.microsoft.com/office/drawing/2014/main" val="550343181"/>
                    </a:ext>
                  </a:extLst>
                </a:gridCol>
                <a:gridCol w="593807">
                  <a:extLst>
                    <a:ext uri="{9D8B030D-6E8A-4147-A177-3AD203B41FA5}">
                      <a16:colId xmlns:a16="http://schemas.microsoft.com/office/drawing/2014/main" val="3149020175"/>
                    </a:ext>
                  </a:extLst>
                </a:gridCol>
                <a:gridCol w="621106">
                  <a:extLst>
                    <a:ext uri="{9D8B030D-6E8A-4147-A177-3AD203B41FA5}">
                      <a16:colId xmlns:a16="http://schemas.microsoft.com/office/drawing/2014/main" val="971910425"/>
                    </a:ext>
                  </a:extLst>
                </a:gridCol>
              </a:tblGrid>
              <a:tr h="675835">
                <a:tc gridSpan="2">
                  <a:txBody>
                    <a:bodyPr/>
                    <a:lstStyle/>
                    <a:p>
                      <a:pPr algn="ctr"/>
                      <a:endParaRPr lang="ru-RU" sz="1000" b="1" dirty="0">
                        <a:solidFill>
                          <a:srgbClr val="7A4300"/>
                        </a:solidFill>
                      </a:endParaRPr>
                    </a:p>
                  </a:txBody>
                  <a:tcPr anchor="ctr">
                    <a:solidFill>
                      <a:schemeClr val="accent2">
                        <a:lumMod val="60000"/>
                        <a:lumOff val="40000"/>
                      </a:schemeClr>
                    </a:solidFill>
                  </a:tcPr>
                </a:tc>
                <a:tc hMerge="1">
                  <a:txBody>
                    <a:bodyPr/>
                    <a:lstStyle/>
                    <a:p>
                      <a:endParaRPr lang="ru-RU"/>
                    </a:p>
                  </a:txBody>
                  <a:tcPr/>
                </a:tc>
                <a:tc>
                  <a:txBody>
                    <a:bodyPr/>
                    <a:lstStyle/>
                    <a:p>
                      <a:pPr algn="ctr" fontAlgn="b"/>
                      <a:r>
                        <a:rPr lang="ru-RU" sz="1000" b="1" u="none" strike="noStrike" dirty="0">
                          <a:solidFill>
                            <a:srgbClr val="7A4300"/>
                          </a:solidFill>
                          <a:effectLst/>
                        </a:rPr>
                        <a:t>Частная компания</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Гос.</a:t>
                      </a:r>
                    </a:p>
                    <a:p>
                      <a:pPr algn="ctr" fontAlgn="b"/>
                      <a:r>
                        <a:rPr lang="ru-RU" sz="1000" b="1" u="none" strike="noStrike" dirty="0">
                          <a:solidFill>
                            <a:srgbClr val="7A4300"/>
                          </a:solidFill>
                          <a:effectLst/>
                        </a:rPr>
                        <a:t>учреждение</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ИП</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Самозаня-тость</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Студент</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Домохозяйка</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Пенсионер</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Временно не работаю</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Другое</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extLst>
                  <a:ext uri="{0D108BD9-81ED-4DB2-BD59-A6C34878D82A}">
                    <a16:rowId xmlns:a16="http://schemas.microsoft.com/office/drawing/2014/main" val="1908196576"/>
                  </a:ext>
                </a:extLst>
              </a:tr>
              <a:tr h="259179">
                <a:tc rowSpan="5">
                  <a:txBody>
                    <a:bodyPr/>
                    <a:lstStyle/>
                    <a:p>
                      <a:pPr algn="l" fontAlgn="t"/>
                      <a:r>
                        <a:rPr lang="ru-RU" sz="1000" b="1" u="none" strike="noStrike" dirty="0">
                          <a:solidFill>
                            <a:srgbClr val="7A4300"/>
                          </a:solidFill>
                          <a:effectLst/>
                        </a:rPr>
                        <a:t> Хватает ли вам информации и знаний об управлении своими финансами, о финансовой системе, инструментах и услугах?</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l" fontAlgn="t"/>
                      <a:r>
                        <a:rPr lang="ru-RU" sz="1000" b="1" u="none" strike="noStrike" dirty="0">
                          <a:solidFill>
                            <a:srgbClr val="7A4300"/>
                          </a:solidFill>
                          <a:effectLst/>
                        </a:rPr>
                        <a:t>Хватает информации и знаний</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28,1%</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24,5%</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38,6%</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25,3%</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29,3%</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32,4%</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23,1%</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50,0%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28,4%</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46527590"/>
                  </a:ext>
                </a:extLst>
              </a:tr>
              <a:tr h="259179">
                <a:tc vMerge="1">
                  <a:txBody>
                    <a:bodyPr/>
                    <a:lstStyle/>
                    <a:p>
                      <a:endParaRPr lang="ru-RU"/>
                    </a:p>
                  </a:txBody>
                  <a:tcPr/>
                </a:tc>
                <a:tc>
                  <a:txBody>
                    <a:bodyPr/>
                    <a:lstStyle/>
                    <a:p>
                      <a:pPr algn="l" fontAlgn="t"/>
                      <a:r>
                        <a:rPr lang="ru-RU" sz="1000" b="1" u="none" strike="noStrike" dirty="0">
                          <a:solidFill>
                            <a:srgbClr val="7A4300"/>
                          </a:solidFill>
                          <a:effectLst/>
                        </a:rPr>
                        <a:t>Не хватает информации и знаний</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26,6%</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35,6%</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26,3%</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32,7%</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56,1%</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37,8%</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51,3%</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36,0%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2859353425"/>
                  </a:ext>
                </a:extLst>
              </a:tr>
              <a:tr h="259179">
                <a:tc vMerge="1">
                  <a:txBody>
                    <a:bodyPr/>
                    <a:lstStyle/>
                    <a:p>
                      <a:endParaRPr lang="ru-RU"/>
                    </a:p>
                  </a:txBody>
                  <a:tcPr/>
                </a:tc>
                <a:tc>
                  <a:txBody>
                    <a:bodyPr/>
                    <a:lstStyle/>
                    <a:p>
                      <a:pPr algn="l" fontAlgn="t"/>
                      <a:r>
                        <a:rPr lang="ru-RU" sz="1000" b="1" u="none" strike="noStrike" dirty="0">
                          <a:solidFill>
                            <a:srgbClr val="7A4300"/>
                          </a:solidFill>
                          <a:effectLst/>
                        </a:rPr>
                        <a:t>Частично хватает информации и знаний</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48,4%</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42,9%</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36,8%</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48,7%</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17,1%</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32,4%</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28,2%</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25,0%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38,2%</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872050062"/>
                  </a:ext>
                </a:extLst>
              </a:tr>
              <a:tr h="634556">
                <a:tc vMerge="1">
                  <a:txBody>
                    <a:bodyPr/>
                    <a:lstStyle/>
                    <a:p>
                      <a:endParaRPr lang="ru-RU"/>
                    </a:p>
                  </a:txBody>
                  <a:tcPr/>
                </a:tc>
                <a:tc>
                  <a:txBody>
                    <a:bodyPr/>
                    <a:lstStyle/>
                    <a:p>
                      <a:pPr algn="l" fontAlgn="t"/>
                      <a:r>
                        <a:rPr lang="ru-RU" sz="1000" b="1" u="none" strike="noStrike" dirty="0">
                          <a:solidFill>
                            <a:srgbClr val="7A4300"/>
                          </a:solidFill>
                          <a:effectLst/>
                        </a:rPr>
                        <a:t>Навязывание дополнительных финансовых продуктов или услуг при получении кредита</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3348492248"/>
                  </a:ext>
                </a:extLst>
              </a:tr>
              <a:tr h="259179">
                <a:tc vMerge="1">
                  <a:txBody>
                    <a:bodyPr/>
                    <a:lstStyle/>
                    <a:p>
                      <a:endParaRPr lang="ru-RU"/>
                    </a:p>
                  </a:txBody>
                  <a:tcPr/>
                </a:tc>
                <a:tc>
                  <a:txBody>
                    <a:bodyPr/>
                    <a:lstStyle/>
                    <a:p>
                      <a:pPr algn="l" fontAlgn="t"/>
                      <a:r>
                        <a:rPr lang="ru-RU" sz="1000" b="1" u="none" strike="noStrike" dirty="0">
                          <a:solidFill>
                            <a:srgbClr val="7A4300"/>
                          </a:solidFill>
                          <a:effectLst/>
                        </a:rPr>
                        <a:t>Не нарушались права потребителя</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186486330"/>
                  </a:ext>
                </a:extLst>
              </a:tr>
            </a:tbl>
          </a:graphicData>
        </a:graphic>
      </p:graphicFrame>
      <p:pic>
        <p:nvPicPr>
          <p:cNvPr id="13" name="Рисунок 12">
            <a:extLst>
              <a:ext uri="{FF2B5EF4-FFF2-40B4-BE49-F238E27FC236}">
                <a16:creationId xmlns:a16="http://schemas.microsoft.com/office/drawing/2014/main" id="{738F0973-FAA7-B448-AAC2-9DCD18DD3B45}"/>
              </a:ext>
            </a:extLst>
          </p:cNvPr>
          <p:cNvPicPr>
            <a:picLocks noChangeAspect="1"/>
          </p:cNvPicPr>
          <p:nvPr/>
        </p:nvPicPr>
        <p:blipFill rotWithShape="1">
          <a:blip r:embed="rId2">
            <a:extLst>
              <a:ext uri="{28A0092B-C50C-407E-A947-70E740481C1C}">
                <a14:useLocalDpi xmlns:a14="http://schemas.microsoft.com/office/drawing/2010/main" val="0"/>
              </a:ext>
            </a:extLst>
          </a:blip>
          <a:srcRect l="5709" t="27034" r="31545" b="15879"/>
          <a:stretch/>
        </p:blipFill>
        <p:spPr>
          <a:xfrm>
            <a:off x="7638189" y="2927062"/>
            <a:ext cx="4095000" cy="3606607"/>
          </a:xfrm>
          <a:prstGeom prst="rect">
            <a:avLst/>
          </a:prstGeom>
        </p:spPr>
      </p:pic>
    </p:spTree>
    <p:extLst>
      <p:ext uri="{BB962C8B-B14F-4D97-AF65-F5344CB8AC3E}">
        <p14:creationId xmlns:p14="http://schemas.microsoft.com/office/powerpoint/2010/main" val="386407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B5A406-976B-FA48-8C11-6B5F35ACE62C}"/>
              </a:ext>
            </a:extLst>
          </p:cNvPr>
          <p:cNvSpPr>
            <a:spLocks noGrp="1"/>
          </p:cNvSpPr>
          <p:nvPr>
            <p:ph type="sldNum" sz="quarter" idx="12"/>
          </p:nvPr>
        </p:nvSpPr>
        <p:spPr>
          <a:xfrm>
            <a:off x="9201000" y="6354000"/>
            <a:ext cx="2743200" cy="365125"/>
          </a:xfrm>
        </p:spPr>
        <p:txBody>
          <a:bodyPr/>
          <a:lstStyle/>
          <a:p>
            <a:fld id="{36AE403C-4EB7-40BC-9395-955F62C492F5}" type="slidenum">
              <a:rPr lang="ru-RU" smtClean="0"/>
              <a:pPr/>
              <a:t>79</a:t>
            </a:fld>
            <a:endParaRPr lang="ru-RU" dirty="0"/>
          </a:p>
        </p:txBody>
      </p:sp>
      <p:sp>
        <p:nvSpPr>
          <p:cNvPr id="5" name="Заголовок 4">
            <a:extLst>
              <a:ext uri="{FF2B5EF4-FFF2-40B4-BE49-F238E27FC236}">
                <a16:creationId xmlns:a16="http://schemas.microsoft.com/office/drawing/2014/main" id="{C7F38EA7-04B9-4547-AE13-6F6EE9C5001E}"/>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6" name="Равнобедренный треугольник 24">
            <a:extLst>
              <a:ext uri="{FF2B5EF4-FFF2-40B4-BE49-F238E27FC236}">
                <a16:creationId xmlns:a16="http://schemas.microsoft.com/office/drawing/2014/main" id="{F9D258CD-23CF-1649-8E81-6A7E77043541}"/>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8" name="Диаграмма 7">
            <a:extLst>
              <a:ext uri="{FF2B5EF4-FFF2-40B4-BE49-F238E27FC236}">
                <a16:creationId xmlns:a16="http://schemas.microsoft.com/office/drawing/2014/main" id="{BEAFF46C-2BC6-B745-A53E-E15965E2CC6E}"/>
              </a:ext>
            </a:extLst>
          </p:cNvPr>
          <p:cNvGraphicFramePr/>
          <p:nvPr>
            <p:extLst>
              <p:ext uri="{D42A27DB-BD31-4B8C-83A1-F6EECF244321}">
                <p14:modId xmlns:p14="http://schemas.microsoft.com/office/powerpoint/2010/main" val="2356762319"/>
              </p:ext>
            </p:extLst>
          </p:nvPr>
        </p:nvGraphicFramePr>
        <p:xfrm>
          <a:off x="3496492" y="700400"/>
          <a:ext cx="8842684" cy="42750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a:extLst>
              <a:ext uri="{FF2B5EF4-FFF2-40B4-BE49-F238E27FC236}">
                <a16:creationId xmlns:a16="http://schemas.microsoft.com/office/drawing/2014/main" id="{66F4A6F9-BF3D-0D41-ACC8-50F5BA94CC84}"/>
              </a:ext>
            </a:extLst>
          </p:cNvPr>
          <p:cNvPicPr>
            <a:picLocks noChangeAspect="1"/>
          </p:cNvPicPr>
          <p:nvPr/>
        </p:nvPicPr>
        <p:blipFill>
          <a:blip r:embed="rId3"/>
          <a:stretch>
            <a:fillRect/>
          </a:stretch>
        </p:blipFill>
        <p:spPr>
          <a:xfrm>
            <a:off x="284337" y="833584"/>
            <a:ext cx="3177500" cy="1837970"/>
          </a:xfrm>
          <a:prstGeom prst="rect">
            <a:avLst/>
          </a:prstGeom>
        </p:spPr>
      </p:pic>
      <p:pic>
        <p:nvPicPr>
          <p:cNvPr id="11" name="Рисунок 10">
            <a:extLst>
              <a:ext uri="{FF2B5EF4-FFF2-40B4-BE49-F238E27FC236}">
                <a16:creationId xmlns:a16="http://schemas.microsoft.com/office/drawing/2014/main" id="{FB13FA46-7835-D346-8B05-DAA6E8AC70C8}"/>
              </a:ext>
            </a:extLst>
          </p:cNvPr>
          <p:cNvPicPr>
            <a:picLocks noChangeAspect="1"/>
          </p:cNvPicPr>
          <p:nvPr/>
        </p:nvPicPr>
        <p:blipFill>
          <a:blip r:embed="rId4"/>
          <a:stretch>
            <a:fillRect/>
          </a:stretch>
        </p:blipFill>
        <p:spPr>
          <a:xfrm>
            <a:off x="318129" y="4550163"/>
            <a:ext cx="3161035" cy="1755000"/>
          </a:xfrm>
          <a:prstGeom prst="rect">
            <a:avLst/>
          </a:prstGeom>
        </p:spPr>
      </p:pic>
      <p:sp>
        <p:nvSpPr>
          <p:cNvPr id="13" name="Прямоугольник 12">
            <a:extLst>
              <a:ext uri="{FF2B5EF4-FFF2-40B4-BE49-F238E27FC236}">
                <a16:creationId xmlns:a16="http://schemas.microsoft.com/office/drawing/2014/main" id="{93E376A8-A628-F642-A935-64FF03DA77DB}"/>
              </a:ext>
            </a:extLst>
          </p:cNvPr>
          <p:cNvSpPr/>
          <p:nvPr/>
        </p:nvSpPr>
        <p:spPr>
          <a:xfrm>
            <a:off x="3666000" y="4550837"/>
            <a:ext cx="8190000" cy="1754326"/>
          </a:xfrm>
          <a:prstGeom prst="rect">
            <a:avLst/>
          </a:prstGeom>
          <a:solidFill>
            <a:schemeClr val="accent2">
              <a:lumMod val="60000"/>
              <a:lumOff val="40000"/>
            </a:schemeClr>
          </a:solidFill>
          <a:ln>
            <a:solidFill>
              <a:schemeClr val="accent1"/>
            </a:solidFill>
          </a:ln>
        </p:spPr>
        <p:txBody>
          <a:bodyPr wrap="square">
            <a:spAutoFit/>
          </a:bodyPr>
          <a:lstStyle/>
          <a:p>
            <a:pPr algn="just"/>
            <a:r>
              <a:rPr lang="ru-RU" dirty="0">
                <a:solidFill>
                  <a:srgbClr val="7A4300"/>
                </a:solidFill>
              </a:rPr>
              <a:t>Только  28,6 % указали, что им хватает информации и знаний в области финансов. </a:t>
            </a:r>
            <a:r>
              <a:rPr lang="ru-RU" dirty="0">
                <a:solidFill>
                  <a:srgbClr val="7A4300"/>
                </a:solidFill>
                <a:ea typeface="Calibri" panose="020F0502020204030204" pitchFamily="34" charset="0"/>
              </a:rPr>
              <a:t>Большинство респондентов с Северо-Казахстанской области – 85 %, Туркестанской области – 66 % и Акмолинской области – 56 % ответили, что им хватает информации и знаний в данной сфере. Не хватает информации и знаний в сфере финансов жителям Мангистауской области – 52 %, Кызылординской области – 51 % и г. Шымкент – 50 %. </a:t>
            </a:r>
            <a:endParaRPr lang="ru-RU" dirty="0">
              <a:solidFill>
                <a:srgbClr val="7A4300"/>
              </a:solidFill>
            </a:endParaRPr>
          </a:p>
        </p:txBody>
      </p:sp>
    </p:spTree>
    <p:extLst>
      <p:ext uri="{BB962C8B-B14F-4D97-AF65-F5344CB8AC3E}">
        <p14:creationId xmlns:p14="http://schemas.microsoft.com/office/powerpoint/2010/main" val="169914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6AE403C-4EB7-40BC-9395-955F62C492F5}" type="slidenum">
              <a:rPr lang="ru-RU" smtClean="0"/>
              <a:pPr/>
              <a:t>8</a:t>
            </a:fld>
            <a:endParaRPr lang="ru-RU" dirty="0"/>
          </a:p>
        </p:txBody>
      </p:sp>
      <p:sp>
        <p:nvSpPr>
          <p:cNvPr id="5" name="Заголовок 4">
            <a:extLst>
              <a:ext uri="{FF2B5EF4-FFF2-40B4-BE49-F238E27FC236}">
                <a16:creationId xmlns:a16="http://schemas.microsoft.com/office/drawing/2014/main" id="{E22B360D-CFBD-A447-8D4B-C646E36EEF61}"/>
              </a:ext>
            </a:extLst>
          </p:cNvPr>
          <p:cNvSpPr>
            <a:spLocks noGrp="1"/>
          </p:cNvSpPr>
          <p:nvPr>
            <p:ph type="title"/>
          </p:nvPr>
        </p:nvSpPr>
        <p:spPr>
          <a:xfrm>
            <a:off x="838200" y="337425"/>
            <a:ext cx="10515600" cy="867930"/>
          </a:xfrm>
          <a:prstGeom prst="rect">
            <a:avLst/>
          </a:prstGeom>
        </p:spPr>
        <p:txBody>
          <a:bodyPr>
            <a:spAutoFit/>
          </a:bodyPr>
          <a:lstStyle/>
          <a:p>
            <a:pPr algn="just"/>
            <a:r>
              <a:rPr lang="ru-RU" sz="2800" b="1" dirty="0">
                <a:solidFill>
                  <a:srgbClr val="7A4300"/>
                </a:solidFill>
                <a:latin typeface="+mn-lt"/>
              </a:rPr>
              <a:t>Роль Агентства РК по регулированию и развитию финансового рынка в формировании компетенций по ФГ:</a:t>
            </a:r>
          </a:p>
        </p:txBody>
      </p:sp>
      <p:sp>
        <p:nvSpPr>
          <p:cNvPr id="6" name="Rectangle 7">
            <a:extLst>
              <a:ext uri="{FF2B5EF4-FFF2-40B4-BE49-F238E27FC236}">
                <a16:creationId xmlns:a16="http://schemas.microsoft.com/office/drawing/2014/main" id="{89DCED04-DBF1-0648-8C00-E448E3EE3E96}"/>
              </a:ext>
            </a:extLst>
          </p:cNvPr>
          <p:cNvSpPr>
            <a:spLocks noGrp="1"/>
          </p:cNvSpPr>
          <p:nvPr>
            <p:ph idx="1"/>
          </p:nvPr>
        </p:nvSpPr>
        <p:spPr bwMode="gray">
          <a:xfrm>
            <a:off x="838200" y="1500174"/>
            <a:ext cx="10586392" cy="5000660"/>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normAutofit/>
          </a:bodyPr>
          <a:lstStyle/>
          <a:p>
            <a:pPr marL="0" indent="0" algn="just">
              <a:buNone/>
            </a:pPr>
            <a:r>
              <a:rPr lang="ru-RU" sz="2600" dirty="0">
                <a:solidFill>
                  <a:srgbClr val="7A4300"/>
                </a:solidFill>
              </a:rPr>
              <a:t>1) Организация системы мониторинга и проведение социологических исследований в области ФГ населения;</a:t>
            </a:r>
          </a:p>
          <a:p>
            <a:pPr marL="0" indent="0" algn="just">
              <a:buNone/>
            </a:pPr>
            <a:r>
              <a:rPr lang="ru-RU" sz="2600" dirty="0">
                <a:solidFill>
                  <a:srgbClr val="7A4300"/>
                </a:solidFill>
              </a:rPr>
              <a:t>2) Разработка и реализация национальной стратегии  по ФГ населения;</a:t>
            </a:r>
          </a:p>
          <a:p>
            <a:pPr marL="0" indent="0" algn="just">
              <a:buNone/>
            </a:pPr>
            <a:r>
              <a:rPr lang="ru-RU" sz="2600" dirty="0">
                <a:solidFill>
                  <a:srgbClr val="7A4300"/>
                </a:solidFill>
              </a:rPr>
              <a:t>3) Разработка и внедрение стандартов по ФГ;</a:t>
            </a:r>
          </a:p>
          <a:p>
            <a:pPr marL="0" indent="0" algn="just">
              <a:buNone/>
            </a:pPr>
            <a:r>
              <a:rPr lang="ru-RU" sz="2600" dirty="0">
                <a:solidFill>
                  <a:srgbClr val="7A4300"/>
                </a:solidFill>
              </a:rPr>
              <a:t>4) Распространение информации по ФГ (создание и поддержание единых каналов распространения);</a:t>
            </a:r>
          </a:p>
          <a:p>
            <a:pPr marL="0" indent="0" algn="just">
              <a:buNone/>
            </a:pPr>
            <a:r>
              <a:rPr lang="ru-RU" sz="2600" dirty="0">
                <a:solidFill>
                  <a:srgbClr val="7A4300"/>
                </a:solidFill>
              </a:rPr>
              <a:t>5) Координация действий субъектов, осуществляющих информационно-образовательные программы, с целью снижения издержек, возникающих при дублировании действий;</a:t>
            </a:r>
          </a:p>
          <a:p>
            <a:pPr marL="0" indent="0" algn="just">
              <a:buNone/>
            </a:pPr>
            <a:r>
              <a:rPr lang="ru-RU" sz="2600" dirty="0">
                <a:solidFill>
                  <a:srgbClr val="7A4300"/>
                </a:solidFill>
              </a:rPr>
              <a:t>6) Оценка результатов, анализ проводимой работы.</a:t>
            </a:r>
          </a:p>
          <a:p>
            <a:pPr fontAlgn="ctr"/>
            <a:endParaRPr lang="ru-RU" sz="1050" b="1" i="1" dirty="0">
              <a:solidFill>
                <a:srgbClr val="7A4300"/>
              </a:solidFill>
            </a:endParaRPr>
          </a:p>
        </p:txBody>
      </p:sp>
      <p:sp>
        <p:nvSpPr>
          <p:cNvPr id="7" name="Равнобедренный треугольник 24">
            <a:extLst>
              <a:ext uri="{FF2B5EF4-FFF2-40B4-BE49-F238E27FC236}">
                <a16:creationId xmlns:a16="http://schemas.microsoft.com/office/drawing/2014/main" id="{922EC1F0-510E-465E-AFFF-B7891113858D}"/>
              </a:ext>
            </a:extLst>
          </p:cNvPr>
          <p:cNvSpPr/>
          <p:nvPr/>
        </p:nvSpPr>
        <p:spPr>
          <a:xfrm rot="5400000">
            <a:off x="351718" y="386419"/>
            <a:ext cx="498869" cy="45628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B5A406-976B-FA48-8C11-6B5F35ACE62C}"/>
              </a:ext>
            </a:extLst>
          </p:cNvPr>
          <p:cNvSpPr>
            <a:spLocks noGrp="1"/>
          </p:cNvSpPr>
          <p:nvPr>
            <p:ph type="sldNum" sz="quarter" idx="12"/>
          </p:nvPr>
        </p:nvSpPr>
        <p:spPr>
          <a:xfrm>
            <a:off x="9201000" y="6354000"/>
            <a:ext cx="2743200" cy="365125"/>
          </a:xfrm>
        </p:spPr>
        <p:txBody>
          <a:bodyPr/>
          <a:lstStyle/>
          <a:p>
            <a:fld id="{36AE403C-4EB7-40BC-9395-955F62C492F5}" type="slidenum">
              <a:rPr lang="ru-RU" smtClean="0"/>
              <a:pPr/>
              <a:t>80</a:t>
            </a:fld>
            <a:endParaRPr lang="ru-RU" dirty="0"/>
          </a:p>
        </p:txBody>
      </p:sp>
      <p:sp>
        <p:nvSpPr>
          <p:cNvPr id="5" name="Заголовок 4">
            <a:extLst>
              <a:ext uri="{FF2B5EF4-FFF2-40B4-BE49-F238E27FC236}">
                <a16:creationId xmlns:a16="http://schemas.microsoft.com/office/drawing/2014/main" id="{C7F38EA7-04B9-4547-AE13-6F6EE9C5001E}"/>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6" name="Равнобедренный треугольник 24">
            <a:extLst>
              <a:ext uri="{FF2B5EF4-FFF2-40B4-BE49-F238E27FC236}">
                <a16:creationId xmlns:a16="http://schemas.microsoft.com/office/drawing/2014/main" id="{F9D258CD-23CF-1649-8E81-6A7E77043541}"/>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a:extLst>
              <a:ext uri="{FF2B5EF4-FFF2-40B4-BE49-F238E27FC236}">
                <a16:creationId xmlns:a16="http://schemas.microsoft.com/office/drawing/2014/main" id="{C6EF555E-3C14-0246-8CCA-3FEFA82FBA1B}"/>
              </a:ext>
            </a:extLst>
          </p:cNvPr>
          <p:cNvSpPr/>
          <p:nvPr/>
        </p:nvSpPr>
        <p:spPr>
          <a:xfrm>
            <a:off x="340380" y="983908"/>
            <a:ext cx="2491563" cy="923330"/>
          </a:xfrm>
          <a:prstGeom prst="rect">
            <a:avLst/>
          </a:prstGeom>
        </p:spPr>
        <p:txBody>
          <a:bodyPr wrap="square">
            <a:spAutoFit/>
          </a:bodyPr>
          <a:lstStyle/>
          <a:p>
            <a:r>
              <a:rPr lang="ru-RU" b="1" dirty="0">
                <a:solidFill>
                  <a:schemeClr val="accent1"/>
                </a:solidFill>
              </a:rPr>
              <a:t>Какой именно информации вам не хватает?</a:t>
            </a:r>
          </a:p>
        </p:txBody>
      </p:sp>
      <p:graphicFrame>
        <p:nvGraphicFramePr>
          <p:cNvPr id="18" name="Диаграмма 17">
            <a:extLst>
              <a:ext uri="{FF2B5EF4-FFF2-40B4-BE49-F238E27FC236}">
                <a16:creationId xmlns:a16="http://schemas.microsoft.com/office/drawing/2014/main" id="{86326C0B-0C7C-CF45-84D6-80068013001C}"/>
              </a:ext>
            </a:extLst>
          </p:cNvPr>
          <p:cNvGraphicFramePr/>
          <p:nvPr>
            <p:extLst>
              <p:ext uri="{D42A27DB-BD31-4B8C-83A1-F6EECF244321}">
                <p14:modId xmlns:p14="http://schemas.microsoft.com/office/powerpoint/2010/main" val="3587812075"/>
              </p:ext>
            </p:extLst>
          </p:nvPr>
        </p:nvGraphicFramePr>
        <p:xfrm>
          <a:off x="4333345" y="444886"/>
          <a:ext cx="6847655" cy="4715715"/>
        </p:xfrm>
        <a:graphic>
          <a:graphicData uri="http://schemas.openxmlformats.org/drawingml/2006/chart">
            <c:chart xmlns:c="http://schemas.openxmlformats.org/drawingml/2006/chart" xmlns:r="http://schemas.openxmlformats.org/officeDocument/2006/relationships" r:id="rId2"/>
          </a:graphicData>
        </a:graphic>
      </p:graphicFrame>
      <p:sp>
        <p:nvSpPr>
          <p:cNvPr id="29" name="Прямоугольник 28">
            <a:extLst>
              <a:ext uri="{FF2B5EF4-FFF2-40B4-BE49-F238E27FC236}">
                <a16:creationId xmlns:a16="http://schemas.microsoft.com/office/drawing/2014/main" id="{37C4EE05-8BC5-C545-9FB3-D97F5660999B}"/>
              </a:ext>
            </a:extLst>
          </p:cNvPr>
          <p:cNvSpPr/>
          <p:nvPr/>
        </p:nvSpPr>
        <p:spPr>
          <a:xfrm>
            <a:off x="2522071" y="2237037"/>
            <a:ext cx="1378904" cy="253916"/>
          </a:xfrm>
          <a:prstGeom prst="rect">
            <a:avLst/>
          </a:prstGeom>
        </p:spPr>
        <p:txBody>
          <a:bodyPr wrap="none">
            <a:spAutoFit/>
          </a:bodyPr>
          <a:lstStyle/>
          <a:p>
            <a:pPr fontAlgn="t"/>
            <a:r>
              <a:rPr lang="ru-RU" sz="1050" dirty="0"/>
              <a:t>Затрудняюсь сказать</a:t>
            </a:r>
            <a:endParaRPr lang="ru-RU" sz="1050" dirty="0">
              <a:solidFill>
                <a:srgbClr val="000000"/>
              </a:solidFill>
              <a:latin typeface="Arial" panose="020B0604020202020204" pitchFamily="34" charset="0"/>
            </a:endParaRPr>
          </a:p>
        </p:txBody>
      </p:sp>
      <p:sp>
        <p:nvSpPr>
          <p:cNvPr id="30" name="Прямоугольник 29">
            <a:extLst>
              <a:ext uri="{FF2B5EF4-FFF2-40B4-BE49-F238E27FC236}">
                <a16:creationId xmlns:a16="http://schemas.microsoft.com/office/drawing/2014/main" id="{9FE7B3BC-03FC-FB44-B0C7-678EB9456CA2}"/>
              </a:ext>
            </a:extLst>
          </p:cNvPr>
          <p:cNvSpPr/>
          <p:nvPr/>
        </p:nvSpPr>
        <p:spPr>
          <a:xfrm>
            <a:off x="1369351" y="2589331"/>
            <a:ext cx="2961067" cy="253916"/>
          </a:xfrm>
          <a:prstGeom prst="rect">
            <a:avLst/>
          </a:prstGeom>
        </p:spPr>
        <p:txBody>
          <a:bodyPr wrap="none">
            <a:spAutoFit/>
          </a:bodyPr>
          <a:lstStyle/>
          <a:p>
            <a:pPr fontAlgn="t"/>
            <a:r>
              <a:rPr lang="ru-RU" sz="1050" dirty="0"/>
              <a:t>О планировании и ведении семейного бюджета</a:t>
            </a:r>
            <a:endParaRPr lang="ru-RU" sz="1050" dirty="0">
              <a:solidFill>
                <a:srgbClr val="000000"/>
              </a:solidFill>
              <a:latin typeface="Arial" panose="020B0604020202020204" pitchFamily="34" charset="0"/>
            </a:endParaRPr>
          </a:p>
        </p:txBody>
      </p:sp>
      <p:sp>
        <p:nvSpPr>
          <p:cNvPr id="31" name="Прямоугольник 30">
            <a:extLst>
              <a:ext uri="{FF2B5EF4-FFF2-40B4-BE49-F238E27FC236}">
                <a16:creationId xmlns:a16="http://schemas.microsoft.com/office/drawing/2014/main" id="{260251C3-83A2-FC43-9EE9-1D670332B623}"/>
              </a:ext>
            </a:extLst>
          </p:cNvPr>
          <p:cNvSpPr/>
          <p:nvPr/>
        </p:nvSpPr>
        <p:spPr>
          <a:xfrm>
            <a:off x="1386632" y="2968391"/>
            <a:ext cx="2941831" cy="253916"/>
          </a:xfrm>
          <a:prstGeom prst="rect">
            <a:avLst/>
          </a:prstGeom>
        </p:spPr>
        <p:txBody>
          <a:bodyPr wrap="none">
            <a:spAutoFit/>
          </a:bodyPr>
          <a:lstStyle/>
          <a:p>
            <a:pPr fontAlgn="t"/>
            <a:r>
              <a:rPr lang="ru-RU" sz="1050" dirty="0"/>
              <a:t>О страховых продуктах и рынке страховых услуг</a:t>
            </a:r>
            <a:endParaRPr lang="ru-RU" sz="1050" dirty="0">
              <a:solidFill>
                <a:srgbClr val="000000"/>
              </a:solidFill>
              <a:latin typeface="Arial" panose="020B0604020202020204" pitchFamily="34" charset="0"/>
            </a:endParaRPr>
          </a:p>
        </p:txBody>
      </p:sp>
      <p:sp>
        <p:nvSpPr>
          <p:cNvPr id="32" name="Прямоугольник 31">
            <a:extLst>
              <a:ext uri="{FF2B5EF4-FFF2-40B4-BE49-F238E27FC236}">
                <a16:creationId xmlns:a16="http://schemas.microsoft.com/office/drawing/2014/main" id="{0534A3B6-7D9E-BA4C-8968-880D52FCF053}"/>
              </a:ext>
            </a:extLst>
          </p:cNvPr>
          <p:cNvSpPr/>
          <p:nvPr/>
        </p:nvSpPr>
        <p:spPr>
          <a:xfrm>
            <a:off x="1941623" y="3345698"/>
            <a:ext cx="2212465" cy="253916"/>
          </a:xfrm>
          <a:prstGeom prst="rect">
            <a:avLst/>
          </a:prstGeom>
        </p:spPr>
        <p:txBody>
          <a:bodyPr wrap="none">
            <a:spAutoFit/>
          </a:bodyPr>
          <a:lstStyle/>
          <a:p>
            <a:pPr fontAlgn="t"/>
            <a:r>
              <a:rPr lang="ru-RU" sz="1050" dirty="0"/>
              <a:t>Об инструментах фондового рынка</a:t>
            </a:r>
            <a:endParaRPr lang="ru-RU" sz="1050" dirty="0">
              <a:solidFill>
                <a:srgbClr val="000000"/>
              </a:solidFill>
              <a:latin typeface="Arial" panose="020B0604020202020204" pitchFamily="34" charset="0"/>
            </a:endParaRPr>
          </a:p>
        </p:txBody>
      </p:sp>
      <p:sp>
        <p:nvSpPr>
          <p:cNvPr id="33" name="Прямоугольник 32">
            <a:extLst>
              <a:ext uri="{FF2B5EF4-FFF2-40B4-BE49-F238E27FC236}">
                <a16:creationId xmlns:a16="http://schemas.microsoft.com/office/drawing/2014/main" id="{A9F1DF02-E21C-E04E-AB90-5BFEAE30D9FF}"/>
              </a:ext>
            </a:extLst>
          </p:cNvPr>
          <p:cNvSpPr/>
          <p:nvPr/>
        </p:nvSpPr>
        <p:spPr>
          <a:xfrm>
            <a:off x="357856" y="3723005"/>
            <a:ext cx="4280339" cy="253916"/>
          </a:xfrm>
          <a:prstGeom prst="rect">
            <a:avLst/>
          </a:prstGeom>
        </p:spPr>
        <p:txBody>
          <a:bodyPr wrap="none">
            <a:spAutoFit/>
          </a:bodyPr>
          <a:lstStyle/>
          <a:p>
            <a:pPr fontAlgn="t"/>
            <a:r>
              <a:rPr lang="ru-RU" sz="1050" dirty="0"/>
              <a:t>Информации о мероприятиях по повышению финансовой грамотности</a:t>
            </a:r>
            <a:endParaRPr lang="ru-RU" sz="1050" dirty="0">
              <a:solidFill>
                <a:srgbClr val="000000"/>
              </a:solidFill>
              <a:latin typeface="Arial" panose="020B0604020202020204" pitchFamily="34" charset="0"/>
            </a:endParaRPr>
          </a:p>
        </p:txBody>
      </p:sp>
      <p:sp>
        <p:nvSpPr>
          <p:cNvPr id="34" name="Прямоугольник 33">
            <a:extLst>
              <a:ext uri="{FF2B5EF4-FFF2-40B4-BE49-F238E27FC236}">
                <a16:creationId xmlns:a16="http://schemas.microsoft.com/office/drawing/2014/main" id="{5FE587EB-D641-744C-A5F6-D22A083926CF}"/>
              </a:ext>
            </a:extLst>
          </p:cNvPr>
          <p:cNvSpPr/>
          <p:nvPr/>
        </p:nvSpPr>
        <p:spPr>
          <a:xfrm>
            <a:off x="561986" y="4100312"/>
            <a:ext cx="3927678" cy="253916"/>
          </a:xfrm>
          <a:prstGeom prst="rect">
            <a:avLst/>
          </a:prstGeom>
        </p:spPr>
        <p:txBody>
          <a:bodyPr wrap="none">
            <a:spAutoFit/>
          </a:bodyPr>
          <a:lstStyle/>
          <a:p>
            <a:pPr fontAlgn="t"/>
            <a:r>
              <a:rPr lang="ru-RU" sz="1050" dirty="0"/>
              <a:t>Об особенностях различных видов банковских услуг и продуктов</a:t>
            </a:r>
            <a:endParaRPr lang="ru-RU" sz="1050" dirty="0">
              <a:solidFill>
                <a:srgbClr val="000000"/>
              </a:solidFill>
              <a:latin typeface="Arial" panose="020B0604020202020204" pitchFamily="34" charset="0"/>
            </a:endParaRPr>
          </a:p>
        </p:txBody>
      </p:sp>
      <p:sp>
        <p:nvSpPr>
          <p:cNvPr id="35" name="Прямоугольник 34">
            <a:extLst>
              <a:ext uri="{FF2B5EF4-FFF2-40B4-BE49-F238E27FC236}">
                <a16:creationId xmlns:a16="http://schemas.microsoft.com/office/drawing/2014/main" id="{19E1077C-A8A1-FE48-833C-E30C78D5BB6E}"/>
              </a:ext>
            </a:extLst>
          </p:cNvPr>
          <p:cNvSpPr/>
          <p:nvPr/>
        </p:nvSpPr>
        <p:spPr>
          <a:xfrm>
            <a:off x="765180" y="4501215"/>
            <a:ext cx="3672800" cy="253916"/>
          </a:xfrm>
          <a:prstGeom prst="rect">
            <a:avLst/>
          </a:prstGeom>
        </p:spPr>
        <p:txBody>
          <a:bodyPr wrap="none">
            <a:spAutoFit/>
          </a:bodyPr>
          <a:lstStyle/>
          <a:p>
            <a:pPr fontAlgn="t"/>
            <a:r>
              <a:rPr lang="ru-RU" sz="1050" dirty="0"/>
              <a:t>Информация о защите прав потребителей финансовых услуг</a:t>
            </a:r>
            <a:endParaRPr lang="ru-RU" sz="1050" dirty="0">
              <a:solidFill>
                <a:srgbClr val="000000"/>
              </a:solidFill>
              <a:latin typeface="Arial" panose="020B0604020202020204" pitchFamily="34" charset="0"/>
            </a:endParaRPr>
          </a:p>
        </p:txBody>
      </p:sp>
      <p:sp>
        <p:nvSpPr>
          <p:cNvPr id="36" name="Прямоугольник 35">
            <a:extLst>
              <a:ext uri="{FF2B5EF4-FFF2-40B4-BE49-F238E27FC236}">
                <a16:creationId xmlns:a16="http://schemas.microsoft.com/office/drawing/2014/main" id="{73521150-CC9C-4645-999F-28EC3A5B2EE7}"/>
              </a:ext>
            </a:extLst>
          </p:cNvPr>
          <p:cNvSpPr/>
          <p:nvPr/>
        </p:nvSpPr>
        <p:spPr>
          <a:xfrm>
            <a:off x="137880" y="4961107"/>
            <a:ext cx="11806320" cy="1354217"/>
          </a:xfrm>
          <a:prstGeom prst="rect">
            <a:avLst/>
          </a:prstGeom>
          <a:solidFill>
            <a:schemeClr val="accent2">
              <a:lumMod val="60000"/>
              <a:lumOff val="40000"/>
            </a:schemeClr>
          </a:solidFill>
        </p:spPr>
        <p:txBody>
          <a:bodyPr wrap="square">
            <a:spAutoFit/>
          </a:bodyPr>
          <a:lstStyle/>
          <a:p>
            <a:pPr algn="just"/>
            <a:r>
              <a:rPr lang="ru-RU" sz="1600" dirty="0">
                <a:ea typeface="Calibri" panose="020F0502020204030204" pitchFamily="34" charset="0"/>
                <a:cs typeface="Times New Roman" panose="02020603050405020304" pitchFamily="18" charset="0"/>
              </a:rPr>
              <a:t>На вопрос о том, какой именно информации не хватает респондентам, получены данные, что для большей части – 32% – не хватает информации о страховых продуктах и рынке страховых услуг, для 22,5% – об особенностях различных видов банковских услуг и продуктов, для 21,8% – о планировании и ведении семейного бюджета, для 21,4% – информации о мероприятиях по повышению финансовой грамотности, для 19,8% – об инструментах фондового рынка, для 15,9% – информации о защите прав потребителей финансовых услуг и 12,9% затруднились с ответом. </a:t>
            </a:r>
            <a:endParaRPr lang="ru-RU" sz="1600" dirty="0"/>
          </a:p>
        </p:txBody>
      </p:sp>
    </p:spTree>
    <p:extLst>
      <p:ext uri="{BB962C8B-B14F-4D97-AF65-F5344CB8AC3E}">
        <p14:creationId xmlns:p14="http://schemas.microsoft.com/office/powerpoint/2010/main" val="231273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B5A406-976B-FA48-8C11-6B5F35ACE62C}"/>
              </a:ext>
            </a:extLst>
          </p:cNvPr>
          <p:cNvSpPr>
            <a:spLocks noGrp="1"/>
          </p:cNvSpPr>
          <p:nvPr>
            <p:ph type="sldNum" sz="quarter" idx="12"/>
          </p:nvPr>
        </p:nvSpPr>
        <p:spPr>
          <a:xfrm>
            <a:off x="9201000" y="6354000"/>
            <a:ext cx="2743200" cy="365125"/>
          </a:xfrm>
        </p:spPr>
        <p:txBody>
          <a:bodyPr/>
          <a:lstStyle/>
          <a:p>
            <a:fld id="{36AE403C-4EB7-40BC-9395-955F62C492F5}" type="slidenum">
              <a:rPr lang="ru-RU" smtClean="0"/>
              <a:pPr/>
              <a:t>81</a:t>
            </a:fld>
            <a:endParaRPr lang="ru-RU" dirty="0"/>
          </a:p>
        </p:txBody>
      </p:sp>
      <p:sp>
        <p:nvSpPr>
          <p:cNvPr id="5" name="Заголовок 4">
            <a:extLst>
              <a:ext uri="{FF2B5EF4-FFF2-40B4-BE49-F238E27FC236}">
                <a16:creationId xmlns:a16="http://schemas.microsoft.com/office/drawing/2014/main" id="{C7F38EA7-04B9-4547-AE13-6F6EE9C5001E}"/>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6" name="Равнобедренный треугольник 24">
            <a:extLst>
              <a:ext uri="{FF2B5EF4-FFF2-40B4-BE49-F238E27FC236}">
                <a16:creationId xmlns:a16="http://schemas.microsoft.com/office/drawing/2014/main" id="{F9D258CD-23CF-1649-8E81-6A7E77043541}"/>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13" name="Group 69">
            <a:extLst>
              <a:ext uri="{FF2B5EF4-FFF2-40B4-BE49-F238E27FC236}">
                <a16:creationId xmlns:a16="http://schemas.microsoft.com/office/drawing/2014/main" id="{8E246663-515F-5641-975C-27131F8F9FC7}"/>
              </a:ext>
            </a:extLst>
          </p:cNvPr>
          <p:cNvGraphicFramePr>
            <a:graphicFrameLocks/>
          </p:cNvGraphicFramePr>
          <p:nvPr>
            <p:extLst/>
          </p:nvPr>
        </p:nvGraphicFramePr>
        <p:xfrm>
          <a:off x="-2127883" y="3699000"/>
          <a:ext cx="3714044" cy="3200202"/>
        </p:xfrm>
        <a:graphic>
          <a:graphicData uri="http://schemas.openxmlformats.org/drawingml/2006/table">
            <a:tbl>
              <a:tblPr>
                <a:tableStyleId>{68D230F3-CF80-4859-8CE7-A43EE81993B5}</a:tableStyleId>
              </a:tblPr>
              <a:tblGrid>
                <a:gridCol w="3714044">
                  <a:extLst>
                    <a:ext uri="{9D8B030D-6E8A-4147-A177-3AD203B41FA5}">
                      <a16:colId xmlns:a16="http://schemas.microsoft.com/office/drawing/2014/main" val="20000"/>
                    </a:ext>
                  </a:extLst>
                </a:gridCol>
              </a:tblGrid>
              <a:tr h="736736">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7356">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20350">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90021">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5739">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6" name="Прямоугольник 15">
            <a:extLst>
              <a:ext uri="{FF2B5EF4-FFF2-40B4-BE49-F238E27FC236}">
                <a16:creationId xmlns:a16="http://schemas.microsoft.com/office/drawing/2014/main" id="{C6EF555E-3C14-0246-8CCA-3FEFA82FBA1B}"/>
              </a:ext>
            </a:extLst>
          </p:cNvPr>
          <p:cNvSpPr/>
          <p:nvPr/>
        </p:nvSpPr>
        <p:spPr>
          <a:xfrm>
            <a:off x="452219" y="1048696"/>
            <a:ext cx="8089643" cy="369332"/>
          </a:xfrm>
          <a:prstGeom prst="rect">
            <a:avLst/>
          </a:prstGeom>
        </p:spPr>
        <p:txBody>
          <a:bodyPr wrap="square">
            <a:spAutoFit/>
          </a:bodyPr>
          <a:lstStyle/>
          <a:p>
            <a:r>
              <a:rPr lang="ru-RU" b="1" dirty="0">
                <a:solidFill>
                  <a:schemeClr val="accent1"/>
                </a:solidFill>
              </a:rPr>
              <a:t>Какой именно информации вам не хватает (в  разрезе занятости)?</a:t>
            </a:r>
          </a:p>
        </p:txBody>
      </p:sp>
      <p:graphicFrame>
        <p:nvGraphicFramePr>
          <p:cNvPr id="15" name="Group 69">
            <a:extLst>
              <a:ext uri="{FF2B5EF4-FFF2-40B4-BE49-F238E27FC236}">
                <a16:creationId xmlns:a16="http://schemas.microsoft.com/office/drawing/2014/main" id="{31760DD6-64D0-DB40-B431-3F120198B99F}"/>
              </a:ext>
            </a:extLst>
          </p:cNvPr>
          <p:cNvGraphicFramePr>
            <a:graphicFrameLocks/>
          </p:cNvGraphicFramePr>
          <p:nvPr>
            <p:extLst>
              <p:ext uri="{D42A27DB-BD31-4B8C-83A1-F6EECF244321}">
                <p14:modId xmlns:p14="http://schemas.microsoft.com/office/powerpoint/2010/main" val="2162151687"/>
              </p:ext>
            </p:extLst>
          </p:nvPr>
        </p:nvGraphicFramePr>
        <p:xfrm>
          <a:off x="246000" y="2090303"/>
          <a:ext cx="2818424" cy="4381688"/>
        </p:xfrm>
        <a:graphic>
          <a:graphicData uri="http://schemas.openxmlformats.org/drawingml/2006/table">
            <a:tbl>
              <a:tblPr>
                <a:tableStyleId>{68D230F3-CF80-4859-8CE7-A43EE81993B5}</a:tableStyleId>
              </a:tblPr>
              <a:tblGrid>
                <a:gridCol w="2818424">
                  <a:extLst>
                    <a:ext uri="{9D8B030D-6E8A-4147-A177-3AD203B41FA5}">
                      <a16:colId xmlns:a16="http://schemas.microsoft.com/office/drawing/2014/main" val="20000"/>
                    </a:ext>
                  </a:extLst>
                </a:gridCol>
              </a:tblGrid>
              <a:tr h="570245">
                <a:tc>
                  <a:txBody>
                    <a:bodyPr/>
                    <a:lstStyle/>
                    <a:p>
                      <a:pPr algn="r" fontAlgn="t"/>
                      <a:r>
                        <a:rPr lang="ru-RU" sz="1300" b="1" i="0" u="none" strike="noStrike" dirty="0">
                          <a:solidFill>
                            <a:srgbClr val="000000"/>
                          </a:solidFill>
                          <a:effectLst/>
                          <a:latin typeface="+mn-lt"/>
                        </a:rPr>
                        <a:t>Информация о защите прав потребителей финансовых услуг</a:t>
                      </a:r>
                    </a:p>
                  </a:txBody>
                  <a:tcPr marL="12700" marR="12700" marT="12700" marB="0" anchor="ctr">
                    <a:lnL>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9184121"/>
                  </a:ext>
                </a:extLst>
              </a:tr>
              <a:tr h="611241">
                <a:tc>
                  <a:txBody>
                    <a:bodyPr/>
                    <a:lstStyle/>
                    <a:p>
                      <a:pPr algn="r" fontAlgn="t"/>
                      <a:r>
                        <a:rPr lang="ru-RU" sz="1300" b="1" i="0" u="none" strike="noStrike" dirty="0">
                          <a:solidFill>
                            <a:srgbClr val="000000"/>
                          </a:solidFill>
                          <a:effectLst/>
                          <a:latin typeface="+mn-lt"/>
                        </a:rPr>
                        <a:t>Об</a:t>
                      </a:r>
                      <a:r>
                        <a:rPr lang="ru-RU" sz="1300" b="1" i="0" u="none" strike="noStrike" baseline="0" dirty="0">
                          <a:solidFill>
                            <a:srgbClr val="000000"/>
                          </a:solidFill>
                          <a:effectLst/>
                          <a:latin typeface="+mn-lt"/>
                        </a:rPr>
                        <a:t> </a:t>
                      </a:r>
                      <a:r>
                        <a:rPr lang="ru-RU" sz="1300" b="1" i="0" u="none" strike="noStrike" dirty="0">
                          <a:solidFill>
                            <a:srgbClr val="000000"/>
                          </a:solidFill>
                          <a:effectLst/>
                          <a:latin typeface="+mn-lt"/>
                        </a:rPr>
                        <a:t>особенностях различных видов банковских услуг и продуктов</a:t>
                      </a: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36736">
                <a:tc>
                  <a:txBody>
                    <a:bodyPr/>
                    <a:lstStyle/>
                    <a:p>
                      <a:pPr algn="r" fontAlgn="t"/>
                      <a:r>
                        <a:rPr lang="ru-RU" sz="1300" b="1" i="0" u="none" strike="noStrike" dirty="0">
                          <a:solidFill>
                            <a:srgbClr val="000000"/>
                          </a:solidFill>
                          <a:effectLst/>
                          <a:latin typeface="+mn-lt"/>
                        </a:rPr>
                        <a:t>Анонсы \ информации о мероприятиях по повышению финансовой грамотности</a:t>
                      </a: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7356">
                <a:tc>
                  <a:txBody>
                    <a:bodyPr/>
                    <a:lstStyle/>
                    <a:p>
                      <a:pPr algn="r" fontAlgn="t"/>
                      <a:r>
                        <a:rPr lang="ru-RU" sz="1300" b="1" i="0" u="none" strike="noStrike" dirty="0">
                          <a:solidFill>
                            <a:srgbClr val="000000"/>
                          </a:solidFill>
                          <a:effectLst/>
                          <a:latin typeface="+mn-lt"/>
                        </a:rPr>
                        <a:t>Об инструментах фондового рынка</a:t>
                      </a: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20350">
                <a:tc>
                  <a:txBody>
                    <a:bodyPr/>
                    <a:lstStyle/>
                    <a:p>
                      <a:pPr algn="r" fontAlgn="t"/>
                      <a:r>
                        <a:rPr lang="ru-RU" sz="1300" b="1" i="0" u="none" strike="noStrike" dirty="0">
                          <a:solidFill>
                            <a:srgbClr val="000000"/>
                          </a:solidFill>
                          <a:effectLst/>
                          <a:latin typeface="+mn-lt"/>
                        </a:rPr>
                        <a:t>Вопросы страхования</a:t>
                      </a: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90021">
                <a:tc>
                  <a:txBody>
                    <a:bodyPr/>
                    <a:lstStyle/>
                    <a:p>
                      <a:pPr algn="r" fontAlgn="t"/>
                      <a:r>
                        <a:rPr lang="ru-RU" sz="1300" b="1" i="0" u="none" strike="noStrike" dirty="0">
                          <a:solidFill>
                            <a:srgbClr val="000000"/>
                          </a:solidFill>
                          <a:effectLst/>
                          <a:latin typeface="+mn-lt"/>
                        </a:rPr>
                        <a:t>О планировании и ведении семейного бюджета</a:t>
                      </a: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5739">
                <a:tc>
                  <a:txBody>
                    <a:bodyPr/>
                    <a:lstStyle/>
                    <a:p>
                      <a:pPr algn="r" fontAlgn="t"/>
                      <a:r>
                        <a:rPr lang="ru-RU" sz="1300" b="1" i="0" u="none" strike="noStrike" dirty="0">
                          <a:solidFill>
                            <a:srgbClr val="000000"/>
                          </a:solidFill>
                          <a:effectLst/>
                          <a:latin typeface="+mn-lt"/>
                        </a:rPr>
                        <a:t>Затрудняюсь сказать</a:t>
                      </a: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aphicFrame>
        <p:nvGraphicFramePr>
          <p:cNvPr id="17" name="Object 60">
            <a:extLst>
              <a:ext uri="{FF2B5EF4-FFF2-40B4-BE49-F238E27FC236}">
                <a16:creationId xmlns:a16="http://schemas.microsoft.com/office/drawing/2014/main" id="{E71CF070-931E-DA43-82E9-177FE59F1D60}"/>
              </a:ext>
            </a:extLst>
          </p:cNvPr>
          <p:cNvGraphicFramePr>
            <a:graphicFrameLocks/>
          </p:cNvGraphicFramePr>
          <p:nvPr>
            <p:extLst>
              <p:ext uri="{D42A27DB-BD31-4B8C-83A1-F6EECF244321}">
                <p14:modId xmlns:p14="http://schemas.microsoft.com/office/powerpoint/2010/main" val="718288317"/>
              </p:ext>
            </p:extLst>
          </p:nvPr>
        </p:nvGraphicFramePr>
        <p:xfrm>
          <a:off x="2981864" y="2022802"/>
          <a:ext cx="4931204" cy="45166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Object 60">
            <a:extLst>
              <a:ext uri="{FF2B5EF4-FFF2-40B4-BE49-F238E27FC236}">
                <a16:creationId xmlns:a16="http://schemas.microsoft.com/office/drawing/2014/main" id="{E1AF6543-9CD7-8A40-9F87-CB52AD207FE1}"/>
              </a:ext>
            </a:extLst>
          </p:cNvPr>
          <p:cNvGraphicFramePr>
            <a:graphicFrameLocks/>
          </p:cNvGraphicFramePr>
          <p:nvPr>
            <p:extLst>
              <p:ext uri="{D42A27DB-BD31-4B8C-83A1-F6EECF244321}">
                <p14:modId xmlns:p14="http://schemas.microsoft.com/office/powerpoint/2010/main" val="3212486542"/>
              </p:ext>
            </p:extLst>
          </p:nvPr>
        </p:nvGraphicFramePr>
        <p:xfrm>
          <a:off x="4308095" y="2062968"/>
          <a:ext cx="4931204" cy="45166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Object 60">
            <a:extLst>
              <a:ext uri="{FF2B5EF4-FFF2-40B4-BE49-F238E27FC236}">
                <a16:creationId xmlns:a16="http://schemas.microsoft.com/office/drawing/2014/main" id="{5BD9C9B8-83D1-7F40-AB39-3CA07B5DE87D}"/>
              </a:ext>
            </a:extLst>
          </p:cNvPr>
          <p:cNvGraphicFramePr>
            <a:graphicFrameLocks/>
          </p:cNvGraphicFramePr>
          <p:nvPr>
            <p:extLst>
              <p:ext uri="{D42A27DB-BD31-4B8C-83A1-F6EECF244321}">
                <p14:modId xmlns:p14="http://schemas.microsoft.com/office/powerpoint/2010/main" val="1554308240"/>
              </p:ext>
            </p:extLst>
          </p:nvPr>
        </p:nvGraphicFramePr>
        <p:xfrm>
          <a:off x="5620084" y="2076635"/>
          <a:ext cx="4931204" cy="45166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Object 60">
            <a:extLst>
              <a:ext uri="{FF2B5EF4-FFF2-40B4-BE49-F238E27FC236}">
                <a16:creationId xmlns:a16="http://schemas.microsoft.com/office/drawing/2014/main" id="{A33B9576-4619-A142-84B2-89D67F42DE80}"/>
              </a:ext>
            </a:extLst>
          </p:cNvPr>
          <p:cNvGraphicFramePr>
            <a:graphicFrameLocks/>
          </p:cNvGraphicFramePr>
          <p:nvPr>
            <p:extLst>
              <p:ext uri="{D42A27DB-BD31-4B8C-83A1-F6EECF244321}">
                <p14:modId xmlns:p14="http://schemas.microsoft.com/office/powerpoint/2010/main" val="330752816"/>
              </p:ext>
            </p:extLst>
          </p:nvPr>
        </p:nvGraphicFramePr>
        <p:xfrm>
          <a:off x="6932073" y="2076634"/>
          <a:ext cx="4931204" cy="45166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Object 60">
            <a:extLst>
              <a:ext uri="{FF2B5EF4-FFF2-40B4-BE49-F238E27FC236}">
                <a16:creationId xmlns:a16="http://schemas.microsoft.com/office/drawing/2014/main" id="{2964731E-B80D-4D46-8842-E07EE864F283}"/>
              </a:ext>
            </a:extLst>
          </p:cNvPr>
          <p:cNvGraphicFramePr>
            <a:graphicFrameLocks/>
          </p:cNvGraphicFramePr>
          <p:nvPr>
            <p:extLst>
              <p:ext uri="{D42A27DB-BD31-4B8C-83A1-F6EECF244321}">
                <p14:modId xmlns:p14="http://schemas.microsoft.com/office/powerpoint/2010/main" val="2915819426"/>
              </p:ext>
            </p:extLst>
          </p:nvPr>
        </p:nvGraphicFramePr>
        <p:xfrm>
          <a:off x="8346282" y="2214554"/>
          <a:ext cx="3845718" cy="43924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Object 60">
            <a:extLst>
              <a:ext uri="{FF2B5EF4-FFF2-40B4-BE49-F238E27FC236}">
                <a16:creationId xmlns:a16="http://schemas.microsoft.com/office/drawing/2014/main" id="{86579395-E6E4-554F-B26B-2027568729C1}"/>
              </a:ext>
            </a:extLst>
          </p:cNvPr>
          <p:cNvGraphicFramePr>
            <a:graphicFrameLocks/>
          </p:cNvGraphicFramePr>
          <p:nvPr>
            <p:extLst>
              <p:ext uri="{D42A27DB-BD31-4B8C-83A1-F6EECF244321}">
                <p14:modId xmlns:p14="http://schemas.microsoft.com/office/powerpoint/2010/main" val="70028091"/>
              </p:ext>
            </p:extLst>
          </p:nvPr>
        </p:nvGraphicFramePr>
        <p:xfrm>
          <a:off x="9995907" y="2285992"/>
          <a:ext cx="2196094" cy="4321000"/>
        </p:xfrm>
        <a:graphic>
          <a:graphicData uri="http://schemas.openxmlformats.org/drawingml/2006/chart">
            <c:chart xmlns:c="http://schemas.openxmlformats.org/drawingml/2006/chart" xmlns:r="http://schemas.openxmlformats.org/officeDocument/2006/relationships" r:id="rId7"/>
          </a:graphicData>
        </a:graphic>
      </p:graphicFrame>
      <p:sp>
        <p:nvSpPr>
          <p:cNvPr id="31" name="TextBox 30">
            <a:extLst>
              <a:ext uri="{FF2B5EF4-FFF2-40B4-BE49-F238E27FC236}">
                <a16:creationId xmlns:a16="http://schemas.microsoft.com/office/drawing/2014/main" id="{99E75FF9-7D38-8C4C-B034-707F5F013CA3}"/>
              </a:ext>
            </a:extLst>
          </p:cNvPr>
          <p:cNvSpPr txBox="1"/>
          <p:nvPr/>
        </p:nvSpPr>
        <p:spPr>
          <a:xfrm>
            <a:off x="3279582" y="1580726"/>
            <a:ext cx="747320" cy="400110"/>
          </a:xfrm>
          <a:prstGeom prst="rect">
            <a:avLst/>
          </a:prstGeom>
          <a:noFill/>
        </p:spPr>
        <p:txBody>
          <a:bodyPr wrap="none" rtlCol="0">
            <a:spAutoFit/>
          </a:bodyPr>
          <a:lstStyle/>
          <a:p>
            <a:r>
              <a:rPr lang="ru-RU" sz="1000" b="1" dirty="0"/>
              <a:t>Частная  </a:t>
            </a:r>
          </a:p>
          <a:p>
            <a:r>
              <a:rPr lang="ru-RU" sz="1000" b="1" dirty="0"/>
              <a:t>компания</a:t>
            </a:r>
          </a:p>
        </p:txBody>
      </p:sp>
      <p:sp>
        <p:nvSpPr>
          <p:cNvPr id="32" name="TextBox 31">
            <a:extLst>
              <a:ext uri="{FF2B5EF4-FFF2-40B4-BE49-F238E27FC236}">
                <a16:creationId xmlns:a16="http://schemas.microsoft.com/office/drawing/2014/main" id="{22BBA9A8-8A0E-184C-9F1C-1BF147C883DC}"/>
              </a:ext>
            </a:extLst>
          </p:cNvPr>
          <p:cNvSpPr txBox="1"/>
          <p:nvPr/>
        </p:nvSpPr>
        <p:spPr>
          <a:xfrm>
            <a:off x="4497041" y="1591935"/>
            <a:ext cx="881973" cy="400110"/>
          </a:xfrm>
          <a:prstGeom prst="rect">
            <a:avLst/>
          </a:prstGeom>
          <a:noFill/>
        </p:spPr>
        <p:txBody>
          <a:bodyPr wrap="none" rtlCol="0">
            <a:spAutoFit/>
          </a:bodyPr>
          <a:lstStyle/>
          <a:p>
            <a:r>
              <a:rPr lang="ru-RU" sz="1000" b="1" dirty="0"/>
              <a:t>Гос.</a:t>
            </a:r>
          </a:p>
          <a:p>
            <a:r>
              <a:rPr lang="ru-RU" sz="1000" b="1" dirty="0"/>
              <a:t>учреждение</a:t>
            </a:r>
          </a:p>
        </p:txBody>
      </p:sp>
      <p:sp>
        <p:nvSpPr>
          <p:cNvPr id="33" name="TextBox 32">
            <a:extLst>
              <a:ext uri="{FF2B5EF4-FFF2-40B4-BE49-F238E27FC236}">
                <a16:creationId xmlns:a16="http://schemas.microsoft.com/office/drawing/2014/main" id="{C237A8E6-8E96-1044-AC19-323A503DFB82}"/>
              </a:ext>
            </a:extLst>
          </p:cNvPr>
          <p:cNvSpPr txBox="1"/>
          <p:nvPr/>
        </p:nvSpPr>
        <p:spPr>
          <a:xfrm>
            <a:off x="5973731" y="1751025"/>
            <a:ext cx="348172" cy="246221"/>
          </a:xfrm>
          <a:prstGeom prst="rect">
            <a:avLst/>
          </a:prstGeom>
          <a:noFill/>
        </p:spPr>
        <p:txBody>
          <a:bodyPr wrap="none" rtlCol="0">
            <a:spAutoFit/>
          </a:bodyPr>
          <a:lstStyle/>
          <a:p>
            <a:r>
              <a:rPr lang="ru-RU" sz="1000" b="1" dirty="0"/>
              <a:t>ИП</a:t>
            </a:r>
          </a:p>
        </p:txBody>
      </p:sp>
      <p:sp>
        <p:nvSpPr>
          <p:cNvPr id="34" name="TextBox 33">
            <a:extLst>
              <a:ext uri="{FF2B5EF4-FFF2-40B4-BE49-F238E27FC236}">
                <a16:creationId xmlns:a16="http://schemas.microsoft.com/office/drawing/2014/main" id="{32ACB7C1-A0A8-044C-AB15-690CEDA250DE}"/>
              </a:ext>
            </a:extLst>
          </p:cNvPr>
          <p:cNvSpPr txBox="1"/>
          <p:nvPr/>
        </p:nvSpPr>
        <p:spPr>
          <a:xfrm>
            <a:off x="7154319" y="1685304"/>
            <a:ext cx="931665" cy="246221"/>
          </a:xfrm>
          <a:prstGeom prst="rect">
            <a:avLst/>
          </a:prstGeom>
          <a:noFill/>
        </p:spPr>
        <p:txBody>
          <a:bodyPr wrap="none" rtlCol="0">
            <a:spAutoFit/>
          </a:bodyPr>
          <a:lstStyle/>
          <a:p>
            <a:r>
              <a:rPr lang="ru-RU" sz="1000" b="1" dirty="0"/>
              <a:t>Самозанятые</a:t>
            </a:r>
          </a:p>
        </p:txBody>
      </p:sp>
      <p:sp>
        <p:nvSpPr>
          <p:cNvPr id="35" name="TextBox 34">
            <a:extLst>
              <a:ext uri="{FF2B5EF4-FFF2-40B4-BE49-F238E27FC236}">
                <a16:creationId xmlns:a16="http://schemas.microsoft.com/office/drawing/2014/main" id="{96A54892-7D7A-604C-927E-B6816A76AE52}"/>
              </a:ext>
            </a:extLst>
          </p:cNvPr>
          <p:cNvSpPr txBox="1"/>
          <p:nvPr/>
        </p:nvSpPr>
        <p:spPr>
          <a:xfrm>
            <a:off x="8576635" y="1685304"/>
            <a:ext cx="713657" cy="246221"/>
          </a:xfrm>
          <a:prstGeom prst="rect">
            <a:avLst/>
          </a:prstGeom>
          <a:noFill/>
        </p:spPr>
        <p:txBody>
          <a:bodyPr wrap="none" rtlCol="0">
            <a:spAutoFit/>
          </a:bodyPr>
          <a:lstStyle/>
          <a:p>
            <a:r>
              <a:rPr lang="ru-RU" sz="1000" b="1" dirty="0"/>
              <a:t>Студенты</a:t>
            </a:r>
          </a:p>
        </p:txBody>
      </p:sp>
      <p:sp>
        <p:nvSpPr>
          <p:cNvPr id="36" name="TextBox 35">
            <a:extLst>
              <a:ext uri="{FF2B5EF4-FFF2-40B4-BE49-F238E27FC236}">
                <a16:creationId xmlns:a16="http://schemas.microsoft.com/office/drawing/2014/main" id="{3851D77D-4835-1345-851A-7808BD8A658C}"/>
              </a:ext>
            </a:extLst>
          </p:cNvPr>
          <p:cNvSpPr txBox="1"/>
          <p:nvPr/>
        </p:nvSpPr>
        <p:spPr>
          <a:xfrm>
            <a:off x="10059095" y="1685304"/>
            <a:ext cx="955711" cy="246221"/>
          </a:xfrm>
          <a:prstGeom prst="rect">
            <a:avLst/>
          </a:prstGeom>
          <a:noFill/>
        </p:spPr>
        <p:txBody>
          <a:bodyPr wrap="none" rtlCol="0">
            <a:spAutoFit/>
          </a:bodyPr>
          <a:lstStyle/>
          <a:p>
            <a:r>
              <a:rPr lang="ru-RU" sz="1000" b="1" dirty="0"/>
              <a:t>Домохозяйки</a:t>
            </a:r>
          </a:p>
        </p:txBody>
      </p:sp>
    </p:spTree>
    <p:extLst>
      <p:ext uri="{BB962C8B-B14F-4D97-AF65-F5344CB8AC3E}">
        <p14:creationId xmlns:p14="http://schemas.microsoft.com/office/powerpoint/2010/main" val="187909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220D680A-8B6C-6346-8204-86019A4BBC00}"/>
              </a:ext>
            </a:extLst>
          </p:cNvPr>
          <p:cNvSpPr>
            <a:spLocks noGrp="1"/>
          </p:cNvSpPr>
          <p:nvPr>
            <p:ph type="sldNum" sz="quarter" idx="12"/>
          </p:nvPr>
        </p:nvSpPr>
        <p:spPr/>
        <p:txBody>
          <a:bodyPr/>
          <a:lstStyle/>
          <a:p>
            <a:fld id="{36AE403C-4EB7-40BC-9395-955F62C492F5}" type="slidenum">
              <a:rPr lang="ru-RU" smtClean="0"/>
              <a:pPr/>
              <a:t>82</a:t>
            </a:fld>
            <a:endParaRPr lang="ru-RU" dirty="0"/>
          </a:p>
        </p:txBody>
      </p:sp>
      <p:sp>
        <p:nvSpPr>
          <p:cNvPr id="5" name="Заголовок 4">
            <a:extLst>
              <a:ext uri="{FF2B5EF4-FFF2-40B4-BE49-F238E27FC236}">
                <a16:creationId xmlns:a16="http://schemas.microsoft.com/office/drawing/2014/main" id="{F4DA432B-E128-7940-93D2-6D73699814BC}"/>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6" name="Равнобедренный треугольник 24">
            <a:extLst>
              <a:ext uri="{FF2B5EF4-FFF2-40B4-BE49-F238E27FC236}">
                <a16:creationId xmlns:a16="http://schemas.microsoft.com/office/drawing/2014/main" id="{7C7578EC-20AA-304A-97AC-198E7DA585AB}"/>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a:extLst>
              <a:ext uri="{FF2B5EF4-FFF2-40B4-BE49-F238E27FC236}">
                <a16:creationId xmlns:a16="http://schemas.microsoft.com/office/drawing/2014/main" id="{FC443DDB-EB41-0B45-A891-12A04519ADCE}"/>
              </a:ext>
            </a:extLst>
          </p:cNvPr>
          <p:cNvSpPr/>
          <p:nvPr/>
        </p:nvSpPr>
        <p:spPr>
          <a:xfrm>
            <a:off x="7782877" y="785794"/>
            <a:ext cx="3768000" cy="5755422"/>
          </a:xfrm>
          <a:prstGeom prst="rect">
            <a:avLst/>
          </a:prstGeom>
          <a:solidFill>
            <a:schemeClr val="accent2">
              <a:lumMod val="60000"/>
              <a:lumOff val="40000"/>
            </a:schemeClr>
          </a:solidFill>
          <a:ln>
            <a:solidFill>
              <a:schemeClr val="accent1"/>
            </a:solidFill>
          </a:ln>
        </p:spPr>
        <p:txBody>
          <a:bodyPr wrap="square">
            <a:spAutoFit/>
          </a:bodyPr>
          <a:lstStyle/>
          <a:p>
            <a:pPr algn="just">
              <a:spcAft>
                <a:spcPts val="0"/>
              </a:spcAft>
            </a:pPr>
            <a:r>
              <a:rPr lang="ru-RU" sz="1600" dirty="0">
                <a:ea typeface="Calibri" panose="020F0502020204030204" pitchFamily="34" charset="0"/>
                <a:cs typeface="Times New Roman" panose="02020603050405020304" pitchFamily="18" charset="0"/>
              </a:rPr>
              <a:t>В анкете был вопрос о том, каким источникам информации граждане наиболее доверяют, когда им необходимо принять решение о том, какой финансовый продукт/услугу или банк выбрать.</a:t>
            </a:r>
          </a:p>
          <a:p>
            <a:pPr algn="just">
              <a:spcAft>
                <a:spcPts val="0"/>
              </a:spcAft>
            </a:pPr>
            <a:endParaRPr lang="ru-RU" sz="1600" dirty="0">
              <a:ea typeface="Calibri" panose="020F0502020204030204" pitchFamily="34" charset="0"/>
              <a:cs typeface="Times New Roman" panose="02020603050405020304" pitchFamily="18" charset="0"/>
            </a:endParaRPr>
          </a:p>
          <a:p>
            <a:pPr algn="just">
              <a:spcAft>
                <a:spcPts val="0"/>
              </a:spcAft>
            </a:pPr>
            <a:r>
              <a:rPr lang="ru-RU" sz="1600" dirty="0">
                <a:ea typeface="Calibri" panose="020F0502020204030204" pitchFamily="34" charset="0"/>
                <a:cs typeface="Times New Roman" panose="02020603050405020304" pitchFamily="18" charset="0"/>
              </a:rPr>
              <a:t>По итогам опроса получены данные, что наибольшим доверием пользуются: консультации в банке – 39 %, личный опыт – 31,6 %, информационные мобильные приложения – 18,7 %, советы друга, родственника, коллеги – 15,2 %, консультации посредством call-центров – 12,9 %.</a:t>
            </a:r>
          </a:p>
          <a:p>
            <a:pPr algn="just">
              <a:spcAft>
                <a:spcPts val="0"/>
              </a:spcAft>
            </a:pPr>
            <a:endParaRPr lang="ru-RU" sz="1600" dirty="0">
              <a:ea typeface="Calibri" panose="020F0502020204030204" pitchFamily="34" charset="0"/>
              <a:cs typeface="Times New Roman" panose="02020603050405020304" pitchFamily="18" charset="0"/>
            </a:endParaRPr>
          </a:p>
          <a:p>
            <a:pPr algn="just">
              <a:spcAft>
                <a:spcPts val="0"/>
              </a:spcAft>
            </a:pPr>
            <a:r>
              <a:rPr lang="ru-RU" sz="1600" dirty="0">
                <a:ea typeface="Calibri" panose="020F0502020204030204" pitchFamily="34" charset="0"/>
                <a:cs typeface="Times New Roman" panose="02020603050405020304" pitchFamily="18" charset="0"/>
              </a:rPr>
              <a:t>Меньше всего доверие вызывают публичные лекции и семинары – 0,4 %, статьи и иные материалы в интернете – 2,3 %. Также практически нет доверия у респондентов к таким источникам информации, как ТВ-программы – 3,3 %, интернет-реклама – 3,4 %.</a:t>
            </a:r>
          </a:p>
        </p:txBody>
      </p:sp>
      <p:graphicFrame>
        <p:nvGraphicFramePr>
          <p:cNvPr id="9" name="Диаграмма 8">
            <a:extLst>
              <a:ext uri="{FF2B5EF4-FFF2-40B4-BE49-F238E27FC236}">
                <a16:creationId xmlns:a16="http://schemas.microsoft.com/office/drawing/2014/main" id="{B50E235D-73D7-224D-9AE7-6A2E7E9F0AB8}"/>
              </a:ext>
            </a:extLst>
          </p:cNvPr>
          <p:cNvGraphicFramePr/>
          <p:nvPr>
            <p:extLst>
              <p:ext uri="{D42A27DB-BD31-4B8C-83A1-F6EECF244321}">
                <p14:modId xmlns:p14="http://schemas.microsoft.com/office/powerpoint/2010/main" val="1759498521"/>
              </p:ext>
            </p:extLst>
          </p:nvPr>
        </p:nvGraphicFramePr>
        <p:xfrm>
          <a:off x="134190" y="785794"/>
          <a:ext cx="7648687" cy="5715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52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F060ED62-1075-AB49-A696-2848838D14FA}"/>
              </a:ext>
            </a:extLst>
          </p:cNvPr>
          <p:cNvSpPr>
            <a:spLocks noGrp="1"/>
          </p:cNvSpPr>
          <p:nvPr>
            <p:ph type="sldNum" sz="quarter" idx="12"/>
          </p:nvPr>
        </p:nvSpPr>
        <p:spPr/>
        <p:txBody>
          <a:bodyPr/>
          <a:lstStyle/>
          <a:p>
            <a:fld id="{36AE403C-4EB7-40BC-9395-955F62C492F5}" type="slidenum">
              <a:rPr lang="ru-RU" smtClean="0"/>
              <a:pPr/>
              <a:t>83</a:t>
            </a:fld>
            <a:endParaRPr lang="ru-RU" dirty="0"/>
          </a:p>
        </p:txBody>
      </p:sp>
      <p:graphicFrame>
        <p:nvGraphicFramePr>
          <p:cNvPr id="5" name="Диаграмма 4">
            <a:extLst>
              <a:ext uri="{FF2B5EF4-FFF2-40B4-BE49-F238E27FC236}">
                <a16:creationId xmlns:a16="http://schemas.microsoft.com/office/drawing/2014/main" id="{C882DFE0-2270-6343-8E37-18899D6CA982}"/>
              </a:ext>
            </a:extLst>
          </p:cNvPr>
          <p:cNvGraphicFramePr/>
          <p:nvPr>
            <p:extLst>
              <p:ext uri="{D42A27DB-BD31-4B8C-83A1-F6EECF244321}">
                <p14:modId xmlns:p14="http://schemas.microsoft.com/office/powerpoint/2010/main" val="116073551"/>
              </p:ext>
            </p:extLst>
          </p:nvPr>
        </p:nvGraphicFramePr>
        <p:xfrm>
          <a:off x="696000" y="1359000"/>
          <a:ext cx="11025000" cy="486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Заголовок 4">
            <a:extLst>
              <a:ext uri="{FF2B5EF4-FFF2-40B4-BE49-F238E27FC236}">
                <a16:creationId xmlns:a16="http://schemas.microsoft.com/office/drawing/2014/main" id="{DF6013AE-3E3F-9342-94B1-1DC01609B96D}"/>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000" b="1" dirty="0">
                <a:latin typeface="+mn-lt"/>
              </a:rPr>
              <a:t>2.5. Потребности в области финансовой грамотности</a:t>
            </a:r>
          </a:p>
          <a:p>
            <a:endParaRPr lang="ru-RU" sz="3200" b="1" dirty="0"/>
          </a:p>
        </p:txBody>
      </p:sp>
      <p:sp>
        <p:nvSpPr>
          <p:cNvPr id="7" name="Равнобедренный треугольник 24">
            <a:extLst>
              <a:ext uri="{FF2B5EF4-FFF2-40B4-BE49-F238E27FC236}">
                <a16:creationId xmlns:a16="http://schemas.microsoft.com/office/drawing/2014/main" id="{8754F777-0399-6847-A4FD-CC4437E56874}"/>
              </a:ext>
            </a:extLst>
          </p:cNvPr>
          <p:cNvSpPr/>
          <p:nvPr/>
        </p:nvSpPr>
        <p:spPr>
          <a:xfrm rot="5400000">
            <a:off x="217876" y="21929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88082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A528CC1-259C-E344-81C0-B3F9F7140EE5}"/>
              </a:ext>
            </a:extLst>
          </p:cNvPr>
          <p:cNvSpPr>
            <a:spLocks noGrp="1"/>
          </p:cNvSpPr>
          <p:nvPr>
            <p:ph type="sldNum" sz="quarter" idx="12"/>
          </p:nvPr>
        </p:nvSpPr>
        <p:spPr/>
        <p:txBody>
          <a:bodyPr/>
          <a:lstStyle/>
          <a:p>
            <a:fld id="{36AE403C-4EB7-40BC-9395-955F62C492F5}" type="slidenum">
              <a:rPr lang="ru-RU" smtClean="0"/>
              <a:pPr/>
              <a:t>84</a:t>
            </a:fld>
            <a:endParaRPr lang="ru-RU" dirty="0"/>
          </a:p>
        </p:txBody>
      </p:sp>
      <p:sp>
        <p:nvSpPr>
          <p:cNvPr id="6" name="Прямоугольник 5">
            <a:extLst>
              <a:ext uri="{FF2B5EF4-FFF2-40B4-BE49-F238E27FC236}">
                <a16:creationId xmlns:a16="http://schemas.microsoft.com/office/drawing/2014/main" id="{DAF01B44-665E-154F-9AE4-BEEA1E56F9B4}"/>
              </a:ext>
            </a:extLst>
          </p:cNvPr>
          <p:cNvSpPr/>
          <p:nvPr/>
        </p:nvSpPr>
        <p:spPr>
          <a:xfrm>
            <a:off x="7891642" y="3309362"/>
            <a:ext cx="4017154" cy="3046988"/>
          </a:xfrm>
          <a:prstGeom prst="rect">
            <a:avLst/>
          </a:prstGeom>
          <a:solidFill>
            <a:schemeClr val="accent2">
              <a:lumMod val="60000"/>
              <a:lumOff val="40000"/>
            </a:schemeClr>
          </a:solidFill>
          <a:ln>
            <a:solidFill>
              <a:schemeClr val="accent1"/>
            </a:solidFill>
          </a:ln>
        </p:spPr>
        <p:txBody>
          <a:bodyPr wrap="square">
            <a:spAutoFit/>
          </a:bodyPr>
          <a:lstStyle/>
          <a:p>
            <a:pPr algn="just">
              <a:spcAft>
                <a:spcPts val="0"/>
              </a:spcAft>
            </a:pPr>
            <a:r>
              <a:rPr lang="ru-RU" sz="1600" dirty="0">
                <a:latin typeface="Calibri" panose="020F0502020204030204" pitchFamily="34" charset="0"/>
                <a:ea typeface="Calibri" panose="020F0502020204030204" pitchFamily="34" charset="0"/>
                <a:cs typeface="Times New Roman" panose="02020603050405020304" pitchFamily="18" charset="0"/>
              </a:rPr>
              <a:t>Ответы на вопрос о том, где и каким образом граждане обычно ищут информацию о финансовых услугах в случае, если они собираются ими воспользоваться, показали, что 48,6 % получают консультацию в банке, 31,1 % получают советы у друга, родственника, коллеги, 23,1 % ищут информацию в интернет-СМИ, 19,1 % читают статьи, страницы в интернете, на интернет-форумах, 14,2 % </a:t>
            </a:r>
            <a:r>
              <a:rPr lang="ru-RU" sz="1600" dirty="0">
                <a:ea typeface="Calibri" panose="020F0502020204030204" pitchFamily="34" charset="0"/>
                <a:cs typeface="Times New Roman" panose="02020603050405020304" pitchFamily="18" charset="0"/>
              </a:rPr>
              <a:t>– </a:t>
            </a:r>
            <a:r>
              <a:rPr lang="ru-RU" sz="1600" dirty="0">
                <a:latin typeface="Calibri" panose="020F0502020204030204" pitchFamily="34" charset="0"/>
                <a:ea typeface="Calibri" panose="020F0502020204030204" pitchFamily="34" charset="0"/>
                <a:cs typeface="Times New Roman" panose="02020603050405020304" pitchFamily="18" charset="0"/>
              </a:rPr>
              <a:t>в </a:t>
            </a:r>
            <a:r>
              <a:rPr lang="en-US" sz="1600" dirty="0">
                <a:latin typeface="Calibri" panose="020F0502020204030204" pitchFamily="34" charset="0"/>
                <a:ea typeface="Calibri" panose="020F0502020204030204" pitchFamily="34" charset="0"/>
                <a:cs typeface="Times New Roman" panose="02020603050405020304" pitchFamily="18" charset="0"/>
              </a:rPr>
              <a:t>call</a:t>
            </a:r>
            <a:r>
              <a:rPr lang="ru-RU" sz="1600" dirty="0">
                <a:latin typeface="Calibri" panose="020F0502020204030204" pitchFamily="34" charset="0"/>
                <a:ea typeface="Calibri" panose="020F0502020204030204" pitchFamily="34" charset="0"/>
                <a:cs typeface="Times New Roman" panose="02020603050405020304" pitchFamily="18" charset="0"/>
              </a:rPr>
              <a:t>-центрах, 13,1 % </a:t>
            </a:r>
            <a:r>
              <a:rPr lang="ru-RU" sz="1600" dirty="0">
                <a:ea typeface="Calibri" panose="020F0502020204030204" pitchFamily="34" charset="0"/>
                <a:cs typeface="Times New Roman" panose="02020603050405020304" pitchFamily="18" charset="0"/>
              </a:rPr>
              <a:t>– </a:t>
            </a:r>
            <a:r>
              <a:rPr lang="ru-RU" sz="1600" dirty="0">
                <a:latin typeface="Calibri" panose="020F0502020204030204" pitchFamily="34" charset="0"/>
                <a:ea typeface="Calibri" panose="020F0502020204030204" pitchFamily="34" charset="0"/>
                <a:cs typeface="Times New Roman" panose="02020603050405020304" pitchFamily="18" charset="0"/>
              </a:rPr>
              <a:t>в печатной прессе.</a:t>
            </a:r>
          </a:p>
        </p:txBody>
      </p:sp>
      <p:pic>
        <p:nvPicPr>
          <p:cNvPr id="7" name="Рисунок 6">
            <a:extLst>
              <a:ext uri="{FF2B5EF4-FFF2-40B4-BE49-F238E27FC236}">
                <a16:creationId xmlns:a16="http://schemas.microsoft.com/office/drawing/2014/main" id="{917C60AF-4325-9A4B-BCEF-1A4A9232A27D}"/>
              </a:ext>
            </a:extLst>
          </p:cNvPr>
          <p:cNvPicPr>
            <a:picLocks noChangeAspect="1"/>
          </p:cNvPicPr>
          <p:nvPr/>
        </p:nvPicPr>
        <p:blipFill>
          <a:blip r:embed="rId2"/>
          <a:stretch>
            <a:fillRect/>
          </a:stretch>
        </p:blipFill>
        <p:spPr>
          <a:xfrm>
            <a:off x="7896200" y="778485"/>
            <a:ext cx="3948000" cy="2459667"/>
          </a:xfrm>
          <a:prstGeom prst="rect">
            <a:avLst/>
          </a:prstGeom>
        </p:spPr>
      </p:pic>
      <p:graphicFrame>
        <p:nvGraphicFramePr>
          <p:cNvPr id="8" name="Диаграмма 7">
            <a:extLst>
              <a:ext uri="{FF2B5EF4-FFF2-40B4-BE49-F238E27FC236}">
                <a16:creationId xmlns:a16="http://schemas.microsoft.com/office/drawing/2014/main" id="{BADBE6E3-191E-4A46-B7E9-2196C78DAAA9}"/>
              </a:ext>
            </a:extLst>
          </p:cNvPr>
          <p:cNvGraphicFramePr/>
          <p:nvPr>
            <p:extLst>
              <p:ext uri="{D42A27DB-BD31-4B8C-83A1-F6EECF244321}">
                <p14:modId xmlns:p14="http://schemas.microsoft.com/office/powerpoint/2010/main" val="2837116251"/>
              </p:ext>
            </p:extLst>
          </p:nvPr>
        </p:nvGraphicFramePr>
        <p:xfrm>
          <a:off x="426000" y="778485"/>
          <a:ext cx="6676762" cy="5446634"/>
        </p:xfrm>
        <a:graphic>
          <a:graphicData uri="http://schemas.openxmlformats.org/drawingml/2006/chart">
            <c:chart xmlns:c="http://schemas.openxmlformats.org/drawingml/2006/chart" xmlns:r="http://schemas.openxmlformats.org/officeDocument/2006/relationships" r:id="rId3"/>
          </a:graphicData>
        </a:graphic>
      </p:graphicFrame>
      <p:sp>
        <p:nvSpPr>
          <p:cNvPr id="10" name="Заголовок 4">
            <a:extLst>
              <a:ext uri="{FF2B5EF4-FFF2-40B4-BE49-F238E27FC236}">
                <a16:creationId xmlns:a16="http://schemas.microsoft.com/office/drawing/2014/main" id="{46F94272-8CE1-6A43-9260-365AC041499C}"/>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11" name="Равнобедренный треугольник 24">
            <a:extLst>
              <a:ext uri="{FF2B5EF4-FFF2-40B4-BE49-F238E27FC236}">
                <a16:creationId xmlns:a16="http://schemas.microsoft.com/office/drawing/2014/main" id="{6E0CAC6E-FA96-0940-B66C-EED29D53BE2C}"/>
              </a:ext>
            </a:extLst>
          </p:cNvPr>
          <p:cNvSpPr/>
          <p:nvPr/>
        </p:nvSpPr>
        <p:spPr>
          <a:xfrm rot="5400000">
            <a:off x="216777" y="20175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8555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85</a:t>
            </a:fld>
            <a:endParaRPr lang="ru-RU" dirty="0"/>
          </a:p>
        </p:txBody>
      </p:sp>
      <p:sp>
        <p:nvSpPr>
          <p:cNvPr id="2" name="Прямоугольник 1">
            <a:extLst>
              <a:ext uri="{FF2B5EF4-FFF2-40B4-BE49-F238E27FC236}">
                <a16:creationId xmlns:a16="http://schemas.microsoft.com/office/drawing/2014/main" id="{CFB45ED7-E988-C345-9BA6-7F67E1651A58}"/>
              </a:ext>
            </a:extLst>
          </p:cNvPr>
          <p:cNvSpPr/>
          <p:nvPr/>
        </p:nvSpPr>
        <p:spPr>
          <a:xfrm>
            <a:off x="558757" y="620118"/>
            <a:ext cx="6096000" cy="369332"/>
          </a:xfrm>
          <a:prstGeom prst="rect">
            <a:avLst/>
          </a:prstGeom>
        </p:spPr>
        <p:txBody>
          <a:bodyPr>
            <a:spAutoFit/>
          </a:bodyPr>
          <a:lstStyle/>
          <a:p>
            <a:r>
              <a:rPr lang="ru-RU" b="1" dirty="0">
                <a:solidFill>
                  <a:srgbClr val="7A4300"/>
                </a:solidFill>
              </a:rPr>
              <a:t>Уровень доверия к источникам информации, %</a:t>
            </a:r>
          </a:p>
        </p:txBody>
      </p:sp>
      <p:graphicFrame>
        <p:nvGraphicFramePr>
          <p:cNvPr id="16" name="Диаграмма 15">
            <a:extLst>
              <a:ext uri="{FF2B5EF4-FFF2-40B4-BE49-F238E27FC236}">
                <a16:creationId xmlns:a16="http://schemas.microsoft.com/office/drawing/2014/main" id="{5C916768-9BF1-8D41-8764-A9E2DC96C895}"/>
              </a:ext>
            </a:extLst>
          </p:cNvPr>
          <p:cNvGraphicFramePr>
            <a:graphicFrameLocks/>
          </p:cNvGraphicFramePr>
          <p:nvPr>
            <p:extLst>
              <p:ext uri="{D42A27DB-BD31-4B8C-83A1-F6EECF244321}">
                <p14:modId xmlns:p14="http://schemas.microsoft.com/office/powerpoint/2010/main" val="3931865849"/>
              </p:ext>
            </p:extLst>
          </p:nvPr>
        </p:nvGraphicFramePr>
        <p:xfrm>
          <a:off x="786000" y="1266082"/>
          <a:ext cx="10517000" cy="4950568"/>
        </p:xfrm>
        <a:graphic>
          <a:graphicData uri="http://schemas.openxmlformats.org/drawingml/2006/chart">
            <c:chart xmlns:c="http://schemas.openxmlformats.org/drawingml/2006/chart" xmlns:r="http://schemas.openxmlformats.org/officeDocument/2006/relationships" r:id="rId2"/>
          </a:graphicData>
        </a:graphic>
      </p:graphicFrame>
      <p:sp>
        <p:nvSpPr>
          <p:cNvPr id="17" name="Заголовок 4">
            <a:extLst>
              <a:ext uri="{FF2B5EF4-FFF2-40B4-BE49-F238E27FC236}">
                <a16:creationId xmlns:a16="http://schemas.microsoft.com/office/drawing/2014/main" id="{AC6B3E19-DE82-6648-B8CF-88FA0345D044}"/>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18" name="Равнобедренный треугольник 24">
            <a:extLst>
              <a:ext uri="{FF2B5EF4-FFF2-40B4-BE49-F238E27FC236}">
                <a16:creationId xmlns:a16="http://schemas.microsoft.com/office/drawing/2014/main" id="{4C3A4EB0-3444-9648-928F-6F9B5FA202C7}"/>
              </a:ext>
            </a:extLst>
          </p:cNvPr>
          <p:cNvSpPr/>
          <p:nvPr/>
        </p:nvSpPr>
        <p:spPr>
          <a:xfrm rot="5400000">
            <a:off x="180837" y="20839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38162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86</a:t>
            </a:fld>
            <a:endParaRPr lang="ru-RU" dirty="0"/>
          </a:p>
        </p:txBody>
      </p:sp>
      <p:sp>
        <p:nvSpPr>
          <p:cNvPr id="2" name="Прямоугольник 1">
            <a:extLst>
              <a:ext uri="{FF2B5EF4-FFF2-40B4-BE49-F238E27FC236}">
                <a16:creationId xmlns:a16="http://schemas.microsoft.com/office/drawing/2014/main" id="{CFB45ED7-E988-C345-9BA6-7F67E1651A58}"/>
              </a:ext>
            </a:extLst>
          </p:cNvPr>
          <p:cNvSpPr/>
          <p:nvPr/>
        </p:nvSpPr>
        <p:spPr>
          <a:xfrm>
            <a:off x="831000" y="764908"/>
            <a:ext cx="9630000" cy="369332"/>
          </a:xfrm>
          <a:prstGeom prst="rect">
            <a:avLst/>
          </a:prstGeom>
        </p:spPr>
        <p:txBody>
          <a:bodyPr wrap="square">
            <a:spAutoFit/>
          </a:bodyPr>
          <a:lstStyle/>
          <a:p>
            <a:r>
              <a:rPr lang="ru-RU" b="1" dirty="0">
                <a:solidFill>
                  <a:schemeClr val="accent1"/>
                </a:solidFill>
              </a:rPr>
              <a:t>Уровень доверия к источникам информации, в % (в разрезе отдельных видов занятости)</a:t>
            </a:r>
          </a:p>
        </p:txBody>
      </p:sp>
      <p:sp>
        <p:nvSpPr>
          <p:cNvPr id="7" name="Заголовок 4">
            <a:extLst>
              <a:ext uri="{FF2B5EF4-FFF2-40B4-BE49-F238E27FC236}">
                <a16:creationId xmlns:a16="http://schemas.microsoft.com/office/drawing/2014/main" id="{91694FEA-6844-D947-BEC9-759C4A48663B}"/>
              </a:ext>
            </a:extLst>
          </p:cNvPr>
          <p:cNvSpPr txBox="1">
            <a:spLocks/>
          </p:cNvSpPr>
          <p:nvPr/>
        </p:nvSpPr>
        <p:spPr>
          <a:xfrm>
            <a:off x="558757" y="137188"/>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p:txBody>
      </p:sp>
      <p:sp>
        <p:nvSpPr>
          <p:cNvPr id="8" name="Равнобедренный треугольник 24">
            <a:extLst>
              <a:ext uri="{FF2B5EF4-FFF2-40B4-BE49-F238E27FC236}">
                <a16:creationId xmlns:a16="http://schemas.microsoft.com/office/drawing/2014/main" id="{CAC097F0-D1E3-184A-84F5-74F28930789B}"/>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11" name="Диаграмма 10">
            <a:extLst>
              <a:ext uri="{FF2B5EF4-FFF2-40B4-BE49-F238E27FC236}">
                <a16:creationId xmlns:a16="http://schemas.microsoft.com/office/drawing/2014/main" id="{F0EA4AB6-3A40-7441-AA80-12049E403F84}"/>
              </a:ext>
            </a:extLst>
          </p:cNvPr>
          <p:cNvGraphicFramePr>
            <a:graphicFrameLocks/>
          </p:cNvGraphicFramePr>
          <p:nvPr>
            <p:extLst>
              <p:ext uri="{D42A27DB-BD31-4B8C-83A1-F6EECF244321}">
                <p14:modId xmlns:p14="http://schemas.microsoft.com/office/powerpoint/2010/main" val="1992824780"/>
              </p:ext>
            </p:extLst>
          </p:nvPr>
        </p:nvGraphicFramePr>
        <p:xfrm>
          <a:off x="128704" y="1125480"/>
          <a:ext cx="3970318" cy="5363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Диаграмма 11">
            <a:extLst>
              <a:ext uri="{FF2B5EF4-FFF2-40B4-BE49-F238E27FC236}">
                <a16:creationId xmlns:a16="http://schemas.microsoft.com/office/drawing/2014/main" id="{4EEE820C-E355-2544-BD92-69C288FBCC69}"/>
              </a:ext>
            </a:extLst>
          </p:cNvPr>
          <p:cNvGraphicFramePr>
            <a:graphicFrameLocks/>
          </p:cNvGraphicFramePr>
          <p:nvPr>
            <p:extLst>
              <p:ext uri="{D42A27DB-BD31-4B8C-83A1-F6EECF244321}">
                <p14:modId xmlns:p14="http://schemas.microsoft.com/office/powerpoint/2010/main" val="2104685936"/>
              </p:ext>
            </p:extLst>
          </p:nvPr>
        </p:nvGraphicFramePr>
        <p:xfrm>
          <a:off x="4099022" y="1125480"/>
          <a:ext cx="3597178" cy="5363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a:extLst>
              <a:ext uri="{FF2B5EF4-FFF2-40B4-BE49-F238E27FC236}">
                <a16:creationId xmlns:a16="http://schemas.microsoft.com/office/drawing/2014/main" id="{DB13C94F-C89A-1540-AE78-B0A2F932B66A}"/>
              </a:ext>
            </a:extLst>
          </p:cNvPr>
          <p:cNvGraphicFramePr>
            <a:graphicFrameLocks/>
          </p:cNvGraphicFramePr>
          <p:nvPr>
            <p:extLst>
              <p:ext uri="{D42A27DB-BD31-4B8C-83A1-F6EECF244321}">
                <p14:modId xmlns:p14="http://schemas.microsoft.com/office/powerpoint/2010/main" val="2509895525"/>
              </p:ext>
            </p:extLst>
          </p:nvPr>
        </p:nvGraphicFramePr>
        <p:xfrm>
          <a:off x="7696200" y="1143000"/>
          <a:ext cx="4384800" cy="5346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62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87</a:t>
            </a:fld>
            <a:endParaRPr lang="ru-RU" dirty="0"/>
          </a:p>
        </p:txBody>
      </p:sp>
      <p:sp>
        <p:nvSpPr>
          <p:cNvPr id="2" name="Прямоугольник 1">
            <a:extLst>
              <a:ext uri="{FF2B5EF4-FFF2-40B4-BE49-F238E27FC236}">
                <a16:creationId xmlns:a16="http://schemas.microsoft.com/office/drawing/2014/main" id="{CFB45ED7-E988-C345-9BA6-7F67E1651A58}"/>
              </a:ext>
            </a:extLst>
          </p:cNvPr>
          <p:cNvSpPr/>
          <p:nvPr/>
        </p:nvSpPr>
        <p:spPr>
          <a:xfrm>
            <a:off x="831000" y="764908"/>
            <a:ext cx="9630000" cy="369332"/>
          </a:xfrm>
          <a:prstGeom prst="rect">
            <a:avLst/>
          </a:prstGeom>
        </p:spPr>
        <p:txBody>
          <a:bodyPr wrap="square">
            <a:spAutoFit/>
          </a:bodyPr>
          <a:lstStyle/>
          <a:p>
            <a:r>
              <a:rPr lang="ru-RU" b="1" dirty="0">
                <a:solidFill>
                  <a:schemeClr val="accent1"/>
                </a:solidFill>
              </a:rPr>
              <a:t>Уровень доверия к источникам информации, в % (в разрезе отдельных видов занятости)</a:t>
            </a:r>
          </a:p>
        </p:txBody>
      </p:sp>
      <p:sp>
        <p:nvSpPr>
          <p:cNvPr id="7" name="Заголовок 4">
            <a:extLst>
              <a:ext uri="{FF2B5EF4-FFF2-40B4-BE49-F238E27FC236}">
                <a16:creationId xmlns:a16="http://schemas.microsoft.com/office/drawing/2014/main" id="{91694FEA-6844-D947-BEC9-759C4A48663B}"/>
              </a:ext>
            </a:extLst>
          </p:cNvPr>
          <p:cNvSpPr txBox="1">
            <a:spLocks/>
          </p:cNvSpPr>
          <p:nvPr/>
        </p:nvSpPr>
        <p:spPr>
          <a:xfrm>
            <a:off x="558757" y="137188"/>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p:txBody>
      </p:sp>
      <p:sp>
        <p:nvSpPr>
          <p:cNvPr id="8" name="Равнобедренный треугольник 24">
            <a:extLst>
              <a:ext uri="{FF2B5EF4-FFF2-40B4-BE49-F238E27FC236}">
                <a16:creationId xmlns:a16="http://schemas.microsoft.com/office/drawing/2014/main" id="{CAC097F0-D1E3-184A-84F5-74F28930789B}"/>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9" name="Диаграмма 8">
            <a:extLst>
              <a:ext uri="{FF2B5EF4-FFF2-40B4-BE49-F238E27FC236}">
                <a16:creationId xmlns:a16="http://schemas.microsoft.com/office/drawing/2014/main" id="{BAC41E8F-F3B6-B641-B24C-F5FEDAF1D86C}"/>
              </a:ext>
            </a:extLst>
          </p:cNvPr>
          <p:cNvGraphicFramePr>
            <a:graphicFrameLocks/>
          </p:cNvGraphicFramePr>
          <p:nvPr>
            <p:extLst>
              <p:ext uri="{D42A27DB-BD31-4B8C-83A1-F6EECF244321}">
                <p14:modId xmlns:p14="http://schemas.microsoft.com/office/powerpoint/2010/main" val="1144046007"/>
              </p:ext>
            </p:extLst>
          </p:nvPr>
        </p:nvGraphicFramePr>
        <p:xfrm>
          <a:off x="0" y="1410872"/>
          <a:ext cx="4161000" cy="49454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3">
            <a:extLst>
              <a:ext uri="{FF2B5EF4-FFF2-40B4-BE49-F238E27FC236}">
                <a16:creationId xmlns:a16="http://schemas.microsoft.com/office/drawing/2014/main" id="{2FD19755-63B9-8E42-A4E6-DC275024E195}"/>
              </a:ext>
            </a:extLst>
          </p:cNvPr>
          <p:cNvGraphicFramePr>
            <a:graphicFrameLocks/>
          </p:cNvGraphicFramePr>
          <p:nvPr>
            <p:extLst>
              <p:ext uri="{D42A27DB-BD31-4B8C-83A1-F6EECF244321}">
                <p14:modId xmlns:p14="http://schemas.microsoft.com/office/powerpoint/2010/main" val="840620188"/>
              </p:ext>
            </p:extLst>
          </p:nvPr>
        </p:nvGraphicFramePr>
        <p:xfrm>
          <a:off x="4170000" y="1431403"/>
          <a:ext cx="3546000" cy="4945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a:extLst>
              <a:ext uri="{FF2B5EF4-FFF2-40B4-BE49-F238E27FC236}">
                <a16:creationId xmlns:a16="http://schemas.microsoft.com/office/drawing/2014/main" id="{6CA8B9C9-4696-7949-80EC-4F1015F021BE}"/>
              </a:ext>
            </a:extLst>
          </p:cNvPr>
          <p:cNvGraphicFramePr>
            <a:graphicFrameLocks/>
          </p:cNvGraphicFramePr>
          <p:nvPr>
            <p:extLst>
              <p:ext uri="{D42A27DB-BD31-4B8C-83A1-F6EECF244321}">
                <p14:modId xmlns:p14="http://schemas.microsoft.com/office/powerpoint/2010/main" val="4116511690"/>
              </p:ext>
            </p:extLst>
          </p:nvPr>
        </p:nvGraphicFramePr>
        <p:xfrm>
          <a:off x="7716000" y="1405578"/>
          <a:ext cx="4087800" cy="49507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83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88</a:t>
            </a:fld>
            <a:endParaRPr lang="ru-RU" dirty="0"/>
          </a:p>
        </p:txBody>
      </p:sp>
      <p:sp>
        <p:nvSpPr>
          <p:cNvPr id="7" name="Прямоугольник 6">
            <a:extLst>
              <a:ext uri="{FF2B5EF4-FFF2-40B4-BE49-F238E27FC236}">
                <a16:creationId xmlns:a16="http://schemas.microsoft.com/office/drawing/2014/main" id="{B314945D-518A-784A-B1D1-B93E627BAC2D}"/>
              </a:ext>
            </a:extLst>
          </p:cNvPr>
          <p:cNvSpPr/>
          <p:nvPr/>
        </p:nvSpPr>
        <p:spPr>
          <a:xfrm>
            <a:off x="561258" y="800687"/>
            <a:ext cx="6096000" cy="369332"/>
          </a:xfrm>
          <a:prstGeom prst="rect">
            <a:avLst/>
          </a:prstGeom>
        </p:spPr>
        <p:txBody>
          <a:bodyPr>
            <a:spAutoFit/>
          </a:bodyPr>
          <a:lstStyle/>
          <a:p>
            <a:r>
              <a:rPr lang="ru-RU" b="1" dirty="0">
                <a:solidFill>
                  <a:schemeClr val="accent1"/>
                </a:solidFill>
              </a:rPr>
              <a:t>Поиск источников информации, в %</a:t>
            </a:r>
          </a:p>
        </p:txBody>
      </p:sp>
      <p:graphicFrame>
        <p:nvGraphicFramePr>
          <p:cNvPr id="10" name="Диаграмма 9">
            <a:extLst>
              <a:ext uri="{FF2B5EF4-FFF2-40B4-BE49-F238E27FC236}">
                <a16:creationId xmlns:a16="http://schemas.microsoft.com/office/drawing/2014/main" id="{CDBF1D4A-E5B7-E648-9C8E-DE042B4C98A3}"/>
              </a:ext>
            </a:extLst>
          </p:cNvPr>
          <p:cNvGraphicFramePr>
            <a:graphicFrameLocks/>
          </p:cNvGraphicFramePr>
          <p:nvPr>
            <p:extLst>
              <p:ext uri="{D42A27DB-BD31-4B8C-83A1-F6EECF244321}">
                <p14:modId xmlns:p14="http://schemas.microsoft.com/office/powerpoint/2010/main" val="381907368"/>
              </p:ext>
            </p:extLst>
          </p:nvPr>
        </p:nvGraphicFramePr>
        <p:xfrm>
          <a:off x="831000" y="1170019"/>
          <a:ext cx="10008450" cy="4890818"/>
        </p:xfrm>
        <a:graphic>
          <a:graphicData uri="http://schemas.openxmlformats.org/drawingml/2006/chart">
            <c:chart xmlns:c="http://schemas.openxmlformats.org/drawingml/2006/chart" xmlns:r="http://schemas.openxmlformats.org/officeDocument/2006/relationships" r:id="rId2"/>
          </a:graphicData>
        </a:graphic>
      </p:graphicFrame>
      <p:sp>
        <p:nvSpPr>
          <p:cNvPr id="11" name="Заголовок 4">
            <a:extLst>
              <a:ext uri="{FF2B5EF4-FFF2-40B4-BE49-F238E27FC236}">
                <a16:creationId xmlns:a16="http://schemas.microsoft.com/office/drawing/2014/main" id="{04246188-31A1-0C47-BC5A-F7541F616E11}"/>
              </a:ext>
            </a:extLst>
          </p:cNvPr>
          <p:cNvSpPr txBox="1">
            <a:spLocks/>
          </p:cNvSpPr>
          <p:nvPr/>
        </p:nvSpPr>
        <p:spPr>
          <a:xfrm>
            <a:off x="695400" y="411802"/>
            <a:ext cx="8883592" cy="40040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12" name="Равнобедренный треугольник 24">
            <a:extLst>
              <a:ext uri="{FF2B5EF4-FFF2-40B4-BE49-F238E27FC236}">
                <a16:creationId xmlns:a16="http://schemas.microsoft.com/office/drawing/2014/main" id="{66088208-FA73-8342-823E-6BC219F7561B}"/>
              </a:ext>
            </a:extLst>
          </p:cNvPr>
          <p:cNvSpPr/>
          <p:nvPr/>
        </p:nvSpPr>
        <p:spPr>
          <a:xfrm rot="5400000">
            <a:off x="216606" y="23048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44815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89</a:t>
            </a:fld>
            <a:endParaRPr lang="ru-RU" dirty="0"/>
          </a:p>
        </p:txBody>
      </p:sp>
      <p:sp>
        <p:nvSpPr>
          <p:cNvPr id="8" name="Прямоугольник 7">
            <a:extLst>
              <a:ext uri="{FF2B5EF4-FFF2-40B4-BE49-F238E27FC236}">
                <a16:creationId xmlns:a16="http://schemas.microsoft.com/office/drawing/2014/main" id="{80F2F743-D1C9-CA43-A018-85C4B4129104}"/>
              </a:ext>
            </a:extLst>
          </p:cNvPr>
          <p:cNvSpPr/>
          <p:nvPr/>
        </p:nvSpPr>
        <p:spPr>
          <a:xfrm>
            <a:off x="862499" y="556407"/>
            <a:ext cx="7562244" cy="369332"/>
          </a:xfrm>
          <a:prstGeom prst="rect">
            <a:avLst/>
          </a:prstGeom>
        </p:spPr>
        <p:txBody>
          <a:bodyPr wrap="square">
            <a:spAutoFit/>
          </a:bodyPr>
          <a:lstStyle/>
          <a:p>
            <a:r>
              <a:rPr lang="ru-RU" b="1" dirty="0">
                <a:solidFill>
                  <a:schemeClr val="accent1"/>
                </a:solidFill>
              </a:rPr>
              <a:t>Использование мобильных приложений финансовых организаций, в %</a:t>
            </a:r>
          </a:p>
        </p:txBody>
      </p:sp>
      <p:graphicFrame>
        <p:nvGraphicFramePr>
          <p:cNvPr id="14" name="Диаграмма 13">
            <a:extLst>
              <a:ext uri="{FF2B5EF4-FFF2-40B4-BE49-F238E27FC236}">
                <a16:creationId xmlns:a16="http://schemas.microsoft.com/office/drawing/2014/main" id="{C2F09A96-B66A-D348-BBBD-A9AB2CF46669}"/>
              </a:ext>
            </a:extLst>
          </p:cNvPr>
          <p:cNvGraphicFramePr>
            <a:graphicFrameLocks/>
          </p:cNvGraphicFramePr>
          <p:nvPr>
            <p:extLst>
              <p:ext uri="{D42A27DB-BD31-4B8C-83A1-F6EECF244321}">
                <p14:modId xmlns:p14="http://schemas.microsoft.com/office/powerpoint/2010/main" val="2965205239"/>
              </p:ext>
            </p:extLst>
          </p:nvPr>
        </p:nvGraphicFramePr>
        <p:xfrm>
          <a:off x="1056000" y="925739"/>
          <a:ext cx="9765000" cy="5113261"/>
        </p:xfrm>
        <a:graphic>
          <a:graphicData uri="http://schemas.openxmlformats.org/drawingml/2006/chart">
            <c:chart xmlns:c="http://schemas.openxmlformats.org/drawingml/2006/chart" xmlns:r="http://schemas.openxmlformats.org/officeDocument/2006/relationships" r:id="rId3"/>
          </a:graphicData>
        </a:graphic>
      </p:graphicFrame>
      <p:sp>
        <p:nvSpPr>
          <p:cNvPr id="15" name="Заголовок 4">
            <a:extLst>
              <a:ext uri="{FF2B5EF4-FFF2-40B4-BE49-F238E27FC236}">
                <a16:creationId xmlns:a16="http://schemas.microsoft.com/office/drawing/2014/main" id="{B873CD71-32C2-0647-A29D-0C94E7009072}"/>
              </a:ext>
            </a:extLst>
          </p:cNvPr>
          <p:cNvSpPr txBox="1">
            <a:spLocks/>
          </p:cNvSpPr>
          <p:nvPr/>
        </p:nvSpPr>
        <p:spPr>
          <a:xfrm>
            <a:off x="623392" y="234739"/>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16" name="Равнобедренный треугольник 24">
            <a:extLst>
              <a:ext uri="{FF2B5EF4-FFF2-40B4-BE49-F238E27FC236}">
                <a16:creationId xmlns:a16="http://schemas.microsoft.com/office/drawing/2014/main" id="{7E6FB646-1DFF-AE49-9312-58BA2C3AB002}"/>
              </a:ext>
            </a:extLst>
          </p:cNvPr>
          <p:cNvSpPr/>
          <p:nvPr/>
        </p:nvSpPr>
        <p:spPr>
          <a:xfrm rot="5400000">
            <a:off x="211669" y="16024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04755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a:t>
            </a:fld>
            <a:endParaRPr lang="ru-RU" dirty="0"/>
          </a:p>
        </p:txBody>
      </p:sp>
      <p:sp>
        <p:nvSpPr>
          <p:cNvPr id="49" name="Прямоугольник 48">
            <a:extLst>
              <a:ext uri="{FF2B5EF4-FFF2-40B4-BE49-F238E27FC236}">
                <a16:creationId xmlns:a16="http://schemas.microsoft.com/office/drawing/2014/main" id="{4EB01D88-1B79-8C41-AE58-D0E9571EBD9D}"/>
              </a:ext>
            </a:extLst>
          </p:cNvPr>
          <p:cNvSpPr/>
          <p:nvPr/>
        </p:nvSpPr>
        <p:spPr>
          <a:xfrm>
            <a:off x="285710" y="6174003"/>
            <a:ext cx="11864221" cy="400110"/>
          </a:xfrm>
          <a:prstGeom prst="rect">
            <a:avLst/>
          </a:prstGeom>
        </p:spPr>
        <p:txBody>
          <a:bodyPr wrap="square">
            <a:spAutoFit/>
          </a:bodyPr>
          <a:lstStyle/>
          <a:p>
            <a:r>
              <a:rPr lang="en-US" sz="1000" dirty="0">
                <a:hlinkClick r:id="rId2"/>
              </a:rPr>
              <a:t>http://ur-consul.ru/Bibli/Povyshyeniye-finansovoyi-gramotnosti-nasyelyeniya-myezhdunarodnyyi-opyt-i-rossiyiskaya-praktika.Index.html</a:t>
            </a:r>
            <a:r>
              <a:rPr lang="ru-RU" sz="1000" dirty="0"/>
              <a:t>, </a:t>
            </a:r>
            <a:r>
              <a:rPr lang="en-US" sz="1000" dirty="0">
                <a:hlinkClick r:id="rId3"/>
              </a:rPr>
              <a:t>http://www.citigroup.com/citigroup/corporate/foundation/</a:t>
            </a:r>
            <a:r>
              <a:rPr lang="ru-RU" sz="1000" dirty="0"/>
              <a:t>, </a:t>
            </a:r>
            <a:r>
              <a:rPr lang="en-US" sz="1000" dirty="0">
                <a:hlinkClick r:id="rId4"/>
              </a:rPr>
              <a:t>http://www.sife.org/Pages/Default.aspx</a:t>
            </a:r>
            <a:r>
              <a:rPr lang="ru-RU" sz="1000" dirty="0"/>
              <a:t>, </a:t>
            </a:r>
            <a:r>
              <a:rPr lang="en-US" sz="1000" dirty="0">
                <a:hlinkClick r:id="rId5"/>
              </a:rPr>
              <a:t>http://www.greenlining.org/resources/pdfs/</a:t>
            </a:r>
            <a:r>
              <a:rPr lang="ru-RU" sz="1000" dirty="0"/>
              <a:t>, </a:t>
            </a:r>
            <a:r>
              <a:rPr lang="en-US" sz="1000" dirty="0">
                <a:hlinkClick r:id="rId6"/>
              </a:rPr>
              <a:t>http://www.mymoneyskills.com/</a:t>
            </a:r>
            <a:r>
              <a:rPr lang="ru-RU" sz="1000" dirty="0"/>
              <a:t> </a:t>
            </a:r>
          </a:p>
        </p:txBody>
      </p:sp>
      <p:grpSp>
        <p:nvGrpSpPr>
          <p:cNvPr id="50" name="Группа 49">
            <a:extLst>
              <a:ext uri="{FF2B5EF4-FFF2-40B4-BE49-F238E27FC236}">
                <a16:creationId xmlns:a16="http://schemas.microsoft.com/office/drawing/2014/main" id="{A365E93C-9647-734B-BF40-6BAA5A5C2FAF}"/>
              </a:ext>
            </a:extLst>
          </p:cNvPr>
          <p:cNvGrpSpPr/>
          <p:nvPr/>
        </p:nvGrpSpPr>
        <p:grpSpPr>
          <a:xfrm>
            <a:off x="1095340" y="214290"/>
            <a:ext cx="10501386" cy="6000791"/>
            <a:chOff x="1142976" y="3465095"/>
            <a:chExt cx="6286544" cy="1634888"/>
          </a:xfrm>
        </p:grpSpPr>
        <p:grpSp>
          <p:nvGrpSpPr>
            <p:cNvPr id="51" name="Группа 27">
              <a:extLst>
                <a:ext uri="{FF2B5EF4-FFF2-40B4-BE49-F238E27FC236}">
                  <a16:creationId xmlns:a16="http://schemas.microsoft.com/office/drawing/2014/main" id="{3393C1F0-1E5B-AF49-B0C8-CE13FB1C3D93}"/>
                </a:ext>
              </a:extLst>
            </p:cNvPr>
            <p:cNvGrpSpPr/>
            <p:nvPr/>
          </p:nvGrpSpPr>
          <p:grpSpPr>
            <a:xfrm>
              <a:off x="1142976" y="3495797"/>
              <a:ext cx="6286544" cy="1604186"/>
              <a:chOff x="3428992" y="1562022"/>
              <a:chExt cx="5000660" cy="1485306"/>
            </a:xfrm>
          </p:grpSpPr>
          <p:sp>
            <p:nvSpPr>
              <p:cNvPr id="54" name="Скругленный прямоугольник 53">
                <a:extLst>
                  <a:ext uri="{FF2B5EF4-FFF2-40B4-BE49-F238E27FC236}">
                    <a16:creationId xmlns:a16="http://schemas.microsoft.com/office/drawing/2014/main" id="{7A919498-AC41-EE43-BBD5-532816340E97}"/>
                  </a:ext>
                </a:extLst>
              </p:cNvPr>
              <p:cNvSpPr/>
              <p:nvPr/>
            </p:nvSpPr>
            <p:spPr bwMode="gray">
              <a:xfrm>
                <a:off x="3428992" y="1562022"/>
                <a:ext cx="5000660" cy="1485306"/>
              </a:xfrm>
              <a:prstGeom prst="roundRect">
                <a:avLst/>
              </a:prstGeom>
              <a:solidFill>
                <a:srgbClr val="FED07A"/>
              </a:solidFill>
              <a:ln w="25400">
                <a:solidFill>
                  <a:srgbClr val="F0AB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55" name="Прямоугольник 54">
                <a:extLst>
                  <a:ext uri="{FF2B5EF4-FFF2-40B4-BE49-F238E27FC236}">
                    <a16:creationId xmlns:a16="http://schemas.microsoft.com/office/drawing/2014/main" id="{3348BB68-03F4-3E42-8925-7624CE2E7584}"/>
                  </a:ext>
                </a:extLst>
              </p:cNvPr>
              <p:cNvSpPr/>
              <p:nvPr/>
            </p:nvSpPr>
            <p:spPr>
              <a:xfrm>
                <a:off x="3500430" y="1614147"/>
                <a:ext cx="4857784" cy="1420782"/>
              </a:xfrm>
              <a:prstGeom prst="rect">
                <a:avLst/>
              </a:prstGeom>
            </p:spPr>
            <p:txBody>
              <a:bodyPr wrap="square">
                <a:spAutoFit/>
              </a:bodyPr>
              <a:lstStyle/>
              <a:p>
                <a:endParaRPr lang="ru-RU" sz="2400" dirty="0"/>
              </a:p>
              <a:p>
                <a:endParaRPr lang="ru-RU" sz="2400" dirty="0">
                  <a:solidFill>
                    <a:srgbClr val="7A4300"/>
                  </a:solidFill>
                </a:endParaRPr>
              </a:p>
              <a:p>
                <a:r>
                  <a:rPr lang="ru-RU" sz="2400" dirty="0">
                    <a:solidFill>
                      <a:srgbClr val="7A4300"/>
                    </a:solidFill>
                  </a:rPr>
                  <a:t>1. Реализация собственных программ и иных проектов по ФГ населения (обучающие семинары, уроки по ФГ для детей и другое);</a:t>
                </a:r>
              </a:p>
              <a:p>
                <a:r>
                  <a:rPr lang="ru-RU" sz="2400" dirty="0">
                    <a:solidFill>
                      <a:srgbClr val="7A4300"/>
                    </a:solidFill>
                  </a:rPr>
                  <a:t>2. Разработка и реализация учебных корпоративных курсов/семинаров по ФГ для сотрудников; </a:t>
                </a:r>
              </a:p>
              <a:p>
                <a:r>
                  <a:rPr lang="ru-RU" sz="2400" dirty="0">
                    <a:solidFill>
                      <a:srgbClr val="7A4300"/>
                    </a:solidFill>
                  </a:rPr>
                  <a:t>3. Привлечение сотрудников в качестве волонтеров для проектов по ФГ;</a:t>
                </a:r>
              </a:p>
              <a:p>
                <a:r>
                  <a:rPr lang="ru-RU" sz="2400" dirty="0">
                    <a:solidFill>
                      <a:srgbClr val="7A4300"/>
                    </a:solidFill>
                  </a:rPr>
                  <a:t>4. Сотрудничество с некоммерческими организациями, работающими в сфере ФГ;</a:t>
                </a:r>
              </a:p>
              <a:p>
                <a:r>
                  <a:rPr lang="ru-RU" sz="2400" dirty="0">
                    <a:solidFill>
                      <a:srgbClr val="7A4300"/>
                    </a:solidFill>
                  </a:rPr>
                  <a:t>5. Создание и финансирование частных специализированных фондов и иных организаций по вопросам  повышения ФГ;</a:t>
                </a:r>
              </a:p>
              <a:p>
                <a:r>
                  <a:rPr lang="ru-RU" sz="2400" dirty="0">
                    <a:solidFill>
                      <a:srgbClr val="7A4300"/>
                    </a:solidFill>
                  </a:rPr>
                  <a:t>6. Сотрудничество со СМИ по размещению материалов по ФГ;</a:t>
                </a:r>
              </a:p>
              <a:p>
                <a:r>
                  <a:rPr lang="ru-RU" sz="2400" dirty="0">
                    <a:solidFill>
                      <a:srgbClr val="7A4300"/>
                    </a:solidFill>
                  </a:rPr>
                  <a:t>7. Создание интернет-сайтов, рубрик в мобильных приложениях, баннеров, интерактивных игр по ФГ.</a:t>
                </a:r>
              </a:p>
              <a:p>
                <a:pPr algn="ctr"/>
                <a:endParaRPr lang="ru-RU" sz="2400" i="1" dirty="0"/>
              </a:p>
            </p:txBody>
          </p:sp>
        </p:grpSp>
        <p:sp>
          <p:nvSpPr>
            <p:cNvPr id="52" name="Скругленный прямоугольник 51">
              <a:extLst>
                <a:ext uri="{FF2B5EF4-FFF2-40B4-BE49-F238E27FC236}">
                  <a16:creationId xmlns:a16="http://schemas.microsoft.com/office/drawing/2014/main" id="{97BB86AF-CF41-3242-86FA-8820DAE8FEE8}"/>
                </a:ext>
              </a:extLst>
            </p:cNvPr>
            <p:cNvSpPr/>
            <p:nvPr/>
          </p:nvSpPr>
          <p:spPr bwMode="gray">
            <a:xfrm>
              <a:off x="1142976" y="3484558"/>
              <a:ext cx="6286543" cy="199310"/>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53" name="Прямоугольник 52">
              <a:extLst>
                <a:ext uri="{FF2B5EF4-FFF2-40B4-BE49-F238E27FC236}">
                  <a16:creationId xmlns:a16="http://schemas.microsoft.com/office/drawing/2014/main" id="{8537891C-5189-D145-80E6-92C1A5524F15}"/>
                </a:ext>
              </a:extLst>
            </p:cNvPr>
            <p:cNvSpPr/>
            <p:nvPr/>
          </p:nvSpPr>
          <p:spPr>
            <a:xfrm>
              <a:off x="1192090" y="3465095"/>
              <a:ext cx="6188317" cy="444417"/>
            </a:xfrm>
            <a:prstGeom prst="rect">
              <a:avLst/>
            </a:prstGeom>
          </p:spPr>
          <p:txBody>
            <a:bodyPr wrap="square">
              <a:spAutoFit/>
            </a:bodyPr>
            <a:lstStyle/>
            <a:p>
              <a:pPr algn="ctr"/>
              <a:r>
                <a:rPr lang="ru-RU" sz="2600" b="1" dirty="0">
                  <a:solidFill>
                    <a:srgbClr val="7A4300"/>
                  </a:solidFill>
                </a:rPr>
                <a:t>Основные механизмы участия бизнеса </a:t>
              </a:r>
            </a:p>
            <a:p>
              <a:pPr algn="ctr"/>
              <a:r>
                <a:rPr lang="ru-RU" sz="2600" b="1" dirty="0">
                  <a:solidFill>
                    <a:srgbClr val="7A4300"/>
                  </a:solidFill>
                </a:rPr>
                <a:t>в программах повышения ФГ:</a:t>
              </a:r>
            </a:p>
            <a:p>
              <a:pPr algn="ctr"/>
              <a:endParaRPr lang="ru-RU" sz="2400" b="1" dirty="0">
                <a:solidFill>
                  <a:srgbClr val="7A4300"/>
                </a:solidFill>
              </a:endParaRPr>
            </a:p>
            <a:p>
              <a:pPr algn="ctr"/>
              <a:endParaRPr lang="ru-RU" sz="2400" b="1" dirty="0">
                <a:solidFill>
                  <a:srgbClr val="7A4300"/>
                </a:solidFill>
              </a:endParaRPr>
            </a:p>
          </p:txBody>
        </p:sp>
      </p:grpSp>
    </p:spTree>
    <p:extLst>
      <p:ext uri="{BB962C8B-B14F-4D97-AF65-F5344CB8AC3E}">
        <p14:creationId xmlns:p14="http://schemas.microsoft.com/office/powerpoint/2010/main" val="238885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90</a:t>
            </a:fld>
            <a:endParaRPr lang="ru-RU" dirty="0"/>
          </a:p>
        </p:txBody>
      </p:sp>
      <p:sp>
        <p:nvSpPr>
          <p:cNvPr id="8" name="Прямоугольник 7">
            <a:extLst>
              <a:ext uri="{FF2B5EF4-FFF2-40B4-BE49-F238E27FC236}">
                <a16:creationId xmlns:a16="http://schemas.microsoft.com/office/drawing/2014/main" id="{80F2F743-D1C9-CA43-A018-85C4B4129104}"/>
              </a:ext>
            </a:extLst>
          </p:cNvPr>
          <p:cNvSpPr/>
          <p:nvPr/>
        </p:nvSpPr>
        <p:spPr>
          <a:xfrm>
            <a:off x="862499" y="556407"/>
            <a:ext cx="7562244" cy="369332"/>
          </a:xfrm>
          <a:prstGeom prst="rect">
            <a:avLst/>
          </a:prstGeom>
        </p:spPr>
        <p:txBody>
          <a:bodyPr wrap="square">
            <a:spAutoFit/>
          </a:bodyPr>
          <a:lstStyle/>
          <a:p>
            <a:r>
              <a:rPr lang="ru-RU" b="1" dirty="0">
                <a:solidFill>
                  <a:schemeClr val="accent1"/>
                </a:solidFill>
              </a:rPr>
              <a:t>Использование мобильных приложений финансовых организаций, в %</a:t>
            </a:r>
          </a:p>
        </p:txBody>
      </p:sp>
      <p:graphicFrame>
        <p:nvGraphicFramePr>
          <p:cNvPr id="2" name="Таблица 1">
            <a:extLst>
              <a:ext uri="{FF2B5EF4-FFF2-40B4-BE49-F238E27FC236}">
                <a16:creationId xmlns:a16="http://schemas.microsoft.com/office/drawing/2014/main" id="{3307F7EA-4904-114B-A473-597162717053}"/>
              </a:ext>
            </a:extLst>
          </p:cNvPr>
          <p:cNvGraphicFramePr>
            <a:graphicFrameLocks noGrp="1"/>
          </p:cNvGraphicFramePr>
          <p:nvPr>
            <p:extLst/>
          </p:nvPr>
        </p:nvGraphicFramePr>
        <p:xfrm>
          <a:off x="243179" y="1436919"/>
          <a:ext cx="9142053" cy="3360357"/>
        </p:xfrm>
        <a:graphic>
          <a:graphicData uri="http://schemas.openxmlformats.org/drawingml/2006/table">
            <a:tbl>
              <a:tblPr>
                <a:tableStyleId>{5C22544A-7EE6-4342-B048-85BDC9FD1C3A}</a:tableStyleId>
              </a:tblPr>
              <a:tblGrid>
                <a:gridCol w="1755000">
                  <a:extLst>
                    <a:ext uri="{9D8B030D-6E8A-4147-A177-3AD203B41FA5}">
                      <a16:colId xmlns:a16="http://schemas.microsoft.com/office/drawing/2014/main" val="4025266041"/>
                    </a:ext>
                  </a:extLst>
                </a:gridCol>
                <a:gridCol w="972188">
                  <a:extLst>
                    <a:ext uri="{9D8B030D-6E8A-4147-A177-3AD203B41FA5}">
                      <a16:colId xmlns:a16="http://schemas.microsoft.com/office/drawing/2014/main" val="2122038755"/>
                    </a:ext>
                  </a:extLst>
                </a:gridCol>
                <a:gridCol w="813678">
                  <a:extLst>
                    <a:ext uri="{9D8B030D-6E8A-4147-A177-3AD203B41FA5}">
                      <a16:colId xmlns:a16="http://schemas.microsoft.com/office/drawing/2014/main" val="2931648352"/>
                    </a:ext>
                  </a:extLst>
                </a:gridCol>
                <a:gridCol w="509134">
                  <a:extLst>
                    <a:ext uri="{9D8B030D-6E8A-4147-A177-3AD203B41FA5}">
                      <a16:colId xmlns:a16="http://schemas.microsoft.com/office/drawing/2014/main" val="3273732784"/>
                    </a:ext>
                  </a:extLst>
                </a:gridCol>
                <a:gridCol w="1035000">
                  <a:extLst>
                    <a:ext uri="{9D8B030D-6E8A-4147-A177-3AD203B41FA5}">
                      <a16:colId xmlns:a16="http://schemas.microsoft.com/office/drawing/2014/main" val="671194367"/>
                    </a:ext>
                  </a:extLst>
                </a:gridCol>
                <a:gridCol w="720000">
                  <a:extLst>
                    <a:ext uri="{9D8B030D-6E8A-4147-A177-3AD203B41FA5}">
                      <a16:colId xmlns:a16="http://schemas.microsoft.com/office/drawing/2014/main" val="440119701"/>
                    </a:ext>
                  </a:extLst>
                </a:gridCol>
                <a:gridCol w="960716">
                  <a:extLst>
                    <a:ext uri="{9D8B030D-6E8A-4147-A177-3AD203B41FA5}">
                      <a16:colId xmlns:a16="http://schemas.microsoft.com/office/drawing/2014/main" val="1294879652"/>
                    </a:ext>
                  </a:extLst>
                </a:gridCol>
                <a:gridCol w="816166">
                  <a:extLst>
                    <a:ext uri="{9D8B030D-6E8A-4147-A177-3AD203B41FA5}">
                      <a16:colId xmlns:a16="http://schemas.microsoft.com/office/drawing/2014/main" val="238431042"/>
                    </a:ext>
                  </a:extLst>
                </a:gridCol>
                <a:gridCol w="813678">
                  <a:extLst>
                    <a:ext uri="{9D8B030D-6E8A-4147-A177-3AD203B41FA5}">
                      <a16:colId xmlns:a16="http://schemas.microsoft.com/office/drawing/2014/main" val="4258326602"/>
                    </a:ext>
                  </a:extLst>
                </a:gridCol>
                <a:gridCol w="746493">
                  <a:extLst>
                    <a:ext uri="{9D8B030D-6E8A-4147-A177-3AD203B41FA5}">
                      <a16:colId xmlns:a16="http://schemas.microsoft.com/office/drawing/2014/main" val="3362758896"/>
                    </a:ext>
                  </a:extLst>
                </a:gridCol>
              </a:tblGrid>
              <a:tr h="284205">
                <a:tc>
                  <a:txBody>
                    <a:bodyPr/>
                    <a:lstStyle/>
                    <a:p>
                      <a:endParaRPr lang="ru-RU" sz="1200" b="1" dirty="0">
                        <a:solidFill>
                          <a:schemeClr val="bg1"/>
                        </a:solidFill>
                      </a:endParaRPr>
                    </a:p>
                  </a:txBody>
                  <a:tcPr>
                    <a:solidFill>
                      <a:srgbClr val="78A779"/>
                    </a:solidFill>
                  </a:tcPr>
                </a:tc>
                <a:tc>
                  <a:txBody>
                    <a:bodyPr/>
                    <a:lstStyle/>
                    <a:p>
                      <a:pPr algn="ctr" fontAlgn="b"/>
                      <a:r>
                        <a:rPr lang="ru-RU" sz="1200" b="1" u="none" strike="noStrike" dirty="0">
                          <a:solidFill>
                            <a:schemeClr val="bg1"/>
                          </a:solidFill>
                          <a:effectLst/>
                        </a:rPr>
                        <a:t>Частная компания</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200" b="1" u="none" strike="noStrike" dirty="0">
                          <a:solidFill>
                            <a:schemeClr val="bg1"/>
                          </a:solidFill>
                          <a:effectLst/>
                        </a:rPr>
                        <a:t>Гос.учреждение</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200" b="1" u="none" strike="noStrike" dirty="0">
                          <a:solidFill>
                            <a:schemeClr val="bg1"/>
                          </a:solidFill>
                          <a:effectLst/>
                        </a:rPr>
                        <a:t>ИП</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200" b="1" u="none" strike="noStrike" dirty="0">
                          <a:solidFill>
                            <a:schemeClr val="bg1"/>
                          </a:solidFill>
                          <a:effectLst/>
                        </a:rPr>
                        <a:t>Самозанятость</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200" b="1" u="none" strike="noStrike" dirty="0">
                          <a:solidFill>
                            <a:schemeClr val="bg1"/>
                          </a:solidFill>
                          <a:effectLst/>
                        </a:rPr>
                        <a:t>Студент</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200" b="1" u="none" strike="noStrike" dirty="0">
                          <a:solidFill>
                            <a:schemeClr val="bg1"/>
                          </a:solidFill>
                          <a:effectLst/>
                        </a:rPr>
                        <a:t>Домохозяйка</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200" b="1" u="none" strike="noStrike" dirty="0">
                          <a:solidFill>
                            <a:schemeClr val="bg1"/>
                          </a:solidFill>
                          <a:effectLst/>
                        </a:rPr>
                        <a:t>Пенсионер</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200" b="1" u="none" strike="noStrike" dirty="0">
                          <a:solidFill>
                            <a:schemeClr val="bg1"/>
                          </a:solidFill>
                          <a:effectLst/>
                        </a:rPr>
                        <a:t>Временно не работаю</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200" b="1" u="none" strike="noStrike" dirty="0">
                          <a:solidFill>
                            <a:schemeClr val="bg1"/>
                          </a:solidFill>
                          <a:effectLst/>
                        </a:rPr>
                        <a:t>Другое</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3266506302"/>
                  </a:ext>
                </a:extLst>
              </a:tr>
              <a:tr h="284205">
                <a:tc>
                  <a:txBody>
                    <a:bodyPr/>
                    <a:lstStyle/>
                    <a:p>
                      <a:pPr algn="l" fontAlgn="t"/>
                      <a:r>
                        <a:rPr lang="ru-RU" sz="1200" b="1" u="none" strike="noStrike" dirty="0">
                          <a:solidFill>
                            <a:schemeClr val="bg1"/>
                          </a:solidFill>
                          <a:effectLst/>
                        </a:rPr>
                        <a:t>Проведение платежей и переводов</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53,9%</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49,7%</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61,4%</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51,3%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70,7%</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67,6%</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35,9%</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70,0%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40,2%</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1556752103"/>
                  </a:ext>
                </a:extLst>
              </a:tr>
              <a:tr h="284205">
                <a:tc>
                  <a:txBody>
                    <a:bodyPr/>
                    <a:lstStyle/>
                    <a:p>
                      <a:pPr algn="l" fontAlgn="t"/>
                      <a:r>
                        <a:rPr lang="ru-RU" sz="1200" b="1" u="none" strike="noStrike" dirty="0">
                          <a:solidFill>
                            <a:schemeClr val="bg1"/>
                          </a:solidFill>
                          <a:effectLst/>
                        </a:rPr>
                        <a:t>Отслеживание депозитов и счетов</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37,5%</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42,9%</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50,0%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42,0%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58,5%</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59,5%</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28,2%</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45,0%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21,6%</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617285210"/>
                  </a:ext>
                </a:extLst>
              </a:tr>
              <a:tr h="284205">
                <a:tc>
                  <a:txBody>
                    <a:bodyPr/>
                    <a:lstStyle/>
                    <a:p>
                      <a:pPr algn="l" fontAlgn="t"/>
                      <a:r>
                        <a:rPr lang="ru-RU" sz="1200" b="1" u="none" strike="noStrike" dirty="0">
                          <a:solidFill>
                            <a:schemeClr val="bg1"/>
                          </a:solidFill>
                          <a:effectLst/>
                        </a:rPr>
                        <a:t>Отслеживание курса тенге</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21,9%</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22,7%</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39,5%</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25,3%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29,3%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21,6%</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23,1%</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35,0%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14,1%</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1561848207"/>
                  </a:ext>
                </a:extLst>
              </a:tr>
              <a:tr h="152253">
                <a:tc>
                  <a:txBody>
                    <a:bodyPr/>
                    <a:lstStyle/>
                    <a:p>
                      <a:pPr algn="l" fontAlgn="t"/>
                      <a:r>
                        <a:rPr lang="ru-RU" sz="1200" b="1" u="none" strike="noStrike" dirty="0">
                          <a:solidFill>
                            <a:schemeClr val="bg1"/>
                          </a:solidFill>
                          <a:effectLst/>
                        </a:rPr>
                        <a:t>Покупка товаров и услуг</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40,6%</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39,9%</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43,0%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40,7%</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24,4%</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35,1%</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17,9%</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33,3%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2185011328"/>
                  </a:ext>
                </a:extLst>
              </a:tr>
              <a:tr h="284205">
                <a:tc>
                  <a:txBody>
                    <a:bodyPr/>
                    <a:lstStyle/>
                    <a:p>
                      <a:pPr algn="l" fontAlgn="t"/>
                      <a:r>
                        <a:rPr lang="ru-RU" sz="1200" b="1" u="none" strike="noStrike" dirty="0">
                          <a:solidFill>
                            <a:schemeClr val="bg1"/>
                          </a:solidFill>
                          <a:effectLst/>
                        </a:rPr>
                        <a:t>Оплата коммунальных счетов</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46,1%</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35,6%</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29,8%</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37,3%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22,0%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48,6%</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41,0%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1480058261"/>
                  </a:ext>
                </a:extLst>
              </a:tr>
              <a:tr h="578561">
                <a:tc>
                  <a:txBody>
                    <a:bodyPr/>
                    <a:lstStyle/>
                    <a:p>
                      <a:pPr algn="l" fontAlgn="t"/>
                      <a:r>
                        <a:rPr lang="ru-RU" sz="1200" b="1" u="none" strike="noStrike" dirty="0">
                          <a:solidFill>
                            <a:schemeClr val="bg1"/>
                          </a:solidFill>
                          <a:effectLst/>
                        </a:rPr>
                        <a:t>Получение информации об акциях и других новостей финансовых организаций</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7,8%</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6,7%</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3,5%</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9,3%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7,3%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12,8%</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15,0%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21,5%</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2798624887"/>
                  </a:ext>
                </a:extLst>
              </a:tr>
              <a:tr h="284205">
                <a:tc>
                  <a:txBody>
                    <a:bodyPr/>
                    <a:lstStyle/>
                    <a:p>
                      <a:pPr algn="l" fontAlgn="t"/>
                      <a:r>
                        <a:rPr lang="ru-RU" sz="1200" b="1" u="none" strike="noStrike" dirty="0">
                          <a:solidFill>
                            <a:schemeClr val="bg1"/>
                          </a:solidFill>
                          <a:effectLst/>
                        </a:rPr>
                        <a:t>Получение обратной связи</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0,8%</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0,9%</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3,3%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4,9%</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2,7%</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5,1%</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5,0%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6,2%</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2938454144"/>
                  </a:ext>
                </a:extLst>
              </a:tr>
              <a:tr h="152253">
                <a:tc>
                  <a:txBody>
                    <a:bodyPr/>
                    <a:lstStyle/>
                    <a:p>
                      <a:pPr algn="l" fontAlgn="t"/>
                      <a:r>
                        <a:rPr lang="ru-RU" sz="1200" b="1" u="none" strike="noStrike" dirty="0">
                          <a:solidFill>
                            <a:schemeClr val="bg1"/>
                          </a:solidFill>
                          <a:effectLst/>
                        </a:rPr>
                        <a:t>Не устанавливал (а)</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1,8%</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1,3%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12,8%</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0,0%</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200" b="1" u="none" strike="noStrike" dirty="0">
                          <a:solidFill>
                            <a:schemeClr val="bg1"/>
                          </a:solidFill>
                          <a:effectLst/>
                        </a:rPr>
                        <a:t>0,3%</a:t>
                      </a:r>
                      <a:endParaRPr lang="ru-RU" sz="12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1257466585"/>
                  </a:ext>
                </a:extLst>
              </a:tr>
            </a:tbl>
          </a:graphicData>
        </a:graphic>
      </p:graphicFrame>
      <p:sp>
        <p:nvSpPr>
          <p:cNvPr id="9" name="Прямоугольник 8">
            <a:extLst>
              <a:ext uri="{FF2B5EF4-FFF2-40B4-BE49-F238E27FC236}">
                <a16:creationId xmlns:a16="http://schemas.microsoft.com/office/drawing/2014/main" id="{C0BB18F6-8CAD-EC4F-B07C-295ADFCB94B7}"/>
              </a:ext>
            </a:extLst>
          </p:cNvPr>
          <p:cNvSpPr/>
          <p:nvPr/>
        </p:nvSpPr>
        <p:spPr>
          <a:xfrm>
            <a:off x="153757" y="862028"/>
            <a:ext cx="8456931" cy="646331"/>
          </a:xfrm>
          <a:prstGeom prst="rect">
            <a:avLst/>
          </a:prstGeom>
        </p:spPr>
        <p:txBody>
          <a:bodyPr wrap="square">
            <a:spAutoFit/>
          </a:bodyPr>
          <a:lstStyle/>
          <a:p>
            <a:pPr fontAlgn="t"/>
            <a:r>
              <a:rPr lang="ru-RU" b="1" dirty="0">
                <a:solidFill>
                  <a:srgbClr val="7A4300"/>
                </a:solidFill>
              </a:rPr>
              <a:t>Скажите, пожалуйста, есть ли у вас установленные мобильные приложения финансовых организаций и с какой целью вы их установили?</a:t>
            </a:r>
            <a:endParaRPr lang="ru-RU" b="1" dirty="0">
              <a:solidFill>
                <a:srgbClr val="7A4300"/>
              </a:solidFill>
              <a:latin typeface="Arial" panose="020B0604020202020204" pitchFamily="34" charset="0"/>
            </a:endParaRPr>
          </a:p>
        </p:txBody>
      </p:sp>
      <p:sp>
        <p:nvSpPr>
          <p:cNvPr id="10" name="Title 1">
            <a:extLst>
              <a:ext uri="{FF2B5EF4-FFF2-40B4-BE49-F238E27FC236}">
                <a16:creationId xmlns:a16="http://schemas.microsoft.com/office/drawing/2014/main" id="{0FFF84FC-ACA1-6A49-AF59-1D4BC1DCAB34}"/>
              </a:ext>
            </a:extLst>
          </p:cNvPr>
          <p:cNvSpPr txBox="1">
            <a:spLocks/>
          </p:cNvSpPr>
          <p:nvPr/>
        </p:nvSpPr>
        <p:spPr>
          <a:xfrm>
            <a:off x="9790232" y="545006"/>
            <a:ext cx="1972406" cy="6168105"/>
          </a:xfrm>
          <a:prstGeom prst="rect">
            <a:avLst/>
          </a:prstGeom>
          <a:solidFill>
            <a:schemeClr val="accent2">
              <a:lumMod val="60000"/>
              <a:lumOff val="40000"/>
            </a:schemeClr>
          </a:solidFill>
          <a:ln w="28575">
            <a:solidFill>
              <a:schemeClr val="accent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ru-RU" sz="1400" dirty="0">
                <a:solidFill>
                  <a:schemeClr val="tx1"/>
                </a:solidFill>
                <a:latin typeface="+mn-lt"/>
              </a:rPr>
              <a:t>Мобильный банкинг развивается за счет появления и </a:t>
            </a:r>
          </a:p>
          <a:p>
            <a:pPr algn="just"/>
            <a:r>
              <a:rPr lang="ru-RU" sz="1400" dirty="0">
                <a:solidFill>
                  <a:schemeClr val="tx1"/>
                </a:solidFill>
                <a:latin typeface="+mn-lt"/>
              </a:rPr>
              <a:t>совершенствования разных типов переводов и платежей.</a:t>
            </a:r>
          </a:p>
          <a:p>
            <a:pPr algn="just"/>
            <a:endParaRPr lang="ru-RU" sz="1400" dirty="0">
              <a:solidFill>
                <a:schemeClr val="tx1"/>
              </a:solidFill>
              <a:latin typeface="+mn-lt"/>
            </a:endParaRPr>
          </a:p>
          <a:p>
            <a:pPr algn="just"/>
            <a:r>
              <a:rPr lang="ru-RU" sz="1400" dirty="0">
                <a:solidFill>
                  <a:schemeClr val="tx1"/>
                </a:solidFill>
                <a:latin typeface="+mn-lt"/>
              </a:rPr>
              <a:t>Цифровой офис  развивается за счет  роста </a:t>
            </a:r>
          </a:p>
          <a:p>
            <a:pPr algn="just"/>
            <a:r>
              <a:rPr lang="ru-RU" sz="1400" dirty="0">
                <a:solidFill>
                  <a:schemeClr val="tx1"/>
                </a:solidFill>
                <a:latin typeface="+mn-lt"/>
              </a:rPr>
              <a:t>продаж банковских продуктов.</a:t>
            </a:r>
          </a:p>
          <a:p>
            <a:pPr algn="just"/>
            <a:endParaRPr lang="ru-RU" sz="1400" dirty="0">
              <a:solidFill>
                <a:schemeClr val="tx1"/>
              </a:solidFill>
              <a:latin typeface="+mn-lt"/>
            </a:endParaRPr>
          </a:p>
          <a:p>
            <a:pPr algn="just"/>
            <a:r>
              <a:rPr lang="ru-RU" sz="1400" b="1" dirty="0">
                <a:solidFill>
                  <a:schemeClr val="tx1"/>
                </a:solidFill>
                <a:latin typeface="+mn-lt"/>
              </a:rPr>
              <a:t>Тенденции на  рынке:.</a:t>
            </a:r>
          </a:p>
          <a:p>
            <a:pPr marL="285750" indent="-285750" algn="just">
              <a:buFont typeface="Wingdings" pitchFamily="2" charset="2"/>
              <a:buChar char="ü"/>
            </a:pPr>
            <a:r>
              <a:rPr lang="ru-RU" sz="1400" dirty="0">
                <a:solidFill>
                  <a:schemeClr val="tx1"/>
                </a:solidFill>
                <a:latin typeface="+mn-lt"/>
              </a:rPr>
              <a:t>Развивается за счет появления разных типов переводов и платежей. </a:t>
            </a:r>
          </a:p>
          <a:p>
            <a:pPr marL="285750" indent="-285750" algn="just">
              <a:buFont typeface="Wingdings" pitchFamily="2" charset="2"/>
              <a:buChar char="ü"/>
            </a:pPr>
            <a:r>
              <a:rPr lang="ru-RU" sz="1400" dirty="0">
                <a:solidFill>
                  <a:schemeClr val="tx1"/>
                </a:solidFill>
                <a:latin typeface="+mn-lt"/>
              </a:rPr>
              <a:t>Переводы в мобильном банке стали удобнее.</a:t>
            </a:r>
          </a:p>
          <a:p>
            <a:pPr marL="285750" indent="-285750" algn="just">
              <a:lnSpc>
                <a:spcPct val="100000"/>
              </a:lnSpc>
              <a:buFont typeface="Wingdings" pitchFamily="2" charset="2"/>
              <a:buChar char="ü"/>
            </a:pPr>
            <a:r>
              <a:rPr lang="ru-RU" sz="1400" dirty="0">
                <a:solidFill>
                  <a:schemeClr val="tx1"/>
                </a:solidFill>
                <a:latin typeface="+mn-lt"/>
              </a:rPr>
              <a:t>Во всех мобильных банках появилась возможность упрощенного входа. </a:t>
            </a:r>
          </a:p>
        </p:txBody>
      </p:sp>
      <p:sp>
        <p:nvSpPr>
          <p:cNvPr id="13" name="Прямоугольник 12">
            <a:extLst>
              <a:ext uri="{FF2B5EF4-FFF2-40B4-BE49-F238E27FC236}">
                <a16:creationId xmlns:a16="http://schemas.microsoft.com/office/drawing/2014/main" id="{2B215F9E-0B3C-BB44-B016-9C9104D5319A}"/>
              </a:ext>
            </a:extLst>
          </p:cNvPr>
          <p:cNvSpPr/>
          <p:nvPr/>
        </p:nvSpPr>
        <p:spPr>
          <a:xfrm>
            <a:off x="221611" y="4923085"/>
            <a:ext cx="9163622" cy="1615827"/>
          </a:xfrm>
          <a:prstGeom prst="rect">
            <a:avLst/>
          </a:prstGeom>
          <a:solidFill>
            <a:schemeClr val="accent2">
              <a:lumMod val="60000"/>
              <a:lumOff val="40000"/>
            </a:schemeClr>
          </a:solidFill>
          <a:ln>
            <a:solidFill>
              <a:schemeClr val="accent1"/>
            </a:solidFill>
          </a:ln>
        </p:spPr>
        <p:txBody>
          <a:bodyPr wrap="square">
            <a:spAutoFit/>
          </a:bodyPr>
          <a:lstStyle/>
          <a:p>
            <a:r>
              <a:rPr lang="ru-RU" sz="1100" b="1" dirty="0"/>
              <a:t>Тенденции на  рынке:</a:t>
            </a:r>
          </a:p>
          <a:p>
            <a:pPr marL="342900" indent="-342900" algn="just">
              <a:buAutoNum type="arabicPeriod"/>
            </a:pPr>
            <a:r>
              <a:rPr lang="ru-RU" sz="1100" dirty="0"/>
              <a:t>Развиваются функции, не несущие прямой выгоды банку. За последние полтора года в четырех банках появилась возможность поменять пин-код (Евразийский Банк, Хоум Кредит Банк, </a:t>
            </a:r>
            <a:r>
              <a:rPr lang="en" sz="1100" dirty="0" err="1"/>
              <a:t>Altyn</a:t>
            </a:r>
            <a:r>
              <a:rPr lang="en" sz="1100" dirty="0"/>
              <a:t> Bank </a:t>
            </a:r>
            <a:r>
              <a:rPr lang="ru-RU" sz="1100" dirty="0"/>
              <a:t>и </a:t>
            </a:r>
            <a:r>
              <a:rPr lang="en" sz="1100" dirty="0" err="1"/>
              <a:t>Kaspi</a:t>
            </a:r>
            <a:r>
              <a:rPr lang="en" sz="1100" dirty="0"/>
              <a:t> Bank) </a:t>
            </a:r>
            <a:r>
              <a:rPr lang="ru-RU" sz="1100" dirty="0"/>
              <a:t>и в трех банках </a:t>
            </a:r>
            <a:r>
              <a:rPr lang="ru-RU" sz="1100" dirty="0">
                <a:ea typeface="Calibri" panose="020F0502020204030204" pitchFamily="34" charset="0"/>
                <a:cs typeface="Times New Roman" panose="02020603050405020304" pitchFamily="18" charset="0"/>
              </a:rPr>
              <a:t>–</a:t>
            </a:r>
            <a:r>
              <a:rPr lang="ru-RU" sz="1100" dirty="0"/>
              <a:t> настроить </a:t>
            </a:r>
            <a:r>
              <a:rPr lang="en" sz="1100" dirty="0"/>
              <a:t>push- </a:t>
            </a:r>
            <a:r>
              <a:rPr lang="ru-RU" sz="1100" dirty="0"/>
              <a:t>уведомления. Ранее этих функций не было ни в одном мобильном банке Казахстана. При этом на момент проведения исследования по-прежнему слабо развито все, что касается изменения персональных данных и выгрузки документов. </a:t>
            </a:r>
          </a:p>
          <a:p>
            <a:pPr marL="342900" indent="-342900" algn="just">
              <a:buFontTx/>
              <a:buAutoNum type="arabicPeriod"/>
            </a:pPr>
            <a:r>
              <a:rPr lang="ru-RU" sz="1100" dirty="0"/>
              <a:t>В мобильные приложения </a:t>
            </a:r>
            <a:r>
              <a:rPr lang="en" sz="1100" dirty="0" err="1"/>
              <a:t>Kaspi</a:t>
            </a:r>
            <a:r>
              <a:rPr lang="en" sz="1100" dirty="0"/>
              <a:t> Bank </a:t>
            </a:r>
            <a:r>
              <a:rPr lang="ru-RU" sz="1100" dirty="0"/>
              <a:t>и </a:t>
            </a:r>
            <a:r>
              <a:rPr lang="en" sz="1100" dirty="0" err="1"/>
              <a:t>ForteBank</a:t>
            </a:r>
            <a:r>
              <a:rPr lang="en" sz="1100" dirty="0"/>
              <a:t> </a:t>
            </a:r>
            <a:r>
              <a:rPr lang="ru-RU" sz="1100" dirty="0"/>
              <a:t>интегрированы товарные маркетплейсы, где клиент может дистанционно купить практически все, что угодно. </a:t>
            </a:r>
            <a:r>
              <a:rPr lang="en" sz="1100" dirty="0" err="1"/>
              <a:t>Kaspi</a:t>
            </a:r>
            <a:r>
              <a:rPr lang="en" sz="1100" dirty="0"/>
              <a:t> Bank </a:t>
            </a:r>
            <a:r>
              <a:rPr lang="ru-RU" sz="1100" dirty="0"/>
              <a:t>активно использует маркетплейс для продвижения своих продуктов: разрешает оплату только картой банка и активно предлагает рассрочку и потребительские кредиты. </a:t>
            </a:r>
            <a:r>
              <a:rPr lang="en" sz="1100" dirty="0" err="1"/>
              <a:t>ForteBank</a:t>
            </a:r>
            <a:r>
              <a:rPr lang="en" sz="1100" dirty="0"/>
              <a:t> </a:t>
            </a:r>
            <a:r>
              <a:rPr lang="ru-RU" sz="1100" dirty="0"/>
              <a:t>разрешает оплату любой картой и предлагает клиентам только один продукт – рассрочку. </a:t>
            </a:r>
          </a:p>
        </p:txBody>
      </p:sp>
      <p:sp>
        <p:nvSpPr>
          <p:cNvPr id="11" name="Заголовок 4">
            <a:extLst>
              <a:ext uri="{FF2B5EF4-FFF2-40B4-BE49-F238E27FC236}">
                <a16:creationId xmlns:a16="http://schemas.microsoft.com/office/drawing/2014/main" id="{E532F297-D39A-3640-BAD4-FCF3C2630D46}"/>
              </a:ext>
            </a:extLst>
          </p:cNvPr>
          <p:cNvSpPr txBox="1">
            <a:spLocks/>
          </p:cNvSpPr>
          <p:nvPr/>
        </p:nvSpPr>
        <p:spPr>
          <a:xfrm>
            <a:off x="548435" y="275589"/>
            <a:ext cx="9055852" cy="594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12" name="Равнобедренный треугольник 24">
            <a:extLst>
              <a:ext uri="{FF2B5EF4-FFF2-40B4-BE49-F238E27FC236}">
                <a16:creationId xmlns:a16="http://schemas.microsoft.com/office/drawing/2014/main" id="{E1271F57-74F5-C546-AB06-241EB9B28D80}"/>
              </a:ext>
            </a:extLst>
          </p:cNvPr>
          <p:cNvSpPr/>
          <p:nvPr/>
        </p:nvSpPr>
        <p:spPr>
          <a:xfrm rot="5400000">
            <a:off x="214888" y="160934"/>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242" name="Picture 2" descr="Мобильный банк">
            <a:extLst>
              <a:ext uri="{FF2B5EF4-FFF2-40B4-BE49-F238E27FC236}">
                <a16:creationId xmlns:a16="http://schemas.microsoft.com/office/drawing/2014/main" id="{DDDABDE6-51F9-4B39-B752-A89068926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153" y="556758"/>
            <a:ext cx="1242134" cy="79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29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1B8B2F9-91C9-DD4B-AB8D-3C16196DA8F6}"/>
              </a:ext>
            </a:extLst>
          </p:cNvPr>
          <p:cNvSpPr/>
          <p:nvPr/>
        </p:nvSpPr>
        <p:spPr>
          <a:xfrm>
            <a:off x="153757" y="1142496"/>
            <a:ext cx="3782243" cy="5262979"/>
          </a:xfrm>
          <a:prstGeom prst="rect">
            <a:avLst/>
          </a:prstGeom>
          <a:solidFill>
            <a:schemeClr val="accent2">
              <a:lumMod val="60000"/>
              <a:lumOff val="40000"/>
            </a:schemeClr>
          </a:solidFill>
          <a:ln>
            <a:solidFill>
              <a:schemeClr val="accent1"/>
            </a:solidFill>
          </a:ln>
        </p:spPr>
        <p:txBody>
          <a:bodyPr wrap="square">
            <a:spAutoFit/>
          </a:bodyPr>
          <a:lstStyle/>
          <a:p>
            <a:r>
              <a:rPr lang="ru-RU" sz="1600" b="1" dirty="0">
                <a:solidFill>
                  <a:schemeClr val="accent1"/>
                </a:solidFill>
                <a:latin typeface="Noto Sans"/>
              </a:rPr>
              <a:t>Топ-30 мобильных приложений Казахстана – 2020, по мнению </a:t>
            </a:r>
            <a:r>
              <a:rPr lang="en" sz="1600" b="1" dirty="0">
                <a:solidFill>
                  <a:schemeClr val="accent1"/>
                </a:solidFill>
              </a:rPr>
              <a:t>Forbes Kazakhstan</a:t>
            </a:r>
            <a:endParaRPr lang="ru-RU" sz="1600" b="1" dirty="0">
              <a:solidFill>
                <a:schemeClr val="accent1"/>
              </a:solidFill>
            </a:endParaRPr>
          </a:p>
          <a:p>
            <a:r>
              <a:rPr lang="ru-RU" sz="1600" dirty="0">
                <a:solidFill>
                  <a:schemeClr val="accent1"/>
                </a:solidFill>
              </a:rPr>
              <a:t>В десятке лидеров – шесть приложений БВУ. Так, второе место  с результатом </a:t>
            </a:r>
            <a:r>
              <a:rPr lang="ru-RU" sz="1600" b="1" dirty="0">
                <a:solidFill>
                  <a:schemeClr val="accent1"/>
                </a:solidFill>
              </a:rPr>
              <a:t>89,24 балла </a:t>
            </a:r>
            <a:r>
              <a:rPr lang="ru-RU" sz="1600" dirty="0">
                <a:solidFill>
                  <a:schemeClr val="accent1"/>
                </a:solidFill>
              </a:rPr>
              <a:t>заняло приложение для держателей карточек и клиентов Сбербанка Казахстан, которое год назад находилось на восьмой позиции. Приложение </a:t>
            </a:r>
            <a:r>
              <a:rPr lang="en" sz="1600" dirty="0">
                <a:solidFill>
                  <a:schemeClr val="accent1"/>
                </a:solidFill>
              </a:rPr>
              <a:t>Home Credit Bank Kazakhstan </a:t>
            </a:r>
            <a:r>
              <a:rPr lang="ru-RU" sz="1600" dirty="0">
                <a:solidFill>
                  <a:schemeClr val="accent1"/>
                </a:solidFill>
              </a:rPr>
              <a:t>в прошлом году, будучи новичком, сразу оказавшееся на 12-й позиции, в этот раз и вовсе замкнуло тройку лидеров с показателем </a:t>
            </a:r>
            <a:r>
              <a:rPr lang="ru-RU" sz="1600" b="1" dirty="0">
                <a:solidFill>
                  <a:schemeClr val="accent1"/>
                </a:solidFill>
              </a:rPr>
              <a:t>88,18 балла. </a:t>
            </a:r>
            <a:r>
              <a:rPr lang="ru-RU" sz="1600" dirty="0">
                <a:solidFill>
                  <a:schemeClr val="accent1"/>
                </a:solidFill>
              </a:rPr>
              <a:t>Компанию им составили приложения для клиентов Евразийского банка – </a:t>
            </a:r>
            <a:r>
              <a:rPr lang="en" sz="1600" dirty="0" err="1">
                <a:solidFill>
                  <a:schemeClr val="accent1"/>
                </a:solidFill>
              </a:rPr>
              <a:t>Smartbank</a:t>
            </a:r>
            <a:r>
              <a:rPr lang="en" sz="1600" dirty="0">
                <a:solidFill>
                  <a:schemeClr val="accent1"/>
                </a:solidFill>
              </a:rPr>
              <a:t> (4-</a:t>
            </a:r>
            <a:r>
              <a:rPr lang="ru-RU" sz="1600" dirty="0">
                <a:solidFill>
                  <a:schemeClr val="accent1"/>
                </a:solidFill>
              </a:rPr>
              <a:t>е место и </a:t>
            </a:r>
            <a:r>
              <a:rPr lang="ru-RU" sz="1600" b="1" dirty="0">
                <a:solidFill>
                  <a:schemeClr val="accent1"/>
                </a:solidFill>
              </a:rPr>
              <a:t>88,05 балла</a:t>
            </a:r>
            <a:r>
              <a:rPr lang="ru-RU" sz="1600" dirty="0">
                <a:solidFill>
                  <a:schemeClr val="accent1"/>
                </a:solidFill>
              </a:rPr>
              <a:t>), </a:t>
            </a:r>
            <a:r>
              <a:rPr lang="en" sz="1600" dirty="0">
                <a:solidFill>
                  <a:schemeClr val="accent1"/>
                </a:solidFill>
              </a:rPr>
              <a:t>ATF24 (6-</a:t>
            </a:r>
            <a:r>
              <a:rPr lang="ru-RU" sz="1600" dirty="0">
                <a:solidFill>
                  <a:schemeClr val="accent1"/>
                </a:solidFill>
              </a:rPr>
              <a:t>е место и </a:t>
            </a:r>
            <a:r>
              <a:rPr lang="ru-RU" sz="1600" b="1" dirty="0">
                <a:solidFill>
                  <a:schemeClr val="accent1"/>
                </a:solidFill>
              </a:rPr>
              <a:t>87,57 балла</a:t>
            </a:r>
            <a:r>
              <a:rPr lang="ru-RU" sz="1600" dirty="0">
                <a:solidFill>
                  <a:schemeClr val="accent1"/>
                </a:solidFill>
              </a:rPr>
              <a:t>), Банка ЦентрКредит – </a:t>
            </a:r>
            <a:r>
              <a:rPr lang="en" sz="1600" dirty="0">
                <a:solidFill>
                  <a:schemeClr val="accent1"/>
                </a:solidFill>
              </a:rPr>
              <a:t>BCC.KZ (7-</a:t>
            </a:r>
            <a:r>
              <a:rPr lang="ru-RU" sz="1600" dirty="0">
                <a:solidFill>
                  <a:schemeClr val="accent1"/>
                </a:solidFill>
              </a:rPr>
              <a:t>е место и </a:t>
            </a:r>
            <a:r>
              <a:rPr lang="ru-RU" sz="1600" b="1" dirty="0">
                <a:solidFill>
                  <a:schemeClr val="accent1"/>
                </a:solidFill>
              </a:rPr>
              <a:t>87,57 балла</a:t>
            </a:r>
            <a:r>
              <a:rPr lang="ru-RU" sz="1600" dirty="0">
                <a:solidFill>
                  <a:schemeClr val="accent1"/>
                </a:solidFill>
              </a:rPr>
              <a:t>), Альфа-Банк Казахстан (8-е место и </a:t>
            </a:r>
            <a:r>
              <a:rPr lang="ru-RU" sz="1600" b="1" dirty="0">
                <a:solidFill>
                  <a:schemeClr val="accent1"/>
                </a:solidFill>
              </a:rPr>
              <a:t>84,35 балла</a:t>
            </a:r>
            <a:r>
              <a:rPr lang="ru-RU" sz="1600" dirty="0">
                <a:solidFill>
                  <a:schemeClr val="accent1"/>
                </a:solidFill>
              </a:rPr>
              <a:t>).</a:t>
            </a:r>
            <a:endParaRPr lang="en" sz="1600" dirty="0">
              <a:solidFill>
                <a:schemeClr val="accent1"/>
              </a:solidFill>
            </a:endParaRPr>
          </a:p>
        </p:txBody>
      </p:sp>
      <p:sp>
        <p:nvSpPr>
          <p:cNvPr id="7" name="Прямоугольник 6">
            <a:extLst>
              <a:ext uri="{FF2B5EF4-FFF2-40B4-BE49-F238E27FC236}">
                <a16:creationId xmlns:a16="http://schemas.microsoft.com/office/drawing/2014/main" id="{83FE835B-C5D0-4E4D-8C85-E230109DDFB4}"/>
              </a:ext>
            </a:extLst>
          </p:cNvPr>
          <p:cNvSpPr/>
          <p:nvPr/>
        </p:nvSpPr>
        <p:spPr>
          <a:xfrm>
            <a:off x="342169" y="696641"/>
            <a:ext cx="11207244" cy="369332"/>
          </a:xfrm>
          <a:prstGeom prst="rect">
            <a:avLst/>
          </a:prstGeom>
        </p:spPr>
        <p:txBody>
          <a:bodyPr wrap="square">
            <a:spAutoFit/>
          </a:bodyPr>
          <a:lstStyle/>
          <a:p>
            <a:r>
              <a:rPr lang="ru-RU" b="1" dirty="0">
                <a:solidFill>
                  <a:schemeClr val="accent1"/>
                </a:solidFill>
              </a:rPr>
              <a:t>Использование мобильных приложений финансовых организаций по исследованиям  сторонних источников</a:t>
            </a:r>
          </a:p>
        </p:txBody>
      </p:sp>
      <p:sp>
        <p:nvSpPr>
          <p:cNvPr id="9" name="Прямоугольник 8">
            <a:extLst>
              <a:ext uri="{FF2B5EF4-FFF2-40B4-BE49-F238E27FC236}">
                <a16:creationId xmlns:a16="http://schemas.microsoft.com/office/drawing/2014/main" id="{1D6006FD-858C-0043-ABA7-63803D3D37C1}"/>
              </a:ext>
            </a:extLst>
          </p:cNvPr>
          <p:cNvSpPr/>
          <p:nvPr/>
        </p:nvSpPr>
        <p:spPr>
          <a:xfrm>
            <a:off x="4206000" y="6203968"/>
            <a:ext cx="6709999" cy="369332"/>
          </a:xfrm>
          <a:prstGeom prst="rect">
            <a:avLst/>
          </a:prstGeom>
        </p:spPr>
        <p:txBody>
          <a:bodyPr wrap="square">
            <a:spAutoFit/>
          </a:bodyPr>
          <a:lstStyle/>
          <a:p>
            <a:r>
              <a:rPr lang="ru-RU" b="1" i="1" dirty="0">
                <a:solidFill>
                  <a:srgbClr val="000000"/>
                </a:solidFill>
              </a:rPr>
              <a:t>Исследовательская группа:</a:t>
            </a:r>
            <a:r>
              <a:rPr lang="ru-RU" i="1" dirty="0">
                <a:solidFill>
                  <a:srgbClr val="000000"/>
                </a:solidFill>
              </a:rPr>
              <a:t> </a:t>
            </a:r>
            <a:r>
              <a:rPr lang="en" i="1" dirty="0" err="1">
                <a:solidFill>
                  <a:srgbClr val="000000"/>
                </a:solidFill>
              </a:rPr>
              <a:t>Intervale</a:t>
            </a:r>
            <a:r>
              <a:rPr lang="en" i="1" dirty="0">
                <a:solidFill>
                  <a:srgbClr val="000000"/>
                </a:solidFill>
              </a:rPr>
              <a:t> Kazakhstan, </a:t>
            </a:r>
            <a:r>
              <a:rPr lang="ru-RU" i="1" dirty="0">
                <a:solidFill>
                  <a:srgbClr val="000000"/>
                </a:solidFill>
              </a:rPr>
              <a:t>АКИБ, 2020</a:t>
            </a:r>
            <a:endParaRPr lang="ru-RU" dirty="0"/>
          </a:p>
        </p:txBody>
      </p:sp>
      <p:pic>
        <p:nvPicPr>
          <p:cNvPr id="11" name="Рисунок 10">
            <a:extLst>
              <a:ext uri="{FF2B5EF4-FFF2-40B4-BE49-F238E27FC236}">
                <a16:creationId xmlns:a16="http://schemas.microsoft.com/office/drawing/2014/main" id="{A8506419-8C01-1447-B3B1-7121D4513C0E}"/>
              </a:ext>
            </a:extLst>
          </p:cNvPr>
          <p:cNvPicPr>
            <a:picLocks noChangeAspect="1"/>
          </p:cNvPicPr>
          <p:nvPr/>
        </p:nvPicPr>
        <p:blipFill rotWithShape="1">
          <a:blip r:embed="rId2">
            <a:extLst>
              <a:ext uri="{28A0092B-C50C-407E-A947-70E740481C1C}">
                <a14:useLocalDpi xmlns:a14="http://schemas.microsoft.com/office/drawing/2010/main" val="0"/>
              </a:ext>
            </a:extLst>
          </a:blip>
          <a:srcRect l="676" t="27993" r="22255" b="25041"/>
          <a:stretch/>
        </p:blipFill>
        <p:spPr>
          <a:xfrm>
            <a:off x="4070999" y="1065973"/>
            <a:ext cx="7838413" cy="3443027"/>
          </a:xfrm>
          <a:prstGeom prst="rect">
            <a:avLst/>
          </a:prstGeom>
        </p:spPr>
      </p:pic>
      <p:pic>
        <p:nvPicPr>
          <p:cNvPr id="13" name="Рисунок 12">
            <a:extLst>
              <a:ext uri="{FF2B5EF4-FFF2-40B4-BE49-F238E27FC236}">
                <a16:creationId xmlns:a16="http://schemas.microsoft.com/office/drawing/2014/main" id="{A010DD39-E194-924F-AC57-8D1DB9458AF1}"/>
              </a:ext>
            </a:extLst>
          </p:cNvPr>
          <p:cNvPicPr>
            <a:picLocks noChangeAspect="1"/>
          </p:cNvPicPr>
          <p:nvPr/>
        </p:nvPicPr>
        <p:blipFill rotWithShape="1">
          <a:blip r:embed="rId3">
            <a:extLst>
              <a:ext uri="{28A0092B-C50C-407E-A947-70E740481C1C}">
                <a14:useLocalDpi xmlns:a14="http://schemas.microsoft.com/office/drawing/2010/main" val="0"/>
              </a:ext>
            </a:extLst>
          </a:blip>
          <a:srcRect l="787" t="27690" r="21004" b="45631"/>
          <a:stretch/>
        </p:blipFill>
        <p:spPr>
          <a:xfrm>
            <a:off x="4206000" y="4509000"/>
            <a:ext cx="7828201" cy="1766620"/>
          </a:xfrm>
          <a:prstGeom prst="rect">
            <a:avLst/>
          </a:prstGeom>
        </p:spPr>
      </p:pic>
      <p:sp>
        <p:nvSpPr>
          <p:cNvPr id="14" name="Заголовок 4">
            <a:extLst>
              <a:ext uri="{FF2B5EF4-FFF2-40B4-BE49-F238E27FC236}">
                <a16:creationId xmlns:a16="http://schemas.microsoft.com/office/drawing/2014/main" id="{C3F6B6EB-6B69-384E-A466-DACB9448FE3D}"/>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Потребности в области финансовой грамотности</a:t>
            </a:r>
          </a:p>
          <a:p>
            <a:endParaRPr lang="ru-RU" sz="3200" b="1" dirty="0"/>
          </a:p>
        </p:txBody>
      </p:sp>
      <p:sp>
        <p:nvSpPr>
          <p:cNvPr id="15" name="Равнобедренный треугольник 24">
            <a:extLst>
              <a:ext uri="{FF2B5EF4-FFF2-40B4-BE49-F238E27FC236}">
                <a16:creationId xmlns:a16="http://schemas.microsoft.com/office/drawing/2014/main" id="{55EA4623-8AA9-4047-A596-A80DA2B6F81A}"/>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85909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92</a:t>
            </a:fld>
            <a:endParaRPr lang="ru-RU" dirty="0"/>
          </a:p>
        </p:txBody>
      </p:sp>
      <p:sp>
        <p:nvSpPr>
          <p:cNvPr id="11" name="Прямоугольник 10">
            <a:extLst>
              <a:ext uri="{FF2B5EF4-FFF2-40B4-BE49-F238E27FC236}">
                <a16:creationId xmlns:a16="http://schemas.microsoft.com/office/drawing/2014/main" id="{206BC905-E2E6-504A-9F4C-D606013B952A}"/>
              </a:ext>
            </a:extLst>
          </p:cNvPr>
          <p:cNvSpPr/>
          <p:nvPr/>
        </p:nvSpPr>
        <p:spPr>
          <a:xfrm>
            <a:off x="342169" y="696641"/>
            <a:ext cx="11207244" cy="369332"/>
          </a:xfrm>
          <a:prstGeom prst="rect">
            <a:avLst/>
          </a:prstGeom>
        </p:spPr>
        <p:txBody>
          <a:bodyPr wrap="square">
            <a:spAutoFit/>
          </a:bodyPr>
          <a:lstStyle/>
          <a:p>
            <a:r>
              <a:rPr lang="ru-RU" b="1" dirty="0">
                <a:solidFill>
                  <a:schemeClr val="accent1"/>
                </a:solidFill>
              </a:rPr>
              <a:t>Использование мобильных приложений финансовых организаций по исследованиям  сторонних источников</a:t>
            </a:r>
          </a:p>
        </p:txBody>
      </p:sp>
      <p:pic>
        <p:nvPicPr>
          <p:cNvPr id="17" name="Рисунок 16">
            <a:extLst>
              <a:ext uri="{FF2B5EF4-FFF2-40B4-BE49-F238E27FC236}">
                <a16:creationId xmlns:a16="http://schemas.microsoft.com/office/drawing/2014/main" id="{462EEC8B-BD41-3446-8BE6-3F1B534F4722}"/>
              </a:ext>
            </a:extLst>
          </p:cNvPr>
          <p:cNvPicPr>
            <a:picLocks noChangeAspect="1"/>
          </p:cNvPicPr>
          <p:nvPr/>
        </p:nvPicPr>
        <p:blipFill rotWithShape="1">
          <a:blip r:embed="rId2">
            <a:extLst>
              <a:ext uri="{28A0092B-C50C-407E-A947-70E740481C1C}">
                <a14:useLocalDpi xmlns:a14="http://schemas.microsoft.com/office/drawing/2010/main" val="0"/>
              </a:ext>
            </a:extLst>
          </a:blip>
          <a:srcRect l="377" t="27034" r="20883" b="27034"/>
          <a:stretch/>
        </p:blipFill>
        <p:spPr>
          <a:xfrm>
            <a:off x="343065" y="1269000"/>
            <a:ext cx="8640000" cy="3150000"/>
          </a:xfrm>
          <a:prstGeom prst="rect">
            <a:avLst/>
          </a:prstGeom>
        </p:spPr>
      </p:pic>
      <p:pic>
        <p:nvPicPr>
          <p:cNvPr id="19" name="Рисунок 18">
            <a:extLst>
              <a:ext uri="{FF2B5EF4-FFF2-40B4-BE49-F238E27FC236}">
                <a16:creationId xmlns:a16="http://schemas.microsoft.com/office/drawing/2014/main" id="{47BD5D1D-4EC3-8F48-8D0C-8A543EFE392E}"/>
              </a:ext>
            </a:extLst>
          </p:cNvPr>
          <p:cNvPicPr>
            <a:picLocks noChangeAspect="1"/>
          </p:cNvPicPr>
          <p:nvPr/>
        </p:nvPicPr>
        <p:blipFill rotWithShape="1">
          <a:blip r:embed="rId3">
            <a:extLst>
              <a:ext uri="{28A0092B-C50C-407E-A947-70E740481C1C}">
                <a14:useLocalDpi xmlns:a14="http://schemas.microsoft.com/office/drawing/2010/main" val="0"/>
              </a:ext>
            </a:extLst>
          </a:blip>
          <a:srcRect l="788" t="29002" r="17456" b="48032"/>
          <a:stretch/>
        </p:blipFill>
        <p:spPr>
          <a:xfrm>
            <a:off x="342169" y="4466950"/>
            <a:ext cx="8970877" cy="1575000"/>
          </a:xfrm>
          <a:prstGeom prst="rect">
            <a:avLst/>
          </a:prstGeom>
        </p:spPr>
      </p:pic>
      <p:sp>
        <p:nvSpPr>
          <p:cNvPr id="22" name="Прямоугольник 21">
            <a:extLst>
              <a:ext uri="{FF2B5EF4-FFF2-40B4-BE49-F238E27FC236}">
                <a16:creationId xmlns:a16="http://schemas.microsoft.com/office/drawing/2014/main" id="{9BF0DDF7-A569-9647-9F2C-B68F3F69B3C3}"/>
              </a:ext>
            </a:extLst>
          </p:cNvPr>
          <p:cNvSpPr/>
          <p:nvPr/>
        </p:nvSpPr>
        <p:spPr>
          <a:xfrm>
            <a:off x="2761295" y="5965031"/>
            <a:ext cx="6096000" cy="369332"/>
          </a:xfrm>
          <a:prstGeom prst="rect">
            <a:avLst/>
          </a:prstGeom>
        </p:spPr>
        <p:txBody>
          <a:bodyPr>
            <a:spAutoFit/>
          </a:bodyPr>
          <a:lstStyle/>
          <a:p>
            <a:r>
              <a:rPr lang="ru-RU" b="1" i="1" dirty="0">
                <a:solidFill>
                  <a:srgbClr val="000000"/>
                </a:solidFill>
              </a:rPr>
              <a:t>Исследовательская группа:</a:t>
            </a:r>
            <a:r>
              <a:rPr lang="ru-RU" i="1" dirty="0">
                <a:solidFill>
                  <a:srgbClr val="000000"/>
                </a:solidFill>
              </a:rPr>
              <a:t> </a:t>
            </a:r>
            <a:r>
              <a:rPr lang="en" i="1" dirty="0" err="1">
                <a:solidFill>
                  <a:srgbClr val="000000"/>
                </a:solidFill>
              </a:rPr>
              <a:t>Intervale</a:t>
            </a:r>
            <a:r>
              <a:rPr lang="en" i="1" dirty="0">
                <a:solidFill>
                  <a:srgbClr val="000000"/>
                </a:solidFill>
              </a:rPr>
              <a:t> Kazakhstan, </a:t>
            </a:r>
            <a:r>
              <a:rPr lang="ru-RU" i="1" dirty="0">
                <a:solidFill>
                  <a:srgbClr val="000000"/>
                </a:solidFill>
              </a:rPr>
              <a:t>АКИБ</a:t>
            </a:r>
            <a:endParaRPr lang="ru-RU" dirty="0"/>
          </a:p>
        </p:txBody>
      </p:sp>
      <p:pic>
        <p:nvPicPr>
          <p:cNvPr id="23" name="Рисунок 22">
            <a:extLst>
              <a:ext uri="{FF2B5EF4-FFF2-40B4-BE49-F238E27FC236}">
                <a16:creationId xmlns:a16="http://schemas.microsoft.com/office/drawing/2014/main" id="{8C6497E2-57F1-244E-9F28-F1AFD120C80F}"/>
              </a:ext>
            </a:extLst>
          </p:cNvPr>
          <p:cNvPicPr>
            <a:picLocks noChangeAspect="1"/>
          </p:cNvPicPr>
          <p:nvPr/>
        </p:nvPicPr>
        <p:blipFill>
          <a:blip r:embed="rId4" cstate="print"/>
          <a:stretch>
            <a:fillRect/>
          </a:stretch>
        </p:blipFill>
        <p:spPr>
          <a:xfrm>
            <a:off x="8841000" y="1114087"/>
            <a:ext cx="2993150" cy="1732057"/>
          </a:xfrm>
          <a:prstGeom prst="rect">
            <a:avLst/>
          </a:prstGeom>
        </p:spPr>
      </p:pic>
      <p:pic>
        <p:nvPicPr>
          <p:cNvPr id="24" name="Рисунок 23">
            <a:extLst>
              <a:ext uri="{FF2B5EF4-FFF2-40B4-BE49-F238E27FC236}">
                <a16:creationId xmlns:a16="http://schemas.microsoft.com/office/drawing/2014/main" id="{0C4431E3-5B83-5849-9164-92DA1AA62061}"/>
              </a:ext>
            </a:extLst>
          </p:cNvPr>
          <p:cNvPicPr>
            <a:picLocks noChangeAspect="1"/>
          </p:cNvPicPr>
          <p:nvPr/>
        </p:nvPicPr>
        <p:blipFill>
          <a:blip r:embed="rId5" cstate="print"/>
          <a:stretch>
            <a:fillRect/>
          </a:stretch>
        </p:blipFill>
        <p:spPr>
          <a:xfrm>
            <a:off x="8841000" y="2939280"/>
            <a:ext cx="2993150" cy="1682747"/>
          </a:xfrm>
          <a:prstGeom prst="rect">
            <a:avLst/>
          </a:prstGeom>
        </p:spPr>
      </p:pic>
      <p:pic>
        <p:nvPicPr>
          <p:cNvPr id="25" name="Рисунок 24">
            <a:extLst>
              <a:ext uri="{FF2B5EF4-FFF2-40B4-BE49-F238E27FC236}">
                <a16:creationId xmlns:a16="http://schemas.microsoft.com/office/drawing/2014/main" id="{716A6211-AA03-2E49-AE39-93DAA6EFBCBE}"/>
              </a:ext>
            </a:extLst>
          </p:cNvPr>
          <p:cNvPicPr>
            <a:picLocks noChangeAspect="1"/>
          </p:cNvPicPr>
          <p:nvPr/>
        </p:nvPicPr>
        <p:blipFill>
          <a:blip r:embed="rId6"/>
          <a:stretch>
            <a:fillRect/>
          </a:stretch>
        </p:blipFill>
        <p:spPr>
          <a:xfrm>
            <a:off x="8841000" y="4777002"/>
            <a:ext cx="2993150" cy="1575141"/>
          </a:xfrm>
          <a:prstGeom prst="rect">
            <a:avLst/>
          </a:prstGeom>
        </p:spPr>
      </p:pic>
      <p:sp>
        <p:nvSpPr>
          <p:cNvPr id="27" name="Заголовок 4">
            <a:extLst>
              <a:ext uri="{FF2B5EF4-FFF2-40B4-BE49-F238E27FC236}">
                <a16:creationId xmlns:a16="http://schemas.microsoft.com/office/drawing/2014/main" id="{5D8EEA10-A537-3241-A8B7-5A6EF5A731D6}"/>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000" b="1" dirty="0">
                <a:latin typeface="+mn-lt"/>
              </a:rPr>
              <a:t>2.5. Потребности в области финансовой грамотности</a:t>
            </a:r>
          </a:p>
          <a:p>
            <a:endParaRPr lang="ru-RU" sz="3200" b="1" dirty="0"/>
          </a:p>
        </p:txBody>
      </p:sp>
      <p:sp>
        <p:nvSpPr>
          <p:cNvPr id="28" name="Равнобедренный треугольник 24">
            <a:extLst>
              <a:ext uri="{FF2B5EF4-FFF2-40B4-BE49-F238E27FC236}">
                <a16:creationId xmlns:a16="http://schemas.microsoft.com/office/drawing/2014/main" id="{33047A03-17C7-F14E-85B7-B6687551DF09}"/>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30430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93</a:t>
            </a:fld>
            <a:endParaRPr lang="ru-RU" dirty="0"/>
          </a:p>
        </p:txBody>
      </p:sp>
      <p:sp>
        <p:nvSpPr>
          <p:cNvPr id="5" name="Прямоугольник 4">
            <a:extLst>
              <a:ext uri="{FF2B5EF4-FFF2-40B4-BE49-F238E27FC236}">
                <a16:creationId xmlns:a16="http://schemas.microsoft.com/office/drawing/2014/main" id="{6354634E-8B18-BD4F-9E07-B2D7791C9B48}"/>
              </a:ext>
            </a:extLst>
          </p:cNvPr>
          <p:cNvSpPr/>
          <p:nvPr/>
        </p:nvSpPr>
        <p:spPr>
          <a:xfrm>
            <a:off x="342169" y="696641"/>
            <a:ext cx="11207244" cy="369332"/>
          </a:xfrm>
          <a:prstGeom prst="rect">
            <a:avLst/>
          </a:prstGeom>
        </p:spPr>
        <p:txBody>
          <a:bodyPr wrap="square">
            <a:spAutoFit/>
          </a:bodyPr>
          <a:lstStyle/>
          <a:p>
            <a:r>
              <a:rPr lang="ru-RU" b="1" dirty="0">
                <a:solidFill>
                  <a:schemeClr val="accent1"/>
                </a:solidFill>
              </a:rPr>
              <a:t>Использование мобильных приложений финансовых организаций по исследованиям  сторонних источников</a:t>
            </a:r>
          </a:p>
        </p:txBody>
      </p:sp>
      <p:sp>
        <p:nvSpPr>
          <p:cNvPr id="10" name="Прямоугольник 9">
            <a:extLst>
              <a:ext uri="{FF2B5EF4-FFF2-40B4-BE49-F238E27FC236}">
                <a16:creationId xmlns:a16="http://schemas.microsoft.com/office/drawing/2014/main" id="{4867AF4D-AEEC-654E-8DA5-D778387D6746}"/>
              </a:ext>
            </a:extLst>
          </p:cNvPr>
          <p:cNvSpPr/>
          <p:nvPr/>
        </p:nvSpPr>
        <p:spPr>
          <a:xfrm>
            <a:off x="2882327" y="6352143"/>
            <a:ext cx="6096000" cy="369332"/>
          </a:xfrm>
          <a:prstGeom prst="rect">
            <a:avLst/>
          </a:prstGeom>
        </p:spPr>
        <p:txBody>
          <a:bodyPr>
            <a:spAutoFit/>
          </a:bodyPr>
          <a:lstStyle/>
          <a:p>
            <a:r>
              <a:rPr lang="ru-RU" b="1" i="1" dirty="0">
                <a:solidFill>
                  <a:srgbClr val="000000"/>
                </a:solidFill>
                <a:latin typeface="PT Serif" panose="020A0603040505020204" pitchFamily="18" charset="0"/>
              </a:rPr>
              <a:t>Исследовательская группа:</a:t>
            </a:r>
            <a:r>
              <a:rPr lang="ru-RU" i="1" dirty="0">
                <a:solidFill>
                  <a:srgbClr val="000000"/>
                </a:solidFill>
                <a:latin typeface="PT Serif" panose="020A0603040505020204" pitchFamily="18" charset="0"/>
              </a:rPr>
              <a:t> </a:t>
            </a:r>
            <a:r>
              <a:rPr lang="en-US" i="1" dirty="0">
                <a:solidFill>
                  <a:srgbClr val="000000"/>
                </a:solidFill>
                <a:latin typeface="PT Serif" panose="020A0603040505020204" pitchFamily="18" charset="0"/>
              </a:rPr>
              <a:t>Markswebb</a:t>
            </a:r>
            <a:r>
              <a:rPr lang="ru-RU" i="1" dirty="0">
                <a:solidFill>
                  <a:srgbClr val="000000"/>
                </a:solidFill>
                <a:latin typeface="PT Serif" panose="020A0603040505020204" pitchFamily="18" charset="0"/>
              </a:rPr>
              <a:t>,</a:t>
            </a:r>
            <a:r>
              <a:rPr lang="en-US" i="1" dirty="0">
                <a:solidFill>
                  <a:srgbClr val="000000"/>
                </a:solidFill>
                <a:latin typeface="PT Serif" panose="020A0603040505020204" pitchFamily="18" charset="0"/>
              </a:rPr>
              <a:t>2019</a:t>
            </a:r>
            <a:endParaRPr lang="ru-RU" dirty="0"/>
          </a:p>
        </p:txBody>
      </p:sp>
      <p:pic>
        <p:nvPicPr>
          <p:cNvPr id="13" name="Рисунок 12">
            <a:extLst>
              <a:ext uri="{FF2B5EF4-FFF2-40B4-BE49-F238E27FC236}">
                <a16:creationId xmlns:a16="http://schemas.microsoft.com/office/drawing/2014/main" id="{719BB663-CDC8-F940-B190-BB4A2F4F956D}"/>
              </a:ext>
            </a:extLst>
          </p:cNvPr>
          <p:cNvPicPr>
            <a:picLocks noChangeAspect="1"/>
          </p:cNvPicPr>
          <p:nvPr/>
        </p:nvPicPr>
        <p:blipFill rotWithShape="1">
          <a:blip r:embed="rId2">
            <a:extLst>
              <a:ext uri="{28A0092B-C50C-407E-A947-70E740481C1C}">
                <a14:useLocalDpi xmlns:a14="http://schemas.microsoft.com/office/drawing/2010/main" val="0"/>
              </a:ext>
            </a:extLst>
          </a:blip>
          <a:srcRect l="14731" t="11817" r="11861" b="10630"/>
          <a:stretch/>
        </p:blipFill>
        <p:spPr>
          <a:xfrm>
            <a:off x="342169" y="1030754"/>
            <a:ext cx="6068831" cy="4402968"/>
          </a:xfrm>
          <a:prstGeom prst="rect">
            <a:avLst/>
          </a:prstGeom>
        </p:spPr>
      </p:pic>
      <p:sp>
        <p:nvSpPr>
          <p:cNvPr id="14" name="Прямоугольник 13">
            <a:extLst>
              <a:ext uri="{FF2B5EF4-FFF2-40B4-BE49-F238E27FC236}">
                <a16:creationId xmlns:a16="http://schemas.microsoft.com/office/drawing/2014/main" id="{395857B0-87AC-2646-BCE1-656853D64E88}"/>
              </a:ext>
            </a:extLst>
          </p:cNvPr>
          <p:cNvSpPr/>
          <p:nvPr/>
        </p:nvSpPr>
        <p:spPr>
          <a:xfrm>
            <a:off x="238084" y="5572140"/>
            <a:ext cx="2540158" cy="738664"/>
          </a:xfrm>
          <a:prstGeom prst="rect">
            <a:avLst/>
          </a:prstGeom>
        </p:spPr>
        <p:txBody>
          <a:bodyPr wrap="square">
            <a:spAutoFit/>
          </a:bodyPr>
          <a:lstStyle/>
          <a:p>
            <a:r>
              <a:rPr lang="ru-RU" sz="1050" dirty="0"/>
              <a:t>Итоговая оценка эффективности мобильного банка (0–100 баллов). </a:t>
            </a:r>
          </a:p>
          <a:p>
            <a:r>
              <a:rPr lang="ru-RU" sz="1050" dirty="0"/>
              <a:t>Оценки функциональных возможностей и удобства пользования (1–10 баллов). </a:t>
            </a:r>
          </a:p>
        </p:txBody>
      </p:sp>
      <p:cxnSp>
        <p:nvCxnSpPr>
          <p:cNvPr id="16" name="Соединительная линия уступом 15">
            <a:extLst>
              <a:ext uri="{FF2B5EF4-FFF2-40B4-BE49-F238E27FC236}">
                <a16:creationId xmlns:a16="http://schemas.microsoft.com/office/drawing/2014/main" id="{129A72CC-1E98-9547-961F-2D398B3827A7}"/>
              </a:ext>
            </a:extLst>
          </p:cNvPr>
          <p:cNvCxnSpPr/>
          <p:nvPr/>
        </p:nvCxnSpPr>
        <p:spPr>
          <a:xfrm rot="5400000" flipH="1" flipV="1">
            <a:off x="2080861" y="5464770"/>
            <a:ext cx="380278" cy="270000"/>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8" name="Соединительная линия уступом 17">
            <a:extLst>
              <a:ext uri="{FF2B5EF4-FFF2-40B4-BE49-F238E27FC236}">
                <a16:creationId xmlns:a16="http://schemas.microsoft.com/office/drawing/2014/main" id="{D164ED21-52DA-1246-837F-7C101570182A}"/>
              </a:ext>
            </a:extLst>
          </p:cNvPr>
          <p:cNvCxnSpPr/>
          <p:nvPr/>
        </p:nvCxnSpPr>
        <p:spPr>
          <a:xfrm rot="5400000" flipH="1" flipV="1">
            <a:off x="2325926" y="5693796"/>
            <a:ext cx="650278" cy="130131"/>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sp>
        <p:nvSpPr>
          <p:cNvPr id="19" name="Прямоугольник 18">
            <a:extLst>
              <a:ext uri="{FF2B5EF4-FFF2-40B4-BE49-F238E27FC236}">
                <a16:creationId xmlns:a16="http://schemas.microsoft.com/office/drawing/2014/main" id="{F3FD6522-6893-9E48-AEAE-A4C76EC598B1}"/>
              </a:ext>
            </a:extLst>
          </p:cNvPr>
          <p:cNvSpPr/>
          <p:nvPr/>
        </p:nvSpPr>
        <p:spPr>
          <a:xfrm>
            <a:off x="7176121" y="1803296"/>
            <a:ext cx="4177680" cy="2893100"/>
          </a:xfrm>
          <a:prstGeom prst="rect">
            <a:avLst/>
          </a:prstGeom>
          <a:solidFill>
            <a:schemeClr val="bg1">
              <a:lumMod val="75000"/>
            </a:schemeClr>
          </a:solidFill>
          <a:ln>
            <a:solidFill>
              <a:srgbClr val="C00000"/>
            </a:solidFill>
          </a:ln>
        </p:spPr>
        <p:txBody>
          <a:bodyPr wrap="square">
            <a:spAutoFit/>
          </a:bodyPr>
          <a:lstStyle/>
          <a:p>
            <a:r>
              <a:rPr lang="ru-RU" sz="2000" i="1" dirty="0">
                <a:solidFill>
                  <a:schemeClr val="tx1">
                    <a:lumMod val="75000"/>
                    <a:lumOff val="25000"/>
                  </a:schemeClr>
                </a:solidFill>
              </a:rPr>
              <a:t>Характеристики лучших: </a:t>
            </a:r>
            <a:endParaRPr lang="ru-RU" sz="2000" dirty="0">
              <a:solidFill>
                <a:schemeClr val="tx1">
                  <a:lumMod val="75000"/>
                  <a:lumOff val="25000"/>
                </a:schemeClr>
              </a:solidFill>
            </a:endParaRPr>
          </a:p>
          <a:p>
            <a:pPr algn="just"/>
            <a:r>
              <a:rPr lang="ru-RU" dirty="0">
                <a:solidFill>
                  <a:schemeClr val="tx1">
                    <a:lumMod val="75000"/>
                    <a:lumOff val="25000"/>
                  </a:schemeClr>
                </a:solidFill>
              </a:rPr>
              <a:t>• расширенные возможности внутрибанковских переводов по различным идентификаторам; </a:t>
            </a:r>
          </a:p>
          <a:p>
            <a:pPr algn="just"/>
            <a:r>
              <a:rPr lang="ru-RU" dirty="0">
                <a:solidFill>
                  <a:schemeClr val="tx1">
                    <a:lumMod val="75000"/>
                    <a:lumOff val="25000"/>
                  </a:schemeClr>
                </a:solidFill>
              </a:rPr>
              <a:t>• оплата налогов с запросом задолженности и упрощенные формы; </a:t>
            </a:r>
          </a:p>
          <a:p>
            <a:pPr algn="just"/>
            <a:r>
              <a:rPr lang="ru-RU" dirty="0">
                <a:solidFill>
                  <a:schemeClr val="tx1">
                    <a:lumMod val="75000"/>
                    <a:lumOff val="25000"/>
                  </a:schemeClr>
                </a:solidFill>
              </a:rPr>
              <a:t>• удобные переводы из истории операций; </a:t>
            </a:r>
          </a:p>
          <a:p>
            <a:pPr algn="just"/>
            <a:r>
              <a:rPr lang="ru-RU" dirty="0">
                <a:solidFill>
                  <a:schemeClr val="tx1">
                    <a:lumMod val="75000"/>
                    <a:lumOff val="25000"/>
                  </a:schemeClr>
                </a:solidFill>
              </a:rPr>
              <a:t>• запрос денег по номеру телефона без </a:t>
            </a:r>
          </a:p>
          <a:p>
            <a:pPr algn="just"/>
            <a:r>
              <a:rPr lang="ru-RU" dirty="0">
                <a:solidFill>
                  <a:schemeClr val="tx1">
                    <a:lumMod val="75000"/>
                    <a:lumOff val="25000"/>
                  </a:schemeClr>
                </a:solidFill>
              </a:rPr>
              <a:t>платежных. </a:t>
            </a:r>
          </a:p>
        </p:txBody>
      </p:sp>
      <p:sp>
        <p:nvSpPr>
          <p:cNvPr id="20" name="Заголовок 4">
            <a:extLst>
              <a:ext uri="{FF2B5EF4-FFF2-40B4-BE49-F238E27FC236}">
                <a16:creationId xmlns:a16="http://schemas.microsoft.com/office/drawing/2014/main" id="{6AA1A260-3628-0149-988E-1647BF5570CB}"/>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000" b="1" dirty="0">
                <a:latin typeface="+mn-lt"/>
              </a:rPr>
              <a:t>2.5. Потребности в области финансовой грамотности</a:t>
            </a:r>
          </a:p>
          <a:p>
            <a:endParaRPr lang="ru-RU" sz="3200" b="1" dirty="0">
              <a:latin typeface="+mn-lt"/>
            </a:endParaRPr>
          </a:p>
        </p:txBody>
      </p:sp>
      <p:sp>
        <p:nvSpPr>
          <p:cNvPr id="21" name="Равнобедренный треугольник 24">
            <a:extLst>
              <a:ext uri="{FF2B5EF4-FFF2-40B4-BE49-F238E27FC236}">
                <a16:creationId xmlns:a16="http://schemas.microsoft.com/office/drawing/2014/main" id="{E90AA0C0-E886-384F-BD55-4E818190BD68}"/>
              </a:ext>
            </a:extLst>
          </p:cNvPr>
          <p:cNvSpPr/>
          <p:nvPr/>
        </p:nvSpPr>
        <p:spPr>
          <a:xfrm rot="5400000">
            <a:off x="197373" y="215709"/>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73567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a:extLst>
              <a:ext uri="{FF2B5EF4-FFF2-40B4-BE49-F238E27FC236}">
                <a16:creationId xmlns:a16="http://schemas.microsoft.com/office/drawing/2014/main" id="{F5099075-8D41-FF45-89B8-F658C580BA53}"/>
              </a:ext>
            </a:extLst>
          </p:cNvPr>
          <p:cNvSpPr txBox="1">
            <a:spLocks/>
          </p:cNvSpPr>
          <p:nvPr/>
        </p:nvSpPr>
        <p:spPr>
          <a:xfrm>
            <a:off x="558757" y="308036"/>
            <a:ext cx="9108120" cy="64596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200" b="1" dirty="0">
                <a:latin typeface="+mn-lt"/>
              </a:rPr>
              <a:t>2.5. Потребности в области финансовой грамотности</a:t>
            </a:r>
          </a:p>
          <a:p>
            <a:endParaRPr lang="ru-RU" sz="3200" b="1" dirty="0"/>
          </a:p>
        </p:txBody>
      </p:sp>
      <p:sp>
        <p:nvSpPr>
          <p:cNvPr id="10" name="Равнобедренный треугольник 24">
            <a:extLst>
              <a:ext uri="{FF2B5EF4-FFF2-40B4-BE49-F238E27FC236}">
                <a16:creationId xmlns:a16="http://schemas.microsoft.com/office/drawing/2014/main" id="{0534A963-EFCB-5748-94EC-6E38E8265D66}"/>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9DBE1A10-936B-9247-9EEB-01364626559F}"/>
              </a:ext>
            </a:extLst>
          </p:cNvPr>
          <p:cNvSpPr txBox="1"/>
          <p:nvPr/>
        </p:nvSpPr>
        <p:spPr>
          <a:xfrm>
            <a:off x="332980" y="707281"/>
            <a:ext cx="5445722" cy="369332"/>
          </a:xfrm>
          <a:prstGeom prst="rect">
            <a:avLst/>
          </a:prstGeom>
          <a:noFill/>
        </p:spPr>
        <p:txBody>
          <a:bodyPr wrap="none" rtlCol="0">
            <a:spAutoFit/>
          </a:bodyPr>
          <a:lstStyle/>
          <a:p>
            <a:r>
              <a:rPr lang="ru-RU" b="1" dirty="0">
                <a:solidFill>
                  <a:srgbClr val="7A4300"/>
                </a:solidFill>
              </a:rPr>
              <a:t>Проекты  по  финансовой грамотности в  Казахстане </a:t>
            </a:r>
          </a:p>
        </p:txBody>
      </p:sp>
      <p:sp>
        <p:nvSpPr>
          <p:cNvPr id="12" name="Прямоугольник 11">
            <a:extLst>
              <a:ext uri="{FF2B5EF4-FFF2-40B4-BE49-F238E27FC236}">
                <a16:creationId xmlns:a16="http://schemas.microsoft.com/office/drawing/2014/main" id="{63F306A9-F135-7044-8A59-100FA89644E5}"/>
              </a:ext>
            </a:extLst>
          </p:cNvPr>
          <p:cNvSpPr/>
          <p:nvPr/>
        </p:nvSpPr>
        <p:spPr>
          <a:xfrm>
            <a:off x="340379" y="1069225"/>
            <a:ext cx="4585621" cy="2831544"/>
          </a:xfrm>
          <a:prstGeom prst="rect">
            <a:avLst/>
          </a:prstGeom>
          <a:solidFill>
            <a:schemeClr val="bg1">
              <a:lumMod val="75000"/>
            </a:schemeClr>
          </a:solidFill>
        </p:spPr>
        <p:txBody>
          <a:bodyPr wrap="square">
            <a:spAutoFit/>
          </a:bodyPr>
          <a:lstStyle/>
          <a:p>
            <a:pPr algn="just"/>
            <a:r>
              <a:rPr lang="ru-RU" dirty="0">
                <a:solidFill>
                  <a:schemeClr val="tx1">
                    <a:lumMod val="75000"/>
                    <a:lumOff val="25000"/>
                  </a:schemeClr>
                </a:solidFill>
              </a:rPr>
              <a:t> </a:t>
            </a:r>
            <a:r>
              <a:rPr lang="ru-RU" sz="1600" dirty="0"/>
              <a:t>В Казахстане активно прорабатываются новые инструменты, направленные на повышение финансовой грамотности населения. Среди частных финансовых организаций в этой нише более 8 лет работает Банк Хоум Кредит. </a:t>
            </a:r>
          </a:p>
          <a:p>
            <a:pPr algn="just"/>
            <a:r>
              <a:rPr lang="ru-RU" sz="1600" dirty="0"/>
              <a:t>Бесплатные семинары проводят Группа </a:t>
            </a:r>
            <a:r>
              <a:rPr lang="en" sz="1600" dirty="0"/>
              <a:t>IDF Eurasia </a:t>
            </a:r>
            <a:r>
              <a:rPr lang="ru-RU" sz="1600" dirty="0"/>
              <a:t>в Казахстане (бренд МФО </a:t>
            </a:r>
            <a:r>
              <a:rPr lang="en" sz="1600" dirty="0" err="1"/>
              <a:t>Solva</a:t>
            </a:r>
            <a:r>
              <a:rPr lang="en" sz="1600" dirty="0"/>
              <a:t> </a:t>
            </a:r>
            <a:r>
              <a:rPr lang="ru-RU" sz="1600" dirty="0"/>
              <a:t>и </a:t>
            </a:r>
            <a:r>
              <a:rPr lang="en" sz="1600" dirty="0" err="1"/>
              <a:t>MoneyMan</a:t>
            </a:r>
            <a:r>
              <a:rPr lang="en" sz="1600" dirty="0"/>
              <a:t>), Freedom Finance Life. </a:t>
            </a:r>
            <a:r>
              <a:rPr lang="ru-RU" sz="1600" dirty="0"/>
              <a:t>Также подобные проекты реализуются  МФО </a:t>
            </a:r>
            <a:r>
              <a:rPr lang="en" sz="1600" dirty="0"/>
              <a:t>KMF. </a:t>
            </a:r>
            <a:r>
              <a:rPr lang="ru-RU" sz="1600" dirty="0"/>
              <a:t>Отдельно создаются школы и курсы по финансовой грамотности для детей.</a:t>
            </a:r>
          </a:p>
        </p:txBody>
      </p:sp>
      <p:pic>
        <p:nvPicPr>
          <p:cNvPr id="16" name="Рисунок 15">
            <a:extLst>
              <a:ext uri="{FF2B5EF4-FFF2-40B4-BE49-F238E27FC236}">
                <a16:creationId xmlns:a16="http://schemas.microsoft.com/office/drawing/2014/main" id="{171A86CF-7913-7247-A36F-947255C04C40}"/>
              </a:ext>
            </a:extLst>
          </p:cNvPr>
          <p:cNvPicPr>
            <a:picLocks noChangeAspect="1"/>
          </p:cNvPicPr>
          <p:nvPr/>
        </p:nvPicPr>
        <p:blipFill rotWithShape="1">
          <a:blip r:embed="rId2">
            <a:extLst>
              <a:ext uri="{28A0092B-C50C-407E-A947-70E740481C1C}">
                <a14:useLocalDpi xmlns:a14="http://schemas.microsoft.com/office/drawing/2010/main" val="0"/>
              </a:ext>
            </a:extLst>
          </a:blip>
          <a:srcRect l="4111" t="23542" r="7697" b="9825"/>
          <a:stretch/>
        </p:blipFill>
        <p:spPr>
          <a:xfrm>
            <a:off x="5123717" y="1076612"/>
            <a:ext cx="4205513" cy="2577935"/>
          </a:xfrm>
          <a:prstGeom prst="rect">
            <a:avLst/>
          </a:prstGeom>
        </p:spPr>
      </p:pic>
      <p:sp>
        <p:nvSpPr>
          <p:cNvPr id="18" name="Прямоугольник 17">
            <a:extLst>
              <a:ext uri="{FF2B5EF4-FFF2-40B4-BE49-F238E27FC236}">
                <a16:creationId xmlns:a16="http://schemas.microsoft.com/office/drawing/2014/main" id="{B6C1DFB8-1F1A-4E42-B590-F657EFD0559D}"/>
              </a:ext>
            </a:extLst>
          </p:cNvPr>
          <p:cNvSpPr/>
          <p:nvPr/>
        </p:nvSpPr>
        <p:spPr>
          <a:xfrm>
            <a:off x="6088068" y="3285215"/>
            <a:ext cx="1420004" cy="369332"/>
          </a:xfrm>
          <a:prstGeom prst="rect">
            <a:avLst/>
          </a:prstGeom>
        </p:spPr>
        <p:txBody>
          <a:bodyPr wrap="none">
            <a:spAutoFit/>
          </a:bodyPr>
          <a:lstStyle/>
          <a:p>
            <a:pPr fontAlgn="base"/>
            <a:r>
              <a:rPr lang="en" b="1" dirty="0" err="1">
                <a:solidFill>
                  <a:schemeClr val="bg1"/>
                </a:solidFill>
                <a:latin typeface="Oranienbaum"/>
              </a:rPr>
              <a:t>Finmentor.kz</a:t>
            </a:r>
            <a:endParaRPr lang="en" b="1" i="0" u="none" strike="noStrike" dirty="0">
              <a:solidFill>
                <a:schemeClr val="bg1"/>
              </a:solidFill>
              <a:effectLst/>
              <a:latin typeface="Oranienbaum"/>
            </a:endParaRPr>
          </a:p>
        </p:txBody>
      </p:sp>
      <p:pic>
        <p:nvPicPr>
          <p:cNvPr id="20" name="Рисунок 19">
            <a:extLst>
              <a:ext uri="{FF2B5EF4-FFF2-40B4-BE49-F238E27FC236}">
                <a16:creationId xmlns:a16="http://schemas.microsoft.com/office/drawing/2014/main" id="{6955BAAC-7D8B-6848-8029-65B6EA88B3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8" t="28346" r="30726" b="9974"/>
          <a:stretch/>
        </p:blipFill>
        <p:spPr>
          <a:xfrm>
            <a:off x="8496694" y="1013326"/>
            <a:ext cx="3695306" cy="2280673"/>
          </a:xfrm>
          <a:prstGeom prst="rect">
            <a:avLst/>
          </a:prstGeom>
        </p:spPr>
      </p:pic>
      <p:pic>
        <p:nvPicPr>
          <p:cNvPr id="24" name="Рисунок 23">
            <a:extLst>
              <a:ext uri="{FF2B5EF4-FFF2-40B4-BE49-F238E27FC236}">
                <a16:creationId xmlns:a16="http://schemas.microsoft.com/office/drawing/2014/main" id="{758E626E-0BEB-EB48-BC3C-FAC24D1952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9" t="31628" r="16371" b="8661"/>
          <a:stretch/>
        </p:blipFill>
        <p:spPr>
          <a:xfrm>
            <a:off x="7435063" y="3080519"/>
            <a:ext cx="4463628" cy="2137843"/>
          </a:xfrm>
          <a:prstGeom prst="rect">
            <a:avLst/>
          </a:prstGeom>
        </p:spPr>
      </p:pic>
      <p:pic>
        <p:nvPicPr>
          <p:cNvPr id="26" name="Рисунок 25">
            <a:extLst>
              <a:ext uri="{FF2B5EF4-FFF2-40B4-BE49-F238E27FC236}">
                <a16:creationId xmlns:a16="http://schemas.microsoft.com/office/drawing/2014/main" id="{A851B67E-BDD6-E64B-BCF9-6AF8E1901729}"/>
              </a:ext>
            </a:extLst>
          </p:cNvPr>
          <p:cNvPicPr>
            <a:picLocks noChangeAspect="1"/>
          </p:cNvPicPr>
          <p:nvPr/>
        </p:nvPicPr>
        <p:blipFill rotWithShape="1">
          <a:blip r:embed="rId4">
            <a:extLst>
              <a:ext uri="{28A0092B-C50C-407E-A947-70E740481C1C}">
                <a14:useLocalDpi xmlns:a14="http://schemas.microsoft.com/office/drawing/2010/main" val="0"/>
              </a:ext>
            </a:extLst>
          </a:blip>
          <a:srcRect l="2838" t="19188" r="85679" b="72310"/>
          <a:stretch/>
        </p:blipFill>
        <p:spPr>
          <a:xfrm>
            <a:off x="7715068" y="3969654"/>
            <a:ext cx="1563251" cy="892479"/>
          </a:xfrm>
          <a:prstGeom prst="rect">
            <a:avLst/>
          </a:prstGeom>
        </p:spPr>
      </p:pic>
      <p:pic>
        <p:nvPicPr>
          <p:cNvPr id="27" name="Рисунок 26">
            <a:extLst>
              <a:ext uri="{FF2B5EF4-FFF2-40B4-BE49-F238E27FC236}">
                <a16:creationId xmlns:a16="http://schemas.microsoft.com/office/drawing/2014/main" id="{88A3BB9C-6CB3-C848-B51E-00F6618AFDF4}"/>
              </a:ext>
            </a:extLst>
          </p:cNvPr>
          <p:cNvPicPr>
            <a:picLocks noChangeAspect="1"/>
          </p:cNvPicPr>
          <p:nvPr/>
        </p:nvPicPr>
        <p:blipFill rotWithShape="1">
          <a:blip r:embed="rId5">
            <a:extLst>
              <a:ext uri="{28A0092B-C50C-407E-A947-70E740481C1C}">
                <a14:useLocalDpi xmlns:a14="http://schemas.microsoft.com/office/drawing/2010/main" val="0"/>
              </a:ext>
            </a:extLst>
          </a:blip>
          <a:srcRect l="2018" t="31628" r="11860" b="29216"/>
          <a:stretch/>
        </p:blipFill>
        <p:spPr>
          <a:xfrm>
            <a:off x="5376000" y="5004882"/>
            <a:ext cx="6040536" cy="1716535"/>
          </a:xfrm>
          <a:prstGeom prst="rect">
            <a:avLst/>
          </a:prstGeom>
        </p:spPr>
      </p:pic>
      <p:pic>
        <p:nvPicPr>
          <p:cNvPr id="29" name="Рисунок 28">
            <a:extLst>
              <a:ext uri="{FF2B5EF4-FFF2-40B4-BE49-F238E27FC236}">
                <a16:creationId xmlns:a16="http://schemas.microsoft.com/office/drawing/2014/main" id="{D9892213-03CA-FF40-AF34-CA3840A386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7" t="20976" r="14731" b="8661"/>
          <a:stretch/>
        </p:blipFill>
        <p:spPr>
          <a:xfrm>
            <a:off x="355399" y="3953254"/>
            <a:ext cx="4768318" cy="2494228"/>
          </a:xfrm>
          <a:prstGeom prst="rect">
            <a:avLst/>
          </a:prstGeom>
        </p:spPr>
      </p:pic>
    </p:spTree>
    <p:extLst>
      <p:ext uri="{BB962C8B-B14F-4D97-AF65-F5344CB8AC3E}">
        <p14:creationId xmlns:p14="http://schemas.microsoft.com/office/powerpoint/2010/main" val="6315503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D46719-E1C9-4DF4-88AA-4A8FADCF0DC1}"/>
              </a:ext>
            </a:extLst>
          </p:cNvPr>
          <p:cNvSpPr txBox="1"/>
          <p:nvPr/>
        </p:nvSpPr>
        <p:spPr>
          <a:xfrm>
            <a:off x="3309417" y="1751338"/>
            <a:ext cx="11136807" cy="4608512"/>
          </a:xfrm>
          <a:prstGeom prst="rect">
            <a:avLst/>
          </a:prstGeom>
          <a:noFill/>
        </p:spPr>
        <p:txBody>
          <a:bodyPr wrap="square" lIns="0" tIns="0" rIns="0" bIns="0" rtlCol="0">
            <a:noAutofit/>
          </a:bodyPr>
          <a:lstStyle/>
          <a:p>
            <a:pPr>
              <a:spcBef>
                <a:spcPts val="400"/>
              </a:spcBef>
            </a:pPr>
            <a:endParaRPr lang="ru-RU" sz="1333" dirty="0">
              <a:latin typeface="Arial" pitchFamily="34" charset="0"/>
              <a:cs typeface="Arial" pitchFamily="34" charset="0"/>
            </a:endParaRPr>
          </a:p>
        </p:txBody>
      </p:sp>
      <p:sp>
        <p:nvSpPr>
          <p:cNvPr id="7" name="Заголовок 4">
            <a:extLst>
              <a:ext uri="{FF2B5EF4-FFF2-40B4-BE49-F238E27FC236}">
                <a16:creationId xmlns:a16="http://schemas.microsoft.com/office/drawing/2014/main" id="{6C208E92-F72F-4A40-A0D7-BC00C948A759}"/>
              </a:ext>
            </a:extLst>
          </p:cNvPr>
          <p:cNvSpPr txBox="1">
            <a:spLocks/>
          </p:cNvSpPr>
          <p:nvPr/>
        </p:nvSpPr>
        <p:spPr>
          <a:xfrm>
            <a:off x="558757" y="404664"/>
            <a:ext cx="9108120" cy="549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000" b="1" dirty="0">
                <a:latin typeface="+mn-lt"/>
              </a:rPr>
              <a:t>2.5. Потребности в области финансовой грамотности</a:t>
            </a:r>
          </a:p>
          <a:p>
            <a:endParaRPr lang="ru-RU" sz="3200" b="1" dirty="0"/>
          </a:p>
        </p:txBody>
      </p:sp>
      <p:sp>
        <p:nvSpPr>
          <p:cNvPr id="8" name="Равнобедренный треугольник 24">
            <a:extLst>
              <a:ext uri="{FF2B5EF4-FFF2-40B4-BE49-F238E27FC236}">
                <a16:creationId xmlns:a16="http://schemas.microsoft.com/office/drawing/2014/main" id="{B7BD1D15-ABBD-EA4F-A258-DD5D214BE6E6}"/>
              </a:ext>
            </a:extLst>
          </p:cNvPr>
          <p:cNvSpPr/>
          <p:nvPr/>
        </p:nvSpPr>
        <p:spPr>
          <a:xfrm rot="5400000">
            <a:off x="147034" y="20839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9" name="Таблица 8">
            <a:extLst>
              <a:ext uri="{FF2B5EF4-FFF2-40B4-BE49-F238E27FC236}">
                <a16:creationId xmlns:a16="http://schemas.microsoft.com/office/drawing/2014/main" id="{CCD78C9B-B6B3-EC4C-95F7-4C3C4B0E74B2}"/>
              </a:ext>
            </a:extLst>
          </p:cNvPr>
          <p:cNvGraphicFramePr>
            <a:graphicFrameLocks noGrp="1"/>
          </p:cNvGraphicFramePr>
          <p:nvPr>
            <p:extLst>
              <p:ext uri="{D42A27DB-BD31-4B8C-83A1-F6EECF244321}">
                <p14:modId xmlns:p14="http://schemas.microsoft.com/office/powerpoint/2010/main" val="1686804099"/>
              </p:ext>
            </p:extLst>
          </p:nvPr>
        </p:nvGraphicFramePr>
        <p:xfrm>
          <a:off x="340380" y="795853"/>
          <a:ext cx="2695620" cy="587314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87314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10" name="Прямоугольник 9">
            <a:extLst>
              <a:ext uri="{FF2B5EF4-FFF2-40B4-BE49-F238E27FC236}">
                <a16:creationId xmlns:a16="http://schemas.microsoft.com/office/drawing/2014/main" id="{631130EB-BEEE-694F-93F6-98DA5A323AFC}"/>
              </a:ext>
            </a:extLst>
          </p:cNvPr>
          <p:cNvSpPr/>
          <p:nvPr/>
        </p:nvSpPr>
        <p:spPr>
          <a:xfrm>
            <a:off x="3244622" y="891686"/>
            <a:ext cx="8662500" cy="546816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t>Результаты социологического исследования за 2020 год показали, что только  28 % опрошенным хватает информации и знаний об управлении своими финансами, о финансовой системе, инструментах и услугах. 35,3 % указали что им  этих знаний не хватает.</a:t>
            </a:r>
          </a:p>
          <a:p>
            <a:pPr algn="just">
              <a:spcBef>
                <a:spcPts val="400"/>
              </a:spcBef>
            </a:pPr>
            <a:r>
              <a:rPr lang="ru-RU" sz="1600" dirty="0"/>
              <a:t>На вопрос о том, какой именно информации не хватает респондентам, получены данные, что для большей части – 32 % – не хватает информации о страховых продуктах и рынке страховых услуг, для 22,5 % – об особенностях различных видов банковских услуг и продуктов, для 21,8 % – о планировании и ведении семейного бюджета, для 21,4 % – информации о мероприятиях по повышению финансовой грамотности, для 19,8 % не хватает информации об инструментах фондового рынка, для 15,9 %  –  информации о защите прав потребителей финансовых услуг. </a:t>
            </a:r>
          </a:p>
          <a:p>
            <a:pPr algn="just">
              <a:spcBef>
                <a:spcPts val="400"/>
              </a:spcBef>
            </a:pPr>
            <a:r>
              <a:rPr lang="ru-RU" sz="1600" dirty="0"/>
              <a:t>В анкете был вопрос о том, каким источникам информации граждане наиболее доверяют, когда им необходимо принять решение о том, какой финансовый продукт/услугу или банк выбрать. </a:t>
            </a:r>
          </a:p>
          <a:p>
            <a:pPr algn="just">
              <a:spcBef>
                <a:spcPts val="400"/>
              </a:spcBef>
            </a:pPr>
            <a:r>
              <a:rPr lang="ru-RU" sz="1600" dirty="0"/>
              <a:t>По итогам опроса получены данные, что наибольшим доверием пользуются: консультации в банке –  39 %, личный опыт – 31,6 %, информационным мобильным приложениям – 18,7 %, советам друга, родственника, коллеги – 15,2%, </a:t>
            </a:r>
            <a:r>
              <a:rPr lang="en-US" sz="1600" dirty="0"/>
              <a:t>call</a:t>
            </a:r>
            <a:r>
              <a:rPr lang="ru-RU" sz="1600" dirty="0"/>
              <a:t>-центрам – 12,9 %. Меньше всего доверие вызывают публичные лекции и семинары – 0,4%, статьям в Интернете – 2,3 %, ТВ-программам – 3,3 %, интернет-рекламе – 3,4 %.</a:t>
            </a:r>
          </a:p>
          <a:p>
            <a:pPr algn="just">
              <a:spcBef>
                <a:spcPts val="400"/>
              </a:spcBef>
            </a:pPr>
            <a:r>
              <a:rPr lang="ru-RU" sz="1600" dirty="0"/>
              <a:t>Ответы на вопрос о том, где и каким образом граждане обычно ищут информацию о финансовых услугах, в случае, если они собираются ими воспользоваться, показали, что 48,6 % получают консультацию в банке, 31,1 % получают советы у друга, родственника, коллеги, 23,1% ищут информацию в интернет-СМИ, 19,1 % читают статьи, страницы в интернете, на интернет-форумах, 14,2 % в </a:t>
            </a:r>
            <a:r>
              <a:rPr lang="en-US" sz="1600" dirty="0"/>
              <a:t>call</a:t>
            </a:r>
            <a:r>
              <a:rPr lang="ru-RU" sz="1600" dirty="0"/>
              <a:t>-центрах, 13,1 % в печатной прессе. </a:t>
            </a:r>
            <a:endParaRPr lang="ru-RU" sz="1600" dirty="0">
              <a:latin typeface="Arial" pitchFamily="34" charset="0"/>
              <a:cs typeface="Arial" pitchFamily="34" charset="0"/>
            </a:endParaRPr>
          </a:p>
        </p:txBody>
      </p:sp>
    </p:spTree>
    <p:extLst>
      <p:ext uri="{BB962C8B-B14F-4D97-AF65-F5344CB8AC3E}">
        <p14:creationId xmlns:p14="http://schemas.microsoft.com/office/powerpoint/2010/main" val="23329209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a:extLst>
              <a:ext uri="{FF2B5EF4-FFF2-40B4-BE49-F238E27FC236}">
                <a16:creationId xmlns:a16="http://schemas.microsoft.com/office/drawing/2014/main" id="{6C208E92-F72F-4A40-A0D7-BC00C948A759}"/>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000" b="1" dirty="0">
                <a:latin typeface="+mn-lt"/>
              </a:rPr>
              <a:t>2.5. Потребности в области финансовой грамотности</a:t>
            </a:r>
          </a:p>
          <a:p>
            <a:endParaRPr lang="ru-RU" sz="3200" b="1" dirty="0"/>
          </a:p>
        </p:txBody>
      </p:sp>
      <p:sp>
        <p:nvSpPr>
          <p:cNvPr id="8" name="Равнобедренный треугольник 24">
            <a:extLst>
              <a:ext uri="{FF2B5EF4-FFF2-40B4-BE49-F238E27FC236}">
                <a16:creationId xmlns:a16="http://schemas.microsoft.com/office/drawing/2014/main" id="{B7BD1D15-ABBD-EA4F-A258-DD5D214BE6E6}"/>
              </a:ext>
            </a:extLst>
          </p:cNvPr>
          <p:cNvSpPr/>
          <p:nvPr/>
        </p:nvSpPr>
        <p:spPr>
          <a:xfrm rot="5400000">
            <a:off x="147034" y="20839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9" name="Таблица 8">
            <a:extLst>
              <a:ext uri="{FF2B5EF4-FFF2-40B4-BE49-F238E27FC236}">
                <a16:creationId xmlns:a16="http://schemas.microsoft.com/office/drawing/2014/main" id="{CCD78C9B-B6B3-EC4C-95F7-4C3C4B0E74B2}"/>
              </a:ext>
            </a:extLst>
          </p:cNvPr>
          <p:cNvGraphicFramePr>
            <a:graphicFrameLocks noGrp="1"/>
          </p:cNvGraphicFramePr>
          <p:nvPr>
            <p:extLst/>
          </p:nvPr>
        </p:nvGraphicFramePr>
        <p:xfrm>
          <a:off x="340380" y="795853"/>
          <a:ext cx="2695620" cy="587314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873147">
                <a:tc>
                  <a:txBody>
                    <a:bodyPr/>
                    <a:lstStyle/>
                    <a:p>
                      <a:pPr algn="ctr"/>
                      <a:r>
                        <a:rPr lang="ru-RU" sz="4400" b="1" dirty="0">
                          <a:effectLst/>
                        </a:rPr>
                        <a:t>Основные</a:t>
                      </a:r>
                      <a:r>
                        <a:rPr lang="ru-RU" sz="1600" b="1" dirty="0">
                          <a:effectLst/>
                        </a:rPr>
                        <a:t> </a:t>
                      </a:r>
                      <a:r>
                        <a:rPr lang="ru-RU" sz="4400" b="1" dirty="0">
                          <a:effectLst/>
                        </a:rPr>
                        <a:t>факты</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10" name="Прямоугольник 9">
            <a:extLst>
              <a:ext uri="{FF2B5EF4-FFF2-40B4-BE49-F238E27FC236}">
                <a16:creationId xmlns:a16="http://schemas.microsoft.com/office/drawing/2014/main" id="{631130EB-BEEE-694F-93F6-98DA5A323AFC}"/>
              </a:ext>
            </a:extLst>
          </p:cNvPr>
          <p:cNvSpPr/>
          <p:nvPr/>
        </p:nvSpPr>
        <p:spPr>
          <a:xfrm>
            <a:off x="3238500" y="795853"/>
            <a:ext cx="8662500" cy="2359620"/>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spcBef>
                <a:spcPts val="400"/>
              </a:spcBef>
              <a:buFont typeface="Arial" panose="020B0604020202020204" pitchFamily="34" charset="0"/>
              <a:buChar char="•"/>
            </a:pPr>
            <a:r>
              <a:rPr lang="ru-RU" sz="1600" dirty="0"/>
              <a:t>Уровень доверия населения к информации о финансовых продуктах и услугах не очень высокий, и поэтому казахстанцы доверяют либо официальным структурам (банкам), либо опыту их родственников, друзей, коллег.</a:t>
            </a:r>
          </a:p>
          <a:p>
            <a:pPr marL="285750" indent="-285750" algn="just">
              <a:spcBef>
                <a:spcPts val="400"/>
              </a:spcBef>
              <a:buFont typeface="Arial" panose="020B0604020202020204" pitchFamily="34" charset="0"/>
              <a:buChar char="•"/>
            </a:pPr>
            <a:r>
              <a:rPr lang="ru-RU" sz="1600" dirty="0"/>
              <a:t>На вопрос о том, есть ли у вас установленные мобильные приложения финансовых организаций и с какой целью вы их установили, мы получили данные, что основная доля опрошенных – 45,3 % установила их для проведения платежей и переводов, 38,9 % – для оплаты коммунальных платежей, 34,9 % – для покупки товаров и услуг, 29,4 % – для отслеживания депозитов и счетов, 18,5 % – для отслеживания курса тенге, 16,6 % – для получения информации об акциях и других новостей финансовых организаций. </a:t>
            </a:r>
          </a:p>
        </p:txBody>
      </p:sp>
      <p:pic>
        <p:nvPicPr>
          <p:cNvPr id="11266" name="Picture 2" descr="Финансовая грамотность">
            <a:extLst>
              <a:ext uri="{FF2B5EF4-FFF2-40B4-BE49-F238E27FC236}">
                <a16:creationId xmlns:a16="http://schemas.microsoft.com/office/drawing/2014/main" id="{6A54D005-1F48-4263-A777-5BEFAFCA6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180" y="3643290"/>
            <a:ext cx="5616624" cy="284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624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97</a:t>
            </a:fld>
            <a:endParaRPr lang="ru-RU" dirty="0"/>
          </a:p>
        </p:txBody>
      </p:sp>
      <p:sp>
        <p:nvSpPr>
          <p:cNvPr id="4" name="Rectangle 7">
            <a:extLst>
              <a:ext uri="{FF2B5EF4-FFF2-40B4-BE49-F238E27FC236}">
                <a16:creationId xmlns:a16="http://schemas.microsoft.com/office/drawing/2014/main" id="{C9A5F350-2D7D-7C49-98EF-530071816A5A}"/>
              </a:ext>
            </a:extLst>
          </p:cNvPr>
          <p:cNvSpPr/>
          <p:nvPr/>
        </p:nvSpPr>
        <p:spPr bwMode="gray">
          <a:xfrm>
            <a:off x="523836" y="1123916"/>
            <a:ext cx="5688632" cy="5019728"/>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lvl="0" fontAlgn="ctr">
              <a:defRPr/>
            </a:pPr>
            <a:r>
              <a:rPr lang="ru-RU" sz="3600" b="1" dirty="0">
                <a:solidFill>
                  <a:srgbClr val="407742"/>
                </a:solidFill>
              </a:rPr>
              <a:t>Раздел  3.  Концепция повышения финансовой̆ грамотности Республики Казахстан на 2020 – 2024 годы </a:t>
            </a:r>
          </a:p>
        </p:txBody>
      </p:sp>
      <p:pic>
        <p:nvPicPr>
          <p:cNvPr id="12290" name="Picture 2" descr="Статьи - Образовательный веб-сайт по финансовой грамотности Центрального  банка РУз">
            <a:extLst>
              <a:ext uri="{FF2B5EF4-FFF2-40B4-BE49-F238E27FC236}">
                <a16:creationId xmlns:a16="http://schemas.microsoft.com/office/drawing/2014/main" id="{95088CC6-D6C5-4FC5-BFA1-118F6BEFB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104" y="1123916"/>
            <a:ext cx="5517604" cy="482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8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98</a:t>
            </a:fld>
            <a:endParaRPr lang="ru-RU" dirty="0"/>
          </a:p>
        </p:txBody>
      </p:sp>
      <p:sp>
        <p:nvSpPr>
          <p:cNvPr id="4" name="Равнобедренный треугольник 24">
            <a:extLst>
              <a:ext uri="{FF2B5EF4-FFF2-40B4-BE49-F238E27FC236}">
                <a16:creationId xmlns:a16="http://schemas.microsoft.com/office/drawing/2014/main" id="{04446E0A-8980-774E-AD9E-504D841DED84}"/>
              </a:ext>
            </a:extLst>
          </p:cNvPr>
          <p:cNvSpPr/>
          <p:nvPr/>
        </p:nvSpPr>
        <p:spPr>
          <a:xfrm rot="5400000">
            <a:off x="229433" y="28880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Объект 2">
            <a:extLst>
              <a:ext uri="{FF2B5EF4-FFF2-40B4-BE49-F238E27FC236}">
                <a16:creationId xmlns:a16="http://schemas.microsoft.com/office/drawing/2014/main" id="{23ABD2E0-1360-C944-B6AE-1DC6E854DB50}"/>
              </a:ext>
            </a:extLst>
          </p:cNvPr>
          <p:cNvSpPr txBox="1">
            <a:spLocks/>
          </p:cNvSpPr>
          <p:nvPr/>
        </p:nvSpPr>
        <p:spPr>
          <a:xfrm>
            <a:off x="733927" y="114392"/>
            <a:ext cx="10373619" cy="1028591"/>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a:solidFill>
                  <a:srgbClr val="7A4300"/>
                </a:solidFill>
                <a:ea typeface="Times New Roman" panose="02020603050405020304" pitchFamily="18" charset="0"/>
              </a:rPr>
              <a:t>Концепция повышения финансовой̆ </a:t>
            </a:r>
          </a:p>
          <a:p>
            <a:pPr marL="0" indent="0">
              <a:buNone/>
            </a:pPr>
            <a:r>
              <a:rPr lang="ru-RU" sz="2800" b="1" dirty="0">
                <a:solidFill>
                  <a:srgbClr val="7A4300"/>
                </a:solidFill>
                <a:ea typeface="Times New Roman" panose="02020603050405020304" pitchFamily="18" charset="0"/>
              </a:rPr>
              <a:t>грамотности населения на 2020 – 2024 годы</a:t>
            </a:r>
            <a:r>
              <a:rPr lang="en-US" sz="2800" b="1" dirty="0">
                <a:solidFill>
                  <a:srgbClr val="7A4300"/>
                </a:solidFill>
                <a:ea typeface="Times New Roman" panose="02020603050405020304" pitchFamily="18" charset="0"/>
              </a:rPr>
              <a:t>*</a:t>
            </a: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sp>
        <p:nvSpPr>
          <p:cNvPr id="2" name="Прямоугольник 1">
            <a:extLst>
              <a:ext uri="{FF2B5EF4-FFF2-40B4-BE49-F238E27FC236}">
                <a16:creationId xmlns:a16="http://schemas.microsoft.com/office/drawing/2014/main" id="{9782EB9C-8946-3A41-BB56-625D30C0CF55}"/>
              </a:ext>
            </a:extLst>
          </p:cNvPr>
          <p:cNvSpPr/>
          <p:nvPr/>
        </p:nvSpPr>
        <p:spPr>
          <a:xfrm>
            <a:off x="246000" y="1428736"/>
            <a:ext cx="6096000" cy="415498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ru-RU" sz="2400" b="1" dirty="0">
                <a:solidFill>
                  <a:srgbClr val="7A4300"/>
                </a:solidFill>
                <a:ea typeface="Times New Roman" panose="02020603050405020304" pitchFamily="18" charset="0"/>
              </a:rPr>
              <a:t>Концепция</a:t>
            </a:r>
            <a:r>
              <a:rPr lang="ru-RU" sz="2400" dirty="0">
                <a:solidFill>
                  <a:srgbClr val="7A4300"/>
                </a:solidFill>
                <a:ea typeface="Times New Roman" panose="02020603050405020304" pitchFamily="18" charset="0"/>
              </a:rPr>
              <a:t> разработана в соответствии с рекомендациями Организации экономического сотрудничества и развития (далее – ОЭСР) в рамках Дорожной карты Республики Казахстан по разработке и реализации стратегии повышения финансовой грамотности. </a:t>
            </a:r>
          </a:p>
          <a:p>
            <a:pPr algn="just"/>
            <a:r>
              <a:rPr lang="ru-RU" sz="2400" b="1" dirty="0">
                <a:solidFill>
                  <a:srgbClr val="7A4300"/>
                </a:solidFill>
                <a:ea typeface="Times New Roman" panose="02020603050405020304" pitchFamily="18" charset="0"/>
              </a:rPr>
              <a:t>Агентство Республики Казахстан по регулированию и  развитию финансового рынка </a:t>
            </a:r>
            <a:r>
              <a:rPr lang="ru-RU" sz="2400" dirty="0">
                <a:solidFill>
                  <a:srgbClr val="7A4300"/>
                </a:solidFill>
                <a:ea typeface="Times New Roman" panose="02020603050405020304" pitchFamily="18" charset="0"/>
              </a:rPr>
              <a:t>выступает как координирующий государственный орган. </a:t>
            </a:r>
            <a:r>
              <a:rPr lang="ru-RU" dirty="0">
                <a:latin typeface="Times New Roman" panose="02020603050405020304" pitchFamily="18" charset="0"/>
                <a:ea typeface="Times New Roman" panose="02020603050405020304" pitchFamily="18" charset="0"/>
              </a:rPr>
              <a:t> </a:t>
            </a:r>
            <a:endParaRPr lang="ru-RU" sz="1600" dirty="0">
              <a:effectLst/>
              <a:latin typeface="Times New Roman" panose="02020603050405020304" pitchFamily="18" charset="0"/>
              <a:ea typeface="Times New Roman" panose="02020603050405020304" pitchFamily="18" charset="0"/>
            </a:endParaRPr>
          </a:p>
        </p:txBody>
      </p:sp>
      <p:sp>
        <p:nvSpPr>
          <p:cNvPr id="6" name="Прямоугольник 5">
            <a:extLst>
              <a:ext uri="{FF2B5EF4-FFF2-40B4-BE49-F238E27FC236}">
                <a16:creationId xmlns:a16="http://schemas.microsoft.com/office/drawing/2014/main" id="{96C74197-12A8-C446-80AE-174CD05D2282}"/>
              </a:ext>
            </a:extLst>
          </p:cNvPr>
          <p:cNvSpPr/>
          <p:nvPr/>
        </p:nvSpPr>
        <p:spPr>
          <a:xfrm>
            <a:off x="246000" y="6169580"/>
            <a:ext cx="10604383" cy="307777"/>
          </a:xfrm>
          <a:prstGeom prst="rect">
            <a:avLst/>
          </a:prstGeom>
        </p:spPr>
        <p:txBody>
          <a:bodyPr wrap="square">
            <a:spAutoFit/>
          </a:bodyPr>
          <a:lstStyle/>
          <a:p>
            <a:r>
              <a:rPr lang="en-US" sz="1400" dirty="0">
                <a:latin typeface="Arial" panose="020B0604020202020204" pitchFamily="34" charset="0"/>
              </a:rPr>
              <a:t>* </a:t>
            </a:r>
            <a:r>
              <a:rPr lang="ru-RU" sz="1400" dirty="0">
                <a:latin typeface="Arial" panose="020B0604020202020204" pitchFamily="34" charset="0"/>
              </a:rPr>
              <a:t>Утверждена Постановлением Правительства Республики Казахстан от 30 мая 2020 года № 338.</a:t>
            </a:r>
            <a:endParaRPr lang="ru-RU" sz="1400" dirty="0"/>
          </a:p>
        </p:txBody>
      </p:sp>
      <p:pic>
        <p:nvPicPr>
          <p:cNvPr id="13314" name="Picture 2" descr="Финансовая грамотность картинки, стоковые фото Финансовая грамотность |  Depositphotos">
            <a:extLst>
              <a:ext uri="{FF2B5EF4-FFF2-40B4-BE49-F238E27FC236}">
                <a16:creationId xmlns:a16="http://schemas.microsoft.com/office/drawing/2014/main" id="{A79B20C7-3C78-42A4-9334-2AD4CFBB1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530" y="1428736"/>
            <a:ext cx="4061970" cy="406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6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45AE2AA-F941-5544-8282-FBFA66DE2F7E}"/>
              </a:ext>
            </a:extLst>
          </p:cNvPr>
          <p:cNvSpPr/>
          <p:nvPr/>
        </p:nvSpPr>
        <p:spPr>
          <a:xfrm>
            <a:off x="273354" y="1056118"/>
            <a:ext cx="7478829" cy="529375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b="1" u="sng" dirty="0">
                <a:solidFill>
                  <a:srgbClr val="7A4300"/>
                </a:solidFill>
                <a:latin typeface="Times New Roman" panose="02020603050405020304" pitchFamily="18" charset="0"/>
              </a:rPr>
              <a:t>Приоритетные  направления  действий:</a:t>
            </a:r>
          </a:p>
          <a:p>
            <a:pPr marL="342900" indent="-342900" algn="just">
              <a:buAutoNum type="arabicParenR"/>
            </a:pPr>
            <a:r>
              <a:rPr lang="ru-RU" sz="1600" dirty="0">
                <a:solidFill>
                  <a:schemeClr val="tx1"/>
                </a:solidFill>
              </a:rPr>
              <a:t>повышение охвата и информированности потребителей о финансовых</a:t>
            </a:r>
          </a:p>
          <a:p>
            <a:pPr algn="just"/>
            <a:r>
              <a:rPr lang="ru-RU" sz="1600" dirty="0">
                <a:solidFill>
                  <a:schemeClr val="tx1"/>
                </a:solidFill>
              </a:rPr>
              <a:t>продуктах и услугах, а также собственных правах при их использовании; </a:t>
            </a:r>
          </a:p>
          <a:p>
            <a:pPr marL="342900" indent="-342900" algn="just">
              <a:buAutoNum type="arabicParenR"/>
            </a:pPr>
            <a:endParaRPr lang="ru-RU" sz="1600" dirty="0">
              <a:solidFill>
                <a:schemeClr val="tx1"/>
              </a:solidFill>
            </a:endParaRPr>
          </a:p>
          <a:p>
            <a:pPr algn="just"/>
            <a:r>
              <a:rPr lang="ru-RU" sz="1600" dirty="0">
                <a:solidFill>
                  <a:schemeClr val="tx1"/>
                </a:solidFill>
              </a:rPr>
              <a:t>2) повышение финансового образования различных целевых групп населения на всех уровнях образовательной системы (среднее, высшее, дополнительное) с использованием как классических, так и цифровых форматов; </a:t>
            </a:r>
          </a:p>
          <a:p>
            <a:pPr algn="just"/>
            <a:endParaRPr lang="ru-RU" sz="1600" dirty="0">
              <a:solidFill>
                <a:schemeClr val="tx1"/>
              </a:solidFill>
            </a:endParaRPr>
          </a:p>
          <a:p>
            <a:pPr algn="just"/>
            <a:r>
              <a:rPr lang="ru-RU" sz="1600" dirty="0">
                <a:solidFill>
                  <a:schemeClr val="tx1"/>
                </a:solidFill>
              </a:rPr>
              <a:t>3) недопущение недобросовестных практик в отношении потребителей финансовых продуктов и услуг; </a:t>
            </a:r>
          </a:p>
          <a:p>
            <a:pPr algn="just"/>
            <a:endParaRPr lang="ru-RU" sz="1600" dirty="0">
              <a:solidFill>
                <a:schemeClr val="tx1"/>
              </a:solidFill>
            </a:endParaRPr>
          </a:p>
          <a:p>
            <a:pPr algn="just"/>
            <a:r>
              <a:rPr lang="ru-RU" sz="1600" dirty="0">
                <a:solidFill>
                  <a:schemeClr val="tx1"/>
                </a:solidFill>
              </a:rPr>
              <a:t>4) развитие механизмов взаимодействия потребителей с финансовыми и микрофинансовыми организациями, коллекторскими агентствами и регулятором; </a:t>
            </a:r>
          </a:p>
          <a:p>
            <a:pPr algn="just"/>
            <a:endParaRPr lang="ru-RU" sz="1600" dirty="0">
              <a:solidFill>
                <a:schemeClr val="tx1"/>
              </a:solidFill>
            </a:endParaRPr>
          </a:p>
          <a:p>
            <a:pPr algn="just"/>
            <a:r>
              <a:rPr lang="ru-RU" sz="1600" dirty="0">
                <a:solidFill>
                  <a:schemeClr val="tx1"/>
                </a:solidFill>
              </a:rPr>
              <a:t>5) противодействие финансовому мошенничеству и финансовым пирамидам;</a:t>
            </a:r>
          </a:p>
          <a:p>
            <a:pPr algn="just"/>
            <a:endParaRPr lang="ru-RU" sz="1600" dirty="0">
              <a:solidFill>
                <a:schemeClr val="tx1"/>
              </a:solidFill>
            </a:endParaRPr>
          </a:p>
          <a:p>
            <a:pPr algn="just"/>
            <a:r>
              <a:rPr lang="ru-RU" sz="1600" dirty="0">
                <a:solidFill>
                  <a:schemeClr val="tx1"/>
                </a:solidFill>
              </a:rPr>
              <a:t>6) обеспечение эффективного и равного доступа к финансовым услугам и повышение финансовой инклюзии; </a:t>
            </a:r>
          </a:p>
          <a:p>
            <a:pPr algn="just"/>
            <a:endParaRPr lang="ru-RU" sz="1600" dirty="0">
              <a:solidFill>
                <a:schemeClr val="tx1"/>
              </a:solidFill>
            </a:endParaRPr>
          </a:p>
          <a:p>
            <a:pPr algn="just"/>
            <a:r>
              <a:rPr lang="ru-RU" sz="1600" dirty="0">
                <a:solidFill>
                  <a:schemeClr val="tx1"/>
                </a:solidFill>
              </a:rPr>
              <a:t>7) проведение постоянного мониторинга потребностей населения и ежегодная оценка уровня финансовой грамотности. </a:t>
            </a:r>
          </a:p>
        </p:txBody>
      </p:sp>
      <p:sp>
        <p:nvSpPr>
          <p:cNvPr id="8" name="Равнобедренный треугольник 24">
            <a:extLst>
              <a:ext uri="{FF2B5EF4-FFF2-40B4-BE49-F238E27FC236}">
                <a16:creationId xmlns:a16="http://schemas.microsoft.com/office/drawing/2014/main" id="{AADC00CE-2138-114B-AAD1-B8F0E9B8C340}"/>
              </a:ext>
            </a:extLst>
          </p:cNvPr>
          <p:cNvSpPr/>
          <p:nvPr/>
        </p:nvSpPr>
        <p:spPr>
          <a:xfrm rot="5400000">
            <a:off x="201101" y="13095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Объект 2">
            <a:extLst>
              <a:ext uri="{FF2B5EF4-FFF2-40B4-BE49-F238E27FC236}">
                <a16:creationId xmlns:a16="http://schemas.microsoft.com/office/drawing/2014/main" id="{35055E33-4FCA-FF4B-A7B1-346788EDB948}"/>
              </a:ext>
            </a:extLst>
          </p:cNvPr>
          <p:cNvSpPr txBox="1">
            <a:spLocks/>
          </p:cNvSpPr>
          <p:nvPr/>
        </p:nvSpPr>
        <p:spPr>
          <a:xfrm>
            <a:off x="717289" y="170403"/>
            <a:ext cx="10373619" cy="885715"/>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a:solidFill>
                  <a:srgbClr val="7A4300"/>
                </a:solidFill>
                <a:ea typeface="Times New Roman" panose="02020603050405020304" pitchFamily="18" charset="0"/>
              </a:rPr>
              <a:t>Концепция повышения финансовой̆ грамотности </a:t>
            </a:r>
          </a:p>
          <a:p>
            <a:pPr marL="0" indent="0">
              <a:buNone/>
            </a:pPr>
            <a:r>
              <a:rPr lang="ru-RU" sz="2800" b="1" dirty="0">
                <a:solidFill>
                  <a:srgbClr val="7A4300"/>
                </a:solidFill>
                <a:ea typeface="Times New Roman" panose="02020603050405020304" pitchFamily="18" charset="0"/>
              </a:rPr>
              <a:t>населения на 2020 – 2024 годы </a:t>
            </a:r>
            <a:endParaRPr lang="ru-RU" sz="2800" dirty="0">
              <a:solidFill>
                <a:srgbClr val="7A4300"/>
              </a:solidFill>
              <a:ea typeface="Times New Roman" panose="02020603050405020304" pitchFamily="18" charset="0"/>
            </a:endParaRPr>
          </a:p>
        </p:txBody>
      </p:sp>
      <p:pic>
        <p:nvPicPr>
          <p:cNvPr id="14338" name="Picture 2" descr="Финансовая грамотность — Ассоциация юридических клиник Кыргызстана">
            <a:extLst>
              <a:ext uri="{FF2B5EF4-FFF2-40B4-BE49-F238E27FC236}">
                <a16:creationId xmlns:a16="http://schemas.microsoft.com/office/drawing/2014/main" id="{BDCDB3A8-F7AA-41B2-A8A2-B5737E099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089" y="1282384"/>
            <a:ext cx="4293232" cy="429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3dcc87a42482c24bb7db8db9b2a265544601f6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iBcPYf9IAUak3utp4629C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zqMQhvhw0e4fYXg9VHHv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8AFENcMahU.lmRoOwIiPF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9h0fEOgc0GbHtQZKB7re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TzcConSiE2JxlbAyIYVB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HFhDHfztECe.CseG2LNLg"/>
</p:tagLst>
</file>

<file path=ppt/theme/theme1.xml><?xml version="1.0" encoding="utf-8"?>
<a:theme xmlns:a="http://schemas.openxmlformats.org/drawingml/2006/main" name="Тема Office">
  <a:themeElements>
    <a:clrScheme name="Супермаркет">
      <a:dk1>
        <a:sysClr val="windowText" lastClr="000000"/>
      </a:dk1>
      <a:lt1>
        <a:sysClr val="window" lastClr="FFFFFF"/>
      </a:lt1>
      <a:dk2>
        <a:srgbClr val="44546A"/>
      </a:dk2>
      <a:lt2>
        <a:srgbClr val="E7E6E6"/>
      </a:lt2>
      <a:accent1>
        <a:srgbClr val="A63F03"/>
      </a:accent1>
      <a:accent2>
        <a:srgbClr val="F2D272"/>
      </a:accent2>
      <a:accent3>
        <a:srgbClr val="590202"/>
      </a:accent3>
      <a:accent4>
        <a:srgbClr val="D90404"/>
      </a:accent4>
      <a:accent5>
        <a:srgbClr val="F25757"/>
      </a:accent5>
      <a:accent6>
        <a:srgbClr val="FBC9C9"/>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26014</TotalTime>
  <Words>18953</Words>
  <Application>Microsoft Office PowerPoint</Application>
  <PresentationFormat>Широкоэкранный</PresentationFormat>
  <Paragraphs>1805</Paragraphs>
  <Slides>211</Slides>
  <Notes>6</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211</vt:i4>
      </vt:variant>
    </vt:vector>
  </HeadingPairs>
  <TitlesOfParts>
    <vt:vector size="224" baseType="lpstr">
      <vt:lpstr>Apple Symbols</vt:lpstr>
      <vt:lpstr>Arial</vt:lpstr>
      <vt:lpstr>Calibri</vt:lpstr>
      <vt:lpstr>Calibri Light</vt:lpstr>
      <vt:lpstr>Helvetica Light</vt:lpstr>
      <vt:lpstr>Noto Sans</vt:lpstr>
      <vt:lpstr>Oranienbaum</vt:lpstr>
      <vt:lpstr>PT Serif</vt:lpstr>
      <vt:lpstr>Times New Roman</vt:lpstr>
      <vt:lpstr>Trebuchet MS</vt:lpstr>
      <vt:lpstr>Verdana</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Формы участия и направления деятельности государства в рамках повышения уровня ФГ</vt:lpstr>
      <vt:lpstr>Роль Агентства РК по регулированию и развитию финансового рынка в формировании компетенций по ФГ:</vt:lpstr>
      <vt:lpstr>Презентация PowerPoint</vt:lpstr>
      <vt:lpstr>Финансовые  компании и банки, принимающие участие  в программах улучшения финансовой грамотности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1.2. Рейтинг финансовой грамотности </vt:lpstr>
      <vt:lpstr>1.2. Рейтинг финансовой грамотности </vt:lpstr>
      <vt:lpstr>Презентация PowerPoint</vt:lpstr>
      <vt:lpstr>2.1. Индекс финансовой  грамотности</vt:lpstr>
      <vt:lpstr>Индекс финансовой грамотности населения Казахстана, по результатам исследования в 2020 году, находился на среднем уровне и составлял 39,07 % (по 100-балльной шкале).</vt:lpstr>
      <vt:lpstr>Презентация PowerPoint</vt:lpstr>
      <vt:lpstr>Презентация PowerPoint</vt:lpstr>
      <vt:lpstr>Географические  различия. Наиболее финансово образованными являются жители г. Алматы и Алматинской области, а также Актюбинской, Костанайской, Павлодарской, Жамбылской, Туркестанской областей. Ниже среднего показатели в Акмолинской, Атырауской, Карагандинской областях, Восточно-Казахстанской области (ВКО) и по городам: Нур-Султан и Шымкент.</vt:lpstr>
      <vt:lpstr>Презентация PowerPoint</vt:lpstr>
      <vt:lpstr>Социально-демографические показатели Финансовая грамотность, в первую очередь, коррелирует с уровнем образования и благосостоянием респондентов (чем выше образование/доход, тем выше индекс финансовой грамотности). Относительно низкий уровень индекса зафиксирован среди людей старшего возраста.</vt:lpstr>
      <vt:lpstr>Презентация PowerPoint</vt:lpstr>
      <vt:lpstr>Географические различия. Показатель «Управление собственными финансовыми  средствами» находился на высоком уровне. Наиболее высокие уровни отмечены в Жамбылской, Туркестанской, Кызылординской областях. Показатель на уровне  ниже среднего зафиксирован у респондентов  из ВКО и Актюбинской областей.</vt:lpstr>
      <vt:lpstr>Презентация PowerPoint</vt:lpstr>
      <vt:lpstr>Презентация PowerPoint</vt:lpstr>
      <vt:lpstr> Большинство опрошенных, по данным проведенного исследования, принимали участие в ведении семейного бюджета (90,3 % вели его сами или вместе с другими членами семьи), а также имели личные средства (80,3 %), который тратили на свое усмотрение.   Молодая аудитория в меньшей степени ориентирована на ведение семейного бюджета, что, вероятно, отчасти обусловлено совместным проживанием с родителями, однако в большинстве своем имела личные средства.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Географические  различия. Наиболее высокие уровни показателя по умению использовать финансовые услуги отмечены в Павлодарской, Северо-Казахстанской и Жамбылской областях, а также в г. Алматы. В целом, существенных колебаний показателя  по областям  не  отмечалось.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Таким  образом, наиболее известны и популярны среди респондентов такие финансовые услуги, как: товарный и потребительский  кредиты (52% и 49 %), депозит (54 %), текущий счет (54 %) и добровольные пенсионные накопления (47,4%).  Респонденты  имели  опыт обращения с  данными  продуктами, однако, как  правило, их знания  исчерпывались продуктами/услугами одного, двух банков  и финансовых организаций. В последнее  время особую популярность приобретают услуги  банка, связанные  с  предоставлением интернет- и мобильного банкинга (48,5 %) для  физических и юридических лиц. Использование  этих услуг позволяет  оперативно реагировать и управлять своими  финансами. Технологии дистанционного банковского обслуживания открывают доступ к счетам и операциям в любое время и с любого устройства, имеющего доступ в интернет.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Параметры  проведения исследования</vt:lpstr>
      <vt:lpstr>Презентация PowerPoint</vt:lpstr>
      <vt:lpstr>Презентация PowerPoint</vt:lpstr>
      <vt:lpstr>Презентация PowerPoint</vt:lpstr>
      <vt:lpstr>Презентация PowerPoint</vt:lpstr>
      <vt:lpstr>Блок 1. Управление собственными финансовыми средствами  Кто в домохозяйстве отвечает за ведение общего бюджета?</vt:lpstr>
      <vt:lpstr>Наличие личного бюджета, который используется только на свои личные нужды и на свое усмотрение:</vt:lpstr>
      <vt:lpstr>Всегда вовремя оплачивают свои счета:</vt:lpstr>
      <vt:lpstr>Перед тем, как что-либо купить, тщательно взвешивают, позволить себе покупку или нет:</vt:lpstr>
      <vt:lpstr>Внимательно следят за бюджетом и тратами:</vt:lpstr>
      <vt:lpstr>Стараются регулярно откладывать некоторую сумму денег (например, на депозит):</vt:lpstr>
      <vt:lpstr>Стараются планировать траты и откладывать на большие покупки:</vt:lpstr>
      <vt:lpstr>Сложно понять все условия банковских продуктов и услуг:</vt:lpstr>
      <vt:lpstr>Готовы рисковать, вкладывая деньги (например, в ценные бумаги):</vt:lpstr>
      <vt:lpstr>Тратят больше денег, чем получают:</vt:lpstr>
      <vt:lpstr>Живут сегодняшним днем – тратят деньги сейчас, не откладывают:</vt:lpstr>
      <vt:lpstr>После обязательных ежемесячных трат остаются деньги, которые откладываю:</vt:lpstr>
      <vt:lpstr>Процент дохода, который составляют эти сбережения:</vt:lpstr>
      <vt:lpstr>Количество попавших в ситуацию,  когда доходы не покрывали расходы за последние 12 месяцев:</vt:lpstr>
      <vt:lpstr>Действия в ситуации, когда расходы превысили доходы:</vt:lpstr>
      <vt:lpstr>Виды сбережений:</vt:lpstr>
      <vt:lpstr>Утверждения, касающиеся накоплений денег, которые, по мнению респондентов, подходят им в наибольшей степени:</vt:lpstr>
      <vt:lpstr>Источники дохода, актуальные для респондентов в пожилом возрасте:</vt:lpstr>
      <vt:lpstr> Выводы по блоку  «Управление собственными  финансовыми средствами» </vt:lpstr>
      <vt:lpstr> Выводы по блоку «Управление собственными  финансовыми средствами» </vt:lpstr>
      <vt:lpstr>Презентация PowerPoint</vt:lpstr>
      <vt:lpstr>Презентация PowerPoint</vt:lpstr>
      <vt:lpstr>Блок 2. Умение использовать финансовые услуги  Степень знакомства с товарным кредитом</vt:lpstr>
      <vt:lpstr>Степень знакомства с банковским депозитом</vt:lpstr>
      <vt:lpstr>Степень знакомства с текущим счетом</vt:lpstr>
      <vt:lpstr>Степень знакомства с добровольными пенсионными накоплениями</vt:lpstr>
      <vt:lpstr>Степень знакомства с потребительским кредитом</vt:lpstr>
      <vt:lpstr>Степень знакомства с интернет- и мобильным банкингом</vt:lpstr>
      <vt:lpstr>Степень знакомства с автокредитом</vt:lpstr>
      <vt:lpstr>Степень знакомства с жилищным кредитом/ипотекой</vt:lpstr>
      <vt:lpstr>Степень знакомства с микрокредитом</vt:lpstr>
      <vt:lpstr>Степень знакомства со страховым полисом</vt:lpstr>
      <vt:lpstr>Степень знакомства с дебетовой карточкой</vt:lpstr>
      <vt:lpstr>Степень знакомства с кредитной карточкой </vt:lpstr>
      <vt:lpstr>Степень знакомства с акциями, облигациями, ПИФами</vt:lpstr>
      <vt:lpstr>Степень знакомства с пенсионным аннуитетом</vt:lpstr>
      <vt:lpstr>Степень знакомства с образовательным депозитом</vt:lpstr>
      <vt:lpstr>Продукты/услуги, которыми пользовались  респонденты за последние 2 года</vt:lpstr>
      <vt:lpstr>Степень знакомства с такими финансовыми инструментами, как акции, облигации, ПИФы</vt:lpstr>
      <vt:lpstr>Степень знакомства с такой финансовой услугой, как  пенсионный аннуитет</vt:lpstr>
      <vt:lpstr>Степень знакомства с такой финансовой услугой, как образовательный депозит</vt:lpstr>
      <vt:lpstr>Продукты/услуги, которыми пользовались опрошенные  за последние 2 года</vt:lpstr>
      <vt:lpstr>Продукты/услуги, которыми пользуются респонденты в настоящее время (лично или совместно с другими членами семьи)</vt:lpstr>
      <vt:lpstr>Продукты/услуги, которыми планируют воспользоваться в будущем (лично или совместно с другими членами семьи) опрошенные</vt:lpstr>
      <vt:lpstr> Утверждения, лучше всего описывающие то, как респонденты выбирали тот или иной финансовый продукт или услугу</vt:lpstr>
      <vt:lpstr>Утверждения, наиболее точно описывающие поведение,  респондентов, когда они подписывают договор на пользование какой-либо услугой с банком, организацией, осуществляющей микрофинансовую деятельность, или страховой организацией</vt:lpstr>
      <vt:lpstr>Ответы на задание: «Предположим, что вы внесли на депозит   100 тыс. тенге под гарантированные 10% годовых с ежегодным начислением процентов, не изымали средства и не пополняли счет в течении 1 года.  Какая сумма окажется у вас на счету к концу периода?»</vt:lpstr>
      <vt:lpstr>Ответы на вопрос: «Если начисление процентов (капитализация) будет ежемесячной, это сумма будет больше или меньше?»</vt:lpstr>
      <vt:lpstr>Ответы на вопрос: «Для высокодоходных инвестиций характерен более высокий риск. Чем больше вы можете заработать, тем больше вероятность финансовых потерь?»</vt:lpstr>
      <vt:lpstr>Ответы на утверждение: «Низкая инфляция означает, что стоимость жизни растет незначительно»</vt:lpstr>
      <vt:lpstr>Ответы на утверждение: «Любой взятый в банке или иной кредитной организации заем обязателен к возврату»</vt:lpstr>
      <vt:lpstr> Выводы по блоку «УМЕНИЕ ИСПОЛЬЗОВАТЬ ФИНАНСОВЫЕ УСЛУГИ» </vt:lpstr>
      <vt:lpstr>Выводы по блоку «УМЕНИЕ ИСПОЛЬЗОВАТЬ ФИНАНСОВЫЕ УСЛУГИ» </vt:lpstr>
      <vt:lpstr>Выводы по блоку «УМЕНИЕ ИСПОЛЬЗОВАТЬ ФИНАНСОВЫЕ УСЛУГИ» </vt:lpstr>
      <vt:lpstr>Презентация PowerPoint</vt:lpstr>
      <vt:lpstr>Презентация PowerPoint</vt:lpstr>
      <vt:lpstr>Блок 3. Информированность о финансовой системе  Наиболее знакомые банки РК</vt:lpstr>
      <vt:lpstr>Банки, услугами которых пользуются в настоящее время опрошенные</vt:lpstr>
      <vt:lpstr>Банки, осуществляющие услуги по выдаче потребительских кредитов</vt:lpstr>
      <vt:lpstr>Банки, открывающие депозиты для населения</vt:lpstr>
      <vt:lpstr>Если у клиента финансовой организации возникают проблемы, только государство может и обязано решить эти проблемы:</vt:lpstr>
      <vt:lpstr>Если какой - то банк обанкротится, его вкладчики потеряют все свои деньги – это их риски:</vt:lpstr>
      <vt:lpstr>Финансовую систему Казахстана можно назвать надежной:</vt:lpstr>
      <vt:lpstr>Финансовым организациям Казахстана можно доверять:</vt:lpstr>
      <vt:lpstr>Мне абсолютно не интересно и не нужно разбираться в особенностях финансовой системы, финансовых продуктов и услуг:</vt:lpstr>
      <vt:lpstr>Рассматривают банки и страховые компании как удобный инструмент в достижении целей:</vt:lpstr>
      <vt:lpstr>Знания о том, какие финансовые организации сейчас работают в Казахстане:</vt:lpstr>
      <vt:lpstr>Уровень осведомленности о существующих финансовых услугах:</vt:lpstr>
      <vt:lpstr>Знания об информационных ресурсах для повышения финансовой грамотности:</vt:lpstr>
      <vt:lpstr>Куда нужно обратиться, если финансовая организация нарушает ваши права и интересы?</vt:lpstr>
      <vt:lpstr>Были ли у вас проблемы или спорные ситуации с финансовыми организациями?</vt:lpstr>
      <vt:lpstr> Выводы по блоку «ИНФОРМИРОВАННОСТЬ О ФИНАНСОВОЙ СИСТЕМЕ» </vt:lpstr>
      <vt:lpstr> Выводы по блоку «ИНФОРМИРОВАННОСТЬ О ФИНАНСОВОЙ СИСТЕМЕ» </vt:lpstr>
      <vt:lpstr>Презентация PowerPoint</vt:lpstr>
      <vt:lpstr>Презентация PowerPoint</vt:lpstr>
      <vt:lpstr>Блок  4. Потребности в области финансовой грамотности   Хватает ли вам информации и знаний об управлении своими финансами, о финансовой системе, инструментах и услугах? </vt:lpstr>
      <vt:lpstr> Какой именно информации не хватает?</vt:lpstr>
      <vt:lpstr>Каким источникам информации доверяете, когда необходимо принять решение о том, какие выбрать финансовые продукты/услуги или банк?</vt:lpstr>
      <vt:lpstr>Встречали ли опрошенные подобную информацию в последнее время, из каких источников:</vt:lpstr>
      <vt:lpstr>Способы поиска информации о финансовых услугах:</vt:lpstr>
      <vt:lpstr>Цели установки мобильных приложений финансовых организаций: </vt:lpstr>
      <vt:lpstr> Выводы по блоку «ПОТРЕБНОСТИ В ОБЛАСТИ ФИНАНСОВОЙ ГРАМОТНОСТИ» </vt:lpstr>
      <vt:lpstr> Выводы по блоку «ПОТРЕБНОСТИ В ОБЛАСТИ ФИНАНСОВОЙ ГРАМОТНОСТИ»</vt:lpstr>
      <vt:lpstr>Презентация PowerPoint</vt:lpstr>
      <vt:lpstr>Презентация PowerPoint</vt:lpstr>
      <vt:lpstr>Презентация PowerPoint</vt:lpstr>
      <vt:lpstr>Презентация PowerPoint</vt:lpstr>
      <vt:lpstr>Презентация PowerPoint</vt:lpstr>
      <vt:lpstr>Выводы по индексу финансовой грамотности в 2021 г.</vt:lpstr>
      <vt:lpstr>Выводы по индексу финансовой грамотности в 2021 г.</vt:lpstr>
      <vt:lpstr>Выводы по индексу финансовой грамотности в 2021 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Юрий Козырев</dc:creator>
  <cp:lastModifiedBy>Сауле Ынтыкбаева</cp:lastModifiedBy>
  <cp:revision>1303</cp:revision>
  <cp:lastPrinted>2021-01-22T08:41:01Z</cp:lastPrinted>
  <dcterms:created xsi:type="dcterms:W3CDTF">2020-08-04T12:05:23Z</dcterms:created>
  <dcterms:modified xsi:type="dcterms:W3CDTF">2022-02-11T11:15:20Z</dcterms:modified>
</cp:coreProperties>
</file>